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81" d="100"/>
          <a:sy n="81" d="100"/>
        </p:scale>
        <p:origin x="-78" y="-7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DEC50-4811-44DF-894C-5A1861E32AC2}"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21EFB-1AE3-431A-9019-36373E1CA8B9}" type="slidenum">
              <a:rPr lang="en-US" smtClean="0"/>
              <a:t>‹#›</a:t>
            </a:fld>
            <a:endParaRPr lang="en-US"/>
          </a:p>
        </p:txBody>
      </p:sp>
    </p:spTree>
    <p:extLst>
      <p:ext uri="{BB962C8B-B14F-4D97-AF65-F5344CB8AC3E}">
        <p14:creationId xmlns:p14="http://schemas.microsoft.com/office/powerpoint/2010/main" val="3321509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DEC50-4811-44DF-894C-5A1861E32AC2}"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21EFB-1AE3-431A-9019-36373E1CA8B9}" type="slidenum">
              <a:rPr lang="en-US" smtClean="0"/>
              <a:t>‹#›</a:t>
            </a:fld>
            <a:endParaRPr lang="en-US"/>
          </a:p>
        </p:txBody>
      </p:sp>
    </p:spTree>
    <p:extLst>
      <p:ext uri="{BB962C8B-B14F-4D97-AF65-F5344CB8AC3E}">
        <p14:creationId xmlns:p14="http://schemas.microsoft.com/office/powerpoint/2010/main" val="42587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DEC50-4811-44DF-894C-5A1861E32AC2}"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21EFB-1AE3-431A-9019-36373E1CA8B9}" type="slidenum">
              <a:rPr lang="en-US" smtClean="0"/>
              <a:t>‹#›</a:t>
            </a:fld>
            <a:endParaRPr lang="en-US"/>
          </a:p>
        </p:txBody>
      </p:sp>
    </p:spTree>
    <p:extLst>
      <p:ext uri="{BB962C8B-B14F-4D97-AF65-F5344CB8AC3E}">
        <p14:creationId xmlns:p14="http://schemas.microsoft.com/office/powerpoint/2010/main" val="2147051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DEC50-4811-44DF-894C-5A1861E32AC2}"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21EFB-1AE3-431A-9019-36373E1CA8B9}" type="slidenum">
              <a:rPr lang="en-US" smtClean="0"/>
              <a:t>‹#›</a:t>
            </a:fld>
            <a:endParaRPr lang="en-US"/>
          </a:p>
        </p:txBody>
      </p:sp>
    </p:spTree>
    <p:extLst>
      <p:ext uri="{BB962C8B-B14F-4D97-AF65-F5344CB8AC3E}">
        <p14:creationId xmlns:p14="http://schemas.microsoft.com/office/powerpoint/2010/main" val="1698827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DEC50-4811-44DF-894C-5A1861E32AC2}" type="datetimeFigureOut">
              <a:rPr lang="en-US" smtClean="0"/>
              <a:t>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F21EFB-1AE3-431A-9019-36373E1CA8B9}" type="slidenum">
              <a:rPr lang="en-US" smtClean="0"/>
              <a:t>‹#›</a:t>
            </a:fld>
            <a:endParaRPr lang="en-US"/>
          </a:p>
        </p:txBody>
      </p:sp>
    </p:spTree>
    <p:extLst>
      <p:ext uri="{BB962C8B-B14F-4D97-AF65-F5344CB8AC3E}">
        <p14:creationId xmlns:p14="http://schemas.microsoft.com/office/powerpoint/2010/main" val="3591251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DEC50-4811-44DF-894C-5A1861E32AC2}"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21EFB-1AE3-431A-9019-36373E1CA8B9}" type="slidenum">
              <a:rPr lang="en-US" smtClean="0"/>
              <a:t>‹#›</a:t>
            </a:fld>
            <a:endParaRPr lang="en-US"/>
          </a:p>
        </p:txBody>
      </p:sp>
    </p:spTree>
    <p:extLst>
      <p:ext uri="{BB962C8B-B14F-4D97-AF65-F5344CB8AC3E}">
        <p14:creationId xmlns:p14="http://schemas.microsoft.com/office/powerpoint/2010/main" val="1030282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DEC50-4811-44DF-894C-5A1861E32AC2}" type="datetimeFigureOut">
              <a:rPr lang="en-US" smtClean="0"/>
              <a:t>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F21EFB-1AE3-431A-9019-36373E1CA8B9}" type="slidenum">
              <a:rPr lang="en-US" smtClean="0"/>
              <a:t>‹#›</a:t>
            </a:fld>
            <a:endParaRPr lang="en-US"/>
          </a:p>
        </p:txBody>
      </p:sp>
    </p:spTree>
    <p:extLst>
      <p:ext uri="{BB962C8B-B14F-4D97-AF65-F5344CB8AC3E}">
        <p14:creationId xmlns:p14="http://schemas.microsoft.com/office/powerpoint/2010/main" val="4149258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DEC50-4811-44DF-894C-5A1861E32AC2}" type="datetimeFigureOut">
              <a:rPr lang="en-US" smtClean="0"/>
              <a:t>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F21EFB-1AE3-431A-9019-36373E1CA8B9}" type="slidenum">
              <a:rPr lang="en-US" smtClean="0"/>
              <a:t>‹#›</a:t>
            </a:fld>
            <a:endParaRPr lang="en-US"/>
          </a:p>
        </p:txBody>
      </p:sp>
    </p:spTree>
    <p:extLst>
      <p:ext uri="{BB962C8B-B14F-4D97-AF65-F5344CB8AC3E}">
        <p14:creationId xmlns:p14="http://schemas.microsoft.com/office/powerpoint/2010/main" val="3191190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DEC50-4811-44DF-894C-5A1861E32AC2}" type="datetimeFigureOut">
              <a:rPr lang="en-US" smtClean="0"/>
              <a:t>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F21EFB-1AE3-431A-9019-36373E1CA8B9}" type="slidenum">
              <a:rPr lang="en-US" smtClean="0"/>
              <a:t>‹#›</a:t>
            </a:fld>
            <a:endParaRPr lang="en-US"/>
          </a:p>
        </p:txBody>
      </p:sp>
    </p:spTree>
    <p:extLst>
      <p:ext uri="{BB962C8B-B14F-4D97-AF65-F5344CB8AC3E}">
        <p14:creationId xmlns:p14="http://schemas.microsoft.com/office/powerpoint/2010/main" val="4140661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DEC50-4811-44DF-894C-5A1861E32AC2}"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21EFB-1AE3-431A-9019-36373E1CA8B9}" type="slidenum">
              <a:rPr lang="en-US" smtClean="0"/>
              <a:t>‹#›</a:t>
            </a:fld>
            <a:endParaRPr lang="en-US"/>
          </a:p>
        </p:txBody>
      </p:sp>
    </p:spTree>
    <p:extLst>
      <p:ext uri="{BB962C8B-B14F-4D97-AF65-F5344CB8AC3E}">
        <p14:creationId xmlns:p14="http://schemas.microsoft.com/office/powerpoint/2010/main" val="2718754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DEC50-4811-44DF-894C-5A1861E32AC2}" type="datetimeFigureOut">
              <a:rPr lang="en-US" smtClean="0"/>
              <a:t>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21EFB-1AE3-431A-9019-36373E1CA8B9}" type="slidenum">
              <a:rPr lang="en-US" smtClean="0"/>
              <a:t>‹#›</a:t>
            </a:fld>
            <a:endParaRPr lang="en-US"/>
          </a:p>
        </p:txBody>
      </p:sp>
    </p:spTree>
    <p:extLst>
      <p:ext uri="{BB962C8B-B14F-4D97-AF65-F5344CB8AC3E}">
        <p14:creationId xmlns:p14="http://schemas.microsoft.com/office/powerpoint/2010/main" val="308754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2000"/>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DEC50-4811-44DF-894C-5A1861E32AC2}" type="datetimeFigureOut">
              <a:rPr lang="en-US" smtClean="0"/>
              <a:t>1/15/2015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21EFB-1AE3-431A-9019-36373E1CA8B9}" type="slidenum">
              <a:rPr lang="en-US" smtClean="0"/>
              <a:t>‹#›</a:t>
            </a:fld>
            <a:endParaRPr lang="en-US"/>
          </a:p>
        </p:txBody>
      </p:sp>
    </p:spTree>
    <p:extLst>
      <p:ext uri="{BB962C8B-B14F-4D97-AF65-F5344CB8AC3E}">
        <p14:creationId xmlns:p14="http://schemas.microsoft.com/office/powerpoint/2010/main" val="2047046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tax-brackets.org/californiataxtabl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npp.usda.gov/sites/default/files/CostofFoodNov2014.pdf" TargetMode="External"/><Relationship Id="rId2" Type="http://schemas.openxmlformats.org/officeDocument/2006/relationships/hyperlink" Target="http://www.mercedsunstar.com/classified-ad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consumerreports.org/cro/2012/12/what-that-car-really-costs-to-own/index.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latin typeface="Arial Black" panose="020B0A04020102020204" pitchFamily="34" charset="0"/>
              </a:rPr>
              <a:t>Start-Up - Discussion</a:t>
            </a:r>
            <a:endParaRPr lang="en-US" b="1" dirty="0">
              <a:latin typeface="Arial Black" panose="020B0A04020102020204" pitchFamily="34" charset="0"/>
            </a:endParaRPr>
          </a:p>
        </p:txBody>
      </p:sp>
      <p:sp>
        <p:nvSpPr>
          <p:cNvPr id="5" name="Content Placeholder 4"/>
          <p:cNvSpPr>
            <a:spLocks noGrp="1"/>
          </p:cNvSpPr>
          <p:nvPr>
            <p:ph idx="1"/>
          </p:nvPr>
        </p:nvSpPr>
        <p:spPr/>
        <p:txBody>
          <a:bodyPr/>
          <a:lstStyle/>
          <a:p>
            <a:pPr marL="0" indent="0" algn="ctr">
              <a:buNone/>
            </a:pPr>
            <a:r>
              <a:rPr lang="en-US" sz="3600" b="1" dirty="0" smtClean="0"/>
              <a:t>With your HORIZONTAL partner, discuss the following:</a:t>
            </a:r>
          </a:p>
          <a:p>
            <a:pPr marL="0" indent="0" algn="ctr">
              <a:buNone/>
            </a:pPr>
            <a:endParaRPr lang="en-US" sz="3600" b="1" dirty="0"/>
          </a:p>
          <a:p>
            <a:pPr marL="0" indent="0" algn="ctr">
              <a:buNone/>
            </a:pPr>
            <a:r>
              <a:rPr lang="en-US" sz="3600" b="1" dirty="0" smtClean="0"/>
              <a:t>In the college/career exercises from the last three days, what was the career you chose for yourself? Did you already have this choice made, or did you use the survey to help you decide? Will your choice require you to attend college and/or technical school? For how long?</a:t>
            </a:r>
            <a:endParaRPr lang="en-US" sz="3600" b="1" dirty="0"/>
          </a:p>
        </p:txBody>
      </p:sp>
    </p:spTree>
    <p:extLst>
      <p:ext uri="{BB962C8B-B14F-4D97-AF65-F5344CB8AC3E}">
        <p14:creationId xmlns:p14="http://schemas.microsoft.com/office/powerpoint/2010/main" val="2549721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Minimum Wage Woes</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5400" b="1" dirty="0" smtClean="0"/>
              <a:t>Your write-up will be due by the end of the period </a:t>
            </a:r>
            <a:r>
              <a:rPr lang="en-US" sz="5400" b="1" dirty="0" smtClean="0"/>
              <a:t>today.</a:t>
            </a:r>
            <a:endParaRPr lang="en-US" sz="5400" b="1" dirty="0" smtClean="0"/>
          </a:p>
          <a:p>
            <a:r>
              <a:rPr lang="en-US" sz="5400" b="1" dirty="0" smtClean="0"/>
              <a:t>You will submit it to my webpage as a Google Document.</a:t>
            </a:r>
            <a:endParaRPr lang="en-US" sz="5400" b="1" dirty="0"/>
          </a:p>
        </p:txBody>
      </p:sp>
    </p:spTree>
    <p:extLst>
      <p:ext uri="{BB962C8B-B14F-4D97-AF65-F5344CB8AC3E}">
        <p14:creationId xmlns:p14="http://schemas.microsoft.com/office/powerpoint/2010/main" val="3305516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584" y="0"/>
            <a:ext cx="10515600" cy="1325563"/>
          </a:xfrm>
        </p:spPr>
        <p:txBody>
          <a:bodyPr/>
          <a:lstStyle/>
          <a:p>
            <a:pPr algn="ctr"/>
            <a:r>
              <a:rPr lang="en-US" b="1" dirty="0" smtClean="0">
                <a:latin typeface="Arial Black" panose="020B0A04020102020204" pitchFamily="34" charset="0"/>
              </a:rPr>
              <a:t>Submission</a:t>
            </a:r>
            <a:endParaRPr lang="en-US" b="1" dirty="0">
              <a:latin typeface="Arial Black" panose="020B0A04020102020204" pitchFamily="34" charset="0"/>
            </a:endParaRPr>
          </a:p>
        </p:txBody>
      </p:sp>
      <p:sp>
        <p:nvSpPr>
          <p:cNvPr id="3" name="Content Placeholder 2"/>
          <p:cNvSpPr>
            <a:spLocks noGrp="1"/>
          </p:cNvSpPr>
          <p:nvPr>
            <p:ph idx="1"/>
          </p:nvPr>
        </p:nvSpPr>
        <p:spPr>
          <a:xfrm>
            <a:off x="838200" y="914400"/>
            <a:ext cx="10515600" cy="5791200"/>
          </a:xfrm>
        </p:spPr>
        <p:txBody>
          <a:bodyPr>
            <a:normAutofit/>
          </a:bodyPr>
          <a:lstStyle/>
          <a:p>
            <a:r>
              <a:rPr lang="en-US" sz="3000" b="1" dirty="0" smtClean="0"/>
              <a:t>Go to my webpage: mrmcelroysclass.weebly.com</a:t>
            </a:r>
          </a:p>
          <a:p>
            <a:r>
              <a:rPr lang="en-US" sz="3000" b="1" dirty="0" smtClean="0"/>
              <a:t>Go to the “Turn In Your Assignments” tab.</a:t>
            </a:r>
          </a:p>
          <a:p>
            <a:r>
              <a:rPr lang="en-US" sz="3000" b="1" dirty="0" smtClean="0"/>
              <a:t>Fill out the form completely - Be sure to change the class period to yours.</a:t>
            </a:r>
          </a:p>
          <a:p>
            <a:r>
              <a:rPr lang="en-US" sz="3000" b="1" dirty="0" smtClean="0"/>
              <a:t>From the drop down menu, choose “Minimum Wage Woes” as the assignment to turn in.</a:t>
            </a:r>
          </a:p>
          <a:p>
            <a:r>
              <a:rPr lang="en-US" sz="3000" b="1" dirty="0" smtClean="0"/>
              <a:t>Paste the link to your Google Doc in the box.</a:t>
            </a:r>
          </a:p>
          <a:p>
            <a:r>
              <a:rPr lang="en-US" sz="3000" b="1" dirty="0" smtClean="0"/>
              <a:t>Submit.</a:t>
            </a:r>
          </a:p>
          <a:p>
            <a:pPr marL="0" indent="0" algn="ctr">
              <a:buNone/>
            </a:pPr>
            <a:r>
              <a:rPr lang="en-US" sz="3000" b="1" u="sng" dirty="0" smtClean="0"/>
              <a:t>MAKE SURE YOU HAVE CHANGED THE </a:t>
            </a:r>
            <a:r>
              <a:rPr lang="en-US" sz="3000" b="1" u="sng" dirty="0" smtClean="0"/>
              <a:t>SHARE SETTINGS </a:t>
            </a:r>
            <a:r>
              <a:rPr lang="en-US" sz="3000" b="1" u="sng" dirty="0" smtClean="0"/>
              <a:t>ON YOUR GOOGLE DOC TO ALLOW ME TO EDIT IT</a:t>
            </a:r>
            <a:endParaRPr lang="en-US" sz="3000" b="1" u="sng" dirty="0"/>
          </a:p>
          <a:p>
            <a:pPr lvl="1"/>
            <a:endParaRPr lang="en-US" sz="3000" b="1" dirty="0" smtClean="0"/>
          </a:p>
        </p:txBody>
      </p:sp>
    </p:spTree>
    <p:extLst>
      <p:ext uri="{BB962C8B-B14F-4D97-AF65-F5344CB8AC3E}">
        <p14:creationId xmlns:p14="http://schemas.microsoft.com/office/powerpoint/2010/main" val="1620687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Start-Up - Writing</a:t>
            </a:r>
            <a:endParaRPr lang="en-US" b="1" dirty="0">
              <a:latin typeface="Arial Black" panose="020B0A04020102020204" pitchFamily="34" charset="0"/>
            </a:endParaRPr>
          </a:p>
        </p:txBody>
      </p:sp>
      <p:sp>
        <p:nvSpPr>
          <p:cNvPr id="3" name="Content Placeholder 2"/>
          <p:cNvSpPr>
            <a:spLocks noGrp="1"/>
          </p:cNvSpPr>
          <p:nvPr>
            <p:ph idx="1"/>
          </p:nvPr>
        </p:nvSpPr>
        <p:spPr/>
        <p:txBody>
          <a:bodyPr/>
          <a:lstStyle/>
          <a:p>
            <a:pPr marL="0" indent="0" algn="ctr">
              <a:buNone/>
            </a:pPr>
            <a:r>
              <a:rPr lang="en-US" b="1" dirty="0" smtClean="0"/>
              <a:t>Now answer the following questions in writing:</a:t>
            </a:r>
          </a:p>
          <a:p>
            <a:pPr marL="0" indent="0" algn="ctr">
              <a:buNone/>
            </a:pPr>
            <a:endParaRPr lang="en-US" b="1" dirty="0"/>
          </a:p>
          <a:p>
            <a:pPr marL="0" indent="0" algn="ctr">
              <a:buNone/>
            </a:pPr>
            <a:r>
              <a:rPr lang="en-US" sz="3600" b="1" dirty="0" smtClean="0"/>
              <a:t>If you are planning to attend college/technical school, what is your plan to pay for tuition, living arrangements, and expenses? Do you know how much money it will take? Do you plan to work while you go to school? Doing what?</a:t>
            </a:r>
            <a:endParaRPr lang="en-US" sz="3600" b="1" dirty="0"/>
          </a:p>
        </p:txBody>
      </p:sp>
    </p:spTree>
    <p:extLst>
      <p:ext uri="{BB962C8B-B14F-4D97-AF65-F5344CB8AC3E}">
        <p14:creationId xmlns:p14="http://schemas.microsoft.com/office/powerpoint/2010/main" val="195682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684"/>
            <a:ext cx="10515600" cy="1325563"/>
          </a:xfrm>
        </p:spPr>
        <p:txBody>
          <a:bodyPr/>
          <a:lstStyle/>
          <a:p>
            <a:pPr algn="ctr"/>
            <a:r>
              <a:rPr lang="en-US" b="1" dirty="0" smtClean="0">
                <a:latin typeface="Arial Black" panose="020B0A04020102020204" pitchFamily="34" charset="0"/>
              </a:rPr>
              <a:t>Minimum Wage Woes</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091044"/>
            <a:ext cx="10515600" cy="5631873"/>
          </a:xfrm>
        </p:spPr>
        <p:txBody>
          <a:bodyPr>
            <a:normAutofit/>
          </a:bodyPr>
          <a:lstStyle/>
          <a:p>
            <a:pPr marL="0" indent="0" algn="ctr">
              <a:buNone/>
            </a:pPr>
            <a:r>
              <a:rPr lang="en-US" sz="3600" b="1" dirty="0" smtClean="0"/>
              <a:t>Challenge: Create a budget based on a minimum wage job.</a:t>
            </a:r>
          </a:p>
          <a:p>
            <a:pPr marL="0" indent="0" algn="ctr">
              <a:buNone/>
            </a:pPr>
            <a:r>
              <a:rPr lang="en-US" sz="3600" b="1" u="sng" dirty="0" smtClean="0"/>
              <a:t>Factors to work with:</a:t>
            </a:r>
          </a:p>
          <a:p>
            <a:r>
              <a:rPr lang="en-US" sz="3600" b="1" dirty="0" smtClean="0"/>
              <a:t>$9.00 an hour is the minimum wage in California – assume you work full-time 40 hours.  </a:t>
            </a:r>
          </a:p>
          <a:p>
            <a:endParaRPr lang="en-US" sz="3600" b="1" dirty="0" smtClean="0"/>
          </a:p>
          <a:p>
            <a:r>
              <a:rPr lang="en-US" sz="3600" b="1" dirty="0" smtClean="0"/>
              <a:t>Most minimum wage jobs do not include health insurance or sick days (but you can check out Governor Brown’s new law on sick days). </a:t>
            </a:r>
            <a:endParaRPr lang="en-US" sz="3600" b="1" dirty="0"/>
          </a:p>
        </p:txBody>
      </p:sp>
    </p:spTree>
    <p:extLst>
      <p:ext uri="{BB962C8B-B14F-4D97-AF65-F5344CB8AC3E}">
        <p14:creationId xmlns:p14="http://schemas.microsoft.com/office/powerpoint/2010/main" val="729790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481"/>
            <a:ext cx="10515600" cy="1325563"/>
          </a:xfrm>
        </p:spPr>
        <p:txBody>
          <a:bodyPr/>
          <a:lstStyle/>
          <a:p>
            <a:pPr algn="ctr"/>
            <a:r>
              <a:rPr lang="en-US" b="1" dirty="0" smtClean="0">
                <a:latin typeface="Arial Black" panose="020B0A04020102020204" pitchFamily="34" charset="0"/>
              </a:rPr>
              <a:t>Minimum Wage Woes</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122218"/>
            <a:ext cx="10515600" cy="5548746"/>
          </a:xfrm>
        </p:spPr>
        <p:txBody>
          <a:bodyPr>
            <a:normAutofit/>
          </a:bodyPr>
          <a:lstStyle/>
          <a:p>
            <a:pPr marL="0" indent="0" algn="ctr">
              <a:buNone/>
            </a:pPr>
            <a:r>
              <a:rPr lang="en-US" sz="3200" b="1" dirty="0" smtClean="0"/>
              <a:t>Challenge: Create a budget based on a minimum wage job.</a:t>
            </a:r>
          </a:p>
          <a:p>
            <a:pPr marL="0" indent="0" algn="ctr">
              <a:buNone/>
            </a:pPr>
            <a:r>
              <a:rPr lang="en-US" sz="3200" b="1" u="sng" dirty="0" smtClean="0"/>
              <a:t>Factors to work with:</a:t>
            </a:r>
          </a:p>
          <a:p>
            <a:r>
              <a:rPr lang="en-US" sz="3200" b="1" dirty="0" smtClean="0"/>
              <a:t>The lowest tax bracket for the Federal government is 10% so subtract 10% of your paycheck for federal taxes.</a:t>
            </a:r>
          </a:p>
          <a:p>
            <a:endParaRPr lang="en-US" sz="3200" b="1" dirty="0" smtClean="0"/>
          </a:p>
          <a:p>
            <a:r>
              <a:rPr lang="en-US" sz="3200" b="1" dirty="0" smtClean="0"/>
              <a:t>California will also take out taxes – use the link below to calculate the state tax to subtract from your paycheck.</a:t>
            </a:r>
          </a:p>
          <a:p>
            <a:pPr marL="0" indent="0" algn="ctr">
              <a:buNone/>
            </a:pPr>
            <a:r>
              <a:rPr lang="en-US" sz="3200" u="sng" dirty="0">
                <a:hlinkClick r:id="rId2"/>
              </a:rPr>
              <a:t>http://www.tax-brackets.org/californiataxtable</a:t>
            </a:r>
            <a:endParaRPr lang="en-US" sz="3200" dirty="0"/>
          </a:p>
          <a:p>
            <a:pPr marL="0" indent="0" algn="ctr">
              <a:buNone/>
            </a:pPr>
            <a:endParaRPr lang="en-US" sz="3200" b="1" dirty="0" smtClean="0"/>
          </a:p>
        </p:txBody>
      </p:sp>
    </p:spTree>
    <p:extLst>
      <p:ext uri="{BB962C8B-B14F-4D97-AF65-F5344CB8AC3E}">
        <p14:creationId xmlns:p14="http://schemas.microsoft.com/office/powerpoint/2010/main" val="363002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Minimum Wage Woes</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482725"/>
            <a:ext cx="10515600" cy="5250584"/>
          </a:xfrm>
        </p:spPr>
        <p:txBody>
          <a:bodyPr>
            <a:normAutofit/>
          </a:bodyPr>
          <a:lstStyle/>
          <a:p>
            <a:pPr marL="0" indent="0" algn="ctr">
              <a:buNone/>
            </a:pPr>
            <a:r>
              <a:rPr lang="en-US" sz="3200" b="1" dirty="0" smtClean="0"/>
              <a:t>Challenge: Create a budget based on a minimum wage job.</a:t>
            </a:r>
          </a:p>
          <a:p>
            <a:pPr marL="0" indent="0" algn="ctr">
              <a:buNone/>
            </a:pPr>
            <a:r>
              <a:rPr lang="en-US" sz="3200" b="1" u="sng" dirty="0" smtClean="0"/>
              <a:t>Factors to work with:</a:t>
            </a:r>
          </a:p>
          <a:p>
            <a:r>
              <a:rPr lang="en-US" sz="3200" b="1" dirty="0" smtClean="0"/>
              <a:t>Use </a:t>
            </a:r>
            <a:r>
              <a:rPr lang="en-US" sz="3200" b="1" dirty="0"/>
              <a:t>the classified ads in the paper or online at the Merced Sun Star to rent a room or apartment (a studio is simply one room usually with a kitchenette</a:t>
            </a:r>
            <a:r>
              <a:rPr lang="en-US" sz="3200" b="1" dirty="0" smtClean="0"/>
              <a:t>).</a:t>
            </a:r>
          </a:p>
          <a:p>
            <a:pPr marL="0" indent="0" algn="ctr">
              <a:buNone/>
            </a:pPr>
            <a:r>
              <a:rPr lang="en-US" sz="3200" u="sng" dirty="0" smtClean="0">
                <a:hlinkClick r:id="rId2"/>
              </a:rPr>
              <a:t>http</a:t>
            </a:r>
            <a:r>
              <a:rPr lang="en-US" sz="3200" u="sng" dirty="0">
                <a:hlinkClick r:id="rId2"/>
              </a:rPr>
              <a:t>://</a:t>
            </a:r>
            <a:r>
              <a:rPr lang="en-US" sz="3200" u="sng" dirty="0" smtClean="0">
                <a:hlinkClick r:id="rId2"/>
              </a:rPr>
              <a:t>www.mercedsunstar.com/classified-ads</a:t>
            </a:r>
            <a:endParaRPr lang="en-US" sz="3200" u="sng" dirty="0" smtClean="0"/>
          </a:p>
          <a:p>
            <a:r>
              <a:rPr lang="en-US" sz="3200" b="1" dirty="0"/>
              <a:t>Estimate food costs – (this can vary greatly depending on how much you eat out and what you eat!)</a:t>
            </a:r>
          </a:p>
          <a:p>
            <a:pPr marL="0" indent="0" algn="ctr">
              <a:buNone/>
            </a:pPr>
            <a:r>
              <a:rPr lang="en-US" sz="3200" u="sng" dirty="0">
                <a:hlinkClick r:id="rId3"/>
              </a:rPr>
              <a:t>http://www.cnpp.usda.gov/sites/default/files/CostofFoodNov2014.pdf</a:t>
            </a:r>
            <a:endParaRPr lang="en-US" sz="3200" b="1" dirty="0"/>
          </a:p>
        </p:txBody>
      </p:sp>
    </p:spTree>
    <p:extLst>
      <p:ext uri="{BB962C8B-B14F-4D97-AF65-F5344CB8AC3E}">
        <p14:creationId xmlns:p14="http://schemas.microsoft.com/office/powerpoint/2010/main" val="2199968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Minimum Wage Woes</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482725"/>
            <a:ext cx="10515600" cy="5250584"/>
          </a:xfrm>
        </p:spPr>
        <p:txBody>
          <a:bodyPr>
            <a:normAutofit/>
          </a:bodyPr>
          <a:lstStyle/>
          <a:p>
            <a:pPr marL="0" indent="0" algn="ctr">
              <a:buNone/>
            </a:pPr>
            <a:r>
              <a:rPr lang="en-US" sz="3200" b="1" dirty="0" smtClean="0"/>
              <a:t>Challenge: Create a budget based on a minimum wage job.</a:t>
            </a:r>
          </a:p>
          <a:p>
            <a:pPr marL="0" indent="0" algn="ctr">
              <a:buNone/>
            </a:pPr>
            <a:r>
              <a:rPr lang="en-US" sz="3200" b="1" u="sng" dirty="0" smtClean="0"/>
              <a:t>Factors to work with:</a:t>
            </a:r>
          </a:p>
          <a:p>
            <a:r>
              <a:rPr lang="en-US" sz="3200" b="1" dirty="0" smtClean="0"/>
              <a:t>Do you plan to own a car?</a:t>
            </a:r>
          </a:p>
          <a:p>
            <a:r>
              <a:rPr lang="en-US" sz="3200" b="1" dirty="0" smtClean="0"/>
              <a:t>Determine Real </a:t>
            </a:r>
            <a:r>
              <a:rPr lang="en-US" sz="3200" b="1" dirty="0"/>
              <a:t>car costs for one year – (includes insurance, maintenance, registration, gas etc.)  - or figure out costs for public transportation!</a:t>
            </a:r>
          </a:p>
          <a:p>
            <a:pPr marL="0" indent="0" algn="ctr">
              <a:buNone/>
            </a:pPr>
            <a:r>
              <a:rPr lang="en-US" sz="3200" u="sng" dirty="0">
                <a:hlinkClick r:id="rId2"/>
              </a:rPr>
              <a:t>http://consumerreports.org/cro/2012/12/what-that-car-really-costs-to-own/index.htm</a:t>
            </a:r>
            <a:endParaRPr lang="en-US" sz="3200" dirty="0"/>
          </a:p>
        </p:txBody>
      </p:sp>
    </p:spTree>
    <p:extLst>
      <p:ext uri="{BB962C8B-B14F-4D97-AF65-F5344CB8AC3E}">
        <p14:creationId xmlns:p14="http://schemas.microsoft.com/office/powerpoint/2010/main" val="3847009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Minimum Wage Woes</a:t>
            </a:r>
            <a:endParaRPr lang="en-US" b="1" dirty="0">
              <a:latin typeface="Arial Black" panose="020B0A04020102020204" pitchFamily="34" charset="0"/>
            </a:endParaRPr>
          </a:p>
        </p:txBody>
      </p:sp>
      <p:sp>
        <p:nvSpPr>
          <p:cNvPr id="3" name="Content Placeholder 2"/>
          <p:cNvSpPr>
            <a:spLocks noGrp="1"/>
          </p:cNvSpPr>
          <p:nvPr>
            <p:ph idx="1"/>
          </p:nvPr>
        </p:nvSpPr>
        <p:spPr>
          <a:xfrm>
            <a:off x="838200" y="1482725"/>
            <a:ext cx="10515600" cy="5250584"/>
          </a:xfrm>
        </p:spPr>
        <p:txBody>
          <a:bodyPr>
            <a:normAutofit/>
          </a:bodyPr>
          <a:lstStyle/>
          <a:p>
            <a:pPr marL="0" indent="0" algn="ctr">
              <a:buNone/>
            </a:pPr>
            <a:r>
              <a:rPr lang="en-US" sz="3200" b="1" dirty="0" smtClean="0"/>
              <a:t>Challenge: Create a budget based on a minimum wage job.</a:t>
            </a:r>
          </a:p>
          <a:p>
            <a:pPr marL="0" indent="0" algn="ctr">
              <a:buNone/>
            </a:pPr>
            <a:r>
              <a:rPr lang="en-US" sz="3200" b="1" u="sng" dirty="0" smtClean="0"/>
              <a:t>Factors to work with:</a:t>
            </a:r>
          </a:p>
          <a:p>
            <a:r>
              <a:rPr lang="en-US" sz="3200" b="1" dirty="0"/>
              <a:t>Entertainment – I assume you might want to go out sometime and do something?!!  Perhaps travel or go on vacation somewhere?</a:t>
            </a:r>
          </a:p>
          <a:p>
            <a:r>
              <a:rPr lang="en-US" sz="3200" b="1" dirty="0"/>
              <a:t>Clothing – Calculate laundry costs in this amount as well!</a:t>
            </a:r>
          </a:p>
          <a:p>
            <a:r>
              <a:rPr lang="en-US" sz="3200" b="1" dirty="0"/>
              <a:t>E</a:t>
            </a:r>
            <a:r>
              <a:rPr lang="en-US" sz="3200" b="1" dirty="0" smtClean="0"/>
              <a:t>mergencies </a:t>
            </a:r>
            <a:r>
              <a:rPr lang="en-US" sz="3200" b="1" dirty="0"/>
              <a:t>– health care costs, car repairs, other unexpected expenses</a:t>
            </a:r>
            <a:r>
              <a:rPr lang="en-US" sz="3200" b="1" dirty="0" smtClean="0"/>
              <a:t>!</a:t>
            </a:r>
          </a:p>
          <a:p>
            <a:r>
              <a:rPr lang="en-US" sz="3200" b="1" dirty="0" smtClean="0"/>
              <a:t>AND DON’T FORGET THAT TUITION AND THOSE OTHER FEES THAT COME WITH COLLEGE!</a:t>
            </a:r>
            <a:endParaRPr lang="en-US" sz="3200" b="1" dirty="0"/>
          </a:p>
        </p:txBody>
      </p:sp>
    </p:spTree>
    <p:extLst>
      <p:ext uri="{BB962C8B-B14F-4D97-AF65-F5344CB8AC3E}">
        <p14:creationId xmlns:p14="http://schemas.microsoft.com/office/powerpoint/2010/main" val="4002293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dirty="0" smtClean="0">
                <a:latin typeface="Arial Black" panose="020B0A04020102020204" pitchFamily="34" charset="0"/>
              </a:rPr>
              <a:t>Minimum Wage Woes</a:t>
            </a:r>
            <a:endParaRPr lang="en-US" dirty="0">
              <a:latin typeface="Arial Black" panose="020B0A04020102020204" pitchFamily="34" charset="0"/>
            </a:endParaRPr>
          </a:p>
        </p:txBody>
      </p:sp>
      <p:sp>
        <p:nvSpPr>
          <p:cNvPr id="3" name="Content Placeholder 2"/>
          <p:cNvSpPr>
            <a:spLocks noGrp="1"/>
          </p:cNvSpPr>
          <p:nvPr>
            <p:ph idx="1"/>
          </p:nvPr>
        </p:nvSpPr>
        <p:spPr>
          <a:xfrm>
            <a:off x="838200" y="1111827"/>
            <a:ext cx="10515600" cy="5600700"/>
          </a:xfrm>
        </p:spPr>
        <p:txBody>
          <a:bodyPr/>
          <a:lstStyle/>
          <a:p>
            <a:pPr marL="0" indent="0" algn="ctr">
              <a:buNone/>
            </a:pPr>
            <a:r>
              <a:rPr lang="en-US" b="1" u="sng" dirty="0" smtClean="0"/>
              <a:t>Writing Assignment</a:t>
            </a:r>
          </a:p>
          <a:p>
            <a:r>
              <a:rPr lang="en-US" sz="3200" b="1" dirty="0" smtClean="0"/>
              <a:t>You will be completing a one-half to one-page </a:t>
            </a:r>
            <a:r>
              <a:rPr lang="en-US" sz="3200" b="1" smtClean="0"/>
              <a:t>GOOGLE DOC write-up </a:t>
            </a:r>
            <a:r>
              <a:rPr lang="en-US" sz="3200" b="1" dirty="0" smtClean="0"/>
              <a:t>to go with your findings (two paragraphs minimum).</a:t>
            </a:r>
          </a:p>
          <a:p>
            <a:r>
              <a:rPr lang="en-US" sz="3200" b="1" dirty="0" smtClean="0"/>
              <a:t>In the first paragraph, summarize your findings. Include all the totals, costs of different factors you had to consider, and the results. Would you be able to survive on minimum wage? Do you think you would be satisfied with your life?</a:t>
            </a:r>
          </a:p>
          <a:p>
            <a:r>
              <a:rPr lang="en-US" sz="3200" b="1" dirty="0" smtClean="0"/>
              <a:t>In the second paragraph, discuss what you think could or should be done in our country to ensure that we, the people, are able to both survive and thrive.</a:t>
            </a:r>
            <a:endParaRPr lang="en-US" sz="3200" b="1" dirty="0"/>
          </a:p>
          <a:p>
            <a:endParaRPr lang="en-US" dirty="0"/>
          </a:p>
        </p:txBody>
      </p:sp>
    </p:spTree>
    <p:extLst>
      <p:ext uri="{BB962C8B-B14F-4D97-AF65-F5344CB8AC3E}">
        <p14:creationId xmlns:p14="http://schemas.microsoft.com/office/powerpoint/2010/main" val="3712672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rial Black" panose="020B0A04020102020204" pitchFamily="34" charset="0"/>
              </a:rPr>
              <a:t>Start-Up</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marL="0" indent="0" algn="ctr">
              <a:buNone/>
            </a:pPr>
            <a:r>
              <a:rPr lang="en-US" sz="6600" b="1" dirty="0" smtClean="0"/>
              <a:t>Get Chromebooks and get back to work on your budgeting project.</a:t>
            </a:r>
            <a:endParaRPr lang="en-US" sz="6600" b="1" dirty="0"/>
          </a:p>
        </p:txBody>
      </p:sp>
    </p:spTree>
    <p:extLst>
      <p:ext uri="{BB962C8B-B14F-4D97-AF65-F5344CB8AC3E}">
        <p14:creationId xmlns:p14="http://schemas.microsoft.com/office/powerpoint/2010/main" val="23050076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707</Words>
  <Application>Microsoft Office PowerPoint</Application>
  <PresentationFormat>Custom</PresentationFormat>
  <Paragraphs>59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Start-Up - Discussion</vt:lpstr>
      <vt:lpstr>Start-Up - Writing</vt:lpstr>
      <vt:lpstr>Minimum Wage Woes</vt:lpstr>
      <vt:lpstr>Minimum Wage Woes</vt:lpstr>
      <vt:lpstr>Minimum Wage Woes</vt:lpstr>
      <vt:lpstr>Minimum Wage Woes</vt:lpstr>
      <vt:lpstr>Minimum Wage Woes</vt:lpstr>
      <vt:lpstr>Minimum Wage Woes</vt:lpstr>
      <vt:lpstr>Start-Up</vt:lpstr>
      <vt:lpstr>Minimum Wage Woes</vt:lpstr>
      <vt:lpstr>Submission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Discussion</dc:title>
  <dc:creator>James McElroy</dc:creator>
  <cp:lastModifiedBy>JAMES MCELROY</cp:lastModifiedBy>
  <cp:revision>9</cp:revision>
  <dcterms:created xsi:type="dcterms:W3CDTF">2015-01-15T02:23:08Z</dcterms:created>
  <dcterms:modified xsi:type="dcterms:W3CDTF">2015-01-15T22:39:38Z</dcterms:modified>
</cp:coreProperties>
</file>