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9" r:id="rId7"/>
    <p:sldId id="258" r:id="rId8"/>
    <p:sldId id="260" r:id="rId9"/>
    <p:sldId id="261" r:id="rId10"/>
    <p:sldId id="262" r:id="rId11"/>
    <p:sldId id="263" r:id="rId12"/>
    <p:sldId id="264" r:id="rId13"/>
    <p:sldId id="265" r:id="rId14"/>
    <p:sldId id="268" r:id="rId15"/>
    <p:sldId id="271" r:id="rId16"/>
    <p:sldId id="272" r:id="rId17"/>
    <p:sldId id="266" r:id="rId18"/>
    <p:sldId id="267" r:id="rId19"/>
    <p:sldId id="278" r:id="rId20"/>
    <p:sldId id="279" r:id="rId21"/>
    <p:sldId id="270" r:id="rId22"/>
    <p:sldId id="273" r:id="rId23"/>
    <p:sldId id="274" r:id="rId24"/>
    <p:sldId id="275" r:id="rId25"/>
    <p:sldId id="276" r:id="rId26"/>
    <p:sldId id="277" r:id="rId27"/>
    <p:sldId id="280" r:id="rId28"/>
    <p:sldId id="282" r:id="rId29"/>
    <p:sldId id="283" r:id="rId30"/>
    <p:sldId id="288" r:id="rId31"/>
    <p:sldId id="286" r:id="rId32"/>
    <p:sldId id="289" r:id="rId33"/>
    <p:sldId id="287" r:id="rId34"/>
    <p:sldId id="284" r:id="rId35"/>
    <p:sldId id="285" r:id="rId36"/>
    <p:sldId id="290" r:id="rId37"/>
    <p:sldId id="291" r:id="rId38"/>
    <p:sldId id="294" r:id="rId39"/>
    <p:sldId id="295" r:id="rId40"/>
    <p:sldId id="296" r:id="rId41"/>
    <p:sldId id="292" r:id="rId42"/>
    <p:sldId id="293" r:id="rId43"/>
    <p:sldId id="297" r:id="rId44"/>
    <p:sldId id="298" r:id="rId45"/>
    <p:sldId id="301" r:id="rId46"/>
    <p:sldId id="302" r:id="rId47"/>
    <p:sldId id="303" r:id="rId48"/>
    <p:sldId id="304" r:id="rId49"/>
    <p:sldId id="299" r:id="rId50"/>
    <p:sldId id="300" r:id="rId51"/>
    <p:sldId id="305" r:id="rId52"/>
    <p:sldId id="306" r:id="rId53"/>
    <p:sldId id="309" r:id="rId54"/>
    <p:sldId id="307" r:id="rId55"/>
    <p:sldId id="308" r:id="rId56"/>
    <p:sldId id="310" r:id="rId57"/>
    <p:sldId id="311" r:id="rId58"/>
    <p:sldId id="314" r:id="rId59"/>
    <p:sldId id="312" r:id="rId60"/>
    <p:sldId id="313" r:id="rId61"/>
    <p:sldId id="315" r:id="rId62"/>
    <p:sldId id="316" r:id="rId63"/>
    <p:sldId id="317" r:id="rId64"/>
    <p:sldId id="320" r:id="rId65"/>
    <p:sldId id="321" r:id="rId66"/>
    <p:sldId id="318" r:id="rId67"/>
    <p:sldId id="319" r:id="rId68"/>
    <p:sldId id="322" r:id="rId69"/>
    <p:sldId id="323" r:id="rId70"/>
    <p:sldId id="326" r:id="rId71"/>
    <p:sldId id="327" r:id="rId72"/>
    <p:sldId id="324" r:id="rId73"/>
    <p:sldId id="325" r:id="rId74"/>
    <p:sldId id="328" r:id="rId75"/>
    <p:sldId id="329" r:id="rId76"/>
    <p:sldId id="332" r:id="rId77"/>
    <p:sldId id="333" r:id="rId78"/>
    <p:sldId id="334" r:id="rId79"/>
    <p:sldId id="330" r:id="rId80"/>
    <p:sldId id="331" r:id="rId81"/>
    <p:sldId id="335" r:id="rId82"/>
    <p:sldId id="336" r:id="rId83"/>
    <p:sldId id="339" r:id="rId84"/>
    <p:sldId id="337" r:id="rId85"/>
    <p:sldId id="338" r:id="rId86"/>
    <p:sldId id="340" r:id="rId87"/>
    <p:sldId id="341" r:id="rId88"/>
    <p:sldId id="342" r:id="rId89"/>
    <p:sldId id="343" r:id="rId90"/>
    <p:sldId id="344" r:id="rId91"/>
    <p:sldId id="345" r:id="rId92"/>
    <p:sldId id="346" r:id="rId93"/>
    <p:sldId id="355" r:id="rId94"/>
    <p:sldId id="356" r:id="rId95"/>
    <p:sldId id="357" r:id="rId96"/>
    <p:sldId id="358" r:id="rId97"/>
    <p:sldId id="359" r:id="rId98"/>
    <p:sldId id="360" r:id="rId99"/>
    <p:sldId id="347" r:id="rId100"/>
    <p:sldId id="348" r:id="rId101"/>
    <p:sldId id="349" r:id="rId102"/>
    <p:sldId id="350" r:id="rId103"/>
    <p:sldId id="351" r:id="rId104"/>
    <p:sldId id="352" r:id="rId105"/>
    <p:sldId id="353" r:id="rId106"/>
    <p:sldId id="354" r:id="rId107"/>
    <p:sldId id="361" r:id="rId108"/>
    <p:sldId id="362" r:id="rId109"/>
    <p:sldId id="365" r:id="rId110"/>
    <p:sldId id="366" r:id="rId111"/>
    <p:sldId id="363" r:id="rId112"/>
    <p:sldId id="364" r:id="rId113"/>
    <p:sldId id="367" r:id="rId114"/>
    <p:sldId id="368" r:id="rId115"/>
    <p:sldId id="371" r:id="rId116"/>
    <p:sldId id="372" r:id="rId117"/>
    <p:sldId id="373" r:id="rId118"/>
    <p:sldId id="369" r:id="rId119"/>
    <p:sldId id="370" r:id="rId120"/>
    <p:sldId id="374" r:id="rId121"/>
    <p:sldId id="375" r:id="rId122"/>
    <p:sldId id="379" r:id="rId123"/>
    <p:sldId id="380" r:id="rId124"/>
    <p:sldId id="381" r:id="rId125"/>
    <p:sldId id="378" r:id="rId126"/>
    <p:sldId id="382" r:id="rId127"/>
    <p:sldId id="383" r:id="rId128"/>
    <p:sldId id="376" r:id="rId129"/>
    <p:sldId id="377" r:id="rId130"/>
    <p:sldId id="384" r:id="rId131"/>
    <p:sldId id="388" r:id="rId132"/>
    <p:sldId id="389" r:id="rId133"/>
    <p:sldId id="390" r:id="rId134"/>
    <p:sldId id="391" r:id="rId135"/>
    <p:sldId id="392" r:id="rId136"/>
    <p:sldId id="386" r:id="rId137"/>
    <p:sldId id="387" r:id="rId138"/>
    <p:sldId id="393" r:id="rId139"/>
    <p:sldId id="394" r:id="rId140"/>
    <p:sldId id="397" r:id="rId141"/>
    <p:sldId id="398" r:id="rId142"/>
    <p:sldId id="399" r:id="rId143"/>
    <p:sldId id="395" r:id="rId144"/>
    <p:sldId id="396" r:id="rId145"/>
    <p:sldId id="400" r:id="rId146"/>
    <p:sldId id="401" r:id="rId147"/>
    <p:sldId id="404" r:id="rId148"/>
    <p:sldId id="406" r:id="rId149"/>
    <p:sldId id="405" r:id="rId150"/>
    <p:sldId id="402" r:id="rId151"/>
    <p:sldId id="403"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7" r:id="rId170"/>
    <p:sldId id="429" r:id="rId171"/>
    <p:sldId id="428" r:id="rId172"/>
    <p:sldId id="430" r:id="rId173"/>
    <p:sldId id="424" r:id="rId174"/>
    <p:sldId id="425" r:id="rId175"/>
    <p:sldId id="426" r:id="rId176"/>
    <p:sldId id="431" r:id="rId177"/>
    <p:sldId id="432" r:id="rId178"/>
    <p:sldId id="436" r:id="rId179"/>
    <p:sldId id="433" r:id="rId180"/>
    <p:sldId id="434" r:id="rId181"/>
    <p:sldId id="435" r:id="rId182"/>
    <p:sldId id="437" r:id="rId183"/>
    <p:sldId id="438" r:id="rId184"/>
    <p:sldId id="439" r:id="rId185"/>
    <p:sldId id="440" r:id="rId186"/>
    <p:sldId id="441" r:id="rId187"/>
    <p:sldId id="442" r:id="rId188"/>
    <p:sldId id="443" r:id="rId189"/>
    <p:sldId id="444" r:id="rId190"/>
    <p:sldId id="445" r:id="rId191"/>
    <p:sldId id="446" r:id="rId192"/>
    <p:sldId id="447" r:id="rId193"/>
    <p:sldId id="451" r:id="rId194"/>
    <p:sldId id="448" r:id="rId195"/>
    <p:sldId id="449" r:id="rId196"/>
    <p:sldId id="450" r:id="rId197"/>
    <p:sldId id="452" r:id="rId198"/>
    <p:sldId id="453" r:id="rId199"/>
    <p:sldId id="454" r:id="rId200"/>
    <p:sldId id="458" r:id="rId201"/>
    <p:sldId id="457" r:id="rId202"/>
    <p:sldId id="459" r:id="rId203"/>
    <p:sldId id="460" r:id="rId204"/>
    <p:sldId id="455" r:id="rId205"/>
    <p:sldId id="456" r:id="rId206"/>
    <p:sldId id="461" r:id="rId207"/>
    <p:sldId id="462" r:id="rId208"/>
    <p:sldId id="463" r:id="rId209"/>
    <p:sldId id="466" r:id="rId210"/>
    <p:sldId id="467" r:id="rId211"/>
    <p:sldId id="464" r:id="rId212"/>
    <p:sldId id="465" r:id="rId213"/>
    <p:sldId id="468" r:id="rId214"/>
    <p:sldId id="473" r:id="rId215"/>
    <p:sldId id="469" r:id="rId216"/>
    <p:sldId id="470" r:id="rId217"/>
    <p:sldId id="471" r:id="rId218"/>
    <p:sldId id="472" r:id="rId2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1" autoAdjust="0"/>
    <p:restoredTop sz="94660"/>
  </p:normalViewPr>
  <p:slideViewPr>
    <p:cSldViewPr snapToGrid="0">
      <p:cViewPr varScale="1">
        <p:scale>
          <a:sx n="79" d="100"/>
          <a:sy n="79" d="100"/>
        </p:scale>
        <p:origin x="96"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222"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viewProps" Target="viewProp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ED5DD9-319D-40FA-B46B-FDF7BB45D60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387789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D5DD9-319D-40FA-B46B-FDF7BB45D60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418009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D5DD9-319D-40FA-B46B-FDF7BB45D60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283381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24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36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13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06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269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72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7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68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D5DD9-319D-40FA-B46B-FDF7BB45D60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258971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64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69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91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29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94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38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802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241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499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51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D5DD9-319D-40FA-B46B-FDF7BB45D60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279761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56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423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338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250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840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05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989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670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71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1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ED5DD9-319D-40FA-B46B-FDF7BB45D60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541234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16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780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511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898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3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D5DD9-319D-40FA-B46B-FDF7BB45D60F}"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26317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D5DD9-319D-40FA-B46B-FDF7BB45D60F}"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397846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D5DD9-319D-40FA-B46B-FDF7BB45D60F}"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26144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D5DD9-319D-40FA-B46B-FDF7BB45D60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260318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D5DD9-319D-40FA-B46B-FDF7BB45D60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80BD9-0075-44FA-84A7-EF1BF76C01DD}" type="slidenum">
              <a:rPr lang="en-US" smtClean="0"/>
              <a:t>‹#›</a:t>
            </a:fld>
            <a:endParaRPr lang="en-US"/>
          </a:p>
        </p:txBody>
      </p:sp>
    </p:spTree>
    <p:extLst>
      <p:ext uri="{BB962C8B-B14F-4D97-AF65-F5344CB8AC3E}">
        <p14:creationId xmlns:p14="http://schemas.microsoft.com/office/powerpoint/2010/main" val="74823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D5DD9-319D-40FA-B46B-FDF7BB45D60F}" type="datetimeFigureOut">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80BD9-0075-44FA-84A7-EF1BF76C01DD}" type="slidenum">
              <a:rPr lang="en-US" smtClean="0"/>
              <a:t>‹#›</a:t>
            </a:fld>
            <a:endParaRPr lang="en-US"/>
          </a:p>
        </p:txBody>
      </p:sp>
    </p:spTree>
    <p:extLst>
      <p:ext uri="{BB962C8B-B14F-4D97-AF65-F5344CB8AC3E}">
        <p14:creationId xmlns:p14="http://schemas.microsoft.com/office/powerpoint/2010/main" val="117587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4000" b="-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074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4000" b="-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787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4000" b="-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04CE4-BFB4-42CB-98A2-D9EA6DDBCC0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AFF18-3482-4666-915B-7DA543F11C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306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Think about the selection I just read from “Speak.”</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With that in mind, what do you think it means to be an American?</a:t>
            </a:r>
          </a:p>
          <a:p>
            <a:pPr marL="0" indent="0" algn="ctr">
              <a:buNone/>
            </a:pPr>
            <a:r>
              <a:rPr lang="en-US" sz="3200" dirty="0" smtClean="0">
                <a:latin typeface="Arial Black" panose="020B0A04020102020204" pitchFamily="34" charset="0"/>
              </a:rPr>
              <a:t>Consider what is required of someone as well as what benefits they receive.</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1/7/2020</a:t>
            </a:r>
            <a:endParaRPr lang="en-US" dirty="0">
              <a:latin typeface="Arial Black" panose="020B0A04020102020204" pitchFamily="34" charset="0"/>
            </a:endParaRPr>
          </a:p>
        </p:txBody>
      </p:sp>
    </p:spTree>
    <p:extLst>
      <p:ext uri="{BB962C8B-B14F-4D97-AF65-F5344CB8AC3E}">
        <p14:creationId xmlns:p14="http://schemas.microsoft.com/office/powerpoint/2010/main" val="46716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of when you hear the words “patchwork” or “patchwork quilt?”</a:t>
            </a:r>
          </a:p>
          <a:p>
            <a:pPr marL="0" indent="0" algn="ctr">
              <a:buNone/>
            </a:pPr>
            <a:r>
              <a:rPr lang="en-US" sz="3200" dirty="0" smtClean="0">
                <a:latin typeface="Arial Black" panose="020B0A04020102020204" pitchFamily="34" charset="0"/>
              </a:rPr>
              <a:t>Have you ever seen one?</a:t>
            </a:r>
          </a:p>
          <a:p>
            <a:pPr marL="0" indent="0" algn="ctr">
              <a:buNone/>
            </a:pPr>
            <a:r>
              <a:rPr lang="en-US" sz="3200" dirty="0" smtClean="0">
                <a:latin typeface="Arial Black" panose="020B0A04020102020204" pitchFamily="34" charset="0"/>
              </a:rPr>
              <a:t>What do they look like?</a:t>
            </a:r>
          </a:p>
          <a:p>
            <a:pPr marL="0" indent="0" algn="ctr">
              <a:buNone/>
            </a:pPr>
            <a:r>
              <a:rPr lang="en-US" sz="3200" dirty="0" smtClean="0">
                <a:latin typeface="Arial Black" panose="020B0A04020102020204" pitchFamily="34" charset="0"/>
              </a:rPr>
              <a:t>More importantly, why do you think people make patchwork quilts?</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1/8/2020</a:t>
            </a:r>
            <a:endParaRPr lang="en-US" dirty="0">
              <a:latin typeface="Arial Black" panose="020B0A04020102020204" pitchFamily="34" charset="0"/>
            </a:endParaRPr>
          </a:p>
        </p:txBody>
      </p:sp>
    </p:spTree>
    <p:extLst>
      <p:ext uri="{BB962C8B-B14F-4D97-AF65-F5344CB8AC3E}">
        <p14:creationId xmlns:p14="http://schemas.microsoft.com/office/powerpoint/2010/main" val="9861426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Do you think that R.F.K.’s speech and M.L.K.</a:t>
            </a:r>
            <a:r>
              <a:rPr lang="en-US" sz="3200" dirty="0" err="1">
                <a:latin typeface="Arial Black" panose="020B0A04020102020204" pitchFamily="34" charset="0"/>
              </a:rPr>
              <a:t>Jrs</a:t>
            </a:r>
            <a:r>
              <a:rPr lang="en-US" sz="3200" dirty="0">
                <a:latin typeface="Arial Black" panose="020B0A04020102020204" pitchFamily="34" charset="0"/>
              </a:rPr>
              <a:t>.’s speech had an EFFECT on our country?</a:t>
            </a:r>
          </a:p>
          <a:p>
            <a:pPr marL="0" indent="0" algn="ctr">
              <a:buNone/>
            </a:pPr>
            <a:r>
              <a:rPr lang="en-US" sz="3200" dirty="0">
                <a:latin typeface="Arial Black" panose="020B0A04020102020204" pitchFamily="34" charset="0"/>
              </a:rPr>
              <a:t>If so, what effect did they have?</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What do you think is NECESSARY to CAUSE a change in our country?</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1/29/2020</a:t>
            </a:r>
            <a:endParaRPr lang="en-US" dirty="0">
              <a:latin typeface="Arial Black" panose="020B0A04020102020204" pitchFamily="34" charset="0"/>
            </a:endParaRPr>
          </a:p>
        </p:txBody>
      </p:sp>
    </p:spTree>
    <p:extLst>
      <p:ext uri="{BB962C8B-B14F-4D97-AF65-F5344CB8AC3E}">
        <p14:creationId xmlns:p14="http://schemas.microsoft.com/office/powerpoint/2010/main" val="3179438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524256" y="1085088"/>
            <a:ext cx="11204448" cy="5376672"/>
          </a:xfrm>
        </p:spPr>
        <p:txBody>
          <a:bodyPr>
            <a:normAutofit fontScale="92500" lnSpcReduction="10000"/>
          </a:bodyPr>
          <a:lstStyle/>
          <a:p>
            <a:r>
              <a:rPr lang="en-US" sz="3200" dirty="0" smtClean="0">
                <a:latin typeface="Arial Black" panose="020B0A04020102020204" pitchFamily="34" charset="0"/>
              </a:rPr>
              <a:t>In Cesar Chavez’s speech he uses CAUSE AND EFFECT to emphasize his point.</a:t>
            </a:r>
          </a:p>
          <a:p>
            <a:r>
              <a:rPr lang="en-US" sz="3200" dirty="0" smtClean="0">
                <a:latin typeface="Arial Black" panose="020B0A04020102020204" pitchFamily="34" charset="0"/>
              </a:rPr>
              <a:t>Go to Google Classroom and open the Analyzing Craft and Structure assignment for this speech.</a:t>
            </a:r>
          </a:p>
          <a:p>
            <a:r>
              <a:rPr lang="en-US" sz="3200" dirty="0" smtClean="0">
                <a:latin typeface="Arial Black" panose="020B0A04020102020204" pitchFamily="34" charset="0"/>
              </a:rPr>
              <a:t>You will be looking at some things that Cesar Chavez mentions in his speech. Each of these things CAUSES several other things to happen.</a:t>
            </a:r>
          </a:p>
          <a:p>
            <a:r>
              <a:rPr lang="en-US" sz="3200" dirty="0" smtClean="0">
                <a:latin typeface="Arial Black" panose="020B0A04020102020204" pitchFamily="34" charset="0"/>
              </a:rPr>
              <a:t>For each CAUSE, your job is to go into the speech and find out what the EFFECTS are for that cause and write them down.</a:t>
            </a:r>
            <a:endParaRPr lang="en-US" sz="3200" dirty="0">
              <a:latin typeface="Arial Black" panose="020B0A04020102020204" pitchFamily="34" charset="0"/>
            </a:endParaRPr>
          </a:p>
          <a:p>
            <a:r>
              <a:rPr lang="en-US" sz="3200" dirty="0" smtClean="0">
                <a:latin typeface="Arial Black" panose="020B0A04020102020204" pitchFamily="34" charset="0"/>
              </a:rPr>
              <a:t>Once you have done that, find ONE MORE place where Chavez lists a CAUSE and then list at least TWO EFFECTS for that as well.</a:t>
            </a: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5392297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Craft and Structure for</a:t>
            </a:r>
          </a:p>
          <a:p>
            <a:pPr marL="0" indent="0" algn="ctr">
              <a:buNone/>
            </a:pPr>
            <a:r>
              <a:rPr lang="en-US" sz="3600" b="1" dirty="0" smtClean="0">
                <a:latin typeface="Arial Black" panose="020B0A04020102020204" pitchFamily="34" charset="0"/>
              </a:rPr>
              <a:t>“Lessons of Dr. Martin Luther King, Jr.”</a:t>
            </a:r>
          </a:p>
          <a:p>
            <a:pPr marL="0" indent="0" algn="ctr">
              <a:buNone/>
            </a:pPr>
            <a:r>
              <a:rPr lang="en-US" sz="3600" b="1" dirty="0" smtClean="0">
                <a:latin typeface="Arial Black" panose="020B0A04020102020204" pitchFamily="34" charset="0"/>
              </a:rPr>
              <a:t>By Cesar Chavez</a:t>
            </a:r>
            <a:r>
              <a:rPr lang="en-US" sz="3600" dirty="0"/>
              <a:t/>
            </a:r>
            <a:br>
              <a:rPr lang="en-US" sz="3600" dirty="0"/>
            </a:b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137880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think Cesar Chavez had qualities that a good leader has?</a:t>
            </a:r>
          </a:p>
          <a:p>
            <a:pPr marL="0" indent="0" algn="ctr">
              <a:buNone/>
            </a:pPr>
            <a:r>
              <a:rPr lang="en-US" sz="3200" dirty="0" smtClean="0">
                <a:latin typeface="Arial Black" panose="020B0A04020102020204" pitchFamily="34" charset="0"/>
              </a:rPr>
              <a:t>Which qualities specifically can you see by reading his speech?</a:t>
            </a:r>
          </a:p>
          <a:p>
            <a:pPr marL="0" indent="0" algn="ctr">
              <a:buNone/>
            </a:pP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1/29/2020</a:t>
            </a:r>
            <a:endParaRPr lang="en-US" dirty="0">
              <a:latin typeface="Arial Black" panose="020B0A04020102020204" pitchFamily="34" charset="0"/>
            </a:endParaRPr>
          </a:p>
        </p:txBody>
      </p:sp>
    </p:spTree>
    <p:extLst>
      <p:ext uri="{BB962C8B-B14F-4D97-AF65-F5344CB8AC3E}">
        <p14:creationId xmlns:p14="http://schemas.microsoft.com/office/powerpoint/2010/main" val="13408856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99872" y="1273630"/>
            <a:ext cx="11289792" cy="5334434"/>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We’ve been talking a lot about the past…</a:t>
            </a:r>
          </a:p>
          <a:p>
            <a:pPr marL="0" indent="0" algn="ctr">
              <a:buNone/>
            </a:pPr>
            <a:r>
              <a:rPr lang="en-US" sz="3200" dirty="0" smtClean="0">
                <a:latin typeface="Arial Black" panose="020B0A04020102020204" pitchFamily="34" charset="0"/>
              </a:rPr>
              <a:t>What about the present?</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far do you think we have come from the days of Elena in “El Building,” Dr. King and Senator Kennedy?</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1/30/2020</a:t>
            </a:r>
            <a:endParaRPr lang="en-US" dirty="0">
              <a:latin typeface="Arial Black" panose="020B0A04020102020204" pitchFamily="34" charset="0"/>
            </a:endParaRPr>
          </a:p>
        </p:txBody>
      </p:sp>
    </p:spTree>
    <p:extLst>
      <p:ext uri="{BB962C8B-B14F-4D97-AF65-F5344CB8AC3E}">
        <p14:creationId xmlns:p14="http://schemas.microsoft.com/office/powerpoint/2010/main" val="6137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lnSpcReduction="10000"/>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We’ve been talking a lot about the past…</a:t>
            </a:r>
          </a:p>
          <a:p>
            <a:pPr marL="0" indent="0" algn="ctr">
              <a:buNone/>
            </a:pPr>
            <a:r>
              <a:rPr lang="en-US" sz="3200" dirty="0">
                <a:latin typeface="Arial Black" panose="020B0A04020102020204" pitchFamily="34" charset="0"/>
              </a:rPr>
              <a:t>What about the present?</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a:t>
            </a:r>
            <a:r>
              <a:rPr lang="en-US" sz="3200" dirty="0">
                <a:latin typeface="Arial Black" panose="020B0A04020102020204" pitchFamily="34" charset="0"/>
              </a:rPr>
              <a:t>far do you think we have come from the days of Elena in “El Building,” Dr. King and Senator Kennedy</a:t>
            </a:r>
            <a:r>
              <a:rPr lang="en-US" sz="3200" dirty="0" smtClean="0">
                <a:latin typeface="Arial Black" panose="020B0A04020102020204" pitchFamily="34" charset="0"/>
              </a:rPr>
              <a:t>?</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Give specific examples.</a:t>
            </a: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1/30/2020</a:t>
            </a:r>
            <a:endParaRPr lang="en-US" dirty="0">
              <a:latin typeface="Arial Black" panose="020B0A04020102020204" pitchFamily="34" charset="0"/>
            </a:endParaRPr>
          </a:p>
        </p:txBody>
      </p:sp>
    </p:spTree>
    <p:extLst>
      <p:ext uri="{BB962C8B-B14F-4D97-AF65-F5344CB8AC3E}">
        <p14:creationId xmlns:p14="http://schemas.microsoft.com/office/powerpoint/2010/main" val="37253576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854075"/>
          </a:xfrm>
        </p:spPr>
        <p:txBody>
          <a:bodyPr/>
          <a:lstStyle/>
          <a:p>
            <a:pPr algn="ctr"/>
            <a:r>
              <a:rPr lang="en-US" dirty="0" smtClean="0">
                <a:latin typeface="Arial Black" panose="020B0A04020102020204" pitchFamily="34" charset="0"/>
              </a:rPr>
              <a:t>American PRESENT</a:t>
            </a:r>
            <a:endParaRPr lang="en-US" dirty="0">
              <a:latin typeface="Arial Black" panose="020B0A04020102020204" pitchFamily="34" charset="0"/>
            </a:endParaRPr>
          </a:p>
        </p:txBody>
      </p:sp>
      <p:sp>
        <p:nvSpPr>
          <p:cNvPr id="3" name="Content Placeholder 2"/>
          <p:cNvSpPr>
            <a:spLocks noGrp="1"/>
          </p:cNvSpPr>
          <p:nvPr>
            <p:ph idx="1"/>
          </p:nvPr>
        </p:nvSpPr>
        <p:spPr>
          <a:xfrm>
            <a:off x="560832" y="1060704"/>
            <a:ext cx="11204448" cy="5449824"/>
          </a:xfrm>
        </p:spPr>
        <p:txBody>
          <a:bodyPr>
            <a:normAutofit fontScale="92500"/>
          </a:bodyPr>
          <a:lstStyle/>
          <a:p>
            <a:pPr marL="0" indent="0">
              <a:buNone/>
            </a:pPr>
            <a:r>
              <a:rPr lang="en-US" sz="4000" dirty="0" smtClean="0">
                <a:latin typeface="Arial Black" panose="020B0A04020102020204" pitchFamily="34" charset="0"/>
              </a:rPr>
              <a:t>Question: How far have we come from the time of John F. Kennedy, Martin Luther King, Jr., and Robert F. Kennedy which we have been reading about.</a:t>
            </a:r>
          </a:p>
          <a:p>
            <a:pPr marL="0" indent="0">
              <a:buNone/>
            </a:pPr>
            <a:endParaRPr lang="en-US" dirty="0">
              <a:latin typeface="Arial Black" panose="020B0A04020102020204" pitchFamily="34" charset="0"/>
            </a:endParaRPr>
          </a:p>
          <a:p>
            <a:pPr marL="0" indent="0">
              <a:buNone/>
            </a:pPr>
            <a:r>
              <a:rPr lang="en-US" sz="4000" dirty="0" smtClean="0">
                <a:latin typeface="Arial Black" panose="020B0A04020102020204" pitchFamily="34" charset="0"/>
              </a:rPr>
              <a:t>Challenge: Find a CURRENT NEWS ARTICLE from a REPUTABLE PRINT NEWS SOURCE ONLINE which you think illustrates how far we have come (or not come) as a nation since the 1960s. </a:t>
            </a:r>
            <a:endParaRPr lang="en-US" sz="4000" dirty="0">
              <a:latin typeface="Arial Black" panose="020B0A04020102020204" pitchFamily="34" charset="0"/>
            </a:endParaRPr>
          </a:p>
        </p:txBody>
      </p:sp>
    </p:spTree>
    <p:extLst>
      <p:ext uri="{BB962C8B-B14F-4D97-AF65-F5344CB8AC3E}">
        <p14:creationId xmlns:p14="http://schemas.microsoft.com/office/powerpoint/2010/main" val="16613890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854075"/>
          </a:xfrm>
        </p:spPr>
        <p:txBody>
          <a:bodyPr/>
          <a:lstStyle/>
          <a:p>
            <a:pPr algn="ctr"/>
            <a:r>
              <a:rPr lang="en-US" dirty="0" smtClean="0">
                <a:latin typeface="Arial Black" panose="020B0A04020102020204" pitchFamily="34" charset="0"/>
              </a:rPr>
              <a:t>American PRESENT</a:t>
            </a:r>
            <a:endParaRPr lang="en-US" dirty="0">
              <a:latin typeface="Arial Black" panose="020B0A04020102020204" pitchFamily="34" charset="0"/>
            </a:endParaRPr>
          </a:p>
        </p:txBody>
      </p:sp>
      <p:sp>
        <p:nvSpPr>
          <p:cNvPr id="3" name="Content Placeholder 2"/>
          <p:cNvSpPr>
            <a:spLocks noGrp="1"/>
          </p:cNvSpPr>
          <p:nvPr>
            <p:ph idx="1"/>
          </p:nvPr>
        </p:nvSpPr>
        <p:spPr>
          <a:xfrm>
            <a:off x="560832" y="1060704"/>
            <a:ext cx="11204448" cy="5449824"/>
          </a:xfrm>
        </p:spPr>
        <p:txBody>
          <a:bodyPr>
            <a:normAutofit/>
          </a:bodyPr>
          <a:lstStyle/>
          <a:p>
            <a:r>
              <a:rPr lang="en-US" sz="3200" dirty="0" smtClean="0">
                <a:latin typeface="Arial Black" panose="020B0A04020102020204" pitchFamily="34" charset="0"/>
              </a:rPr>
              <a:t>Go to Google Classroom and open the “American Present Project” document.</a:t>
            </a:r>
          </a:p>
          <a:p>
            <a:r>
              <a:rPr lang="en-US" sz="3200" dirty="0" smtClean="0">
                <a:latin typeface="Arial Black" panose="020B0A04020102020204" pitchFamily="34" charset="0"/>
              </a:rPr>
              <a:t>You will follow this as a guide to RESEARCHING your current event article.</a:t>
            </a:r>
          </a:p>
          <a:p>
            <a:r>
              <a:rPr lang="en-US" sz="3200" dirty="0" smtClean="0">
                <a:latin typeface="Arial Black" panose="020B0A04020102020204" pitchFamily="34" charset="0"/>
              </a:rPr>
              <a:t>Let’s look at it…</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15754567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dirty="0" smtClean="0">
                <a:latin typeface="Arial Black" panose="020B0A04020102020204" pitchFamily="34" charset="0"/>
              </a:rPr>
              <a:t>CURRENT EVENTS CONNECTION WORKSHEET</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1708137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current civil rights issue did you choose?</a:t>
            </a:r>
          </a:p>
          <a:p>
            <a:pPr marL="0" indent="0" algn="ctr">
              <a:buNone/>
            </a:pPr>
            <a:r>
              <a:rPr lang="en-US" sz="3200" dirty="0" smtClean="0">
                <a:latin typeface="Arial Black" panose="020B0A04020102020204" pitchFamily="34" charset="0"/>
              </a:rPr>
              <a:t>Why did you choose it?</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1/30/2020</a:t>
            </a:r>
            <a:endParaRPr lang="en-US" dirty="0">
              <a:latin typeface="Arial Black" panose="020B0A04020102020204" pitchFamily="34" charset="0"/>
            </a:endParaRPr>
          </a:p>
        </p:txBody>
      </p:sp>
    </p:spTree>
    <p:extLst>
      <p:ext uri="{BB962C8B-B14F-4D97-AF65-F5344CB8AC3E}">
        <p14:creationId xmlns:p14="http://schemas.microsoft.com/office/powerpoint/2010/main" val="403837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79475"/>
          </a:xfrm>
        </p:spPr>
        <p:txBody>
          <a:bodyPr>
            <a:normAutofit fontScale="90000"/>
          </a:bodyPr>
          <a:lstStyle/>
          <a:p>
            <a:pPr algn="ctr"/>
            <a:r>
              <a:rPr lang="en-US" dirty="0" smtClean="0">
                <a:latin typeface="Arial Black" panose="020B0A04020102020204" pitchFamily="34" charset="0"/>
              </a:rPr>
              <a:t>Before We Read…Group Vocabulary!</a:t>
            </a:r>
            <a:endParaRPr lang="en-US" dirty="0">
              <a:latin typeface="Arial Black" panose="020B0A04020102020204" pitchFamily="34" charset="0"/>
            </a:endParaRPr>
          </a:p>
        </p:txBody>
      </p:sp>
      <p:sp>
        <p:nvSpPr>
          <p:cNvPr id="3" name="Content Placeholder 2"/>
          <p:cNvSpPr>
            <a:spLocks noGrp="1"/>
          </p:cNvSpPr>
          <p:nvPr>
            <p:ph idx="1"/>
          </p:nvPr>
        </p:nvSpPr>
        <p:spPr>
          <a:xfrm>
            <a:off x="508000" y="1041400"/>
            <a:ext cx="11226800" cy="5702300"/>
          </a:xfrm>
        </p:spPr>
        <p:txBody>
          <a:bodyPr>
            <a:normAutofit fontScale="92500" lnSpcReduction="20000"/>
          </a:bodyPr>
          <a:lstStyle/>
          <a:p>
            <a:r>
              <a:rPr lang="en-US" dirty="0">
                <a:latin typeface="Arial Black" panose="020B0A04020102020204" pitchFamily="34" charset="0"/>
              </a:rPr>
              <a:t>Using the assigned template, each vocabulary word should have it’s own slide. </a:t>
            </a:r>
          </a:p>
          <a:p>
            <a:r>
              <a:rPr lang="en-US" dirty="0">
                <a:latin typeface="Arial Black" panose="020B0A04020102020204" pitchFamily="34" charset="0"/>
              </a:rPr>
              <a:t>Look up the vocabulary words your group has been assigned(use the definition from </a:t>
            </a:r>
            <a:r>
              <a:rPr lang="en-US" dirty="0" err="1">
                <a:latin typeface="Arial Black" panose="020B0A04020102020204" pitchFamily="34" charset="0"/>
              </a:rPr>
              <a:t>Pgs</a:t>
            </a:r>
            <a:r>
              <a:rPr lang="en-US" dirty="0">
                <a:latin typeface="Arial Black" panose="020B0A04020102020204" pitchFamily="34" charset="0"/>
              </a:rPr>
              <a:t> 13-17 in your textbook, if possible). Type the definition.</a:t>
            </a:r>
          </a:p>
          <a:p>
            <a:r>
              <a:rPr lang="en-US" dirty="0">
                <a:latin typeface="Arial Black" panose="020B0A04020102020204" pitchFamily="34" charset="0"/>
              </a:rPr>
              <a:t>Use the word in a sentence that shows you understand it. </a:t>
            </a:r>
          </a:p>
          <a:p>
            <a:r>
              <a:rPr lang="en-US" dirty="0">
                <a:latin typeface="Arial Black" panose="020B0A04020102020204" pitchFamily="34" charset="0"/>
              </a:rPr>
              <a:t>Find an image that represents the vocabulary word and copy paste it to fit on the slide(Must be school appropriate)</a:t>
            </a:r>
          </a:p>
          <a:p>
            <a:endParaRPr lang="en-US" dirty="0" smtClean="0">
              <a:latin typeface="Arial Black" panose="020B0A04020102020204" pitchFamily="34" charset="0"/>
            </a:endParaRPr>
          </a:p>
          <a:p>
            <a:endParaRPr lang="en-US" dirty="0">
              <a:latin typeface="Arial Black" panose="020B0A04020102020204" pitchFamily="34" charset="0"/>
            </a:endParaRPr>
          </a:p>
          <a:p>
            <a:r>
              <a:rPr lang="en-US" dirty="0" smtClean="0">
                <a:latin typeface="Arial Black" panose="020B0A04020102020204" pitchFamily="34" charset="0"/>
              </a:rPr>
              <a:t>Note</a:t>
            </a:r>
            <a:r>
              <a:rPr lang="en-US" dirty="0">
                <a:latin typeface="Arial Black" panose="020B0A04020102020204" pitchFamily="34" charset="0"/>
              </a:rPr>
              <a:t>: Some of the vocabulary words are racially sensitive. Handle with care! Be sure to use academic vocabulary and school appropriate images when completing your slides and presentation. </a:t>
            </a:r>
          </a:p>
          <a:p>
            <a:r>
              <a:rPr lang="en-US" dirty="0">
                <a:latin typeface="Arial Black" panose="020B0A04020102020204" pitchFamily="34" charset="0"/>
              </a:rPr>
              <a:t>ANY questionable images or words-Get MY APPROVAL</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988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99872" y="1273630"/>
            <a:ext cx="11289792" cy="5334434"/>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After looking at current Civil Rights Issues yesterday, have you changed your mind about whether or not you think America has reached Dr. King’s dream (or come far enough)?</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How does the current event you looked at support your opinion?</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1/31/2020</a:t>
            </a:r>
            <a:endParaRPr lang="en-US" dirty="0">
              <a:latin typeface="Arial Black" panose="020B0A04020102020204" pitchFamily="34" charset="0"/>
            </a:endParaRPr>
          </a:p>
        </p:txBody>
      </p:sp>
    </p:spTree>
    <p:extLst>
      <p:ext uri="{BB962C8B-B14F-4D97-AF65-F5344CB8AC3E}">
        <p14:creationId xmlns:p14="http://schemas.microsoft.com/office/powerpoint/2010/main" val="383380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After looking at current Civil Rights Issues yesterday, have you changed your mind about whether or not you think America has reached Dr. King’s dream (or come far enough)?</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How does the current event you looked at support your opinion?</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1/31/2020</a:t>
            </a:r>
            <a:endParaRPr lang="en-US" dirty="0">
              <a:latin typeface="Arial Black" panose="020B0A04020102020204" pitchFamily="34" charset="0"/>
            </a:endParaRPr>
          </a:p>
        </p:txBody>
      </p:sp>
    </p:spTree>
    <p:extLst>
      <p:ext uri="{BB962C8B-B14F-4D97-AF65-F5344CB8AC3E}">
        <p14:creationId xmlns:p14="http://schemas.microsoft.com/office/powerpoint/2010/main" val="6120098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AMERICA PAST – GATHERING EVIDENCE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Arial Black" panose="020B0A04020102020204" pitchFamily="34" charset="0"/>
              </a:rPr>
              <a:t>On Monday, you will be working on a T.R.E.A.T. REPEAT Paragraph based on the selections we have read so far and the current event article you should have found yesterday.</a:t>
            </a:r>
          </a:p>
          <a:p>
            <a:r>
              <a:rPr lang="en-US" dirty="0" smtClean="0">
                <a:latin typeface="Arial Black" panose="020B0A04020102020204" pitchFamily="34" charset="0"/>
              </a:rPr>
              <a:t>Today, you will be diving back in to the readings to GATHER EVIDENCE for your writing.</a:t>
            </a:r>
          </a:p>
          <a:p>
            <a:r>
              <a:rPr lang="en-US" dirty="0" smtClean="0">
                <a:latin typeface="Arial Black" panose="020B0A04020102020204" pitchFamily="34" charset="0"/>
              </a:rPr>
              <a:t>REMEMBER: The questions is, </a:t>
            </a:r>
          </a:p>
          <a:p>
            <a:pPr marL="0" indent="0" algn="ctr">
              <a:buNone/>
            </a:pPr>
            <a:r>
              <a:rPr lang="en-US" sz="4700" b="1" dirty="0" smtClean="0">
                <a:latin typeface="Arial Black" panose="020B0A04020102020204" pitchFamily="34" charset="0"/>
              </a:rPr>
              <a:t>Has </a:t>
            </a:r>
            <a:r>
              <a:rPr lang="en-US" sz="4700" b="1" dirty="0">
                <a:latin typeface="Arial Black" panose="020B0A04020102020204" pitchFamily="34" charset="0"/>
              </a:rPr>
              <a:t>America come, as a nation, far enough towards the ideals set forth by Dr. King and Senator Kennedy in the past 60 years?</a:t>
            </a:r>
            <a:endParaRPr lang="en-US" sz="4700" dirty="0">
              <a:latin typeface="Arial Black" panose="020B0A04020102020204" pitchFamily="34" charset="0"/>
            </a:endParaRPr>
          </a:p>
          <a:p>
            <a:r>
              <a:rPr lang="en-US" dirty="0" smtClean="0">
                <a:latin typeface="Arial Black" panose="020B0A04020102020204" pitchFamily="34" charset="0"/>
              </a:rPr>
              <a:t>So you need to find EVIDENCE of what ideals each of those authors/writers believed that America could or should achieve.</a:t>
            </a: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spTree>
    <p:extLst>
      <p:ext uri="{BB962C8B-B14F-4D97-AF65-F5344CB8AC3E}">
        <p14:creationId xmlns:p14="http://schemas.microsoft.com/office/powerpoint/2010/main" val="46857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latin typeface="Arial Black" panose="020B0A04020102020204" pitchFamily="34" charset="0"/>
              </a:rPr>
              <a:t>The Fault In Our Stars</a:t>
            </a:r>
          </a:p>
        </p:txBody>
      </p:sp>
      <p:sp>
        <p:nvSpPr>
          <p:cNvPr id="5" name="Content Placeholder 4"/>
          <p:cNvSpPr>
            <a:spLocks noGrp="1"/>
          </p:cNvSpPr>
          <p:nvPr>
            <p:ph idx="1"/>
          </p:nvPr>
        </p:nvSpPr>
        <p:spPr/>
        <p:txBody>
          <a:bodyPr>
            <a:normAutofit/>
          </a:bodyPr>
          <a:lstStyle/>
          <a:p>
            <a:r>
              <a:rPr lang="en-US" sz="2800" dirty="0">
                <a:latin typeface="Arial Black" panose="020B0A04020102020204" pitchFamily="34" charset="0"/>
              </a:rPr>
              <a:t>Starting this week, our Fridays are going to be changing. </a:t>
            </a:r>
          </a:p>
          <a:p>
            <a:r>
              <a:rPr lang="en-US" sz="2800" dirty="0">
                <a:latin typeface="Arial Black" panose="020B0A04020102020204" pitchFamily="34" charset="0"/>
              </a:rPr>
              <a:t>We will be reading another novel OUTSIDE OF CLASS and working with it ON FRIDAYS in…</a:t>
            </a:r>
          </a:p>
          <a:p>
            <a:pPr marL="0" indent="0" algn="ctr">
              <a:buNone/>
            </a:pPr>
            <a:r>
              <a:rPr lang="en-US" sz="2800" dirty="0">
                <a:latin typeface="Arial Black" panose="020B0A04020102020204" pitchFamily="34" charset="0"/>
              </a:rPr>
              <a:t>LITERATURE</a:t>
            </a:r>
          </a:p>
          <a:p>
            <a:pPr marL="0" indent="0" algn="ctr">
              <a:buNone/>
            </a:pPr>
            <a:r>
              <a:rPr lang="en-US" sz="2800" dirty="0">
                <a:latin typeface="Arial Black" panose="020B0A04020102020204" pitchFamily="34" charset="0"/>
              </a:rPr>
              <a:t>CIRCLES!</a:t>
            </a:r>
          </a:p>
          <a:p>
            <a:r>
              <a:rPr lang="en-US" sz="2800" dirty="0">
                <a:latin typeface="Arial Black" panose="020B0A04020102020204" pitchFamily="34" charset="0"/>
              </a:rPr>
              <a:t>We will talk more about Literature Circles next Friday when we have our first one.</a:t>
            </a:r>
          </a:p>
        </p:txBody>
      </p:sp>
      <p:sp>
        <p:nvSpPr>
          <p:cNvPr id="6" name="TextBox 5"/>
          <p:cNvSpPr txBox="1"/>
          <p:nvPr/>
        </p:nvSpPr>
        <p:spPr>
          <a:xfrm>
            <a:off x="9525000" y="994643"/>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1/31/2020</a:t>
            </a:r>
          </a:p>
        </p:txBody>
      </p:sp>
    </p:spTree>
    <p:extLst>
      <p:ext uri="{BB962C8B-B14F-4D97-AF65-F5344CB8AC3E}">
        <p14:creationId xmlns:p14="http://schemas.microsoft.com/office/powerpoint/2010/main" val="31028839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52400"/>
            <a:ext cx="8229600" cy="944562"/>
          </a:xfrm>
        </p:spPr>
        <p:txBody>
          <a:bodyPr/>
          <a:lstStyle/>
          <a:p>
            <a:r>
              <a:rPr lang="en-US" u="sng" dirty="0">
                <a:latin typeface="Arial Black" panose="020B0A04020102020204" pitchFamily="34" charset="0"/>
              </a:rPr>
              <a:t>The Fault In Our Stars</a:t>
            </a:r>
          </a:p>
        </p:txBody>
      </p:sp>
      <p:sp>
        <p:nvSpPr>
          <p:cNvPr id="5" name="Content Placeholder 4"/>
          <p:cNvSpPr>
            <a:spLocks noGrp="1"/>
          </p:cNvSpPr>
          <p:nvPr>
            <p:ph idx="1"/>
          </p:nvPr>
        </p:nvSpPr>
        <p:spPr>
          <a:xfrm>
            <a:off x="1676400" y="1219201"/>
            <a:ext cx="8839200" cy="4906963"/>
          </a:xfrm>
        </p:spPr>
        <p:txBody>
          <a:bodyPr>
            <a:normAutofit fontScale="85000" lnSpcReduction="10000"/>
          </a:bodyPr>
          <a:lstStyle/>
          <a:p>
            <a:pPr marL="0" indent="0" algn="ctr">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For now, what you need to know is that you have</a:t>
            </a:r>
          </a:p>
          <a:p>
            <a:pPr marL="0" indent="0" algn="ctr">
              <a:buNone/>
            </a:pPr>
            <a:r>
              <a:rPr lang="en-US" sz="2800" dirty="0">
                <a:latin typeface="Arial Black" panose="020B0A04020102020204" pitchFamily="34" charset="0"/>
              </a:rPr>
              <a:t>LIT CIRCLE HOMEWORK</a:t>
            </a:r>
          </a:p>
          <a:p>
            <a:pPr marL="0" indent="0" algn="ctr">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By NEXT FRIDAY, you are responsible for READING</a:t>
            </a:r>
          </a:p>
          <a:p>
            <a:pPr marL="0" indent="0" algn="ctr">
              <a:buNone/>
            </a:pPr>
            <a:r>
              <a:rPr lang="en-US" sz="2800" dirty="0">
                <a:latin typeface="Arial Black" panose="020B0A04020102020204" pitchFamily="34" charset="0"/>
              </a:rPr>
              <a:t>Chapters 1 – 3</a:t>
            </a:r>
          </a:p>
          <a:p>
            <a:pPr marL="0" indent="0" algn="ctr">
              <a:buNone/>
            </a:pPr>
            <a:r>
              <a:rPr lang="en-US" sz="2800" dirty="0">
                <a:latin typeface="Arial Black" panose="020B0A04020102020204" pitchFamily="34" charset="0"/>
              </a:rPr>
              <a:t>Pages 3 – 47</a:t>
            </a:r>
          </a:p>
          <a:p>
            <a:pPr marL="0" indent="0" algn="ctr">
              <a:buNone/>
            </a:pPr>
            <a:endParaRPr lang="en-US" sz="2800" dirty="0">
              <a:latin typeface="Arial Black" panose="020B0A04020102020204" pitchFamily="34" charset="0"/>
            </a:endParaRPr>
          </a:p>
          <a:p>
            <a:pPr marL="0" indent="0" algn="ctr">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That’s it! You don’t have to do anything with it…yet! Just read!</a:t>
            </a:r>
          </a:p>
        </p:txBody>
      </p:sp>
      <p:sp>
        <p:nvSpPr>
          <p:cNvPr id="2" name="TextBox 1"/>
          <p:cNvSpPr txBox="1"/>
          <p:nvPr/>
        </p:nvSpPr>
        <p:spPr>
          <a:xfrm>
            <a:off x="9525000" y="994643"/>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1/31/2020</a:t>
            </a:r>
          </a:p>
        </p:txBody>
      </p:sp>
    </p:spTree>
    <p:extLst>
      <p:ext uri="{BB962C8B-B14F-4D97-AF65-F5344CB8AC3E}">
        <p14:creationId xmlns:p14="http://schemas.microsoft.com/office/powerpoint/2010/main" val="4360340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sz="3600" b="1" dirty="0" smtClean="0">
              <a:latin typeface="Arial Black" panose="020B0A04020102020204" pitchFamily="34" charset="0"/>
            </a:endParaRPr>
          </a:p>
          <a:p>
            <a:pPr marL="0" indent="0" algn="ctr">
              <a:buNone/>
            </a:pPr>
            <a:r>
              <a:rPr lang="en-US" sz="3600" dirty="0" smtClean="0">
                <a:latin typeface="Arial Black" panose="020B0A04020102020204" pitchFamily="34" charset="0"/>
              </a:rPr>
              <a:t>AMERICA PAST – GATHERING EVIDENCE WORKSHEET</a:t>
            </a:r>
          </a:p>
          <a:p>
            <a:pPr marL="0" indent="0" algn="ctr">
              <a:buNone/>
            </a:pPr>
            <a:r>
              <a:rPr lang="en-US" sz="3600" dirty="0" smtClean="0">
                <a:latin typeface="Arial Black" panose="020B0A04020102020204" pitchFamily="34" charset="0"/>
              </a:rPr>
              <a:t>DUE MONDAY!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READING FOR LITERATURE CIRCLES</a:t>
            </a:r>
          </a:p>
          <a:p>
            <a:pPr marL="0" indent="0" algn="ctr">
              <a:buNone/>
            </a:pPr>
            <a:r>
              <a:rPr lang="en-US" sz="3600" dirty="0">
                <a:latin typeface="Arial Black" panose="020B0A04020102020204" pitchFamily="34" charset="0"/>
              </a:rPr>
              <a:t>Chapters 1 – 3</a:t>
            </a:r>
          </a:p>
          <a:p>
            <a:pPr marL="0" indent="0" algn="ctr">
              <a:buNone/>
            </a:pPr>
            <a:r>
              <a:rPr lang="en-US" sz="3600" dirty="0">
                <a:latin typeface="Arial Black" panose="020B0A04020102020204" pitchFamily="34" charset="0"/>
              </a:rPr>
              <a:t>Pages 3 – 47</a:t>
            </a:r>
          </a:p>
        </p:txBody>
      </p:sp>
    </p:spTree>
    <p:extLst>
      <p:ext uri="{BB962C8B-B14F-4D97-AF65-F5344CB8AC3E}">
        <p14:creationId xmlns:p14="http://schemas.microsoft.com/office/powerpoint/2010/main" val="8218487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Which ONE of the quotes you looked at today would you say is the best/strongest evidence of what the author thought America could/should be?</a:t>
            </a:r>
          </a:p>
          <a:p>
            <a:pPr marL="0" indent="0" algn="ctr">
              <a:buNone/>
            </a:pPr>
            <a:r>
              <a:rPr lang="en-US" sz="3200" dirty="0" smtClean="0">
                <a:latin typeface="Arial Black" panose="020B0A04020102020204" pitchFamily="34" charset="0"/>
              </a:rPr>
              <a:t>Why?</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1/31/2020</a:t>
            </a:r>
            <a:endParaRPr lang="en-US" dirty="0">
              <a:latin typeface="Arial Black" panose="020B0A04020102020204" pitchFamily="34" charset="0"/>
            </a:endParaRPr>
          </a:p>
        </p:txBody>
      </p:sp>
    </p:spTree>
    <p:extLst>
      <p:ext uri="{BB962C8B-B14F-4D97-AF65-F5344CB8AC3E}">
        <p14:creationId xmlns:p14="http://schemas.microsoft.com/office/powerpoint/2010/main" val="40468331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99872" y="1273630"/>
            <a:ext cx="11289792" cy="5334434"/>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do you think English teachers ask you to include evidence from sources in your writing?</a:t>
            </a:r>
          </a:p>
          <a:p>
            <a:pPr marL="0" indent="0" algn="ctr">
              <a:buNone/>
            </a:pPr>
            <a:r>
              <a:rPr lang="en-US" sz="3200" dirty="0" smtClean="0">
                <a:latin typeface="Arial Black" panose="020B0A04020102020204" pitchFamily="34" charset="0"/>
              </a:rPr>
              <a:t>What does it do for your writing?</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2/3/2020</a:t>
            </a:r>
            <a:endParaRPr lang="en-US" dirty="0">
              <a:latin typeface="Arial Black" panose="020B0A04020102020204" pitchFamily="34" charset="0"/>
            </a:endParaRPr>
          </a:p>
        </p:txBody>
      </p:sp>
    </p:spTree>
    <p:extLst>
      <p:ext uri="{BB962C8B-B14F-4D97-AF65-F5344CB8AC3E}">
        <p14:creationId xmlns:p14="http://schemas.microsoft.com/office/powerpoint/2010/main" val="23730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Why do you think English teachers ask you to include evidence from sources in your writing?</a:t>
            </a:r>
          </a:p>
          <a:p>
            <a:pPr marL="0" indent="0" algn="ctr">
              <a:buNone/>
            </a:pPr>
            <a:r>
              <a:rPr lang="en-US" sz="3200" dirty="0">
                <a:latin typeface="Arial Black" panose="020B0A04020102020204" pitchFamily="34" charset="0"/>
              </a:rPr>
              <a:t>What does it do for your writing?</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2/3/2020</a:t>
            </a:r>
            <a:endParaRPr lang="en-US" dirty="0">
              <a:latin typeface="Arial Black" panose="020B0A04020102020204" pitchFamily="34" charset="0"/>
            </a:endParaRPr>
          </a:p>
        </p:txBody>
      </p:sp>
    </p:spTree>
    <p:extLst>
      <p:ext uri="{BB962C8B-B14F-4D97-AF65-F5344CB8AC3E}">
        <p14:creationId xmlns:p14="http://schemas.microsoft.com/office/powerpoint/2010/main" val="28408820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T.R.E.A.T. Repeat Paragraph 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pPr marL="0" indent="0" algn="ctr">
              <a:buNone/>
            </a:pPr>
            <a:r>
              <a:rPr lang="en-US" dirty="0" smtClean="0">
                <a:latin typeface="Arial Black" panose="020B0A04020102020204" pitchFamily="34" charset="0"/>
              </a:rPr>
              <a:t>Your ASSESSMENT on the reading we have done in the past three weeks is a TREAT REPEAT PARAGRAPH answering the question:</a:t>
            </a:r>
          </a:p>
          <a:p>
            <a:pPr marL="0" indent="0" algn="ctr">
              <a:buNone/>
            </a:pPr>
            <a:endParaRPr lang="en-US" dirty="0" smtClean="0">
              <a:latin typeface="Arial Black" panose="020B0A04020102020204" pitchFamily="34" charset="0"/>
            </a:endParaRPr>
          </a:p>
          <a:p>
            <a:pPr marL="0" indent="0" algn="ctr">
              <a:buNone/>
            </a:pPr>
            <a:r>
              <a:rPr lang="en-US" sz="4800" b="1" dirty="0">
                <a:latin typeface="Arial Black" panose="020B0A04020102020204" pitchFamily="34" charset="0"/>
              </a:rPr>
              <a:t>Has America come, as a nation, far enough towards the ideals set forth by Dr. King and Senator Kennedy in the past 60 years</a:t>
            </a:r>
            <a:r>
              <a:rPr lang="en-US" sz="4800" b="1" dirty="0" smtClean="0">
                <a:latin typeface="Arial Black" panose="020B0A04020102020204" pitchFamily="34" charset="0"/>
              </a:rPr>
              <a:t>?</a:t>
            </a:r>
            <a:endParaRPr lang="en-US" sz="4800" dirty="0">
              <a:latin typeface="Arial Black" panose="020B0A04020102020204" pitchFamily="34" charset="0"/>
            </a:endParaRPr>
          </a:p>
        </p:txBody>
      </p:sp>
    </p:spTree>
    <p:extLst>
      <p:ext uri="{BB962C8B-B14F-4D97-AF65-F5344CB8AC3E}">
        <p14:creationId xmlns:p14="http://schemas.microsoft.com/office/powerpoint/2010/main" val="241552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79475"/>
          </a:xfrm>
        </p:spPr>
        <p:txBody>
          <a:bodyPr>
            <a:normAutofit fontScale="90000"/>
          </a:bodyPr>
          <a:lstStyle/>
          <a:p>
            <a:pPr algn="ctr"/>
            <a:r>
              <a:rPr lang="en-US" dirty="0" smtClean="0">
                <a:latin typeface="Arial Black" panose="020B0A04020102020204" pitchFamily="34" charset="0"/>
              </a:rPr>
              <a:t>Before We Read…Group Vocabulary!</a:t>
            </a:r>
            <a:endParaRPr lang="en-US" dirty="0">
              <a:latin typeface="Arial Black" panose="020B0A04020102020204" pitchFamily="34" charset="0"/>
            </a:endParaRPr>
          </a:p>
        </p:txBody>
      </p:sp>
      <p:sp>
        <p:nvSpPr>
          <p:cNvPr id="3" name="Content Placeholder 2"/>
          <p:cNvSpPr>
            <a:spLocks noGrp="1"/>
          </p:cNvSpPr>
          <p:nvPr>
            <p:ph idx="1"/>
          </p:nvPr>
        </p:nvSpPr>
        <p:spPr>
          <a:xfrm>
            <a:off x="508000" y="1041400"/>
            <a:ext cx="11226800" cy="5135563"/>
          </a:xfrm>
        </p:spPr>
        <p:txBody>
          <a:bodyPr>
            <a:normAutofit fontScale="92500"/>
          </a:bodyPr>
          <a:lstStyle/>
          <a:p>
            <a:r>
              <a:rPr lang="en-US" b="1" dirty="0">
                <a:latin typeface="Arial Black" panose="020B0A04020102020204" pitchFamily="34" charset="0"/>
              </a:rPr>
              <a:t>Leader- </a:t>
            </a:r>
            <a:r>
              <a:rPr lang="en-US" b="1" dirty="0" smtClean="0">
                <a:latin typeface="Arial Black" panose="020B0A04020102020204" pitchFamily="34" charset="0"/>
              </a:rPr>
              <a:t>Opens, copies, and shares slideshow with group. Complete </a:t>
            </a:r>
            <a:r>
              <a:rPr lang="en-US" b="1" dirty="0">
                <a:latin typeface="Arial Black" panose="020B0A04020102020204" pitchFamily="34" charset="0"/>
              </a:rPr>
              <a:t>1 Vocab slide AND </a:t>
            </a:r>
            <a:r>
              <a:rPr lang="en-US" b="1" dirty="0" smtClean="0">
                <a:latin typeface="Arial Black" panose="020B0A04020102020204" pitchFamily="34" charset="0"/>
              </a:rPr>
              <a:t>ensure </a:t>
            </a:r>
            <a:r>
              <a:rPr lang="en-US" b="1" dirty="0">
                <a:latin typeface="Arial Black" panose="020B0A04020102020204" pitchFamily="34" charset="0"/>
              </a:rPr>
              <a:t>that the group stays on task and completes slides in a timely manner, and all vocabulary and images are school appropriate. </a:t>
            </a:r>
            <a:r>
              <a:rPr lang="en-US" b="1" dirty="0" smtClean="0">
                <a:latin typeface="Arial Black" panose="020B0A04020102020204" pitchFamily="34" charset="0"/>
              </a:rPr>
              <a:t>Present to class AND “Turn </a:t>
            </a:r>
            <a:r>
              <a:rPr lang="en-US" b="1" dirty="0">
                <a:latin typeface="Arial Black" panose="020B0A04020102020204" pitchFamily="34" charset="0"/>
              </a:rPr>
              <a:t>In” assignment </a:t>
            </a:r>
            <a:r>
              <a:rPr lang="en-US" b="1" dirty="0" smtClean="0">
                <a:latin typeface="Arial Black" panose="020B0A04020102020204" pitchFamily="34" charset="0"/>
              </a:rPr>
              <a:t>by posting a link to it as a COMMENT in Google Classroom.</a:t>
            </a:r>
            <a:endParaRPr lang="en-US" dirty="0">
              <a:latin typeface="Arial Black" panose="020B0A04020102020204" pitchFamily="34" charset="0"/>
            </a:endParaRPr>
          </a:p>
          <a:p>
            <a:r>
              <a:rPr lang="en-US" b="1" dirty="0" smtClean="0">
                <a:latin typeface="Arial Black" panose="020B0A04020102020204" pitchFamily="34" charset="0"/>
              </a:rPr>
              <a:t>Graphic </a:t>
            </a:r>
            <a:r>
              <a:rPr lang="en-US" b="1" dirty="0">
                <a:latin typeface="Arial Black" panose="020B0A04020102020204" pitchFamily="34" charset="0"/>
              </a:rPr>
              <a:t>Designer-Complete 1 Vocab. Slide AND is responsible for the design of the </a:t>
            </a:r>
            <a:r>
              <a:rPr lang="en-US" b="1" dirty="0" smtClean="0">
                <a:latin typeface="Arial Black" panose="020B0A04020102020204" pitchFamily="34" charset="0"/>
              </a:rPr>
              <a:t>slides - background</a:t>
            </a:r>
            <a:r>
              <a:rPr lang="en-US" b="1" dirty="0">
                <a:latin typeface="Arial Black" panose="020B0A04020102020204" pitchFamily="34" charset="0"/>
              </a:rPr>
              <a:t>, font and overall ensures slides are visually appealing and easy to read.</a:t>
            </a:r>
            <a:endParaRPr lang="en-US" dirty="0">
              <a:latin typeface="Arial Black" panose="020B0A04020102020204" pitchFamily="34" charset="0"/>
            </a:endParaRPr>
          </a:p>
          <a:p>
            <a:r>
              <a:rPr lang="en-US" b="1" dirty="0">
                <a:latin typeface="Arial Black" panose="020B0A04020102020204" pitchFamily="34" charset="0"/>
              </a:rPr>
              <a:t>Editor-Complete </a:t>
            </a:r>
            <a:r>
              <a:rPr lang="en-US" b="1" dirty="0" smtClean="0">
                <a:latin typeface="Arial Black" panose="020B0A04020102020204" pitchFamily="34" charset="0"/>
              </a:rPr>
              <a:t>2 </a:t>
            </a:r>
            <a:r>
              <a:rPr lang="en-US" b="1" dirty="0">
                <a:latin typeface="Arial Black" panose="020B0A04020102020204" pitchFamily="34" charset="0"/>
              </a:rPr>
              <a:t>Vocab </a:t>
            </a:r>
            <a:r>
              <a:rPr lang="en-US" b="1" dirty="0" smtClean="0">
                <a:latin typeface="Arial Black" panose="020B0A04020102020204" pitchFamily="34" charset="0"/>
              </a:rPr>
              <a:t>slides </a:t>
            </a:r>
            <a:r>
              <a:rPr lang="en-US" b="1" dirty="0">
                <a:latin typeface="Arial Black" panose="020B0A04020102020204" pitchFamily="34" charset="0"/>
              </a:rPr>
              <a:t>AND edits slides for spelling, grammar, academic word choice and school appropriate images. Ensures slides are </a:t>
            </a:r>
            <a:r>
              <a:rPr lang="en-US" b="1" dirty="0" smtClean="0">
                <a:latin typeface="Arial Black" panose="020B0A04020102020204" pitchFamily="34" charset="0"/>
              </a:rPr>
              <a:t>and </a:t>
            </a:r>
            <a:r>
              <a:rPr lang="en-US" b="1" dirty="0">
                <a:latin typeface="Arial Black" panose="020B0A04020102020204" pitchFamily="34" charset="0"/>
              </a:rPr>
              <a:t>easy to </a:t>
            </a:r>
            <a:r>
              <a:rPr lang="en-US" b="1" dirty="0" smtClean="0">
                <a:latin typeface="Arial Black" panose="020B0A04020102020204" pitchFamily="34" charset="0"/>
              </a:rPr>
              <a:t>read.</a:t>
            </a:r>
            <a:endParaRPr lang="en-US" dirty="0">
              <a:latin typeface="Arial Black" panose="020B0A04020102020204" pitchFamily="34" charset="0"/>
            </a:endParaRPr>
          </a:p>
        </p:txBody>
      </p:sp>
    </p:spTree>
    <p:extLst>
      <p:ext uri="{BB962C8B-B14F-4D97-AF65-F5344CB8AC3E}">
        <p14:creationId xmlns:p14="http://schemas.microsoft.com/office/powerpoint/2010/main" val="33475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T.R.E.A.T. Repeat Paragraph 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47500" lnSpcReduction="20000"/>
          </a:bodyPr>
          <a:lstStyle/>
          <a:p>
            <a:r>
              <a:rPr lang="en-US" sz="4800" dirty="0">
                <a:latin typeface="Arial Black" panose="020B0A04020102020204" pitchFamily="34" charset="0"/>
              </a:rPr>
              <a:t>Your paragraph </a:t>
            </a:r>
            <a:r>
              <a:rPr lang="en-US" sz="4800" dirty="0" smtClean="0">
                <a:latin typeface="Arial Black" panose="020B0A04020102020204" pitchFamily="34" charset="0"/>
              </a:rPr>
              <a:t>MUST:</a:t>
            </a:r>
          </a:p>
          <a:p>
            <a:pPr lvl="1"/>
            <a:r>
              <a:rPr lang="en-US" sz="4400" dirty="0" smtClean="0">
                <a:latin typeface="Arial Black" panose="020B0A04020102020204" pitchFamily="34" charset="0"/>
              </a:rPr>
              <a:t>Be </a:t>
            </a:r>
            <a:r>
              <a:rPr lang="en-US" sz="4400" dirty="0">
                <a:latin typeface="Arial Black" panose="020B0A04020102020204" pitchFamily="34" charset="0"/>
              </a:rPr>
              <a:t>NO LESS THAN SEVEN SENTENCES</a:t>
            </a:r>
            <a:r>
              <a:rPr lang="en-US" sz="4400" dirty="0" smtClean="0">
                <a:latin typeface="Arial Black" panose="020B0A04020102020204" pitchFamily="34" charset="0"/>
              </a:rPr>
              <a:t>.</a:t>
            </a:r>
          </a:p>
          <a:p>
            <a:pPr lvl="1"/>
            <a:r>
              <a:rPr lang="en-US" sz="4400" dirty="0" smtClean="0">
                <a:latin typeface="Arial Black" panose="020B0A04020102020204" pitchFamily="34" charset="0"/>
              </a:rPr>
              <a:t>Follow </a:t>
            </a:r>
            <a:r>
              <a:rPr lang="en-US" sz="4400" dirty="0">
                <a:latin typeface="Arial Black" panose="020B0A04020102020204" pitchFamily="34" charset="0"/>
              </a:rPr>
              <a:t>the TREAT REPEAT format.</a:t>
            </a:r>
          </a:p>
          <a:p>
            <a:pPr lvl="1"/>
            <a:r>
              <a:rPr lang="en-US" sz="4400" dirty="0">
                <a:latin typeface="Arial Black" panose="020B0A04020102020204" pitchFamily="34" charset="0"/>
              </a:rPr>
              <a:t>Use AT LEAST TWO PIECES OF EVIDENCE.</a:t>
            </a:r>
          </a:p>
          <a:p>
            <a:pPr lvl="2"/>
            <a:r>
              <a:rPr lang="en-US" sz="4000" dirty="0">
                <a:latin typeface="Arial Black" panose="020B0A04020102020204" pitchFamily="34" charset="0"/>
              </a:rPr>
              <a:t>One MUST be from a CURRENT EVENT NEWS ARTICLE</a:t>
            </a:r>
          </a:p>
          <a:p>
            <a:pPr lvl="2"/>
            <a:r>
              <a:rPr lang="en-US" sz="4000" dirty="0">
                <a:latin typeface="Arial Black" panose="020B0A04020102020204" pitchFamily="34" charset="0"/>
              </a:rPr>
              <a:t>One MUST be from one of the selections we have read in the last four weeks:</a:t>
            </a:r>
          </a:p>
          <a:p>
            <a:pPr marL="0" indent="0">
              <a:buNone/>
            </a:pPr>
            <a:r>
              <a:rPr lang="en-US" sz="4800" dirty="0" smtClean="0">
                <a:latin typeface="Arial Black" panose="020B0A04020102020204" pitchFamily="34" charset="0"/>
              </a:rPr>
              <a:t>		“</a:t>
            </a:r>
            <a:r>
              <a:rPr lang="en-US" sz="4800" dirty="0">
                <a:latin typeface="Arial Black" panose="020B0A04020102020204" pitchFamily="34" charset="0"/>
              </a:rPr>
              <a:t>A Quilt of A Country”</a:t>
            </a:r>
          </a:p>
          <a:p>
            <a:pPr marL="0" indent="0">
              <a:buNone/>
            </a:pPr>
            <a:r>
              <a:rPr lang="en-US" sz="4800" dirty="0" smtClean="0">
                <a:latin typeface="Arial Black" panose="020B0A04020102020204" pitchFamily="34" charset="0"/>
              </a:rPr>
              <a:t>		The </a:t>
            </a:r>
            <a:r>
              <a:rPr lang="en-US" sz="4800" dirty="0">
                <a:latin typeface="Arial Black" panose="020B0A04020102020204" pitchFamily="34" charset="0"/>
              </a:rPr>
              <a:t>“I Have A Dream” speech</a:t>
            </a:r>
          </a:p>
          <a:p>
            <a:pPr marL="0" indent="0">
              <a:buNone/>
            </a:pPr>
            <a:r>
              <a:rPr lang="en-US" sz="4800" dirty="0" smtClean="0">
                <a:latin typeface="Arial Black" panose="020B0A04020102020204" pitchFamily="34" charset="0"/>
              </a:rPr>
              <a:t>		“</a:t>
            </a:r>
            <a:r>
              <a:rPr lang="en-US" sz="4800" dirty="0">
                <a:latin typeface="Arial Black" panose="020B0A04020102020204" pitchFamily="34" charset="0"/>
              </a:rPr>
              <a:t>American History”</a:t>
            </a:r>
          </a:p>
          <a:p>
            <a:pPr marL="0" indent="0">
              <a:buNone/>
            </a:pPr>
            <a:r>
              <a:rPr lang="en-US" sz="4800" dirty="0" smtClean="0">
                <a:latin typeface="Arial Black" panose="020B0A04020102020204" pitchFamily="34" charset="0"/>
              </a:rPr>
              <a:t>		Robert </a:t>
            </a:r>
            <a:r>
              <a:rPr lang="en-US" sz="4800" dirty="0">
                <a:latin typeface="Arial Black" panose="020B0A04020102020204" pitchFamily="34" charset="0"/>
              </a:rPr>
              <a:t>Kennedy’s speech on the assassination of </a:t>
            </a:r>
            <a:endParaRPr lang="en-US" sz="4800" dirty="0" smtClean="0">
              <a:latin typeface="Arial Black" panose="020B0A04020102020204" pitchFamily="34" charset="0"/>
            </a:endParaRPr>
          </a:p>
          <a:p>
            <a:pPr marL="0" indent="0">
              <a:buNone/>
            </a:pPr>
            <a:r>
              <a:rPr lang="en-US" sz="4800" dirty="0">
                <a:latin typeface="Arial Black" panose="020B0A04020102020204" pitchFamily="34" charset="0"/>
              </a:rPr>
              <a:t>	</a:t>
            </a:r>
            <a:r>
              <a:rPr lang="en-US" sz="4800" dirty="0" smtClean="0">
                <a:latin typeface="Arial Black" panose="020B0A04020102020204" pitchFamily="34" charset="0"/>
              </a:rPr>
              <a:t>		</a:t>
            </a:r>
            <a:r>
              <a:rPr lang="en-US" sz="4800" dirty="0" err="1" smtClean="0">
                <a:latin typeface="Arial Black" panose="020B0A04020102020204" pitchFamily="34" charset="0"/>
              </a:rPr>
              <a:t>MLKJr</a:t>
            </a:r>
            <a:r>
              <a:rPr lang="en-US" sz="4800" dirty="0">
                <a:latin typeface="Arial Black" panose="020B0A04020102020204" pitchFamily="34" charset="0"/>
              </a:rPr>
              <a:t>.</a:t>
            </a:r>
          </a:p>
          <a:p>
            <a:pPr marL="0" indent="0">
              <a:buNone/>
            </a:pPr>
            <a:r>
              <a:rPr lang="en-US" sz="4800" dirty="0" smtClean="0">
                <a:latin typeface="Arial Black" panose="020B0A04020102020204" pitchFamily="34" charset="0"/>
              </a:rPr>
              <a:t>		“</a:t>
            </a:r>
            <a:r>
              <a:rPr lang="en-US" sz="4800" dirty="0">
                <a:latin typeface="Arial Black" panose="020B0A04020102020204" pitchFamily="34" charset="0"/>
              </a:rPr>
              <a:t>Lessons from Dr. Martin Luther King, Jr.”</a:t>
            </a:r>
          </a:p>
          <a:p>
            <a:pPr marL="0" indent="0" algn="ctr">
              <a:buNone/>
            </a:pPr>
            <a:endParaRPr lang="en-US" sz="4800" dirty="0">
              <a:latin typeface="Arial Black" panose="020B0A04020102020204" pitchFamily="34" charset="0"/>
            </a:endParaRPr>
          </a:p>
        </p:txBody>
      </p:sp>
    </p:spTree>
    <p:extLst>
      <p:ext uri="{BB962C8B-B14F-4D97-AF65-F5344CB8AC3E}">
        <p14:creationId xmlns:p14="http://schemas.microsoft.com/office/powerpoint/2010/main" val="7137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T.R.E.A.T. Repeat Paragraph 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Arial Black" panose="020B0A04020102020204" pitchFamily="34" charset="0"/>
              </a:rPr>
              <a:t>Be sure to:</a:t>
            </a:r>
          </a:p>
          <a:p>
            <a:r>
              <a:rPr lang="en-US" dirty="0">
                <a:latin typeface="Arial Black" panose="020B0A04020102020204" pitchFamily="34" charset="0"/>
              </a:rPr>
              <a:t>CHOOSE A SIDE AND STICK WITH IT! MAKE THAT CLAIM IN YOUR TOPIC SENTENCE!!</a:t>
            </a:r>
          </a:p>
          <a:p>
            <a:pPr lvl="1"/>
            <a:r>
              <a:rPr lang="en-US" dirty="0">
                <a:latin typeface="Arial Black" panose="020B0A04020102020204" pitchFamily="34" charset="0"/>
              </a:rPr>
              <a:t>Yes, America has come far enough.</a:t>
            </a:r>
          </a:p>
          <a:p>
            <a:pPr lvl="1"/>
            <a:r>
              <a:rPr lang="en-US" dirty="0">
                <a:latin typeface="Arial Black" panose="020B0A04020102020204" pitchFamily="34" charset="0"/>
              </a:rPr>
              <a:t>No America hasn’t.</a:t>
            </a:r>
          </a:p>
          <a:p>
            <a:r>
              <a:rPr lang="en-US" dirty="0">
                <a:latin typeface="Arial Black" panose="020B0A04020102020204" pitchFamily="34" charset="0"/>
              </a:rPr>
              <a:t>Use the selections from PERSPECTIVES to show what King and Kennedy WANTED for AMERICA.</a:t>
            </a:r>
          </a:p>
          <a:p>
            <a:r>
              <a:rPr lang="en-US" dirty="0">
                <a:latin typeface="Arial Black" panose="020B0A04020102020204" pitchFamily="34" charset="0"/>
              </a:rPr>
              <a:t>Find EVIDENCE in your CURRENT EVENT ARTICLE that supports your side of the argument!</a:t>
            </a:r>
          </a:p>
          <a:p>
            <a:r>
              <a:rPr lang="en-US" dirty="0">
                <a:latin typeface="Arial Black" panose="020B0A04020102020204" pitchFamily="34" charset="0"/>
              </a:rPr>
              <a:t>Use “RELEVANCE” to make sure I know WHO the quote is from, WHERE AND WHEN they said/wrote it, and WHAT WAS HAPPENING when the quote came out.</a:t>
            </a:r>
          </a:p>
          <a:p>
            <a:r>
              <a:rPr lang="en-US" dirty="0">
                <a:latin typeface="Arial Black" panose="020B0A04020102020204" pitchFamily="34" charset="0"/>
              </a:rPr>
              <a:t>Analyze in TWO STEPS - PARAPHRASE the quote first, then EXPLAIN how it supports YOUR SIDE OF THE ARGUMENT!</a:t>
            </a:r>
          </a:p>
          <a:p>
            <a:r>
              <a:rPr lang="en-US" dirty="0">
                <a:latin typeface="Arial Black" panose="020B0A04020102020204" pitchFamily="34" charset="0"/>
              </a:rPr>
              <a:t>DO NOT USE first person language! (NO: “I think” or “In my opinion”)</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4632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T.R.E.A.T. Repeat Format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latin typeface="Arial Black" panose="020B0A04020102020204" pitchFamily="34" charset="0"/>
              </a:rPr>
              <a:t>You will be using the TREAT or TREAT Repeat format for your paragraphs…</a:t>
            </a:r>
          </a:p>
          <a:p>
            <a:endParaRPr lang="en-US" dirty="0">
              <a:latin typeface="Arial Black" panose="020B0A04020102020204" pitchFamily="34" charset="0"/>
            </a:endParaRPr>
          </a:p>
        </p:txBody>
      </p:sp>
      <p:sp>
        <p:nvSpPr>
          <p:cNvPr id="4" name="TextBox 3"/>
          <p:cNvSpPr txBox="1"/>
          <p:nvPr/>
        </p:nvSpPr>
        <p:spPr>
          <a:xfrm>
            <a:off x="1162190" y="2724021"/>
            <a:ext cx="4790940" cy="2554545"/>
          </a:xfrm>
          <a:prstGeom prst="rect">
            <a:avLst/>
          </a:prstGeom>
          <a:noFill/>
        </p:spPr>
        <p:txBody>
          <a:bodyPr wrap="square" rtlCol="0">
            <a:spAutoFit/>
          </a:bodyPr>
          <a:lstStyle/>
          <a:p>
            <a:r>
              <a:rPr lang="en-US" sz="3200" dirty="0" smtClean="0">
                <a:latin typeface="Arial Black" panose="020B0A04020102020204" pitchFamily="34" charset="0"/>
              </a:rPr>
              <a:t>T- TOPIC SENTENCE</a:t>
            </a:r>
          </a:p>
          <a:p>
            <a:r>
              <a:rPr lang="en-US" sz="3200" dirty="0" smtClean="0">
                <a:latin typeface="Arial Black" panose="020B0A04020102020204" pitchFamily="34" charset="0"/>
              </a:rPr>
              <a:t>R- RELEVANCE</a:t>
            </a:r>
          </a:p>
          <a:p>
            <a:r>
              <a:rPr lang="en-US" sz="3200" dirty="0" smtClean="0">
                <a:latin typeface="Arial Black" panose="020B0A04020102020204" pitchFamily="34" charset="0"/>
              </a:rPr>
              <a:t>E- EVIDENCE</a:t>
            </a:r>
          </a:p>
          <a:p>
            <a:r>
              <a:rPr lang="en-US" sz="3200" dirty="0" smtClean="0">
                <a:latin typeface="Arial Black" panose="020B0A04020102020204" pitchFamily="34" charset="0"/>
              </a:rPr>
              <a:t>A- ANALYSIS</a:t>
            </a:r>
          </a:p>
          <a:p>
            <a:r>
              <a:rPr lang="en-US" sz="3200" dirty="0" smtClean="0">
                <a:latin typeface="Arial Black" panose="020B0A04020102020204" pitchFamily="34" charset="0"/>
              </a:rPr>
              <a:t>T- TIE BACK</a:t>
            </a:r>
            <a:endParaRPr lang="en-US" sz="3200" dirty="0">
              <a:latin typeface="Arial Black" panose="020B0A04020102020204" pitchFamily="34" charset="0"/>
            </a:endParaRPr>
          </a:p>
        </p:txBody>
      </p:sp>
      <p:sp>
        <p:nvSpPr>
          <p:cNvPr id="5" name="TextBox 4"/>
          <p:cNvSpPr txBox="1"/>
          <p:nvPr/>
        </p:nvSpPr>
        <p:spPr>
          <a:xfrm>
            <a:off x="5953130" y="2724021"/>
            <a:ext cx="5063543" cy="3046988"/>
          </a:xfrm>
          <a:prstGeom prst="rect">
            <a:avLst/>
          </a:prstGeom>
          <a:noFill/>
        </p:spPr>
        <p:txBody>
          <a:bodyPr wrap="square" rtlCol="0">
            <a:spAutoFit/>
          </a:bodyPr>
          <a:lstStyle/>
          <a:p>
            <a:r>
              <a:rPr lang="en-US" sz="2400" dirty="0" smtClean="0">
                <a:latin typeface="Arial Black" panose="020B0A04020102020204" pitchFamily="34" charset="0"/>
              </a:rPr>
              <a:t>T- TOPIC SENTENCE</a:t>
            </a:r>
          </a:p>
          <a:p>
            <a:r>
              <a:rPr lang="en-US" sz="2400" dirty="0" smtClean="0">
                <a:latin typeface="Arial Black" panose="020B0A04020102020204" pitchFamily="34" charset="0"/>
              </a:rPr>
              <a:t>R- RELEVANCE</a:t>
            </a:r>
          </a:p>
          <a:p>
            <a:r>
              <a:rPr lang="en-US" sz="2400" dirty="0" smtClean="0">
                <a:latin typeface="Arial Black" panose="020B0A04020102020204" pitchFamily="34" charset="0"/>
              </a:rPr>
              <a:t>E- EVIDENCE</a:t>
            </a:r>
          </a:p>
          <a:p>
            <a:r>
              <a:rPr lang="en-US" sz="2400" dirty="0" smtClean="0">
                <a:latin typeface="Arial Black" panose="020B0A04020102020204" pitchFamily="34" charset="0"/>
              </a:rPr>
              <a:t>A- ANALYSIS</a:t>
            </a:r>
          </a:p>
          <a:p>
            <a:r>
              <a:rPr lang="en-US" sz="2400" dirty="0" smtClean="0">
                <a:latin typeface="Arial Black" panose="020B0A04020102020204" pitchFamily="34" charset="0"/>
              </a:rPr>
              <a:t>R- RELEVANCE</a:t>
            </a:r>
          </a:p>
          <a:p>
            <a:r>
              <a:rPr lang="en-US" sz="2400" dirty="0" smtClean="0">
                <a:latin typeface="Arial Black" panose="020B0A04020102020204" pitchFamily="34" charset="0"/>
              </a:rPr>
              <a:t>E- EVIDENCE</a:t>
            </a:r>
          </a:p>
          <a:p>
            <a:r>
              <a:rPr lang="en-US" sz="2400" dirty="0" smtClean="0">
                <a:latin typeface="Arial Black" panose="020B0A04020102020204" pitchFamily="34" charset="0"/>
              </a:rPr>
              <a:t>A- ANALYSIS</a:t>
            </a:r>
          </a:p>
          <a:p>
            <a:r>
              <a:rPr lang="en-US" sz="2400" dirty="0" smtClean="0">
                <a:latin typeface="Arial Black" panose="020B0A04020102020204" pitchFamily="34" charset="0"/>
              </a:rPr>
              <a:t>T- TIE BACK</a:t>
            </a:r>
            <a:endParaRPr lang="en-US" sz="2400" dirty="0">
              <a:latin typeface="Arial Black" panose="020B0A04020102020204" pitchFamily="34" charset="0"/>
            </a:endParaRPr>
          </a:p>
        </p:txBody>
      </p:sp>
    </p:spTree>
    <p:extLst>
      <p:ext uri="{BB962C8B-B14F-4D97-AF65-F5344CB8AC3E}">
        <p14:creationId xmlns:p14="http://schemas.microsoft.com/office/powerpoint/2010/main" val="11055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T.R.E.A.T. Repeat Paragraph 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Go to Google Classroom and open “America Past and Present TREAT.”</a:t>
            </a:r>
            <a:endParaRPr lang="en-US" dirty="0">
              <a:latin typeface="Arial Black" panose="020B0A04020102020204" pitchFamily="34" charset="0"/>
            </a:endParaRPr>
          </a:p>
          <a:p>
            <a:r>
              <a:rPr lang="en-US" dirty="0" smtClean="0">
                <a:latin typeface="Arial Black" panose="020B0A04020102020204" pitchFamily="34" charset="0"/>
              </a:rPr>
              <a:t>Notice that, as you build your paragraph, each part of the T.R.E.A.T. gets its own color.</a:t>
            </a:r>
            <a:endParaRPr lang="en-US" dirty="0">
              <a:latin typeface="Arial Black" panose="020B0A04020102020204" pitchFamily="34" charset="0"/>
            </a:endParaRPr>
          </a:p>
          <a:p>
            <a:r>
              <a:rPr lang="en-US" dirty="0" smtClean="0">
                <a:latin typeface="Arial Black" panose="020B0A04020102020204" pitchFamily="34" charset="0"/>
              </a:rPr>
              <a:t>The instructions are CLEAR that you should LEAVE EACH SENTENCE IN ITS OWN COLOR!</a:t>
            </a:r>
          </a:p>
          <a:p>
            <a:r>
              <a:rPr lang="en-US" dirty="0" smtClean="0">
                <a:latin typeface="Arial Black" panose="020B0A04020102020204" pitchFamily="34" charset="0"/>
              </a:rPr>
              <a:t>This is so that you PROVE TO ME that you have included EVERY PART OF THIS PARAGRAPH!</a:t>
            </a:r>
            <a:endParaRPr lang="en-US" dirty="0">
              <a:latin typeface="Arial Black" panose="020B0A04020102020204" pitchFamily="34" charset="0"/>
            </a:endParaRPr>
          </a:p>
        </p:txBody>
      </p:sp>
    </p:spTree>
    <p:extLst>
      <p:ext uri="{BB962C8B-B14F-4D97-AF65-F5344CB8AC3E}">
        <p14:creationId xmlns:p14="http://schemas.microsoft.com/office/powerpoint/2010/main" val="286792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T.R.E.A.T. Repeat Paragraph 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sz="4400" u="sng" dirty="0" smtClean="0">
                <a:latin typeface="Arial Black" panose="020B0A04020102020204" pitchFamily="34" charset="0"/>
              </a:rPr>
              <a:t>CITATIONS</a:t>
            </a:r>
          </a:p>
          <a:p>
            <a:pPr marL="0" indent="0" algn="ctr">
              <a:buNone/>
            </a:pPr>
            <a:endParaRPr lang="en-US" sz="4400" u="sng" dirty="0">
              <a:latin typeface="Arial Black" panose="020B0A04020102020204" pitchFamily="34" charset="0"/>
            </a:endParaRPr>
          </a:p>
          <a:p>
            <a:pPr marL="0" indent="0" algn="ctr">
              <a:buNone/>
            </a:pPr>
            <a:r>
              <a:rPr lang="en-US" sz="3200" dirty="0" smtClean="0">
                <a:latin typeface="Arial Black" panose="020B0A04020102020204" pitchFamily="34" charset="0"/>
              </a:rPr>
              <a:t>ALL CITATIONS FOR THIS PARAGRAPH MUST BE IN THIS FORMAT:</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(Author’s Last Name para #).</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EXAMPLES:    (King para 4).       (</a:t>
            </a:r>
            <a:r>
              <a:rPr lang="en-US" sz="3200" dirty="0" err="1" smtClean="0">
                <a:latin typeface="Arial Black" panose="020B0A04020102020204" pitchFamily="34" charset="0"/>
              </a:rPr>
              <a:t>Quindlen</a:t>
            </a:r>
            <a:r>
              <a:rPr lang="en-US" sz="3200" dirty="0" smtClean="0">
                <a:latin typeface="Arial Black" panose="020B0A04020102020204" pitchFamily="34" charset="0"/>
              </a:rPr>
              <a:t> para 5).</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FAILURE TO INCLUDE PROPER CITATIONS WILL COST YOU A MINIMUM OF ONE FULL LETTER GRADE ON THIS ASSESSMENT!</a:t>
            </a:r>
            <a:endParaRPr lang="en-US" sz="3200" dirty="0">
              <a:latin typeface="Arial Black" panose="020B0A04020102020204" pitchFamily="34" charset="0"/>
            </a:endParaRPr>
          </a:p>
        </p:txBody>
      </p:sp>
    </p:spTree>
    <p:extLst>
      <p:ext uri="{BB962C8B-B14F-4D97-AF65-F5344CB8AC3E}">
        <p14:creationId xmlns:p14="http://schemas.microsoft.com/office/powerpoint/2010/main" val="411431021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147"/>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6048"/>
            <a:ext cx="10515600" cy="5030915"/>
          </a:xfrm>
        </p:spPr>
        <p:txBody>
          <a:bodyPr>
            <a:normAutofit fontScale="92500" lnSpcReduction="10000"/>
          </a:bodyPr>
          <a:lstStyle/>
          <a:p>
            <a:pPr marL="0" indent="0" algn="ctr">
              <a:buNone/>
            </a:pPr>
            <a:endParaRPr lang="en-US" sz="3600" b="1" dirty="0" smtClean="0">
              <a:latin typeface="Arial Black" panose="020B0A04020102020204" pitchFamily="34" charset="0"/>
            </a:endParaRPr>
          </a:p>
          <a:p>
            <a:pPr marL="0" indent="0" algn="ctr">
              <a:buNone/>
            </a:pPr>
            <a:r>
              <a:rPr lang="en-US" sz="3600" dirty="0" smtClean="0">
                <a:latin typeface="Arial Black" panose="020B0A04020102020204" pitchFamily="34" charset="0"/>
              </a:rPr>
              <a:t>TREAT REPEAT PARAGRAPHS IN FINAL FORM</a:t>
            </a:r>
          </a:p>
          <a:p>
            <a:pPr marL="0" indent="0" algn="ctr">
              <a:buNone/>
            </a:pPr>
            <a:r>
              <a:rPr lang="en-US" sz="3600" dirty="0" smtClean="0">
                <a:latin typeface="Arial Black" panose="020B0A04020102020204" pitchFamily="34" charset="0"/>
              </a:rPr>
              <a:t>DUE BY THE END OF THE PERIOD </a:t>
            </a:r>
          </a:p>
          <a:p>
            <a:pPr marL="0" indent="0" algn="ctr">
              <a:buNone/>
            </a:pPr>
            <a:r>
              <a:rPr lang="en-US" sz="3600" dirty="0" smtClean="0">
                <a:latin typeface="Arial Black" panose="020B0A04020102020204" pitchFamily="34" charset="0"/>
              </a:rPr>
              <a:t>TOMORROW</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READING FOR LITERATURE CIRCLES</a:t>
            </a:r>
          </a:p>
          <a:p>
            <a:pPr marL="0" indent="0" algn="ctr">
              <a:buNone/>
            </a:pPr>
            <a:r>
              <a:rPr lang="en-US" sz="3600" dirty="0">
                <a:latin typeface="Arial Black" panose="020B0A04020102020204" pitchFamily="34" charset="0"/>
              </a:rPr>
              <a:t>Chapters 1 – 3</a:t>
            </a:r>
          </a:p>
          <a:p>
            <a:pPr marL="0" indent="0" algn="ctr">
              <a:buNone/>
            </a:pPr>
            <a:r>
              <a:rPr lang="en-US" sz="3600" dirty="0">
                <a:latin typeface="Arial Black" panose="020B0A04020102020204" pitchFamily="34" charset="0"/>
              </a:rPr>
              <a:t>Pages 3 – 47</a:t>
            </a:r>
          </a:p>
        </p:txBody>
      </p:sp>
    </p:spTree>
    <p:extLst>
      <p:ext uri="{BB962C8B-B14F-4D97-AF65-F5344CB8AC3E}">
        <p14:creationId xmlns:p14="http://schemas.microsoft.com/office/powerpoint/2010/main" val="73974311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Describe the RELEVANCE step of writing a TREAT PARAGRAPH.</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Why is RELEVANCE important to your reader?</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2/3/2020</a:t>
            </a:r>
            <a:endParaRPr lang="en-US" dirty="0">
              <a:latin typeface="Arial Black" panose="020B0A04020102020204" pitchFamily="34" charset="0"/>
            </a:endParaRPr>
          </a:p>
        </p:txBody>
      </p:sp>
    </p:spTree>
    <p:extLst>
      <p:ext uri="{BB962C8B-B14F-4D97-AF65-F5344CB8AC3E}">
        <p14:creationId xmlns:p14="http://schemas.microsoft.com/office/powerpoint/2010/main" val="294764456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a:t>
            </a:r>
            <a:endParaRPr lang="en-US" dirty="0">
              <a:latin typeface="Arial Black" panose="020B0A04020102020204" pitchFamily="34" charset="0"/>
            </a:endParaRPr>
          </a:p>
        </p:txBody>
      </p:sp>
      <p:sp>
        <p:nvSpPr>
          <p:cNvPr id="5" name="Content Placeholder 4"/>
          <p:cNvSpPr>
            <a:spLocks noGrp="1"/>
          </p:cNvSpPr>
          <p:nvPr>
            <p:ph idx="1"/>
          </p:nvPr>
        </p:nvSpPr>
        <p:spPr>
          <a:xfrm>
            <a:off x="499872" y="1273630"/>
            <a:ext cx="11289792" cy="5334434"/>
          </a:xfrm>
        </p:spPr>
        <p:txBody>
          <a:bodyPr>
            <a:normAutofit/>
          </a:bodyPr>
          <a:lstStyle/>
          <a:p>
            <a:pPr marL="0" indent="0" algn="ctr">
              <a:buNone/>
            </a:pPr>
            <a:r>
              <a:rPr lang="en-US" sz="5400" dirty="0" smtClean="0">
                <a:latin typeface="Arial Black" panose="020B0A04020102020204" pitchFamily="34" charset="0"/>
              </a:rPr>
              <a:t>NO</a:t>
            </a:r>
          </a:p>
          <a:p>
            <a:pPr marL="0" indent="0" algn="ctr">
              <a:buNone/>
            </a:pPr>
            <a:r>
              <a:rPr lang="en-US" sz="5400" dirty="0" smtClean="0">
                <a:latin typeface="Arial Black" panose="020B0A04020102020204" pitchFamily="34" charset="0"/>
              </a:rPr>
              <a:t>START-UP</a:t>
            </a:r>
          </a:p>
          <a:p>
            <a:pPr marL="0" indent="0" algn="ctr">
              <a:buNone/>
            </a:pPr>
            <a:r>
              <a:rPr lang="en-US" sz="5400" dirty="0" smtClean="0">
                <a:latin typeface="Arial Black" panose="020B0A04020102020204" pitchFamily="34" charset="0"/>
              </a:rPr>
              <a:t>TODAY!</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2/4/2020</a:t>
            </a:r>
            <a:endParaRPr lang="en-US" dirty="0">
              <a:latin typeface="Arial Black" panose="020B0A04020102020204" pitchFamily="34" charset="0"/>
            </a:endParaRPr>
          </a:p>
        </p:txBody>
      </p:sp>
    </p:spTree>
    <p:extLst>
      <p:ext uri="{BB962C8B-B14F-4D97-AF65-F5344CB8AC3E}">
        <p14:creationId xmlns:p14="http://schemas.microsoft.com/office/powerpoint/2010/main" val="11959171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MLA 8 FORMAT </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Black" panose="020B0A04020102020204" pitchFamily="34" charset="0"/>
              </a:rPr>
              <a:t>On previous writing assignments, I have given you a document already set up for you.</a:t>
            </a:r>
          </a:p>
          <a:p>
            <a:r>
              <a:rPr lang="en-US" sz="3200" dirty="0" smtClean="0">
                <a:latin typeface="Arial Black" panose="020B0A04020102020204" pitchFamily="34" charset="0"/>
              </a:rPr>
              <a:t>This time, for your FINAL DRAFT, you will learn the steps to format your own document.</a:t>
            </a:r>
          </a:p>
          <a:p>
            <a:r>
              <a:rPr lang="en-US" sz="3200" dirty="0" smtClean="0">
                <a:latin typeface="Arial Black" panose="020B0A04020102020204" pitchFamily="34" charset="0"/>
              </a:rPr>
              <a:t>Go to Google Classroom and open the TREAT Final Draft document.</a:t>
            </a:r>
          </a:p>
          <a:p>
            <a:r>
              <a:rPr lang="en-US" sz="3200" dirty="0" smtClean="0">
                <a:latin typeface="Arial Black" panose="020B0A04020102020204" pitchFamily="34" charset="0"/>
              </a:rPr>
              <a:t>IT IS BLANK. LET’S FORMAT IT!</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26083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MLA 8 FORMAT </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smtClean="0">
                <a:latin typeface="Arial Black" panose="020B0A04020102020204" pitchFamily="34" charset="0"/>
              </a:rPr>
              <a:t>Place your mouse on the blank page hold and click/drag the whole document.</a:t>
            </a:r>
          </a:p>
          <a:p>
            <a:pPr marL="514350" indent="-514350">
              <a:buFont typeface="+mj-lt"/>
              <a:buAutoNum type="arabicPeriod"/>
            </a:pPr>
            <a:r>
              <a:rPr lang="en-US" sz="3200" dirty="0" smtClean="0">
                <a:latin typeface="Arial Black" panose="020B0A04020102020204" pitchFamily="34" charset="0"/>
              </a:rPr>
              <a:t>While it is Highlighted by your mouse, go to the top of the page and click the drop down for font size and change it to 12.</a:t>
            </a:r>
          </a:p>
          <a:p>
            <a:pPr marL="514350" indent="-514350">
              <a:buFont typeface="+mj-lt"/>
              <a:buAutoNum type="arabicPeriod"/>
            </a:pPr>
            <a:r>
              <a:rPr lang="en-US" sz="3200" dirty="0" smtClean="0">
                <a:latin typeface="Arial Black" panose="020B0A04020102020204" pitchFamily="34" charset="0"/>
              </a:rPr>
              <a:t>While it is still highlighted, change the font style to TIMES NEW ROMAN.</a:t>
            </a:r>
          </a:p>
          <a:p>
            <a:pPr marL="514350" indent="-514350">
              <a:buFont typeface="+mj-lt"/>
              <a:buAutoNum type="arabicPeriod"/>
            </a:pPr>
            <a:endParaRPr lang="en-US" sz="3200" dirty="0" smtClean="0">
              <a:latin typeface="Arial Black" panose="020B0A04020102020204" pitchFamily="34" charset="0"/>
            </a:endParaRPr>
          </a:p>
          <a:p>
            <a:endParaRPr lang="en-US" sz="3200" dirty="0">
              <a:latin typeface="Arial Black" panose="020B0A04020102020204" pitchFamily="34" charset="0"/>
            </a:endParaRPr>
          </a:p>
        </p:txBody>
      </p:sp>
    </p:spTree>
    <p:extLst>
      <p:ext uri="{BB962C8B-B14F-4D97-AF65-F5344CB8AC3E}">
        <p14:creationId xmlns:p14="http://schemas.microsoft.com/office/powerpoint/2010/main" val="235992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79475"/>
          </a:xfrm>
        </p:spPr>
        <p:txBody>
          <a:bodyPr>
            <a:normAutofit fontScale="90000"/>
          </a:bodyPr>
          <a:lstStyle/>
          <a:p>
            <a:pPr algn="ctr"/>
            <a:r>
              <a:rPr lang="en-US" dirty="0" smtClean="0">
                <a:latin typeface="Arial Black" panose="020B0A04020102020204" pitchFamily="34" charset="0"/>
              </a:rPr>
              <a:t>Before We Read…Group Vocabulary!</a:t>
            </a:r>
            <a:endParaRPr lang="en-US" dirty="0">
              <a:latin typeface="Arial Black" panose="020B0A04020102020204" pitchFamily="34" charset="0"/>
            </a:endParaRPr>
          </a:p>
        </p:txBody>
      </p:sp>
      <p:sp>
        <p:nvSpPr>
          <p:cNvPr id="3" name="Content Placeholder 2"/>
          <p:cNvSpPr>
            <a:spLocks noGrp="1"/>
          </p:cNvSpPr>
          <p:nvPr>
            <p:ph idx="1"/>
          </p:nvPr>
        </p:nvSpPr>
        <p:spPr>
          <a:xfrm>
            <a:off x="508000" y="1041400"/>
            <a:ext cx="11226800" cy="5135563"/>
          </a:xfrm>
        </p:spPr>
        <p:txBody>
          <a:bodyPr>
            <a:normAutofit lnSpcReduction="10000"/>
          </a:bodyPr>
          <a:lstStyle/>
          <a:p>
            <a:r>
              <a:rPr lang="en-US" dirty="0">
                <a:latin typeface="Arial Black" panose="020B0A04020102020204" pitchFamily="34" charset="0"/>
              </a:rPr>
              <a:t>Grp 1 Discordant</a:t>
            </a:r>
            <a:r>
              <a:rPr lang="en-US" dirty="0" smtClean="0">
                <a:latin typeface="Arial Black" panose="020B0A04020102020204" pitchFamily="34" charset="0"/>
              </a:rPr>
              <a:t>, Mario Cuomo, devastation,</a:t>
            </a:r>
            <a:r>
              <a:rPr lang="en-US" dirty="0">
                <a:latin typeface="Arial Black" panose="020B0A04020102020204" pitchFamily="34" charset="0"/>
              </a:rPr>
              <a:t> </a:t>
            </a:r>
            <a:r>
              <a:rPr lang="en-US" dirty="0" smtClean="0">
                <a:latin typeface="Arial Black" panose="020B0A04020102020204" pitchFamily="34" charset="0"/>
              </a:rPr>
              <a:t>Brocades</a:t>
            </a:r>
          </a:p>
          <a:p>
            <a:pPr marL="0" indent="0">
              <a:buNone/>
            </a:pPr>
            <a:r>
              <a:rPr lang="en-US" dirty="0" smtClean="0">
                <a:latin typeface="Arial Black" panose="020B0A04020102020204" pitchFamily="34" charset="0"/>
              </a:rPr>
              <a:t> </a:t>
            </a:r>
          </a:p>
          <a:p>
            <a:r>
              <a:rPr lang="en-US" dirty="0" smtClean="0">
                <a:latin typeface="Arial Black" panose="020B0A04020102020204" pitchFamily="34" charset="0"/>
              </a:rPr>
              <a:t>Grp </a:t>
            </a:r>
            <a:r>
              <a:rPr lang="en-US" dirty="0">
                <a:latin typeface="Arial Black" panose="020B0A04020102020204" pitchFamily="34" charset="0"/>
              </a:rPr>
              <a:t>2 </a:t>
            </a:r>
            <a:r>
              <a:rPr lang="en-US" dirty="0" smtClean="0">
                <a:latin typeface="Arial Black" panose="020B0A04020102020204" pitchFamily="34" charset="0"/>
              </a:rPr>
              <a:t>Tolerance, </a:t>
            </a:r>
            <a:r>
              <a:rPr lang="en-US" dirty="0">
                <a:latin typeface="Arial Black" panose="020B0A04020102020204" pitchFamily="34" charset="0"/>
              </a:rPr>
              <a:t>Apartheid, </a:t>
            </a:r>
            <a:r>
              <a:rPr lang="en-US" dirty="0" smtClean="0">
                <a:latin typeface="Arial Black" panose="020B0A04020102020204" pitchFamily="34" charset="0"/>
              </a:rPr>
              <a:t>unity, Psyche</a:t>
            </a:r>
          </a:p>
          <a:p>
            <a:pPr marL="0" indent="0">
              <a:buNone/>
            </a:pPr>
            <a:endParaRPr lang="en-US" dirty="0">
              <a:latin typeface="Arial Black" panose="020B0A04020102020204" pitchFamily="34" charset="0"/>
            </a:endParaRPr>
          </a:p>
          <a:p>
            <a:r>
              <a:rPr lang="en-US" dirty="0">
                <a:latin typeface="Arial Black" panose="020B0A04020102020204" pitchFamily="34" charset="0"/>
              </a:rPr>
              <a:t>Grp 3 Pluralistic</a:t>
            </a:r>
            <a:r>
              <a:rPr lang="en-US" dirty="0" smtClean="0">
                <a:latin typeface="Arial Black" panose="020B0A04020102020204" pitchFamily="34" charset="0"/>
              </a:rPr>
              <a:t>, Balkanized</a:t>
            </a:r>
            <a:r>
              <a:rPr lang="en-US" dirty="0">
                <a:latin typeface="Arial Black" panose="020B0A04020102020204" pitchFamily="34" charset="0"/>
              </a:rPr>
              <a:t>, </a:t>
            </a:r>
            <a:r>
              <a:rPr lang="en-US" dirty="0" smtClean="0">
                <a:latin typeface="Arial Black" panose="020B0A04020102020204" pitchFamily="34" charset="0"/>
              </a:rPr>
              <a:t>tenuous, </a:t>
            </a:r>
            <a:r>
              <a:rPr lang="en-US" dirty="0">
                <a:latin typeface="Arial Black" panose="020B0A04020102020204" pitchFamily="34" charset="0"/>
              </a:rPr>
              <a:t>coalescing </a:t>
            </a:r>
            <a:endParaRPr lang="en-US" dirty="0" smtClean="0">
              <a:latin typeface="Arial Black" panose="020B0A04020102020204" pitchFamily="34" charset="0"/>
            </a:endParaRPr>
          </a:p>
          <a:p>
            <a:pPr marL="0" indent="0">
              <a:buNone/>
            </a:pPr>
            <a:endParaRPr lang="en-US" dirty="0">
              <a:latin typeface="Arial Black" panose="020B0A04020102020204" pitchFamily="34" charset="0"/>
            </a:endParaRPr>
          </a:p>
          <a:p>
            <a:r>
              <a:rPr lang="en-US" dirty="0">
                <a:latin typeface="Arial Black" panose="020B0A04020102020204" pitchFamily="34" charset="0"/>
              </a:rPr>
              <a:t>Grp 4 Bigotry, WASP, </a:t>
            </a:r>
            <a:r>
              <a:rPr lang="en-US" dirty="0" smtClean="0">
                <a:latin typeface="Arial Black" panose="020B0A04020102020204" pitchFamily="34" charset="0"/>
              </a:rPr>
              <a:t>diversity, “domestic </a:t>
            </a:r>
            <a:r>
              <a:rPr lang="en-US" dirty="0">
                <a:latin typeface="Arial Black" panose="020B0A04020102020204" pitchFamily="34" charset="0"/>
              </a:rPr>
              <a:t>trauma</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r>
              <a:rPr lang="en-US" dirty="0">
                <a:latin typeface="Arial Black" panose="020B0A04020102020204" pitchFamily="34" charset="0"/>
              </a:rPr>
              <a:t>Grp 5 Calico, John </a:t>
            </a:r>
            <a:r>
              <a:rPr lang="en-US" dirty="0" smtClean="0">
                <a:latin typeface="Arial Black" panose="020B0A04020102020204" pitchFamily="34" charset="0"/>
              </a:rPr>
              <a:t>Cheever, Calvinist, interwoven</a:t>
            </a:r>
            <a:r>
              <a:rPr lang="en-US" dirty="0">
                <a:latin typeface="Arial Black" panose="020B0A04020102020204" pitchFamily="34" charset="0"/>
              </a:rPr>
              <a:t>	</a:t>
            </a:r>
            <a:endParaRPr lang="en-US" dirty="0" smtClean="0">
              <a:latin typeface="Arial Black" panose="020B0A04020102020204" pitchFamily="34" charset="0"/>
            </a:endParaRPr>
          </a:p>
          <a:p>
            <a:pPr marL="0" indent="0">
              <a:buNone/>
            </a:pPr>
            <a:endParaRPr lang="en-US" dirty="0">
              <a:latin typeface="Arial Black" panose="020B0A04020102020204" pitchFamily="34" charset="0"/>
            </a:endParaRPr>
          </a:p>
          <a:p>
            <a:r>
              <a:rPr lang="en-US" dirty="0">
                <a:latin typeface="Arial Black" panose="020B0A04020102020204" pitchFamily="34" charset="0"/>
              </a:rPr>
              <a:t>Grp 6 </a:t>
            </a:r>
            <a:r>
              <a:rPr lang="en-US" dirty="0" smtClean="0">
                <a:latin typeface="Arial Black" panose="020B0A04020102020204" pitchFamily="34" charset="0"/>
              </a:rPr>
              <a:t>Ostracism, Coexist, undercurrent, </a:t>
            </a:r>
            <a:r>
              <a:rPr lang="en-US" dirty="0">
                <a:latin typeface="Arial Black" panose="020B0A04020102020204" pitchFamily="34" charset="0"/>
              </a:rPr>
              <a:t>Enormous</a:t>
            </a:r>
          </a:p>
          <a:p>
            <a:pPr marL="0" indent="0">
              <a:buNone/>
            </a:pPr>
            <a:endParaRPr lang="en-US" dirty="0"/>
          </a:p>
        </p:txBody>
      </p:sp>
    </p:spTree>
    <p:extLst>
      <p:ext uri="{BB962C8B-B14F-4D97-AF65-F5344CB8AC3E}">
        <p14:creationId xmlns:p14="http://schemas.microsoft.com/office/powerpoint/2010/main" val="2550949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MLA 8 FORMAT </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sz="3200" dirty="0" smtClean="0">
                <a:latin typeface="Arial Black" panose="020B0A04020102020204" pitchFamily="34" charset="0"/>
              </a:rPr>
              <a:t>Now go to the top menu and click INSERT.</a:t>
            </a:r>
          </a:p>
          <a:p>
            <a:pPr marL="514350" indent="-514350">
              <a:buFont typeface="+mj-lt"/>
              <a:buAutoNum type="arabicPeriod"/>
            </a:pPr>
            <a:r>
              <a:rPr lang="en-US" sz="3200" dirty="0" smtClean="0">
                <a:latin typeface="Arial Black" panose="020B0A04020102020204" pitchFamily="34" charset="0"/>
              </a:rPr>
              <a:t>From the dropdown, choose HEADERS &amp; FOOTERS…Click Header. It will create one for you.</a:t>
            </a:r>
          </a:p>
          <a:p>
            <a:pPr marL="514350" indent="-514350">
              <a:buFont typeface="+mj-lt"/>
              <a:buAutoNum type="arabicPeriod"/>
            </a:pPr>
            <a:r>
              <a:rPr lang="en-US" sz="3200" dirty="0" smtClean="0">
                <a:latin typeface="Arial Black" panose="020B0A04020102020204" pitchFamily="34" charset="0"/>
              </a:rPr>
              <a:t>Double-click inside the HEADER box that is now at the top of your page.</a:t>
            </a:r>
          </a:p>
          <a:p>
            <a:pPr marL="514350" indent="-514350">
              <a:buFont typeface="+mj-lt"/>
              <a:buAutoNum type="arabicPeriod"/>
            </a:pPr>
            <a:r>
              <a:rPr lang="en-US" sz="3200" dirty="0" smtClean="0">
                <a:latin typeface="Arial Black" panose="020B0A04020102020204" pitchFamily="34" charset="0"/>
              </a:rPr>
              <a:t>Set the justification to RIGHT.</a:t>
            </a:r>
          </a:p>
          <a:p>
            <a:pPr marL="514350" indent="-514350">
              <a:buFont typeface="+mj-lt"/>
              <a:buAutoNum type="arabicPeriod"/>
            </a:pPr>
            <a:r>
              <a:rPr lang="en-US" sz="3200" dirty="0" smtClean="0">
                <a:latin typeface="Arial Black" panose="020B0A04020102020204" pitchFamily="34" charset="0"/>
              </a:rPr>
              <a:t>Type your Last Name and hit the space bar once.</a:t>
            </a:r>
          </a:p>
          <a:p>
            <a:pPr marL="514350" indent="-514350">
              <a:buFont typeface="+mj-lt"/>
              <a:buAutoNum type="arabicPeriod"/>
            </a:pPr>
            <a:r>
              <a:rPr lang="en-US" sz="3200" dirty="0" smtClean="0">
                <a:latin typeface="Arial Black" panose="020B0A04020102020204" pitchFamily="34" charset="0"/>
              </a:rPr>
              <a:t>Go back to INSERT.</a:t>
            </a:r>
          </a:p>
          <a:p>
            <a:pPr marL="514350" indent="-514350">
              <a:buFont typeface="+mj-lt"/>
              <a:buAutoNum type="arabicPeriod"/>
            </a:pPr>
            <a:r>
              <a:rPr lang="en-US" sz="3200" dirty="0" smtClean="0">
                <a:latin typeface="Arial Black" panose="020B0A04020102020204" pitchFamily="34" charset="0"/>
              </a:rPr>
              <a:t>This time choose PAGE NUMBERS from the dropdown.</a:t>
            </a:r>
          </a:p>
          <a:p>
            <a:pPr marL="514350" indent="-514350">
              <a:buFont typeface="+mj-lt"/>
              <a:buAutoNum type="arabicPeriod"/>
            </a:pPr>
            <a:r>
              <a:rPr lang="en-US" sz="3200" dirty="0" smtClean="0">
                <a:latin typeface="Arial Black" panose="020B0A04020102020204" pitchFamily="34" charset="0"/>
              </a:rPr>
              <a:t>Choose the option that will add page numbers to the TOP RIGHT of your paper.</a:t>
            </a:r>
          </a:p>
          <a:p>
            <a:pPr marL="514350" indent="-514350">
              <a:buFont typeface="+mj-lt"/>
              <a:buAutoNum type="arabicPeriod"/>
            </a:pPr>
            <a:endParaRPr lang="en-US" sz="3200" dirty="0" smtClean="0">
              <a:latin typeface="Arial Black" panose="020B0A04020102020204" pitchFamily="34" charset="0"/>
            </a:endParaRPr>
          </a:p>
          <a:p>
            <a:pPr marL="514350" indent="-514350">
              <a:buFont typeface="+mj-lt"/>
              <a:buAutoNum type="arabicPeriod"/>
            </a:pPr>
            <a:endParaRPr lang="en-US" sz="3200" dirty="0" smtClean="0">
              <a:latin typeface="Arial Black" panose="020B0A04020102020204" pitchFamily="34" charset="0"/>
            </a:endParaRPr>
          </a:p>
          <a:p>
            <a:endParaRPr lang="en-US" sz="3200" dirty="0">
              <a:latin typeface="Arial Black" panose="020B0A04020102020204" pitchFamily="34" charset="0"/>
            </a:endParaRPr>
          </a:p>
        </p:txBody>
      </p:sp>
    </p:spTree>
    <p:extLst>
      <p:ext uri="{BB962C8B-B14F-4D97-AF65-F5344CB8AC3E}">
        <p14:creationId xmlns:p14="http://schemas.microsoft.com/office/powerpoint/2010/main" val="271545647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053"/>
            <a:ext cx="10515600" cy="829691"/>
          </a:xfrm>
        </p:spPr>
        <p:txBody>
          <a:bodyPr/>
          <a:lstStyle/>
          <a:p>
            <a:pPr algn="ctr"/>
            <a:r>
              <a:rPr lang="en-US" dirty="0" smtClean="0">
                <a:latin typeface="Arial Black" panose="020B0A04020102020204" pitchFamily="34" charset="0"/>
              </a:rPr>
              <a:t>MLA 8 FORMAT </a:t>
            </a:r>
            <a:endParaRPr lang="en-US" dirty="0">
              <a:latin typeface="Arial Black" panose="020B0A04020102020204" pitchFamily="34" charset="0"/>
            </a:endParaRPr>
          </a:p>
        </p:txBody>
      </p:sp>
      <p:sp>
        <p:nvSpPr>
          <p:cNvPr id="3" name="Content Placeholder 2"/>
          <p:cNvSpPr>
            <a:spLocks noGrp="1"/>
          </p:cNvSpPr>
          <p:nvPr>
            <p:ph idx="1"/>
          </p:nvPr>
        </p:nvSpPr>
        <p:spPr>
          <a:xfrm>
            <a:off x="524256" y="999744"/>
            <a:ext cx="11326368" cy="5535168"/>
          </a:xfrm>
        </p:spPr>
        <p:txBody>
          <a:bodyPr>
            <a:normAutofit fontScale="92500" lnSpcReduction="20000"/>
          </a:bodyPr>
          <a:lstStyle/>
          <a:p>
            <a:pPr marL="514350" indent="-514350">
              <a:buFont typeface="+mj-lt"/>
              <a:buAutoNum type="arabicPeriod"/>
            </a:pPr>
            <a:r>
              <a:rPr lang="en-US" sz="3200" dirty="0" smtClean="0">
                <a:latin typeface="Arial Black" panose="020B0A04020102020204" pitchFamily="34" charset="0"/>
              </a:rPr>
              <a:t>Click FILE at the top of the page.</a:t>
            </a:r>
          </a:p>
          <a:p>
            <a:pPr marL="514350" indent="-514350">
              <a:buFont typeface="+mj-lt"/>
              <a:buAutoNum type="arabicPeriod"/>
            </a:pPr>
            <a:r>
              <a:rPr lang="en-US" sz="3200" dirty="0" smtClean="0">
                <a:latin typeface="Arial Black" panose="020B0A04020102020204" pitchFamily="34" charset="0"/>
              </a:rPr>
              <a:t>Choose PAGE SETUP.</a:t>
            </a:r>
          </a:p>
          <a:p>
            <a:pPr marL="514350" indent="-514350">
              <a:buFont typeface="+mj-lt"/>
              <a:buAutoNum type="arabicPeriod"/>
            </a:pPr>
            <a:r>
              <a:rPr lang="en-US" sz="3200" dirty="0" smtClean="0">
                <a:latin typeface="Arial Black" panose="020B0A04020102020204" pitchFamily="34" charset="0"/>
              </a:rPr>
              <a:t>Set ALL FOUR MARGINS to 1.0 inches.</a:t>
            </a:r>
            <a:endParaRPr lang="en-US" sz="3200" dirty="0">
              <a:latin typeface="Arial Black" panose="020B0A04020102020204" pitchFamily="34" charset="0"/>
            </a:endParaRPr>
          </a:p>
          <a:p>
            <a:pPr marL="514350" indent="-514350">
              <a:buFont typeface="+mj-lt"/>
              <a:buAutoNum type="arabicPeriod"/>
            </a:pPr>
            <a:r>
              <a:rPr lang="en-US" sz="3200" dirty="0" smtClean="0">
                <a:latin typeface="Arial Black" panose="020B0A04020102020204" pitchFamily="34" charset="0"/>
              </a:rPr>
              <a:t>In the top left hand corner of your paper (not in the header, in the actual doc) type your first and last name.</a:t>
            </a:r>
          </a:p>
          <a:p>
            <a:pPr marL="514350" indent="-514350">
              <a:buFont typeface="+mj-lt"/>
              <a:buAutoNum type="arabicPeriod"/>
            </a:pPr>
            <a:r>
              <a:rPr lang="en-US" sz="3200" dirty="0" smtClean="0">
                <a:latin typeface="Arial Black" panose="020B0A04020102020204" pitchFamily="34" charset="0"/>
              </a:rPr>
              <a:t>Hit ENTER</a:t>
            </a:r>
          </a:p>
          <a:p>
            <a:pPr marL="514350" indent="-514350">
              <a:buFont typeface="+mj-lt"/>
              <a:buAutoNum type="arabicPeriod"/>
            </a:pPr>
            <a:r>
              <a:rPr lang="en-US" sz="3200" dirty="0" smtClean="0">
                <a:latin typeface="Arial Black" panose="020B0A04020102020204" pitchFamily="34" charset="0"/>
              </a:rPr>
              <a:t>On the next line, type my name: Mr. McElroy</a:t>
            </a:r>
          </a:p>
          <a:p>
            <a:pPr marL="514350" indent="-514350">
              <a:buFont typeface="+mj-lt"/>
              <a:buAutoNum type="arabicPeriod"/>
            </a:pPr>
            <a:r>
              <a:rPr lang="en-US" sz="3200" dirty="0" smtClean="0">
                <a:latin typeface="Arial Black" panose="020B0A04020102020204" pitchFamily="34" charset="0"/>
              </a:rPr>
              <a:t>ENTER</a:t>
            </a:r>
          </a:p>
          <a:p>
            <a:pPr marL="514350" indent="-514350">
              <a:buFont typeface="+mj-lt"/>
              <a:buAutoNum type="arabicPeriod"/>
            </a:pPr>
            <a:r>
              <a:rPr lang="en-US" sz="3200" dirty="0" smtClean="0">
                <a:latin typeface="Arial Black" panose="020B0A04020102020204" pitchFamily="34" charset="0"/>
              </a:rPr>
              <a:t>On the next line, type: English 9</a:t>
            </a:r>
          </a:p>
          <a:p>
            <a:pPr marL="514350" indent="-514350">
              <a:buFont typeface="+mj-lt"/>
              <a:buAutoNum type="arabicPeriod"/>
            </a:pPr>
            <a:r>
              <a:rPr lang="en-US" sz="3200" dirty="0" smtClean="0">
                <a:latin typeface="Arial Black" panose="020B0A04020102020204" pitchFamily="34" charset="0"/>
              </a:rPr>
              <a:t>ENTER</a:t>
            </a:r>
          </a:p>
          <a:p>
            <a:pPr marL="514350" indent="-514350">
              <a:buFont typeface="+mj-lt"/>
              <a:buAutoNum type="arabicPeriod"/>
            </a:pPr>
            <a:r>
              <a:rPr lang="en-US" sz="3200" dirty="0" smtClean="0">
                <a:latin typeface="Arial Black" panose="020B0A04020102020204" pitchFamily="34" charset="0"/>
              </a:rPr>
              <a:t>On the next line, type today’s date in this format: 4 February 2020</a:t>
            </a:r>
          </a:p>
          <a:p>
            <a:pPr marL="514350" indent="-514350">
              <a:buFont typeface="+mj-lt"/>
              <a:buAutoNum type="arabicPeriod"/>
            </a:pPr>
            <a:endParaRPr lang="en-US" sz="3200" dirty="0" smtClean="0">
              <a:latin typeface="Arial Black" panose="020B0A04020102020204" pitchFamily="34" charset="0"/>
            </a:endParaRPr>
          </a:p>
          <a:p>
            <a:endParaRPr lang="en-US" sz="3200" dirty="0">
              <a:latin typeface="Arial Black" panose="020B0A04020102020204" pitchFamily="34" charset="0"/>
            </a:endParaRPr>
          </a:p>
        </p:txBody>
      </p:sp>
    </p:spTree>
    <p:extLst>
      <p:ext uri="{BB962C8B-B14F-4D97-AF65-F5344CB8AC3E}">
        <p14:creationId xmlns:p14="http://schemas.microsoft.com/office/powerpoint/2010/main" val="372361403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3984"/>
            <a:ext cx="10515600" cy="5542979"/>
          </a:xfrm>
        </p:spPr>
        <p:txBody>
          <a:bodyPr>
            <a:normAutofit/>
          </a:bodyPr>
          <a:lstStyle/>
          <a:p>
            <a:pPr marL="0" indent="0" algn="ctr">
              <a:buNone/>
            </a:pPr>
            <a:r>
              <a:rPr lang="en-US" sz="4800" dirty="0" smtClean="0">
                <a:latin typeface="Arial Black" panose="020B0A04020102020204" pitchFamily="34" charset="0"/>
              </a:rPr>
              <a:t>Your</a:t>
            </a:r>
          </a:p>
          <a:p>
            <a:pPr marL="0" indent="0" algn="ctr">
              <a:buNone/>
            </a:pPr>
            <a:r>
              <a:rPr lang="en-US" sz="4800" dirty="0" smtClean="0">
                <a:latin typeface="Arial Black" panose="020B0A04020102020204" pitchFamily="34" charset="0"/>
              </a:rPr>
              <a:t>FINAL DRAFT DOCUMENTS</a:t>
            </a:r>
          </a:p>
          <a:p>
            <a:pPr marL="0" indent="0" algn="ctr">
              <a:buNone/>
            </a:pPr>
            <a:r>
              <a:rPr lang="en-US" sz="4800" dirty="0" smtClean="0">
                <a:latin typeface="Arial Black" panose="020B0A04020102020204" pitchFamily="34" charset="0"/>
              </a:rPr>
              <a:t>Are</a:t>
            </a:r>
          </a:p>
          <a:p>
            <a:pPr marL="0" indent="0" algn="ctr">
              <a:buNone/>
            </a:pPr>
            <a:r>
              <a:rPr lang="en-US" sz="4800" dirty="0" smtClean="0">
                <a:latin typeface="Arial Black" panose="020B0A04020102020204" pitchFamily="34" charset="0"/>
              </a:rPr>
              <a:t>DUE</a:t>
            </a:r>
          </a:p>
          <a:p>
            <a:pPr marL="0" indent="0" algn="ctr">
              <a:buNone/>
            </a:pPr>
            <a:r>
              <a:rPr lang="en-US" sz="4800" dirty="0" smtClean="0">
                <a:latin typeface="Arial Black" panose="020B0A04020102020204" pitchFamily="34" charset="0"/>
              </a:rPr>
              <a:t>BEFORE YOU LEAVE</a:t>
            </a:r>
          </a:p>
          <a:p>
            <a:pPr marL="0" indent="0" algn="ctr">
              <a:buNone/>
            </a:pPr>
            <a:r>
              <a:rPr lang="en-US" sz="4800" dirty="0" smtClean="0">
                <a:latin typeface="Arial Black" panose="020B0A04020102020204" pitchFamily="34" charset="0"/>
              </a:rPr>
              <a:t>TODAY!</a:t>
            </a:r>
            <a:endParaRPr lang="en-US" sz="4800" dirty="0">
              <a:latin typeface="Arial Black" panose="020B0A04020102020204" pitchFamily="34" charset="0"/>
            </a:endParaRPr>
          </a:p>
        </p:txBody>
      </p:sp>
    </p:spTree>
    <p:extLst>
      <p:ext uri="{BB962C8B-B14F-4D97-AF65-F5344CB8AC3E}">
        <p14:creationId xmlns:p14="http://schemas.microsoft.com/office/powerpoint/2010/main" val="35372509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147"/>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6048"/>
            <a:ext cx="10515600" cy="5030915"/>
          </a:xfrm>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dirty="0" smtClean="0">
                <a:latin typeface="Arial Black" panose="020B0A04020102020204" pitchFamily="34" charset="0"/>
              </a:rPr>
              <a:t>READING FOR LITERATURE CIRCLES</a:t>
            </a:r>
          </a:p>
          <a:p>
            <a:pPr marL="0" indent="0" algn="ctr">
              <a:buNone/>
            </a:pPr>
            <a:r>
              <a:rPr lang="en-US" sz="3600" dirty="0">
                <a:latin typeface="Arial Black" panose="020B0A04020102020204" pitchFamily="34" charset="0"/>
              </a:rPr>
              <a:t>Chapters 1 – 3</a:t>
            </a:r>
          </a:p>
          <a:p>
            <a:pPr marL="0" indent="0" algn="ctr">
              <a:buNone/>
            </a:pPr>
            <a:r>
              <a:rPr lang="en-US" sz="3600" dirty="0">
                <a:latin typeface="Arial Black" panose="020B0A04020102020204" pitchFamily="34" charset="0"/>
              </a:rPr>
              <a:t>Pages 3 – 47</a:t>
            </a:r>
          </a:p>
        </p:txBody>
      </p:sp>
    </p:spTree>
    <p:extLst>
      <p:ext uri="{BB962C8B-B14F-4D97-AF65-F5344CB8AC3E}">
        <p14:creationId xmlns:p14="http://schemas.microsoft.com/office/powerpoint/2010/main" val="259701348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800" dirty="0" smtClean="0">
                <a:latin typeface="Arial Black" panose="020B0A04020102020204" pitchFamily="34" charset="0"/>
              </a:rPr>
              <a:t>NO</a:t>
            </a:r>
          </a:p>
          <a:p>
            <a:pPr marL="0" indent="0" algn="ctr">
              <a:buNone/>
            </a:pPr>
            <a:r>
              <a:rPr lang="en-US" sz="4800" dirty="0" smtClean="0">
                <a:latin typeface="Arial Black" panose="020B0A04020102020204" pitchFamily="34" charset="0"/>
              </a:rPr>
              <a:t>EXIT TICKET </a:t>
            </a:r>
          </a:p>
          <a:p>
            <a:pPr marL="0" indent="0" algn="ctr">
              <a:buNone/>
            </a:pPr>
            <a:r>
              <a:rPr lang="en-US" sz="4800" dirty="0" smtClean="0">
                <a:latin typeface="Arial Black" panose="020B0A04020102020204" pitchFamily="34" charset="0"/>
              </a:rPr>
              <a:t>TODAY!</a:t>
            </a:r>
          </a:p>
        </p:txBody>
      </p:sp>
      <p:sp>
        <p:nvSpPr>
          <p:cNvPr id="4" name="TextBox 3"/>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2/4/2020</a:t>
            </a:r>
            <a:endParaRPr lang="en-US" dirty="0">
              <a:latin typeface="Arial Black" panose="020B0A04020102020204" pitchFamily="34" charset="0"/>
            </a:endParaRPr>
          </a:p>
        </p:txBody>
      </p:sp>
    </p:spTree>
    <p:extLst>
      <p:ext uri="{BB962C8B-B14F-4D97-AF65-F5344CB8AC3E}">
        <p14:creationId xmlns:p14="http://schemas.microsoft.com/office/powerpoint/2010/main" val="16416911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99872" y="1273630"/>
            <a:ext cx="11289792" cy="5334434"/>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are some problems or conflicts that you, and other students your age, face on a daily basis?</a:t>
            </a:r>
          </a:p>
          <a:p>
            <a:pPr marL="0" indent="0" algn="ctr">
              <a:buNone/>
            </a:pPr>
            <a:r>
              <a:rPr lang="en-US" sz="3200" dirty="0" smtClean="0">
                <a:latin typeface="Arial Black" panose="020B0A04020102020204" pitchFamily="34" charset="0"/>
              </a:rPr>
              <a:t>Do you think you face more INTERNAL or EXTERNAL conflict?</a:t>
            </a:r>
          </a:p>
          <a:p>
            <a:pPr marL="0" indent="0" algn="ctr">
              <a:buNone/>
            </a:pPr>
            <a:r>
              <a:rPr lang="en-US" sz="3200" dirty="0" smtClean="0">
                <a:latin typeface="Arial Black" panose="020B0A04020102020204" pitchFamily="34" charset="0"/>
              </a:rPr>
              <a:t>Why?</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2/5/2020</a:t>
            </a:r>
            <a:endParaRPr lang="en-US" dirty="0">
              <a:latin typeface="Arial Black" panose="020B0A04020102020204" pitchFamily="34" charset="0"/>
            </a:endParaRPr>
          </a:p>
        </p:txBody>
      </p:sp>
    </p:spTree>
    <p:extLst>
      <p:ext uri="{BB962C8B-B14F-4D97-AF65-F5344CB8AC3E}">
        <p14:creationId xmlns:p14="http://schemas.microsoft.com/office/powerpoint/2010/main" val="391179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What are some problems or conflicts that you, and other students your age, face on a daily basis?</a:t>
            </a:r>
          </a:p>
          <a:p>
            <a:pPr marL="0" indent="0" algn="ctr">
              <a:buNone/>
            </a:pPr>
            <a:r>
              <a:rPr lang="en-US" sz="3200" dirty="0">
                <a:latin typeface="Arial Black" panose="020B0A04020102020204" pitchFamily="34" charset="0"/>
              </a:rPr>
              <a:t>Do you think you face more INTERNAL or EXTERNAL conflict?</a:t>
            </a:r>
          </a:p>
          <a:p>
            <a:pPr marL="0" indent="0" algn="ctr">
              <a:buNone/>
            </a:pPr>
            <a:r>
              <a:rPr lang="en-US" sz="3200" dirty="0">
                <a:latin typeface="Arial Black" panose="020B0A04020102020204" pitchFamily="34" charset="0"/>
              </a:rPr>
              <a:t>Why?</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2/5/2020</a:t>
            </a:r>
            <a:endParaRPr lang="en-US" dirty="0">
              <a:latin typeface="Arial Black" panose="020B0A04020102020204" pitchFamily="34" charset="0"/>
            </a:endParaRPr>
          </a:p>
        </p:txBody>
      </p:sp>
    </p:spTree>
    <p:extLst>
      <p:ext uri="{BB962C8B-B14F-4D97-AF65-F5344CB8AC3E}">
        <p14:creationId xmlns:p14="http://schemas.microsoft.com/office/powerpoint/2010/main" val="37025371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REVIEW - Internal vs. External Conflict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a:latin typeface="Arial Black" panose="020B0A04020102020204" pitchFamily="34" charset="0"/>
              </a:rPr>
              <a:t>Conflict – </a:t>
            </a:r>
            <a:endParaRPr lang="en-US" dirty="0" smtClean="0">
              <a:latin typeface="Arial Black" panose="020B0A04020102020204" pitchFamily="34" charset="0"/>
            </a:endParaRPr>
          </a:p>
          <a:p>
            <a:pPr lvl="1"/>
            <a:r>
              <a:rPr lang="en-US" dirty="0" smtClean="0">
                <a:latin typeface="Arial Black" panose="020B0A04020102020204" pitchFamily="34" charset="0"/>
              </a:rPr>
              <a:t>defined </a:t>
            </a:r>
            <a:r>
              <a:rPr lang="en-US" dirty="0">
                <a:latin typeface="Arial Black" panose="020B0A04020102020204" pitchFamily="34" charset="0"/>
              </a:rPr>
              <a:t>as any struggle between opposing forces. Usually, the main character struggles against some other force. </a:t>
            </a:r>
          </a:p>
          <a:p>
            <a:r>
              <a:rPr lang="en-US" dirty="0">
                <a:latin typeface="Arial Black" panose="020B0A04020102020204" pitchFamily="34" charset="0"/>
              </a:rPr>
              <a:t>Internal Conflict </a:t>
            </a:r>
            <a:r>
              <a:rPr lang="en-US" dirty="0" smtClean="0">
                <a:latin typeface="Arial Black" panose="020B0A04020102020204" pitchFamily="34" charset="0"/>
              </a:rPr>
              <a:t>– </a:t>
            </a:r>
          </a:p>
          <a:p>
            <a:pPr lvl="1"/>
            <a:r>
              <a:rPr lang="en-US" dirty="0" smtClean="0">
                <a:latin typeface="Arial Black" panose="020B0A04020102020204" pitchFamily="34" charset="0"/>
              </a:rPr>
              <a:t>refers </a:t>
            </a:r>
            <a:r>
              <a:rPr lang="en-US" dirty="0">
                <a:latin typeface="Arial Black" panose="020B0A04020102020204" pitchFamily="34" charset="0"/>
              </a:rPr>
              <a:t>to a character’s internal struggle. </a:t>
            </a:r>
          </a:p>
          <a:p>
            <a:pPr lvl="1"/>
            <a:r>
              <a:rPr lang="en-US" dirty="0">
                <a:latin typeface="Arial Black" panose="020B0A04020102020204" pitchFamily="34" charset="0"/>
              </a:rPr>
              <a:t>A character might struggle with an emotional problem such as fear of intimacy or abandonment, for example. </a:t>
            </a:r>
          </a:p>
          <a:p>
            <a:pPr lvl="1"/>
            <a:r>
              <a:rPr lang="en-US" dirty="0">
                <a:latin typeface="Arial Black" panose="020B0A04020102020204" pitchFamily="34" charset="0"/>
              </a:rPr>
              <a:t>Internal conflict is important for characterization, since flaws and internal struggles make characters more lifelike and sympathetic.</a:t>
            </a:r>
          </a:p>
          <a:p>
            <a:r>
              <a:rPr lang="en-US" dirty="0">
                <a:latin typeface="Arial Black" panose="020B0A04020102020204" pitchFamily="34" charset="0"/>
              </a:rPr>
              <a:t>External conflict </a:t>
            </a:r>
            <a:r>
              <a:rPr lang="en-US" dirty="0" smtClean="0">
                <a:latin typeface="Arial Black" panose="020B0A04020102020204" pitchFamily="34" charset="0"/>
              </a:rPr>
              <a:t>– </a:t>
            </a:r>
          </a:p>
          <a:p>
            <a:pPr lvl="1"/>
            <a:r>
              <a:rPr lang="en-US" dirty="0" smtClean="0">
                <a:latin typeface="Arial Black" panose="020B0A04020102020204" pitchFamily="34" charset="0"/>
              </a:rPr>
              <a:t>refers </a:t>
            </a:r>
            <a:r>
              <a:rPr lang="en-US" dirty="0">
                <a:latin typeface="Arial Black" panose="020B0A04020102020204" pitchFamily="34" charset="0"/>
              </a:rPr>
              <a:t>to the conflicts between a character and external forces. </a:t>
            </a:r>
          </a:p>
          <a:p>
            <a:pPr lvl="1"/>
            <a:r>
              <a:rPr lang="en-US" dirty="0">
                <a:latin typeface="Arial Black" panose="020B0A04020102020204" pitchFamily="34" charset="0"/>
              </a:rPr>
              <a:t>This type of conflict can be between one character and another or a group (or between groups of characters). </a:t>
            </a:r>
          </a:p>
          <a:p>
            <a:pPr lvl="1"/>
            <a:r>
              <a:rPr lang="en-US" dirty="0">
                <a:latin typeface="Arial Black" panose="020B0A04020102020204" pitchFamily="34" charset="0"/>
              </a:rPr>
              <a:t>It can also be between a character and more abstract forces. For example, a bleak and hostile environment in a post-apocalyptic novel.</a:t>
            </a:r>
          </a:p>
          <a:p>
            <a:endParaRPr lang="en-US" dirty="0"/>
          </a:p>
        </p:txBody>
      </p:sp>
    </p:spTree>
    <p:extLst>
      <p:ext uri="{BB962C8B-B14F-4D97-AF65-F5344CB8AC3E}">
        <p14:creationId xmlns:p14="http://schemas.microsoft.com/office/powerpoint/2010/main" val="30058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REVIEW - Internal vs. External Conflict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Go to Google Classroom and open “Internal or External Conflict + Citation”</a:t>
            </a:r>
          </a:p>
          <a:p>
            <a:r>
              <a:rPr lang="en-US" dirty="0" smtClean="0">
                <a:latin typeface="Arial Black" panose="020B0A04020102020204" pitchFamily="34" charset="0"/>
              </a:rPr>
              <a:t>On the first page of this doc, there are 8 scenarios.</a:t>
            </a:r>
          </a:p>
          <a:p>
            <a:r>
              <a:rPr lang="en-US" dirty="0" smtClean="0">
                <a:latin typeface="Arial Black" panose="020B0A04020102020204" pitchFamily="34" charset="0"/>
              </a:rPr>
              <a:t>Read each one and decide if you think it is showing INTERNAL or EXTERNAL conflict and put either an </a:t>
            </a:r>
          </a:p>
          <a:p>
            <a:pPr marL="0" indent="0">
              <a:buNone/>
            </a:pPr>
            <a:r>
              <a:rPr lang="en-US" dirty="0" smtClean="0">
                <a:latin typeface="Arial Black" panose="020B0A04020102020204" pitchFamily="34" charset="0"/>
              </a:rPr>
              <a:t>  I or an E in the box to the right.</a:t>
            </a:r>
          </a:p>
          <a:p>
            <a:r>
              <a:rPr lang="en-US" dirty="0" smtClean="0">
                <a:latin typeface="Arial Black" panose="020B0A04020102020204" pitchFamily="34" charset="0"/>
              </a:rPr>
              <a:t>You have FIVE minutes to finish this chart.</a:t>
            </a:r>
          </a:p>
          <a:p>
            <a:endParaRPr lang="en-US" dirty="0">
              <a:latin typeface="Arial Black" panose="020B0A04020102020204" pitchFamily="34" charset="0"/>
            </a:endParaRPr>
          </a:p>
          <a:p>
            <a:r>
              <a:rPr lang="en-US" dirty="0" smtClean="0">
                <a:latin typeface="Arial Black" panose="020B0A04020102020204" pitchFamily="34" charset="0"/>
              </a:rPr>
              <a:t>Now let’s go over it and see how you did!</a:t>
            </a:r>
          </a:p>
          <a:p>
            <a:endParaRPr lang="en-US" dirty="0">
              <a:latin typeface="Arial Black" panose="020B0A04020102020204" pitchFamily="34" charset="0"/>
            </a:endParaRPr>
          </a:p>
        </p:txBody>
      </p:sp>
    </p:spTree>
    <p:extLst>
      <p:ext uri="{BB962C8B-B14F-4D97-AF65-F5344CB8AC3E}">
        <p14:creationId xmlns:p14="http://schemas.microsoft.com/office/powerpoint/2010/main" val="32746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REVIEW - Internal vs. External Conflict AND Citation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Black" panose="020B0A04020102020204" pitchFamily="34" charset="0"/>
              </a:rPr>
              <a:t>Now take a look at the second page of that document.</a:t>
            </a:r>
          </a:p>
          <a:p>
            <a:r>
              <a:rPr lang="en-US" dirty="0" smtClean="0">
                <a:latin typeface="Arial Black" panose="020B0A04020102020204" pitchFamily="34" charset="0"/>
              </a:rPr>
              <a:t>For this, you will CHOOSE THREE of the quotes I have given you which you think BEST SHOW INTERNAL CONFLICT.</a:t>
            </a:r>
          </a:p>
          <a:p>
            <a:r>
              <a:rPr lang="en-US" dirty="0" smtClean="0">
                <a:latin typeface="Arial Black" panose="020B0A04020102020204" pitchFamily="34" charset="0"/>
              </a:rPr>
              <a:t>Place the quote in the middle COLUMN of the chart and ADD A PROPERLY FORMATTED CITATION. (I have given you the paragraph numbers…use them).</a:t>
            </a:r>
          </a:p>
          <a:p>
            <a:r>
              <a:rPr lang="en-US" dirty="0" smtClean="0">
                <a:latin typeface="Arial Black" panose="020B0A04020102020204" pitchFamily="34" charset="0"/>
              </a:rPr>
              <a:t>In the LEFT column, explain in your own words what the internal conflict is that Elena is experiencing.</a:t>
            </a:r>
          </a:p>
          <a:p>
            <a:r>
              <a:rPr lang="en-US" dirty="0" smtClean="0">
                <a:latin typeface="Arial Black" panose="020B0A04020102020204" pitchFamily="34" charset="0"/>
              </a:rPr>
              <a:t>In the RIGHT column, explain WHY this quote is a good piece of EVIDENCE to show that INTERNAL CONFLICT.</a:t>
            </a:r>
          </a:p>
          <a:p>
            <a:endParaRPr lang="en-US" dirty="0">
              <a:latin typeface="Arial Black" panose="020B0A04020102020204" pitchFamily="34" charset="0"/>
            </a:endParaRPr>
          </a:p>
        </p:txBody>
      </p:sp>
    </p:spTree>
    <p:extLst>
      <p:ext uri="{BB962C8B-B14F-4D97-AF65-F5344CB8AC3E}">
        <p14:creationId xmlns:p14="http://schemas.microsoft.com/office/powerpoint/2010/main" val="184754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9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622300" y="1308100"/>
            <a:ext cx="11074400" cy="5194300"/>
          </a:xfrm>
        </p:spPr>
        <p:txBody>
          <a:bodyPr/>
          <a:lstStyle/>
          <a:p>
            <a:pPr marL="0" indent="0" algn="ctr">
              <a:buNone/>
            </a:pPr>
            <a:endParaRPr lang="en-US" dirty="0" smtClean="0"/>
          </a:p>
          <a:p>
            <a:pPr marL="0" indent="0" algn="ctr">
              <a:buNone/>
            </a:pPr>
            <a:r>
              <a:rPr lang="en-US" sz="4000" dirty="0" smtClean="0">
                <a:latin typeface="Arial Black" panose="020B0A04020102020204" pitchFamily="34" charset="0"/>
              </a:rPr>
              <a:t>Individual and Group Vocab</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22804020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147"/>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6048"/>
            <a:ext cx="10515600" cy="5030915"/>
          </a:xfrm>
        </p:spPr>
        <p:txBody>
          <a:bodyPr>
            <a:normAutofit/>
          </a:bodyPr>
          <a:lstStyle/>
          <a:p>
            <a:pPr marL="0" indent="0" algn="ctr">
              <a:buNone/>
            </a:pPr>
            <a:endParaRPr lang="en-US" sz="3600" b="1" dirty="0" smtClean="0">
              <a:latin typeface="Arial Black" panose="020B0A04020102020204" pitchFamily="34" charset="0"/>
            </a:endParaRPr>
          </a:p>
          <a:p>
            <a:r>
              <a:rPr lang="en-US" sz="3600" dirty="0">
                <a:latin typeface="Arial Black" panose="020B0A04020102020204" pitchFamily="34" charset="0"/>
              </a:rPr>
              <a:t>“Internal or External Conflict + Citation”</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READING FOR LITERATURE CIRCLES</a:t>
            </a:r>
          </a:p>
          <a:p>
            <a:pPr marL="0" indent="0" algn="ctr">
              <a:buNone/>
            </a:pPr>
            <a:r>
              <a:rPr lang="en-US" sz="3600" dirty="0">
                <a:latin typeface="Arial Black" panose="020B0A04020102020204" pitchFamily="34" charset="0"/>
              </a:rPr>
              <a:t>Chapters 1 – 3</a:t>
            </a:r>
          </a:p>
          <a:p>
            <a:pPr marL="0" indent="0" algn="ctr">
              <a:buNone/>
            </a:pPr>
            <a:r>
              <a:rPr lang="en-US" sz="3600" dirty="0">
                <a:latin typeface="Arial Black" panose="020B0A04020102020204" pitchFamily="34" charset="0"/>
              </a:rPr>
              <a:t>Pages 3 – 47</a:t>
            </a:r>
          </a:p>
        </p:txBody>
      </p:sp>
    </p:spTree>
    <p:extLst>
      <p:ext uri="{BB962C8B-B14F-4D97-AF65-F5344CB8AC3E}">
        <p14:creationId xmlns:p14="http://schemas.microsoft.com/office/powerpoint/2010/main" val="23665482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feel confident that you can tell the difference between internal and external conflict now?</a:t>
            </a:r>
          </a:p>
          <a:p>
            <a:pPr marL="0" indent="0" algn="ctr">
              <a:buNone/>
            </a:pPr>
            <a:r>
              <a:rPr lang="en-US" sz="3200" dirty="0" smtClean="0">
                <a:latin typeface="Arial Black" panose="020B0A04020102020204" pitchFamily="34" charset="0"/>
              </a:rPr>
              <a:t>Give me one new example of each!</a:t>
            </a:r>
          </a:p>
        </p:txBody>
      </p:sp>
      <p:sp>
        <p:nvSpPr>
          <p:cNvPr id="4" name="TextBox 3"/>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2/5/2020</a:t>
            </a:r>
            <a:endParaRPr lang="en-US" dirty="0">
              <a:latin typeface="Arial Black" panose="020B0A04020102020204" pitchFamily="34" charset="0"/>
            </a:endParaRPr>
          </a:p>
        </p:txBody>
      </p:sp>
    </p:spTree>
    <p:extLst>
      <p:ext uri="{BB962C8B-B14F-4D97-AF65-F5344CB8AC3E}">
        <p14:creationId xmlns:p14="http://schemas.microsoft.com/office/powerpoint/2010/main" val="40292960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499872" y="1273630"/>
            <a:ext cx="11289792" cy="5334434"/>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Where is your family from originally?</a:t>
            </a:r>
          </a:p>
          <a:p>
            <a:pPr marL="0" indent="0" algn="ctr">
              <a:buNone/>
            </a:pPr>
            <a:r>
              <a:rPr lang="en-US" sz="3200" dirty="0" smtClean="0">
                <a:latin typeface="Arial Black" panose="020B0A04020102020204" pitchFamily="34" charset="0"/>
              </a:rPr>
              <a:t>Do you know who was the first to come to this country? Or when?</a:t>
            </a:r>
          </a:p>
          <a:p>
            <a:pPr marL="0" indent="0" algn="ctr">
              <a:buNone/>
            </a:pPr>
            <a:r>
              <a:rPr lang="en-US" sz="3200" dirty="0" smtClean="0">
                <a:latin typeface="Arial Black" panose="020B0A04020102020204" pitchFamily="34" charset="0"/>
              </a:rPr>
              <a:t>Why would knowing that part of your family history be important?</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2/6/2020</a:t>
            </a:r>
            <a:endParaRPr lang="en-US" dirty="0">
              <a:latin typeface="Arial Black" panose="020B0A04020102020204" pitchFamily="34" charset="0"/>
            </a:endParaRPr>
          </a:p>
        </p:txBody>
      </p:sp>
    </p:spTree>
    <p:extLst>
      <p:ext uri="{BB962C8B-B14F-4D97-AF65-F5344CB8AC3E}">
        <p14:creationId xmlns:p14="http://schemas.microsoft.com/office/powerpoint/2010/main" val="640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Where is your family from originally?</a:t>
            </a:r>
          </a:p>
          <a:p>
            <a:pPr marL="0" indent="0" algn="ctr">
              <a:buNone/>
            </a:pPr>
            <a:r>
              <a:rPr lang="en-US" sz="3200" dirty="0">
                <a:latin typeface="Arial Black" panose="020B0A04020102020204" pitchFamily="34" charset="0"/>
              </a:rPr>
              <a:t>Do you know who was the first to come to this country? Or when?</a:t>
            </a:r>
          </a:p>
          <a:p>
            <a:pPr marL="0" indent="0" algn="ctr">
              <a:buNone/>
            </a:pPr>
            <a:r>
              <a:rPr lang="en-US" sz="3200" dirty="0">
                <a:latin typeface="Arial Black" panose="020B0A04020102020204" pitchFamily="34" charset="0"/>
              </a:rPr>
              <a:t>Why would knowing that part of your family history be important?</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2/6/2020</a:t>
            </a:r>
            <a:endParaRPr lang="en-US" dirty="0">
              <a:latin typeface="Arial Black" panose="020B0A04020102020204" pitchFamily="34" charset="0"/>
            </a:endParaRPr>
          </a:p>
        </p:txBody>
      </p:sp>
    </p:spTree>
    <p:extLst>
      <p:ext uri="{BB962C8B-B14F-4D97-AF65-F5344CB8AC3E}">
        <p14:creationId xmlns:p14="http://schemas.microsoft.com/office/powerpoint/2010/main" val="285739967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157861"/>
            <a:ext cx="10515600" cy="780923"/>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sp>
        <p:nvSpPr>
          <p:cNvPr id="3" name="Content Placeholder 2"/>
          <p:cNvSpPr>
            <a:spLocks noGrp="1"/>
          </p:cNvSpPr>
          <p:nvPr>
            <p:ph idx="1"/>
          </p:nvPr>
        </p:nvSpPr>
        <p:spPr>
          <a:xfrm>
            <a:off x="596900" y="1358900"/>
            <a:ext cx="11087100" cy="4818063"/>
          </a:xfrm>
        </p:spPr>
        <p:txBody>
          <a:bodyPr>
            <a:normAutofit/>
          </a:bodyPr>
          <a:lstStyle/>
          <a:p>
            <a:r>
              <a:rPr lang="en-US" dirty="0" smtClean="0">
                <a:latin typeface="Arial Black" panose="020B0A04020102020204" pitchFamily="34" charset="0"/>
              </a:rPr>
              <a:t>We are going to take a look at another piece of writing, this time by John F. Kennedy Jr. </a:t>
            </a:r>
          </a:p>
          <a:p>
            <a:r>
              <a:rPr lang="en-US" dirty="0" smtClean="0">
                <a:latin typeface="Arial Black" panose="020B0A04020102020204" pitchFamily="34" charset="0"/>
              </a:rPr>
              <a:t>As you read silently, pay attention to the words in blue and look at their definitions given to you.</a:t>
            </a:r>
          </a:p>
          <a:p>
            <a:r>
              <a:rPr lang="en-US" dirty="0" smtClean="0">
                <a:latin typeface="Arial Black" panose="020B0A04020102020204" pitchFamily="34" charset="0"/>
              </a:rPr>
              <a:t>Also, highlight or underline any other words that are unfamiliar to you.</a:t>
            </a:r>
          </a:p>
        </p:txBody>
      </p:sp>
    </p:spTree>
    <p:extLst>
      <p:ext uri="{BB962C8B-B14F-4D97-AF65-F5344CB8AC3E}">
        <p14:creationId xmlns:p14="http://schemas.microsoft.com/office/powerpoint/2010/main" val="353537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sp>
        <p:nvSpPr>
          <p:cNvPr id="3" name="Content Placeholder 2"/>
          <p:cNvSpPr>
            <a:spLocks noGrp="1"/>
          </p:cNvSpPr>
          <p:nvPr>
            <p:ph idx="1"/>
          </p:nvPr>
        </p:nvSpPr>
        <p:spPr>
          <a:xfrm>
            <a:off x="438912" y="1358900"/>
            <a:ext cx="11472672" cy="5212588"/>
          </a:xfrm>
        </p:spPr>
        <p:txBody>
          <a:bodyPr>
            <a:normAutofit lnSpcReduction="10000"/>
          </a:bodyPr>
          <a:lstStyle/>
          <a:p>
            <a:r>
              <a:rPr lang="en-US" dirty="0" smtClean="0">
                <a:latin typeface="Arial Black" panose="020B0A04020102020204" pitchFamily="34" charset="0"/>
              </a:rPr>
              <a:t>Go to Google Classroom and open the Slideshow labeled “Vocabulary</a:t>
            </a:r>
            <a:r>
              <a:rPr lang="en-US" dirty="0">
                <a:latin typeface="Arial Black" panose="020B0A04020102020204" pitchFamily="34" charset="0"/>
              </a:rPr>
              <a:t> </a:t>
            </a:r>
            <a:r>
              <a:rPr lang="en-US" dirty="0" smtClean="0">
                <a:latin typeface="Arial Black" panose="020B0A04020102020204" pitchFamily="34" charset="0"/>
              </a:rPr>
              <a:t>– The Immigrant Contribution”</a:t>
            </a:r>
          </a:p>
          <a:p>
            <a:r>
              <a:rPr lang="en-US" dirty="0" smtClean="0">
                <a:latin typeface="Arial Black" panose="020B0A04020102020204" pitchFamily="34" charset="0"/>
              </a:rPr>
              <a:t>All of </a:t>
            </a:r>
            <a:r>
              <a:rPr lang="en-US" dirty="0">
                <a:latin typeface="Arial Black" panose="020B0A04020102020204" pitchFamily="34" charset="0"/>
              </a:rPr>
              <a:t>the words will have definitions provided for you in the text (see </a:t>
            </a:r>
            <a:r>
              <a:rPr lang="en-US" dirty="0" smtClean="0">
                <a:latin typeface="Arial Black" panose="020B0A04020102020204" pitchFamily="34" charset="0"/>
              </a:rPr>
              <a:t>words in blue).</a:t>
            </a:r>
            <a:endParaRPr lang="en-US" dirty="0">
              <a:latin typeface="Arial Black" panose="020B0A04020102020204" pitchFamily="34" charset="0"/>
            </a:endParaRPr>
          </a:p>
          <a:p>
            <a:r>
              <a:rPr lang="en-US" dirty="0">
                <a:latin typeface="Arial Black" panose="020B0A04020102020204" pitchFamily="34" charset="0"/>
              </a:rPr>
              <a:t>For </a:t>
            </a:r>
            <a:r>
              <a:rPr lang="en-US" dirty="0" smtClean="0">
                <a:latin typeface="Arial Black" panose="020B0A04020102020204" pitchFamily="34" charset="0"/>
              </a:rPr>
              <a:t>the TWO you add, </a:t>
            </a:r>
            <a:r>
              <a:rPr lang="en-US" dirty="0">
                <a:latin typeface="Arial Black" panose="020B0A04020102020204" pitchFamily="34" charset="0"/>
              </a:rPr>
              <a:t>you will have to go and look up a definition</a:t>
            </a:r>
            <a:r>
              <a:rPr lang="en-US" dirty="0" smtClean="0">
                <a:latin typeface="Arial Black" panose="020B0A04020102020204" pitchFamily="34" charset="0"/>
              </a:rPr>
              <a:t>.</a:t>
            </a:r>
          </a:p>
          <a:p>
            <a:r>
              <a:rPr lang="en-US" dirty="0" smtClean="0">
                <a:latin typeface="Arial Black" panose="020B0A04020102020204" pitchFamily="34" charset="0"/>
              </a:rPr>
              <a:t>For each of the words presented, you will complete a slide which will include:</a:t>
            </a:r>
          </a:p>
          <a:p>
            <a:pPr lvl="1"/>
            <a:r>
              <a:rPr lang="en-US" dirty="0" smtClean="0">
                <a:latin typeface="Arial Black" panose="020B0A04020102020204" pitchFamily="34" charset="0"/>
              </a:rPr>
              <a:t>The word</a:t>
            </a:r>
          </a:p>
          <a:p>
            <a:pPr lvl="1"/>
            <a:r>
              <a:rPr lang="en-US" dirty="0" smtClean="0">
                <a:latin typeface="Arial Black" panose="020B0A04020102020204" pitchFamily="34" charset="0"/>
              </a:rPr>
              <a:t>Definition</a:t>
            </a:r>
          </a:p>
          <a:p>
            <a:pPr lvl="1"/>
            <a:r>
              <a:rPr lang="en-US" dirty="0" smtClean="0">
                <a:latin typeface="Arial Black" panose="020B0A04020102020204" pitchFamily="34" charset="0"/>
              </a:rPr>
              <a:t>The sentence from the text, with citation</a:t>
            </a:r>
          </a:p>
          <a:p>
            <a:pPr lvl="1"/>
            <a:r>
              <a:rPr lang="en-US" dirty="0" smtClean="0">
                <a:latin typeface="Arial Black" panose="020B0A04020102020204" pitchFamily="34" charset="0"/>
              </a:rPr>
              <a:t>An original sentence you write using the word properly</a:t>
            </a:r>
          </a:p>
          <a:p>
            <a:pPr lvl="1"/>
            <a:r>
              <a:rPr lang="en-US" dirty="0" smtClean="0">
                <a:latin typeface="Arial Black" panose="020B0A04020102020204" pitchFamily="34" charset="0"/>
              </a:rPr>
              <a:t>An image which you think represents that word</a:t>
            </a:r>
          </a:p>
        </p:txBody>
      </p:sp>
    </p:spTree>
    <p:extLst>
      <p:ext uri="{BB962C8B-B14F-4D97-AF65-F5344CB8AC3E}">
        <p14:creationId xmlns:p14="http://schemas.microsoft.com/office/powerpoint/2010/main" val="20497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05966"/>
            <a:ext cx="10058400" cy="5743056"/>
          </a:xfrm>
        </p:spPr>
      </p:pic>
    </p:spTree>
    <p:extLst>
      <p:ext uri="{BB962C8B-B14F-4D97-AF65-F5344CB8AC3E}">
        <p14:creationId xmlns:p14="http://schemas.microsoft.com/office/powerpoint/2010/main" val="396029617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147"/>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46048"/>
            <a:ext cx="10515600" cy="5030915"/>
          </a:xfrm>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dirty="0">
                <a:latin typeface="Arial Black" panose="020B0A04020102020204" pitchFamily="34" charset="0"/>
              </a:rPr>
              <a:t>Vocabulary – The Immigrant </a:t>
            </a:r>
            <a:r>
              <a:rPr lang="en-US" sz="3600" dirty="0" smtClean="0">
                <a:latin typeface="Arial Black" panose="020B0A04020102020204" pitchFamily="34" charset="0"/>
              </a:rPr>
              <a:t>Contribution</a:t>
            </a: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a:p>
            <a:pPr marL="0" indent="0">
              <a:buNone/>
            </a:pPr>
            <a:endParaRPr lang="en-US" sz="3600" dirty="0" smtClean="0">
              <a:latin typeface="Arial Black" panose="020B0A04020102020204" pitchFamily="34" charset="0"/>
            </a:endParaRPr>
          </a:p>
          <a:p>
            <a:pPr marL="0" indent="0">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READING FOR LITERATURE CIRCLES</a:t>
            </a:r>
          </a:p>
          <a:p>
            <a:pPr marL="0" indent="0" algn="ctr">
              <a:buNone/>
            </a:pPr>
            <a:r>
              <a:rPr lang="en-US" sz="3600" dirty="0">
                <a:latin typeface="Arial Black" panose="020B0A04020102020204" pitchFamily="34" charset="0"/>
              </a:rPr>
              <a:t>Chapters 1 – 3</a:t>
            </a:r>
          </a:p>
          <a:p>
            <a:pPr marL="0" indent="0" algn="ctr">
              <a:buNone/>
            </a:pPr>
            <a:r>
              <a:rPr lang="en-US" sz="3600" dirty="0">
                <a:latin typeface="Arial Black" panose="020B0A04020102020204" pitchFamily="34" charset="0"/>
              </a:rPr>
              <a:t>Pages 3 – 47</a:t>
            </a:r>
          </a:p>
        </p:txBody>
      </p:sp>
    </p:spTree>
    <p:extLst>
      <p:ext uri="{BB962C8B-B14F-4D97-AF65-F5344CB8AC3E}">
        <p14:creationId xmlns:p14="http://schemas.microsoft.com/office/powerpoint/2010/main" val="126581684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How would you describe JFK’s feelings about immigrants/immigration?</a:t>
            </a:r>
          </a:p>
          <a:p>
            <a:pPr marL="0" indent="0" algn="ctr">
              <a:buNone/>
            </a:pPr>
            <a:r>
              <a:rPr lang="en-US" sz="3200" dirty="0" smtClean="0">
                <a:latin typeface="Arial Black" panose="020B0A04020102020204" pitchFamily="34" charset="0"/>
              </a:rPr>
              <a:t>Would you agree or disagree?</a:t>
            </a:r>
          </a:p>
          <a:p>
            <a:pPr marL="0" indent="0" algn="ctr">
              <a:buNone/>
            </a:pPr>
            <a:r>
              <a:rPr lang="en-US" sz="3200" dirty="0" smtClean="0">
                <a:latin typeface="Arial Black" panose="020B0A04020102020204" pitchFamily="34" charset="0"/>
              </a:rPr>
              <a:t>Why?</a:t>
            </a:r>
          </a:p>
        </p:txBody>
      </p:sp>
      <p:sp>
        <p:nvSpPr>
          <p:cNvPr id="4" name="TextBox 3"/>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2/6/2020</a:t>
            </a:r>
            <a:endParaRPr lang="en-US" dirty="0">
              <a:latin typeface="Arial Black" panose="020B0A04020102020204" pitchFamily="34" charset="0"/>
            </a:endParaRPr>
          </a:p>
        </p:txBody>
      </p:sp>
    </p:spTree>
    <p:extLst>
      <p:ext uri="{BB962C8B-B14F-4D97-AF65-F5344CB8AC3E}">
        <p14:creationId xmlns:p14="http://schemas.microsoft.com/office/powerpoint/2010/main" val="167416335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04800" y="1066801"/>
            <a:ext cx="11789664" cy="5687567"/>
          </a:xfrm>
        </p:spPr>
        <p:txBody>
          <a:bodyPr>
            <a:normAutofit/>
          </a:bodyPr>
          <a:lstStyle/>
          <a:p>
            <a:r>
              <a:rPr lang="en-US" sz="2800" dirty="0">
                <a:latin typeface="Arial Black" panose="020B0A04020102020204" pitchFamily="34" charset="0"/>
              </a:rPr>
              <a:t>Today we will have our first Literature Circle…sort of…</a:t>
            </a:r>
          </a:p>
          <a:p>
            <a:r>
              <a:rPr lang="en-US" sz="2800" dirty="0">
                <a:latin typeface="Arial Black" panose="020B0A04020102020204" pitchFamily="34" charset="0"/>
              </a:rPr>
              <a:t>First, I need you to understand what a Literature Circle is and what YOUR roles will be in YOUR circles…</a:t>
            </a:r>
          </a:p>
          <a:p>
            <a:pPr marL="0" indent="0" algn="ctr">
              <a:buNone/>
            </a:pPr>
            <a:r>
              <a:rPr lang="en-US" sz="2800" dirty="0">
                <a:latin typeface="Arial Black" panose="020B0A04020102020204" pitchFamily="34" charset="0"/>
              </a:rPr>
              <a:t>SO</a:t>
            </a:r>
          </a:p>
          <a:p>
            <a:pPr marL="0" indent="0" algn="ctr">
              <a:buNone/>
            </a:pPr>
            <a:r>
              <a:rPr lang="en-US" sz="2800" dirty="0">
                <a:latin typeface="Arial Black" panose="020B0A04020102020204" pitchFamily="34" charset="0"/>
              </a:rPr>
              <a:t>Today, we are ALL one Literature Circle</a:t>
            </a:r>
          </a:p>
          <a:p>
            <a:pPr marL="0" indent="0" algn="ctr">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Each GROUP will have a ROLE!</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6873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Were any of the words/phrases your group looked at today familiar to you?</a:t>
            </a:r>
          </a:p>
          <a:p>
            <a:pPr marL="0" indent="0" algn="ctr">
              <a:buNone/>
            </a:pPr>
            <a:r>
              <a:rPr lang="en-US" sz="3200" dirty="0" smtClean="0">
                <a:latin typeface="Arial Black" panose="020B0A04020102020204" pitchFamily="34" charset="0"/>
              </a:rPr>
              <a:t>If so, which ones? Where did you know them from?</a:t>
            </a:r>
          </a:p>
          <a:p>
            <a:pPr marL="0" indent="0" algn="ctr">
              <a:buNone/>
            </a:pPr>
            <a:r>
              <a:rPr lang="en-US" sz="3200" dirty="0" smtClean="0">
                <a:latin typeface="Arial Black" panose="020B0A04020102020204" pitchFamily="34" charset="0"/>
              </a:rPr>
              <a:t>If not, which definitions for the words or terms did you find interesting or surprising?</a:t>
            </a:r>
          </a:p>
          <a:p>
            <a:pPr marL="0" indent="0" algn="ctr">
              <a:buNone/>
            </a:pPr>
            <a:r>
              <a:rPr lang="en-US" sz="3200" dirty="0" smtClean="0">
                <a:latin typeface="Arial Black" panose="020B0A04020102020204" pitchFamily="34" charset="0"/>
              </a:rPr>
              <a:t>Why?</a:t>
            </a:r>
          </a:p>
          <a:p>
            <a:pPr marL="0" indent="0" algn="ctr">
              <a:buNone/>
            </a:pP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4" name="TextBox 3"/>
          <p:cNvSpPr txBox="1"/>
          <p:nvPr/>
        </p:nvSpPr>
        <p:spPr>
          <a:xfrm>
            <a:off x="10117564" y="843240"/>
            <a:ext cx="1236236" cy="369332"/>
          </a:xfrm>
          <a:prstGeom prst="rect">
            <a:avLst/>
          </a:prstGeom>
          <a:noFill/>
        </p:spPr>
        <p:txBody>
          <a:bodyPr wrap="none" rtlCol="0">
            <a:spAutoFit/>
          </a:bodyPr>
          <a:lstStyle/>
          <a:p>
            <a:r>
              <a:rPr lang="en-US" smtClean="0">
                <a:latin typeface="Arial Black" panose="020B0A04020102020204" pitchFamily="34" charset="0"/>
              </a:rPr>
              <a:t>1/8/2020</a:t>
            </a:r>
            <a:endParaRPr lang="en-US" dirty="0">
              <a:latin typeface="Arial Black" panose="020B0A04020102020204" pitchFamily="34" charset="0"/>
            </a:endParaRPr>
          </a:p>
        </p:txBody>
      </p:sp>
      <p:sp>
        <p:nvSpPr>
          <p:cNvPr id="5" name="Rectangle 4"/>
          <p:cNvSpPr/>
          <p:nvPr/>
        </p:nvSpPr>
        <p:spPr>
          <a:xfrm>
            <a:off x="5977217" y="3244334"/>
            <a:ext cx="237566" cy="369332"/>
          </a:xfrm>
          <a:prstGeom prst="rect">
            <a:avLst/>
          </a:prstGeom>
        </p:spPr>
        <p:txBody>
          <a:bodyPr wrap="none">
            <a:spAutoFit/>
          </a:bodyPr>
          <a:lstStyle/>
          <a:p>
            <a:r>
              <a:rPr lang="en-US" dirty="0"/>
              <a:t> </a:t>
            </a:r>
          </a:p>
        </p:txBody>
      </p:sp>
      <p:sp>
        <p:nvSpPr>
          <p:cNvPr id="6" name="Rectangle 5"/>
          <p:cNvSpPr/>
          <p:nvPr/>
        </p:nvSpPr>
        <p:spPr>
          <a:xfrm>
            <a:off x="5977217" y="3244334"/>
            <a:ext cx="237566" cy="369332"/>
          </a:xfrm>
          <a:prstGeom prst="rect">
            <a:avLst/>
          </a:prstGeom>
        </p:spPr>
        <p:txBody>
          <a:bodyPr wrap="none">
            <a:spAutoFit/>
          </a:bodyPr>
          <a:lstStyle/>
          <a:p>
            <a:r>
              <a:rPr lang="en-US" dirty="0"/>
              <a:t> </a:t>
            </a:r>
          </a:p>
        </p:txBody>
      </p:sp>
      <p:sp>
        <p:nvSpPr>
          <p:cNvPr id="7" name="Rectangle 6"/>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1154686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292608" y="1066801"/>
            <a:ext cx="11618976" cy="5675375"/>
          </a:xfrm>
        </p:spPr>
        <p:txBody>
          <a:bodyPr>
            <a:normAutofit/>
          </a:bodyPr>
          <a:lstStyle/>
          <a:p>
            <a:pPr marL="0" indent="0" algn="ctr">
              <a:buNone/>
            </a:pPr>
            <a:r>
              <a:rPr lang="en-US" sz="2800" u="sng" dirty="0">
                <a:latin typeface="Arial Black" panose="020B0A04020102020204" pitchFamily="34" charset="0"/>
              </a:rPr>
              <a:t>ROLES</a:t>
            </a:r>
          </a:p>
          <a:p>
            <a:r>
              <a:rPr lang="en-US" sz="2800" dirty="0">
                <a:latin typeface="Arial Black" panose="020B0A04020102020204" pitchFamily="34" charset="0"/>
              </a:rPr>
              <a:t>Discussion Director: </a:t>
            </a:r>
          </a:p>
          <a:p>
            <a:pPr lvl="1"/>
            <a:r>
              <a:rPr lang="en-US" sz="2400" dirty="0">
                <a:latin typeface="Arial Black" panose="020B0A04020102020204" pitchFamily="34" charset="0"/>
              </a:rPr>
              <a:t>Your job is to develop a list of questions that your group might want to discuss about this part of the book. </a:t>
            </a:r>
          </a:p>
          <a:p>
            <a:pPr lvl="1"/>
            <a:r>
              <a:rPr lang="en-US" sz="2400" dirty="0">
                <a:latin typeface="Arial Black" panose="020B0A04020102020204" pitchFamily="34" charset="0"/>
              </a:rPr>
              <a:t>Don’t worry about the small details; your task is to help people talk over the big ideas in the reading and share their reactions. </a:t>
            </a:r>
          </a:p>
          <a:p>
            <a:pPr lvl="1"/>
            <a:r>
              <a:rPr lang="en-US" sz="2400" dirty="0">
                <a:latin typeface="Arial Black" panose="020B0A04020102020204" pitchFamily="34" charset="0"/>
              </a:rPr>
              <a:t>Usually the best discussion questions come from your own thoughts, feelings, and concerns as you read. You can list them during or after your reading. You may also use some of the general questions to develop topics to your group.</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20792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58496" y="1066801"/>
            <a:ext cx="11765280" cy="5059363"/>
          </a:xfrm>
        </p:spPr>
        <p:txBody>
          <a:bodyPr>
            <a:normAutofit fontScale="92500" lnSpcReduction="10000"/>
          </a:bodyPr>
          <a:lstStyle/>
          <a:p>
            <a:pPr marL="0" indent="0" algn="ctr">
              <a:buNone/>
            </a:pPr>
            <a:r>
              <a:rPr lang="en-US" sz="2800" u="sng" dirty="0">
                <a:latin typeface="Arial Black" panose="020B0A04020102020204" pitchFamily="34" charset="0"/>
              </a:rPr>
              <a:t>ROLES</a:t>
            </a:r>
          </a:p>
          <a:p>
            <a:r>
              <a:rPr lang="en-US" sz="2800" dirty="0">
                <a:latin typeface="Arial Black" panose="020B0A04020102020204" pitchFamily="34" charset="0"/>
              </a:rPr>
              <a:t>Literary Luminary: </a:t>
            </a:r>
          </a:p>
          <a:p>
            <a:pPr lvl="1"/>
            <a:r>
              <a:rPr lang="en-US" sz="2400" dirty="0">
                <a:latin typeface="Arial Black" panose="020B0A04020102020204" pitchFamily="34" charset="0"/>
              </a:rPr>
              <a:t>Your job is to locate a few special sections or quotations in the text for your group to talk over. </a:t>
            </a:r>
          </a:p>
          <a:p>
            <a:pPr lvl="1"/>
            <a:r>
              <a:rPr lang="en-US" sz="2400" dirty="0">
                <a:latin typeface="Arial Black" panose="020B0A04020102020204" pitchFamily="34" charset="0"/>
              </a:rPr>
              <a:t>The idea is to help people go back to some especially interesting, powerful, funny, puzzling, or important sections of the reading and think about them more carefully. </a:t>
            </a:r>
          </a:p>
          <a:p>
            <a:pPr lvl="1"/>
            <a:r>
              <a:rPr lang="en-US" sz="2400" dirty="0">
                <a:latin typeface="Arial Black" panose="020B0A04020102020204" pitchFamily="34" charset="0"/>
              </a:rPr>
              <a:t>Also look for literary devices.</a:t>
            </a:r>
          </a:p>
          <a:p>
            <a:pPr lvl="1"/>
            <a:r>
              <a:rPr lang="en-US" sz="2400" dirty="0">
                <a:latin typeface="Arial Black" panose="020B0A04020102020204" pitchFamily="34" charset="0"/>
              </a:rPr>
              <a:t>As you decide which passages or paragraphs are worth going back to, make a note why you picked each one and consider some plans for how they should be shared. </a:t>
            </a:r>
          </a:p>
          <a:p>
            <a:pPr lvl="1"/>
            <a:r>
              <a:rPr lang="en-US" sz="2400" dirty="0">
                <a:latin typeface="Arial Black" panose="020B0A04020102020204" pitchFamily="34" charset="0"/>
              </a:rPr>
              <a:t>You can read passages aloud yourself, ask someone else to read them, or have people read them silently and then discuss. </a:t>
            </a:r>
          </a:p>
          <a:p>
            <a:pPr marL="457200" lvl="1" indent="0" algn="ctr">
              <a:buNone/>
            </a:pPr>
            <a:r>
              <a:rPr lang="en-US" sz="2400" i="1" dirty="0">
                <a:latin typeface="Arial Black" panose="020B0A04020102020204" pitchFamily="34" charset="0"/>
              </a:rPr>
              <a:t>Remember, the purpose is to suggest material for discussion.</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8247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82880" y="1066800"/>
            <a:ext cx="11911584" cy="5562600"/>
          </a:xfrm>
        </p:spPr>
        <p:txBody>
          <a:bodyPr>
            <a:normAutofit fontScale="70000" lnSpcReduction="20000"/>
          </a:bodyPr>
          <a:lstStyle/>
          <a:p>
            <a:pPr marL="0" indent="0" algn="ctr">
              <a:buNone/>
            </a:pPr>
            <a:r>
              <a:rPr lang="en-US" sz="2800" u="sng" dirty="0">
                <a:latin typeface="Arial Black" panose="020B0A04020102020204" pitchFamily="34" charset="0"/>
              </a:rPr>
              <a:t>ROLES</a:t>
            </a:r>
          </a:p>
          <a:p>
            <a:r>
              <a:rPr lang="en-US" sz="3400" dirty="0">
                <a:latin typeface="Arial Black" panose="020B0A04020102020204" pitchFamily="34" charset="0"/>
              </a:rPr>
              <a:t>Illustrator: </a:t>
            </a:r>
          </a:p>
          <a:p>
            <a:pPr lvl="1"/>
            <a:r>
              <a:rPr lang="en-US" sz="3400" dirty="0">
                <a:latin typeface="Arial Black" panose="020B0A04020102020204" pitchFamily="34" charset="0"/>
              </a:rPr>
              <a:t>Good readers make pictures in their minds as they read. This is a chance to share some of your own images and visions. </a:t>
            </a:r>
          </a:p>
          <a:p>
            <a:pPr lvl="1"/>
            <a:r>
              <a:rPr lang="en-US" sz="3400" dirty="0">
                <a:latin typeface="Arial Black" panose="020B0A04020102020204" pitchFamily="34" charset="0"/>
              </a:rPr>
              <a:t>Draw some kind of picture related to the reading you have just done. It can be a sketch, cartoon, diagram, flowchart, or stick-figure scene. </a:t>
            </a:r>
          </a:p>
          <a:p>
            <a:pPr lvl="1"/>
            <a:r>
              <a:rPr lang="en-US" sz="3400" dirty="0">
                <a:latin typeface="Arial Black" panose="020B0A04020102020204" pitchFamily="34" charset="0"/>
              </a:rPr>
              <a:t>You can draw a picture of something that happened in your book, or something that the reading reminded you of, or a picture that conveys any idea or feeling you got from the reading. Any kind of drawing or graphic is okay – you can even label things with words if that helps. </a:t>
            </a:r>
          </a:p>
          <a:p>
            <a:pPr marL="457200" lvl="1" indent="0">
              <a:buNone/>
            </a:pPr>
            <a:endParaRPr lang="en-US" sz="2400" dirty="0">
              <a:latin typeface="Arial Black" panose="020B0A04020102020204" pitchFamily="34" charset="0"/>
            </a:endParaRPr>
          </a:p>
          <a:p>
            <a:pPr marL="0" indent="0" algn="ctr">
              <a:buNone/>
            </a:pPr>
            <a:r>
              <a:rPr lang="en-US" sz="2300" i="1" dirty="0">
                <a:latin typeface="Arial Black" panose="020B0A04020102020204" pitchFamily="34" charset="0"/>
              </a:rPr>
              <a:t>Presentation Plan: Whenever it fits in the conversation, show your drawing to your group. You don’t have to explain it immediately. You can let people speculate what your picture means, so they can connect your drawing to their own ideas about the reading. After everyone has had a say, you can always have the last word: tell them what your picture means, refer to the parts in the text that you used, and/or convey what it represents to you.</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34122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146304" y="1066800"/>
            <a:ext cx="11899392" cy="5562600"/>
          </a:xfrm>
        </p:spPr>
        <p:txBody>
          <a:bodyPr>
            <a:normAutofit/>
          </a:bodyPr>
          <a:lstStyle/>
          <a:p>
            <a:pPr marL="0" indent="0" algn="ctr">
              <a:buNone/>
            </a:pPr>
            <a:r>
              <a:rPr lang="en-US" sz="2800" u="sng" dirty="0">
                <a:latin typeface="Arial Black" panose="020B0A04020102020204" pitchFamily="34" charset="0"/>
              </a:rPr>
              <a:t>ROLES</a:t>
            </a:r>
          </a:p>
          <a:p>
            <a:r>
              <a:rPr lang="en-US" sz="2800" dirty="0">
                <a:latin typeface="Arial Black" panose="020B0A04020102020204" pitchFamily="34" charset="0"/>
              </a:rPr>
              <a:t>Summarizer: </a:t>
            </a:r>
          </a:p>
          <a:p>
            <a:pPr lvl="1"/>
            <a:r>
              <a:rPr lang="en-US" sz="2400" dirty="0">
                <a:latin typeface="Arial Black" panose="020B0A04020102020204" pitchFamily="34" charset="0"/>
              </a:rPr>
              <a:t>Your job is to prepare a brief summary of today’s reading. </a:t>
            </a:r>
          </a:p>
          <a:p>
            <a:pPr marL="457200" lvl="1" indent="0">
              <a:buNone/>
            </a:pPr>
            <a:endParaRPr lang="en-US" sz="2400" dirty="0">
              <a:latin typeface="Arial Black" panose="020B0A04020102020204" pitchFamily="34" charset="0"/>
            </a:endParaRPr>
          </a:p>
          <a:p>
            <a:pPr lvl="1"/>
            <a:r>
              <a:rPr lang="en-US" sz="2400" dirty="0">
                <a:latin typeface="Arial Black" panose="020B0A04020102020204" pitchFamily="34" charset="0"/>
              </a:rPr>
              <a:t>Your group discussion will start with your 1-2 minute statement that covers the key points, main highlights, and general idea of today’s reading assignment.</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36617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256032" y="1066800"/>
            <a:ext cx="11679936" cy="5562600"/>
          </a:xfrm>
        </p:spPr>
        <p:txBody>
          <a:bodyPr>
            <a:normAutofit fontScale="92500" lnSpcReduction="10000"/>
          </a:bodyPr>
          <a:lstStyle/>
          <a:p>
            <a:pPr marL="0" indent="0" algn="ctr">
              <a:buNone/>
            </a:pPr>
            <a:r>
              <a:rPr lang="en-US" sz="2800" u="sng" dirty="0">
                <a:latin typeface="Arial Black" panose="020B0A04020102020204" pitchFamily="34" charset="0"/>
              </a:rPr>
              <a:t>ROLES</a:t>
            </a:r>
          </a:p>
          <a:p>
            <a:r>
              <a:rPr lang="en-US" sz="2800" dirty="0">
                <a:latin typeface="Arial Black" panose="020B0A04020102020204" pitchFamily="34" charset="0"/>
              </a:rPr>
              <a:t>Word Wizard: </a:t>
            </a:r>
          </a:p>
          <a:p>
            <a:pPr lvl="1"/>
            <a:r>
              <a:rPr lang="en-US" sz="2400" dirty="0">
                <a:latin typeface="Arial Black" panose="020B0A04020102020204" pitchFamily="34" charset="0"/>
              </a:rPr>
              <a:t>The words a writer chooses are an important ingredient of the author’s craft. </a:t>
            </a:r>
          </a:p>
          <a:p>
            <a:pPr lvl="1"/>
            <a:r>
              <a:rPr lang="en-US" sz="2400" dirty="0">
                <a:latin typeface="Arial Black" panose="020B0A04020102020204" pitchFamily="34" charset="0"/>
              </a:rPr>
              <a:t>Your job is to be on the lookout for a few words that have special meaning in today’s reading selection.</a:t>
            </a:r>
            <a:endParaRPr lang="en-US" dirty="0">
              <a:latin typeface="Arial Black" panose="020B0A04020102020204" pitchFamily="34" charset="0"/>
            </a:endParaRPr>
          </a:p>
          <a:p>
            <a:pPr lvl="1"/>
            <a:r>
              <a:rPr lang="en-US" sz="2400" dirty="0">
                <a:latin typeface="Arial Black" panose="020B0A04020102020204" pitchFamily="34" charset="0"/>
              </a:rPr>
              <a:t>Jot down puzzling or unfamiliar words while you are reading. Later, look up the definitions in either a dictionary or some other source.</a:t>
            </a:r>
          </a:p>
          <a:p>
            <a:pPr lvl="1"/>
            <a:r>
              <a:rPr lang="en-US" sz="2400" dirty="0">
                <a:latin typeface="Arial Black" panose="020B0A04020102020204" pitchFamily="34" charset="0"/>
              </a:rPr>
              <a:t>You may also run across words that stand out somehow in the reading – words that are repeated a lot, used in an unusual way, or are crucial to the meaning of the text. Mark these special words, too, and be ready to share your ideas on their usage to the group.</a:t>
            </a:r>
          </a:p>
          <a:p>
            <a:pPr marL="0" indent="0" algn="ctr">
              <a:buNone/>
            </a:pPr>
            <a:endParaRPr lang="en-US" sz="2100" i="1" dirty="0">
              <a:latin typeface="Arial Black" panose="020B0A04020102020204" pitchFamily="34" charset="0"/>
            </a:endParaRPr>
          </a:p>
          <a:p>
            <a:pPr marL="0" indent="0" algn="ctr">
              <a:buNone/>
            </a:pPr>
            <a:r>
              <a:rPr lang="en-US" sz="2100" i="1" dirty="0">
                <a:latin typeface="Arial Black" panose="020B0A04020102020204" pitchFamily="34" charset="0"/>
              </a:rPr>
              <a:t>Note: When discussing vocabulary, you should always refer back to the text in order to examine the word in context.</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239146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29184" y="1066800"/>
            <a:ext cx="11582400" cy="5562600"/>
          </a:xfrm>
        </p:spPr>
        <p:txBody>
          <a:bodyPr>
            <a:normAutofit/>
          </a:bodyPr>
          <a:lstStyle/>
          <a:p>
            <a:pPr marL="0" indent="0" algn="ctr">
              <a:buNone/>
            </a:pPr>
            <a:r>
              <a:rPr lang="en-US" sz="2800" u="sng" dirty="0">
                <a:latin typeface="Arial Black" panose="020B0A04020102020204" pitchFamily="34" charset="0"/>
              </a:rPr>
              <a:t>ROLES</a:t>
            </a:r>
          </a:p>
          <a:p>
            <a:r>
              <a:rPr lang="en-US" sz="2800" dirty="0">
                <a:latin typeface="Arial Black" panose="020B0A04020102020204" pitchFamily="34" charset="0"/>
              </a:rPr>
              <a:t>Connector: </a:t>
            </a:r>
          </a:p>
          <a:p>
            <a:pPr lvl="1"/>
            <a:r>
              <a:rPr lang="en-US" sz="2400" dirty="0">
                <a:latin typeface="Arial Black" panose="020B0A04020102020204" pitchFamily="34" charset="0"/>
              </a:rPr>
              <a:t>Your job is to find connections between the book and you, and between the book and the wider world. Consider the list below when you make your connections.</a:t>
            </a:r>
          </a:p>
          <a:p>
            <a:pPr lvl="2"/>
            <a:r>
              <a:rPr lang="en-US" sz="2000" dirty="0">
                <a:latin typeface="Arial Black" panose="020B0A04020102020204" pitchFamily="34" charset="0"/>
              </a:rPr>
              <a:t>Your own past experiences</a:t>
            </a:r>
          </a:p>
          <a:p>
            <a:pPr lvl="2"/>
            <a:r>
              <a:rPr lang="en-US" sz="2000" dirty="0">
                <a:latin typeface="Arial Black" panose="020B0A04020102020204" pitchFamily="34" charset="0"/>
              </a:rPr>
              <a:t>Happenings at school or in the community</a:t>
            </a:r>
          </a:p>
          <a:p>
            <a:pPr lvl="2"/>
            <a:r>
              <a:rPr lang="en-US" sz="2000" dirty="0">
                <a:latin typeface="Arial Black" panose="020B0A04020102020204" pitchFamily="34" charset="0"/>
              </a:rPr>
              <a:t>Stories in the news</a:t>
            </a:r>
          </a:p>
          <a:p>
            <a:pPr lvl="2"/>
            <a:r>
              <a:rPr lang="en-US" sz="2000" dirty="0">
                <a:latin typeface="Arial Black" panose="020B0A04020102020204" pitchFamily="34" charset="0"/>
              </a:rPr>
              <a:t>Similar events at other times and places</a:t>
            </a:r>
          </a:p>
          <a:p>
            <a:pPr lvl="2"/>
            <a:r>
              <a:rPr lang="en-US" sz="2000" dirty="0">
                <a:latin typeface="Arial Black" panose="020B0A04020102020204" pitchFamily="34" charset="0"/>
              </a:rPr>
              <a:t>Other people or problems that you are reminded of</a:t>
            </a:r>
          </a:p>
          <a:p>
            <a:pPr lvl="2"/>
            <a:r>
              <a:rPr lang="en-US" sz="2000" dirty="0">
                <a:latin typeface="Arial Black" panose="020B0A04020102020204" pitchFamily="34" charset="0"/>
              </a:rPr>
              <a:t>Between this book and other writings on the same topic or by the same author</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3987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90144" y="1066800"/>
            <a:ext cx="11509248" cy="5562600"/>
          </a:xfrm>
        </p:spPr>
        <p:txBody>
          <a:bodyPr>
            <a:normAutofit/>
          </a:bodyPr>
          <a:lstStyle/>
          <a:p>
            <a:r>
              <a:rPr lang="en-US" sz="2800" dirty="0">
                <a:latin typeface="Arial Black" panose="020B0A04020102020204" pitchFamily="34" charset="0"/>
              </a:rPr>
              <a:t>Ok…Now let’s give this a shot…</a:t>
            </a:r>
          </a:p>
          <a:p>
            <a:pPr marL="0" indent="0">
              <a:buNone/>
            </a:pPr>
            <a:endParaRPr lang="en-US" sz="2800" dirty="0">
              <a:latin typeface="Arial Black" panose="020B0A04020102020204" pitchFamily="34" charset="0"/>
            </a:endParaRPr>
          </a:p>
          <a:p>
            <a:r>
              <a:rPr lang="en-US" sz="2800" dirty="0">
                <a:latin typeface="Arial Black" panose="020B0A04020102020204" pitchFamily="34" charset="0"/>
              </a:rPr>
              <a:t>Each GROUP has a role today</a:t>
            </a:r>
          </a:p>
          <a:p>
            <a:endParaRPr lang="en-US" sz="2800" dirty="0">
              <a:latin typeface="Arial Black" panose="020B0A04020102020204" pitchFamily="34" charset="0"/>
            </a:endParaRPr>
          </a:p>
          <a:p>
            <a:r>
              <a:rPr lang="en-US" sz="2800" dirty="0">
                <a:latin typeface="Arial Black" panose="020B0A04020102020204" pitchFamily="34" charset="0"/>
              </a:rPr>
              <a:t>You will work TOGETHER to decide how to tackle that role.</a:t>
            </a:r>
          </a:p>
          <a:p>
            <a:endParaRPr lang="en-US" sz="2800" dirty="0">
              <a:latin typeface="Arial Black" panose="020B0A04020102020204" pitchFamily="34" charset="0"/>
            </a:endParaRPr>
          </a:p>
          <a:p>
            <a:r>
              <a:rPr lang="en-US" sz="2800" dirty="0">
                <a:latin typeface="Arial Black" panose="020B0A04020102020204" pitchFamily="34" charset="0"/>
              </a:rPr>
              <a:t>You will have 15 minutes to discuss your instructions and complete your worksheets.</a:t>
            </a:r>
          </a:p>
          <a:p>
            <a:endParaRPr lang="en-US" sz="2800" dirty="0">
              <a:latin typeface="Arial Black" panose="020B0A04020102020204" pitchFamily="34" charset="0"/>
            </a:endParaRPr>
          </a:p>
          <a:p>
            <a:r>
              <a:rPr lang="en-US" sz="2800" dirty="0">
                <a:latin typeface="Arial Black" panose="020B0A04020102020204" pitchFamily="34" charset="0"/>
              </a:rPr>
              <a:t>Then we will have OUR FIRST LIT CIRCLE!</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14602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41376" y="1066800"/>
            <a:ext cx="11643360" cy="5562600"/>
          </a:xfrm>
        </p:spPr>
        <p:txBody>
          <a:bodyPr>
            <a:normAutofit/>
          </a:bodyPr>
          <a:lstStyle/>
          <a:p>
            <a:r>
              <a:rPr lang="en-US" sz="2800" dirty="0">
                <a:latin typeface="Arial Black" panose="020B0A04020102020204" pitchFamily="34" charset="0"/>
              </a:rPr>
              <a:t>Now Let’s Start our Circle… Here’s how this works…</a:t>
            </a:r>
          </a:p>
          <a:p>
            <a:pPr marL="0" indent="0" algn="ctr">
              <a:buNone/>
            </a:pPr>
            <a:r>
              <a:rPr lang="en-US" sz="2800" u="sng" dirty="0">
                <a:latin typeface="Arial Black" panose="020B0A04020102020204" pitchFamily="34" charset="0"/>
              </a:rPr>
              <a:t>Lit Circle Steps</a:t>
            </a:r>
          </a:p>
          <a:p>
            <a:pPr marL="514350" indent="-514350">
              <a:buFont typeface="+mj-lt"/>
              <a:buAutoNum type="arabicPeriod"/>
            </a:pPr>
            <a:r>
              <a:rPr lang="en-US" sz="2800" dirty="0">
                <a:latin typeface="Arial Black" panose="020B0A04020102020204" pitchFamily="34" charset="0"/>
              </a:rPr>
              <a:t>Summarizer reads their SUMMARY of the selection and goes over the KEY POINTS  they recorded.</a:t>
            </a:r>
          </a:p>
          <a:p>
            <a:pPr marL="914400" lvl="1" indent="-514350">
              <a:buFont typeface="+mj-lt"/>
              <a:buAutoNum type="alphaLcParenR"/>
            </a:pPr>
            <a:r>
              <a:rPr lang="en-US" sz="2400" dirty="0">
                <a:latin typeface="Arial Black" panose="020B0A04020102020204" pitchFamily="34" charset="0"/>
              </a:rPr>
              <a:t>Discussion of the summary. Did they include everything they need to? What points did they leave out or what points did they make that you had NOT thought of?</a:t>
            </a:r>
          </a:p>
          <a:p>
            <a:pPr marL="914400" lvl="1" indent="-514350">
              <a:buFont typeface="+mj-lt"/>
              <a:buAutoNum type="alphaLcParenR"/>
            </a:pPr>
            <a:r>
              <a:rPr lang="en-US" sz="2400" dirty="0">
                <a:latin typeface="Arial Black" panose="020B0A04020102020204" pitchFamily="34" charset="0"/>
              </a:rPr>
              <a:t>Summarizer adds to their document as needed.</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175561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29184" y="1066800"/>
            <a:ext cx="11582400" cy="5562600"/>
          </a:xfrm>
        </p:spPr>
        <p:txBody>
          <a:bodyPr>
            <a:normAutofit lnSpcReduction="10000"/>
          </a:bodyPr>
          <a:lstStyle/>
          <a:p>
            <a:pPr marL="0" indent="0" algn="ctr">
              <a:buNone/>
            </a:pPr>
            <a:r>
              <a:rPr lang="en-US" sz="2800" u="sng" dirty="0">
                <a:latin typeface="Arial Black" panose="020B0A04020102020204" pitchFamily="34" charset="0"/>
              </a:rPr>
              <a:t>Lit Circle Steps</a:t>
            </a:r>
          </a:p>
          <a:p>
            <a:pPr marL="514350" indent="-514350">
              <a:buFont typeface="+mj-lt"/>
              <a:buAutoNum type="arabicPeriod" startAt="2"/>
            </a:pPr>
            <a:r>
              <a:rPr lang="en-US" sz="2800" dirty="0">
                <a:latin typeface="Arial Black" panose="020B0A04020102020204" pitchFamily="34" charset="0"/>
              </a:rPr>
              <a:t>Word Wizard introduces vocabulary that may have been unfamiliar or interesting.</a:t>
            </a:r>
          </a:p>
          <a:p>
            <a:pPr marL="914400" lvl="1" indent="-514350">
              <a:buFont typeface="+mj-lt"/>
              <a:buAutoNum type="alphaLcPeriod"/>
            </a:pPr>
            <a:r>
              <a:rPr lang="en-US" sz="2400" dirty="0">
                <a:latin typeface="Arial Black" panose="020B0A04020102020204" pitchFamily="34" charset="0"/>
              </a:rPr>
              <a:t>Introduce words and explain WHY you write them down.</a:t>
            </a:r>
          </a:p>
          <a:p>
            <a:pPr marL="914400" lvl="1" indent="-514350">
              <a:buFont typeface="+mj-lt"/>
              <a:buAutoNum type="alphaLcPeriod"/>
            </a:pPr>
            <a:r>
              <a:rPr lang="en-US" sz="2400" dirty="0">
                <a:latin typeface="Arial Black" panose="020B0A04020102020204" pitchFamily="34" charset="0"/>
              </a:rPr>
              <a:t>Group works TOGETHER to develop COMMON definitions for the words</a:t>
            </a:r>
          </a:p>
          <a:p>
            <a:pPr marL="914400" lvl="1" indent="-514350">
              <a:buFont typeface="+mj-lt"/>
              <a:buAutoNum type="alphaLcPeriod"/>
            </a:pPr>
            <a:r>
              <a:rPr lang="en-US" sz="2400" dirty="0">
                <a:latin typeface="Arial Black" panose="020B0A04020102020204" pitchFamily="34" charset="0"/>
              </a:rPr>
              <a:t>Word Wizard adds additional words that may come up from other group members.</a:t>
            </a:r>
          </a:p>
          <a:p>
            <a:pPr marL="514350" indent="-514350">
              <a:buFont typeface="+mj-lt"/>
              <a:buAutoNum type="arabicPeriod" startAt="2"/>
            </a:pPr>
            <a:r>
              <a:rPr lang="en-US" sz="2800" dirty="0">
                <a:latin typeface="Arial Black" panose="020B0A04020102020204" pitchFamily="34" charset="0"/>
              </a:rPr>
              <a:t>Discussion Director introduces a question.</a:t>
            </a:r>
          </a:p>
          <a:p>
            <a:pPr marL="914400" lvl="1" indent="-514350">
              <a:buFont typeface="+mj-lt"/>
              <a:buAutoNum type="alphaLcPeriod"/>
            </a:pPr>
            <a:r>
              <a:rPr lang="en-US" sz="2400" dirty="0">
                <a:latin typeface="Arial Black" panose="020B0A04020102020204" pitchFamily="34" charset="0"/>
              </a:rPr>
              <a:t>From their document – something to get the group thinking/talking about the reading.</a:t>
            </a:r>
          </a:p>
          <a:p>
            <a:pPr marL="914400" lvl="1" indent="-514350">
              <a:buFont typeface="+mj-lt"/>
              <a:buAutoNum type="alphaLcPeriod"/>
            </a:pPr>
            <a:r>
              <a:rPr lang="en-US" sz="2400" dirty="0">
                <a:latin typeface="Arial Black" panose="020B0A04020102020204" pitchFamily="34" charset="0"/>
              </a:rPr>
              <a:t>Focus on BIG ideas and MAIN points!</a:t>
            </a:r>
          </a:p>
          <a:p>
            <a:pPr marL="914400" lvl="1" indent="-514350">
              <a:buFont typeface="+mj-lt"/>
              <a:buAutoNum type="alphaLcPeriod"/>
            </a:pPr>
            <a:r>
              <a:rPr lang="en-US" sz="2400" dirty="0">
                <a:latin typeface="Arial Black" panose="020B0A04020102020204" pitchFamily="34" charset="0"/>
              </a:rPr>
              <a:t>Group discussion/answering the question.</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39256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487680" y="1066800"/>
            <a:ext cx="11411712" cy="5562600"/>
          </a:xfrm>
        </p:spPr>
        <p:txBody>
          <a:bodyPr>
            <a:normAutofit fontScale="92500" lnSpcReduction="20000"/>
          </a:bodyPr>
          <a:lstStyle/>
          <a:p>
            <a:pPr marL="0" indent="0" algn="ctr">
              <a:buNone/>
            </a:pPr>
            <a:r>
              <a:rPr lang="en-US" sz="2800" u="sng" dirty="0">
                <a:latin typeface="Arial Black" panose="020B0A04020102020204" pitchFamily="34" charset="0"/>
              </a:rPr>
              <a:t>Lit Circle Steps</a:t>
            </a:r>
          </a:p>
          <a:p>
            <a:pPr marL="514350" indent="-514350">
              <a:buFont typeface="+mj-lt"/>
              <a:buAutoNum type="arabicPeriod" startAt="4"/>
            </a:pPr>
            <a:r>
              <a:rPr lang="en-US" sz="2800" dirty="0">
                <a:latin typeface="Arial Black" panose="020B0A04020102020204" pitchFamily="34" charset="0"/>
              </a:rPr>
              <a:t>Literary Luminary shares passages from the reading.</a:t>
            </a:r>
          </a:p>
          <a:p>
            <a:pPr marL="914400" lvl="1" indent="-514350">
              <a:buFont typeface="+mj-lt"/>
              <a:buAutoNum type="alphaLcPeriod"/>
            </a:pPr>
            <a:r>
              <a:rPr lang="en-US" sz="2400" dirty="0">
                <a:latin typeface="Arial Black" panose="020B0A04020102020204" pitchFamily="34" charset="0"/>
              </a:rPr>
              <a:t>Focus on passages that were </a:t>
            </a:r>
            <a:r>
              <a:rPr lang="en-US" sz="2400" b="1" dirty="0">
                <a:latin typeface="Arial Black" panose="020B0A04020102020204" pitchFamily="34" charset="0"/>
              </a:rPr>
              <a:t>interesting, powerful, funny, puzzling, or important.</a:t>
            </a:r>
          </a:p>
          <a:p>
            <a:pPr marL="914400" lvl="1" indent="-514350">
              <a:buFont typeface="+mj-lt"/>
              <a:buAutoNum type="alphaLcPeriod"/>
            </a:pPr>
            <a:r>
              <a:rPr lang="en-US" sz="2400" b="1" dirty="0">
                <a:latin typeface="Arial Black" panose="020B0A04020102020204" pitchFamily="34" charset="0"/>
              </a:rPr>
              <a:t>Group discusses the significance of the passage.</a:t>
            </a:r>
          </a:p>
          <a:p>
            <a:pPr marL="514350" indent="-514350">
              <a:buFont typeface="+mj-lt"/>
              <a:buAutoNum type="arabicPeriod" startAt="4"/>
            </a:pPr>
            <a:r>
              <a:rPr lang="en-US" b="1" dirty="0">
                <a:latin typeface="Arial Black" panose="020B0A04020102020204" pitchFamily="34" charset="0"/>
              </a:rPr>
              <a:t>Illustrator shares their drawings/illustrations with the group.</a:t>
            </a:r>
          </a:p>
          <a:p>
            <a:pPr marL="914400" lvl="1" indent="-514350">
              <a:buFont typeface="+mj-lt"/>
              <a:buAutoNum type="alphaLcPeriod"/>
            </a:pPr>
            <a:r>
              <a:rPr lang="en-US" dirty="0">
                <a:latin typeface="Arial Black" panose="020B0A04020102020204" pitchFamily="34" charset="0"/>
              </a:rPr>
              <a:t>This could be </a:t>
            </a:r>
            <a:r>
              <a:rPr lang="en-US" b="1" dirty="0">
                <a:latin typeface="Arial Black" panose="020B0A04020102020204" pitchFamily="34" charset="0"/>
              </a:rPr>
              <a:t>a picture of something that happened in your book, or something that the reading reminded you of, or a picture that conveys any idea or feeling you got from the reading.</a:t>
            </a:r>
          </a:p>
          <a:p>
            <a:pPr marL="914400" lvl="1" indent="-514350">
              <a:buFont typeface="+mj-lt"/>
              <a:buAutoNum type="alphaLcPeriod"/>
            </a:pPr>
            <a:r>
              <a:rPr lang="en-US" b="1" dirty="0">
                <a:latin typeface="Arial Black" panose="020B0A04020102020204" pitchFamily="34" charset="0"/>
              </a:rPr>
              <a:t>Group discusses the illustration, possibly suggesting additions.</a:t>
            </a:r>
          </a:p>
          <a:p>
            <a:pPr marL="914400" lvl="1" indent="-514350">
              <a:buFont typeface="+mj-lt"/>
              <a:buAutoNum type="alphaLcPeriod"/>
            </a:pPr>
            <a:r>
              <a:rPr lang="en-US" b="1" dirty="0">
                <a:latin typeface="Arial Black" panose="020B0A04020102020204" pitchFamily="34" charset="0"/>
              </a:rPr>
              <a:t>Illustrator adds to the drawing as needed.</a:t>
            </a:r>
            <a:endParaRPr lang="en-US"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38803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Let’s see those Vocab Slides!</a:t>
            </a:r>
            <a:endParaRPr lang="en-US" sz="3200" dirty="0">
              <a:latin typeface="Arial Black" panose="020B0A04020102020204" pitchFamily="34" charset="0"/>
            </a:endParaRP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1/9/2020</a:t>
            </a:r>
            <a:endParaRPr lang="en-US" dirty="0">
              <a:latin typeface="Arial Black" panose="020B0A04020102020204" pitchFamily="34" charset="0"/>
            </a:endParaRPr>
          </a:p>
        </p:txBody>
      </p:sp>
    </p:spTree>
    <p:extLst>
      <p:ext uri="{BB962C8B-B14F-4D97-AF65-F5344CB8AC3E}">
        <p14:creationId xmlns:p14="http://schemas.microsoft.com/office/powerpoint/2010/main" val="417497656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548640" y="1066800"/>
            <a:ext cx="11362944" cy="5562600"/>
          </a:xfrm>
        </p:spPr>
        <p:txBody>
          <a:bodyPr>
            <a:normAutofit/>
          </a:bodyPr>
          <a:lstStyle/>
          <a:p>
            <a:pPr marL="0" indent="0" algn="ctr">
              <a:buNone/>
            </a:pPr>
            <a:r>
              <a:rPr lang="en-US" sz="2800" u="sng" dirty="0">
                <a:latin typeface="Arial Black" panose="020B0A04020102020204" pitchFamily="34" charset="0"/>
              </a:rPr>
              <a:t>Lit Circle Steps</a:t>
            </a:r>
          </a:p>
          <a:p>
            <a:pPr marL="514350" indent="-514350">
              <a:buFont typeface="+mj-lt"/>
              <a:buAutoNum type="arabicPeriod" startAt="6"/>
            </a:pPr>
            <a:r>
              <a:rPr lang="en-US" sz="2800" dirty="0">
                <a:latin typeface="Arial Black" panose="020B0A04020102020204" pitchFamily="34" charset="0"/>
              </a:rPr>
              <a:t>Connector shares their connections with the group.</a:t>
            </a:r>
          </a:p>
          <a:p>
            <a:pPr marL="914400" lvl="1" indent="-514350">
              <a:buFont typeface="+mj-lt"/>
              <a:buAutoNum type="alphaLcPeriod"/>
            </a:pPr>
            <a:r>
              <a:rPr lang="en-US" sz="2400" dirty="0">
                <a:latin typeface="Arial Black" panose="020B0A04020102020204" pitchFamily="34" charset="0"/>
              </a:rPr>
              <a:t>These could be connections to their own experiences, school/the world around us, other similar event/situations.</a:t>
            </a:r>
          </a:p>
          <a:p>
            <a:pPr marL="914400" lvl="1" indent="-514350">
              <a:buFont typeface="+mj-lt"/>
              <a:buAutoNum type="alphaLcPeriod"/>
            </a:pPr>
            <a:r>
              <a:rPr lang="en-US" sz="2400" dirty="0">
                <a:latin typeface="Arial Black" panose="020B0A04020102020204" pitchFamily="34" charset="0"/>
              </a:rPr>
              <a:t>Group discusses connections; possibly suggesting more.</a:t>
            </a:r>
          </a:p>
          <a:p>
            <a:pPr marL="914400" lvl="1" indent="-514350">
              <a:buFont typeface="+mj-lt"/>
              <a:buAutoNum type="alphaLcPeriod"/>
            </a:pPr>
            <a:r>
              <a:rPr lang="en-US" sz="2400" dirty="0">
                <a:latin typeface="Arial Black" panose="020B0A04020102020204" pitchFamily="34" charset="0"/>
              </a:rPr>
              <a:t>Connector adds connections to their document as needed.</a:t>
            </a:r>
          </a:p>
          <a:p>
            <a:pPr marL="514350" indent="-514350">
              <a:buFont typeface="+mj-lt"/>
              <a:buAutoNum type="arabicPeriod" startAt="6"/>
            </a:pPr>
            <a:r>
              <a:rPr lang="en-US" dirty="0">
                <a:latin typeface="Arial Black" panose="020B0A04020102020204" pitchFamily="34" charset="0"/>
              </a:rPr>
              <a:t>REPEAT AS TIME ALLOWS! THE DISCUSSION NEVER ENDS UNTIL WE RUN OUT OF TIME!</a:t>
            </a: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390631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573024" y="1066800"/>
            <a:ext cx="11265408" cy="5562600"/>
          </a:xfrm>
        </p:spPr>
        <p:txBody>
          <a:bodyPr>
            <a:normAutofit/>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The FINAL STEPS each Friday will be ASSIGNMENTS!</a:t>
            </a:r>
          </a:p>
          <a:p>
            <a:r>
              <a:rPr lang="en-US" sz="2800" dirty="0">
                <a:latin typeface="Arial Black" panose="020B0A04020102020204" pitchFamily="34" charset="0"/>
              </a:rPr>
              <a:t>First, I will assign the reading for the week…</a:t>
            </a:r>
          </a:p>
          <a:p>
            <a:pPr marL="0" indent="0" algn="ctr">
              <a:buNone/>
            </a:pPr>
            <a:r>
              <a:rPr lang="en-US" sz="2800" dirty="0">
                <a:latin typeface="Arial Black" panose="020B0A04020102020204" pitchFamily="34" charset="0"/>
              </a:rPr>
              <a:t>For our next circle on </a:t>
            </a:r>
          </a:p>
          <a:p>
            <a:pPr marL="0" indent="0" algn="ctr">
              <a:buNone/>
            </a:pPr>
            <a:r>
              <a:rPr lang="en-US" sz="2800" dirty="0">
                <a:latin typeface="Arial Black" panose="020B0A04020102020204" pitchFamily="34" charset="0"/>
              </a:rPr>
              <a:t>2/21/2020</a:t>
            </a:r>
          </a:p>
          <a:p>
            <a:pPr marL="0" indent="0" algn="ctr">
              <a:buNone/>
            </a:pPr>
            <a:r>
              <a:rPr lang="en-US" sz="2800" dirty="0">
                <a:latin typeface="Arial Black" panose="020B0A04020102020204" pitchFamily="34" charset="0"/>
              </a:rPr>
              <a:t>(no circle next week…long weekend)</a:t>
            </a:r>
          </a:p>
          <a:p>
            <a:pPr marL="0" indent="0" algn="ctr">
              <a:buNone/>
            </a:pPr>
            <a:r>
              <a:rPr lang="en-US" sz="2800" dirty="0">
                <a:latin typeface="Arial Black" panose="020B0A04020102020204" pitchFamily="34" charset="0"/>
              </a:rPr>
              <a:t>READ CHAPTERS 4 – 5</a:t>
            </a:r>
          </a:p>
          <a:p>
            <a:pPr marL="0" indent="0" algn="ctr">
              <a:buNone/>
            </a:pPr>
            <a:r>
              <a:rPr lang="en-US" sz="2800" dirty="0">
                <a:latin typeface="Arial Black" panose="020B0A04020102020204" pitchFamily="34" charset="0"/>
              </a:rPr>
              <a:t>PAGES 48-90</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222174093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65760" y="1066800"/>
            <a:ext cx="11570208" cy="5562600"/>
          </a:xfrm>
        </p:spPr>
        <p:txBody>
          <a:bodyPr>
            <a:normAutofit/>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Now you must SWITCH assignments in your groups. </a:t>
            </a:r>
          </a:p>
          <a:p>
            <a:r>
              <a:rPr lang="en-US" sz="2800" dirty="0">
                <a:latin typeface="Arial Black" panose="020B0A04020102020204" pitchFamily="34" charset="0"/>
              </a:rPr>
              <a:t>Each group has a packet of worksheets.</a:t>
            </a:r>
          </a:p>
          <a:p>
            <a:r>
              <a:rPr lang="en-US" sz="2800" dirty="0">
                <a:latin typeface="Arial Black" panose="020B0A04020102020204" pitchFamily="34" charset="0"/>
              </a:rPr>
              <a:t>Each member will get an assignment THEY HAVE NOT HAD YET!</a:t>
            </a:r>
          </a:p>
          <a:p>
            <a:pPr marL="0" indent="0" algn="ctr">
              <a:buNone/>
            </a:pPr>
            <a:r>
              <a:rPr lang="en-US" sz="2800" dirty="0">
                <a:latin typeface="Arial Black" panose="020B0A04020102020204" pitchFamily="34" charset="0"/>
              </a:rPr>
              <a:t>YOUR </a:t>
            </a:r>
            <a:r>
              <a:rPr lang="en-US" sz="2800" u="sng" dirty="0">
                <a:latin typeface="Arial Black" panose="020B0A04020102020204" pitchFamily="34" charset="0"/>
              </a:rPr>
              <a:t>JOB</a:t>
            </a:r>
            <a:r>
              <a:rPr lang="en-US" sz="2800" dirty="0">
                <a:latin typeface="Arial Black" panose="020B0A04020102020204" pitchFamily="34" charset="0"/>
              </a:rPr>
              <a:t>…YOUR </a:t>
            </a:r>
            <a:r>
              <a:rPr lang="en-US" sz="2800" u="sng" dirty="0">
                <a:latin typeface="Arial Black" panose="020B0A04020102020204" pitchFamily="34" charset="0"/>
              </a:rPr>
              <a:t>HOMEWORK</a:t>
            </a:r>
          </a:p>
          <a:p>
            <a:pPr marL="0" indent="0" algn="ctr">
              <a:buNone/>
            </a:pPr>
            <a:r>
              <a:rPr lang="en-US" sz="2800" u="sng" dirty="0">
                <a:latin typeface="Arial Black" panose="020B0A04020102020204" pitchFamily="34" charset="0"/>
              </a:rPr>
              <a:t>FOR THE WEEK…</a:t>
            </a:r>
          </a:p>
          <a:p>
            <a:pPr marL="0" indent="0" algn="ctr">
              <a:buNone/>
            </a:pPr>
            <a:r>
              <a:rPr lang="en-US" sz="2800" dirty="0">
                <a:latin typeface="Arial Black" panose="020B0A04020102020204" pitchFamily="34" charset="0"/>
              </a:rPr>
              <a:t>IS TO HAVE </a:t>
            </a:r>
            <a:r>
              <a:rPr lang="en-US" sz="2800" u="sng" dirty="0">
                <a:latin typeface="Arial Black" panose="020B0A04020102020204" pitchFamily="34" charset="0"/>
              </a:rPr>
              <a:t>YOUR</a:t>
            </a:r>
            <a:r>
              <a:rPr lang="en-US" sz="2800" dirty="0">
                <a:latin typeface="Arial Black" panose="020B0A04020102020204" pitchFamily="34" charset="0"/>
              </a:rPr>
              <a:t> READING AND </a:t>
            </a:r>
            <a:r>
              <a:rPr lang="en-US" sz="2800" u="sng" dirty="0">
                <a:latin typeface="Arial Black" panose="020B0A04020102020204" pitchFamily="34" charset="0"/>
              </a:rPr>
              <a:t>YOUR</a:t>
            </a:r>
            <a:r>
              <a:rPr lang="en-US" sz="2800" dirty="0">
                <a:latin typeface="Arial Black" panose="020B0A04020102020204" pitchFamily="34" charset="0"/>
              </a:rPr>
              <a:t> WORKSHEET </a:t>
            </a:r>
          </a:p>
          <a:p>
            <a:pPr marL="0" indent="0" algn="ctr">
              <a:buNone/>
            </a:pPr>
            <a:r>
              <a:rPr lang="en-US" sz="4800" u="sng" dirty="0">
                <a:latin typeface="Arial Black" panose="020B0A04020102020204" pitchFamily="34" charset="0"/>
              </a:rPr>
              <a:t>DONE</a:t>
            </a:r>
          </a:p>
          <a:p>
            <a:pPr marL="0" indent="0" algn="ctr">
              <a:buNone/>
            </a:pPr>
            <a:r>
              <a:rPr lang="en-US" sz="2800" dirty="0">
                <a:latin typeface="Arial Black" panose="020B0A04020102020204" pitchFamily="34" charset="0"/>
              </a:rPr>
              <a:t>BY THE TIME YOU COME TO CLASS ON FRIDAY 2/21!!!</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2/7/2020</a:t>
            </a:r>
          </a:p>
        </p:txBody>
      </p:sp>
    </p:spTree>
    <p:extLst>
      <p:ext uri="{BB962C8B-B14F-4D97-AF65-F5344CB8AC3E}">
        <p14:creationId xmlns:p14="http://schemas.microsoft.com/office/powerpoint/2010/main" val="411363374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Think about your own cultural background.</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are some things that have come from your culture that have become part of the “melting pot” of America?</a:t>
            </a:r>
          </a:p>
          <a:p>
            <a:pPr marL="0" indent="0" algn="ctr">
              <a:buNone/>
            </a:pPr>
            <a:r>
              <a:rPr lang="en-US" sz="3200" dirty="0" smtClean="0">
                <a:latin typeface="Arial Black" panose="020B0A04020102020204" pitchFamily="34" charset="0"/>
              </a:rPr>
              <a:t>What contributions has your culture made to our country? Our world?</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914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Think about your own cultural background.</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What are some things that have come from your culture that have become part of the “melting pot” of America?</a:t>
            </a:r>
          </a:p>
          <a:p>
            <a:pPr marL="0" indent="0" algn="ctr">
              <a:buNone/>
            </a:pPr>
            <a:r>
              <a:rPr lang="en-US" sz="3200" dirty="0">
                <a:latin typeface="Arial Black" panose="020B0A04020102020204" pitchFamily="34" charset="0"/>
              </a:rPr>
              <a:t>What contributions has your culture made to our country? Our world?</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22863427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Go back to “The Immigrant Contribution” on Page 23.</a:t>
            </a:r>
          </a:p>
          <a:p>
            <a:r>
              <a:rPr lang="en-US" dirty="0" smtClean="0">
                <a:latin typeface="Arial Black" panose="020B0A04020102020204" pitchFamily="34" charset="0"/>
              </a:rPr>
              <a:t>John F. Kennedy Jr. wrote this before he became President. </a:t>
            </a:r>
          </a:p>
          <a:p>
            <a:r>
              <a:rPr lang="en-US" dirty="0" smtClean="0">
                <a:latin typeface="Arial Black" panose="020B0A04020102020204" pitchFamily="34" charset="0"/>
              </a:rPr>
              <a:t>Let’s READ! </a:t>
            </a:r>
          </a:p>
          <a:p>
            <a:r>
              <a:rPr lang="en-US" dirty="0" smtClean="0">
                <a:latin typeface="Arial Black" panose="020B0A04020102020204" pitchFamily="34" charset="0"/>
              </a:rPr>
              <a:t>In paragraph 1, underline or highlight any PRONOUNS he uses.</a:t>
            </a:r>
          </a:p>
          <a:p>
            <a:r>
              <a:rPr lang="en-US" dirty="0" smtClean="0">
                <a:latin typeface="Arial Black" panose="020B0A04020102020204" pitchFamily="34" charset="0"/>
              </a:rPr>
              <a:t>In the margin, answer: Why do you think he uses “we” and “our” in this paragraph? What does this do for the reader?</a:t>
            </a:r>
            <a:endParaRPr lang="en-US" dirty="0">
              <a:latin typeface="Arial Black" panose="020B0A04020102020204" pitchFamily="34" charset="0"/>
            </a:endParaRPr>
          </a:p>
        </p:txBody>
      </p:sp>
    </p:spTree>
    <p:extLst>
      <p:ext uri="{BB962C8B-B14F-4D97-AF65-F5344CB8AC3E}">
        <p14:creationId xmlns:p14="http://schemas.microsoft.com/office/powerpoint/2010/main" val="332725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Paragraph 8.</a:t>
            </a:r>
          </a:p>
          <a:p>
            <a:r>
              <a:rPr lang="en-US" dirty="0" smtClean="0">
                <a:latin typeface="Arial Black" panose="020B0A04020102020204" pitchFamily="34" charset="0"/>
              </a:rPr>
              <a:t>What term does Senator Kennedy use to describe America? </a:t>
            </a:r>
          </a:p>
          <a:p>
            <a:r>
              <a:rPr lang="en-US" dirty="0" smtClean="0">
                <a:latin typeface="Arial Black" panose="020B0A04020102020204" pitchFamily="34" charset="0"/>
              </a:rPr>
              <a:t>Underline or highlight it.</a:t>
            </a:r>
            <a:endParaRPr lang="en-US" dirty="0">
              <a:latin typeface="Arial Black" panose="020B0A04020102020204" pitchFamily="34" charset="0"/>
            </a:endParaRPr>
          </a:p>
          <a:p>
            <a:r>
              <a:rPr lang="en-US" dirty="0" smtClean="0">
                <a:latin typeface="Arial Black" panose="020B0A04020102020204" pitchFamily="34" charset="0"/>
              </a:rPr>
              <a:t>In the margin, answer: What kind of FIGURATIVE LANGUAGE is this?</a:t>
            </a:r>
          </a:p>
          <a:p>
            <a:r>
              <a:rPr lang="en-US" dirty="0" smtClean="0">
                <a:latin typeface="Arial Black" panose="020B0A04020102020204" pitchFamily="34" charset="0"/>
              </a:rPr>
              <a:t>What does Senator Kennedy mean when he uses the term “giant” to describe America?</a:t>
            </a:r>
          </a:p>
          <a:p>
            <a:r>
              <a:rPr lang="en-US" dirty="0" smtClean="0">
                <a:latin typeface="Arial Black" panose="020B0A04020102020204" pitchFamily="34" charset="0"/>
              </a:rPr>
              <a:t>How does using this term affect the reader?</a:t>
            </a:r>
          </a:p>
          <a:p>
            <a:endParaRPr lang="en-US" dirty="0">
              <a:latin typeface="Arial Black" panose="020B0A04020102020204" pitchFamily="34" charset="0"/>
            </a:endParaRPr>
          </a:p>
        </p:txBody>
      </p:sp>
    </p:spTree>
    <p:extLst>
      <p:ext uri="{BB962C8B-B14F-4D97-AF65-F5344CB8AC3E}">
        <p14:creationId xmlns:p14="http://schemas.microsoft.com/office/powerpoint/2010/main" val="1021323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Paragraph 12.</a:t>
            </a:r>
          </a:p>
          <a:p>
            <a:r>
              <a:rPr lang="en-US" dirty="0" smtClean="0">
                <a:latin typeface="Arial Black" panose="020B0A04020102020204" pitchFamily="34" charset="0"/>
              </a:rPr>
              <a:t>What is the CENTRAL IDEA of this paragraph?</a:t>
            </a:r>
          </a:p>
          <a:p>
            <a:r>
              <a:rPr lang="en-US" dirty="0" smtClean="0">
                <a:latin typeface="Arial Black" panose="020B0A04020102020204" pitchFamily="34" charset="0"/>
              </a:rPr>
              <a:t>How do you know?</a:t>
            </a:r>
          </a:p>
          <a:p>
            <a:r>
              <a:rPr lang="en-US" dirty="0" smtClean="0">
                <a:latin typeface="Arial Black" panose="020B0A04020102020204" pitchFamily="34" charset="0"/>
              </a:rPr>
              <a:t>In the margin, answer this: What was Kennedy trying to show by listing all of these types of food?</a:t>
            </a: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80202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the last sentence in Paragraph 14.</a:t>
            </a:r>
          </a:p>
          <a:p>
            <a:r>
              <a:rPr lang="en-US" dirty="0" smtClean="0">
                <a:latin typeface="Arial Black" panose="020B0A04020102020204" pitchFamily="34" charset="0"/>
              </a:rPr>
              <a:t>What do you think he means here?</a:t>
            </a:r>
          </a:p>
          <a:p>
            <a:pPr lvl="1"/>
            <a:r>
              <a:rPr lang="en-US" dirty="0" smtClean="0">
                <a:latin typeface="Arial Black" panose="020B0A04020102020204" pitchFamily="34" charset="0"/>
              </a:rPr>
              <a:t>Belatedly – after it should have been done already…late</a:t>
            </a:r>
          </a:p>
          <a:p>
            <a:pPr lvl="1"/>
            <a:r>
              <a:rPr lang="en-US" dirty="0" smtClean="0">
                <a:latin typeface="Arial Black" panose="020B0A04020102020204" pitchFamily="34" charset="0"/>
              </a:rPr>
              <a:t>Resolutely – determined, with no hesitation or doubt</a:t>
            </a:r>
          </a:p>
          <a:p>
            <a:r>
              <a:rPr lang="en-US" dirty="0" smtClean="0">
                <a:latin typeface="Arial Black" panose="020B0A04020102020204" pitchFamily="34" charset="0"/>
              </a:rPr>
              <a:t>In the margin, answer this: Who do you think Kennedy meant when he used the term “second-class citizenship?” What people in America have/had been treated as second-class?</a:t>
            </a: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5519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Paragraphs 15 &amp; 16.</a:t>
            </a:r>
          </a:p>
          <a:p>
            <a:r>
              <a:rPr lang="en-US" dirty="0" smtClean="0">
                <a:latin typeface="Arial Black" panose="020B0A04020102020204" pitchFamily="34" charset="0"/>
              </a:rPr>
              <a:t>Go through them and highlight or underline any words you see that you would say sound POSITIVE, UPLIFTING or OPTIMISTIC.</a:t>
            </a:r>
          </a:p>
          <a:p>
            <a:r>
              <a:rPr lang="en-US" dirty="0" smtClean="0">
                <a:latin typeface="Arial Black" panose="020B0A04020102020204" pitchFamily="34" charset="0"/>
              </a:rPr>
              <a:t>In the margin, answer: What do all of these words have in common?</a:t>
            </a:r>
          </a:p>
          <a:p>
            <a:endParaRPr lang="en-US" dirty="0">
              <a:latin typeface="Arial Black" panose="020B0A04020102020204" pitchFamily="34" charset="0"/>
            </a:endParaRPr>
          </a:p>
          <a:p>
            <a:r>
              <a:rPr lang="en-US" dirty="0" smtClean="0">
                <a:latin typeface="Arial Black" panose="020B0A04020102020204" pitchFamily="34" charset="0"/>
              </a:rPr>
              <a:t>Why would Kennedy want to leave his readers with this kind of language?</a:t>
            </a: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8256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sz="3200" dirty="0">
                <a:latin typeface="Arial Black" panose="020B0A04020102020204" pitchFamily="34" charset="0"/>
              </a:rPr>
              <a:t>Why do you think it is important to understand a writer’s word choice (vocabulary) when reading a text?</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How can writers change the effect of their writing by being specific with their word choice?</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1/9/2020</a:t>
            </a:r>
            <a:endParaRPr lang="en-US" dirty="0">
              <a:latin typeface="Arial Black" panose="020B0A04020102020204" pitchFamily="34" charset="0"/>
            </a:endParaRPr>
          </a:p>
        </p:txBody>
      </p:sp>
    </p:spTree>
    <p:extLst>
      <p:ext uri="{BB962C8B-B14F-4D97-AF65-F5344CB8AC3E}">
        <p14:creationId xmlns:p14="http://schemas.microsoft.com/office/powerpoint/2010/main" val="398477779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r>
              <a:rPr lang="en-US" sz="3200" dirty="0" smtClean="0">
                <a:latin typeface="Arial Black" panose="020B0A04020102020204" pitchFamily="34" charset="0"/>
              </a:rPr>
              <a:t>In Google Classroom, you will find a set of questions for this article.</a:t>
            </a:r>
            <a:endParaRPr lang="en-US" dirty="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BE SURE TO FOLLOW THE INSTRUCTIONS FOR THESE QUESTIONS! I HAVE BEEN GENEROUS BUT NO MORE…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IF YOUR ANSWER DOES NOT INCLUDE A PROPERLY FORMATTED CITATION, IT IS WORTHLESS!</a:t>
            </a:r>
          </a:p>
        </p:txBody>
      </p:sp>
    </p:spTree>
    <p:extLst>
      <p:ext uri="{BB962C8B-B14F-4D97-AF65-F5344CB8AC3E}">
        <p14:creationId xmlns:p14="http://schemas.microsoft.com/office/powerpoint/2010/main" val="53869426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a:latin typeface="Arial Black" panose="020B0A04020102020204" pitchFamily="34" charset="0"/>
              </a:rPr>
              <a:t>Comprehension Questions for </a:t>
            </a: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a:t>
            </a:r>
            <a:r>
              <a:rPr lang="en-US" sz="3600" b="1" dirty="0">
                <a:latin typeface="Arial Black" panose="020B0A04020102020204" pitchFamily="34" charset="0"/>
              </a:rPr>
              <a:t>The Immigrant Contribution"</a:t>
            </a:r>
          </a:p>
          <a:p>
            <a:pPr marL="0" indent="0" algn="ctr">
              <a:buNone/>
            </a:pPr>
            <a:r>
              <a:rPr lang="en-US" sz="3600" b="1" dirty="0">
                <a:latin typeface="Arial Black" panose="020B0A04020102020204" pitchFamily="34" charset="0"/>
              </a:rPr>
              <a:t>By John F. Kennedy Jr.</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WEDNESDAY!</a:t>
            </a:r>
            <a:endParaRPr lang="en-US" sz="3600" dirty="0">
              <a:latin typeface="Arial Black" panose="020B0A04020102020204" pitchFamily="34" charset="0"/>
            </a:endParaRPr>
          </a:p>
        </p:txBody>
      </p:sp>
    </p:spTree>
    <p:extLst>
      <p:ext uri="{BB962C8B-B14F-4D97-AF65-F5344CB8AC3E}">
        <p14:creationId xmlns:p14="http://schemas.microsoft.com/office/powerpoint/2010/main" val="160804835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Thinking about today’s reading, and the other things we have already read, answer this:</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does it mean to be an American?</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34471545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is your favorite food? </a:t>
            </a:r>
          </a:p>
          <a:p>
            <a:pPr marL="0" indent="0" algn="ctr">
              <a:buNone/>
            </a:pPr>
            <a:r>
              <a:rPr lang="en-US" sz="3200" dirty="0" smtClean="0">
                <a:latin typeface="Arial Black" panose="020B0A04020102020204" pitchFamily="34" charset="0"/>
              </a:rPr>
              <a:t>Does it come from your own culture?</a:t>
            </a:r>
          </a:p>
          <a:p>
            <a:pPr marL="0" indent="0" algn="ctr">
              <a:buNone/>
            </a:pPr>
            <a:r>
              <a:rPr lang="en-US" sz="3200" dirty="0" smtClean="0">
                <a:latin typeface="Arial Black" panose="020B0A04020102020204" pitchFamily="34" charset="0"/>
              </a:rPr>
              <a:t>If not, what culture does it come from?</a:t>
            </a:r>
          </a:p>
          <a:p>
            <a:pPr marL="0" indent="0" algn="ctr">
              <a:buNone/>
            </a:pPr>
            <a:r>
              <a:rPr lang="en-US" sz="3200" dirty="0" smtClean="0">
                <a:latin typeface="Arial Black" panose="020B0A04020102020204" pitchFamily="34" charset="0"/>
              </a:rPr>
              <a:t>How did you get introduced to it?</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2/11/2020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080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What is your favorite food? </a:t>
            </a:r>
          </a:p>
          <a:p>
            <a:pPr marL="0" indent="0" algn="ctr">
              <a:buNone/>
            </a:pPr>
            <a:r>
              <a:rPr lang="en-US" sz="3200" dirty="0">
                <a:latin typeface="Arial Black" panose="020B0A04020102020204" pitchFamily="34" charset="0"/>
              </a:rPr>
              <a:t>Does it come from your own culture?</a:t>
            </a:r>
          </a:p>
          <a:p>
            <a:pPr marL="0" indent="0" algn="ctr">
              <a:buNone/>
            </a:pPr>
            <a:r>
              <a:rPr lang="en-US" sz="3200" dirty="0">
                <a:latin typeface="Arial Black" panose="020B0A04020102020204" pitchFamily="34" charset="0"/>
              </a:rPr>
              <a:t>If not, what culture does it come from?</a:t>
            </a:r>
          </a:p>
          <a:p>
            <a:pPr marL="0" indent="0" algn="ctr">
              <a:buNone/>
            </a:pPr>
            <a:r>
              <a:rPr lang="en-US" sz="3200" dirty="0">
                <a:latin typeface="Arial Black" panose="020B0A04020102020204" pitchFamily="34" charset="0"/>
              </a:rPr>
              <a:t>How did you get introduced to it?</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2/11/2020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86088763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Researching to Explore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Black" panose="020B0A04020102020204" pitchFamily="34" charset="0"/>
              </a:rPr>
              <a:t>Go back to “The Immigrant Contribution,” paragraphs 6 and 7 on pages 24 and 25.</a:t>
            </a:r>
          </a:p>
          <a:p>
            <a:r>
              <a:rPr lang="en-US" dirty="0" smtClean="0">
                <a:latin typeface="Arial Black" panose="020B0A04020102020204" pitchFamily="34" charset="0"/>
              </a:rPr>
              <a:t>Kennedy give s a long list of INDUSTRIALISTS, SCIENTISTS, AND INVENTORS who were immigrants to America but added greatly to our nation.</a:t>
            </a:r>
          </a:p>
          <a:p>
            <a:r>
              <a:rPr lang="en-US" dirty="0" smtClean="0">
                <a:latin typeface="Arial Black" panose="020B0A04020102020204" pitchFamily="34" charset="0"/>
              </a:rPr>
              <a:t>Today, </a:t>
            </a:r>
            <a:r>
              <a:rPr lang="en-US" dirty="0">
                <a:latin typeface="Arial Black" panose="020B0A04020102020204" pitchFamily="34" charset="0"/>
              </a:rPr>
              <a:t>you will </a:t>
            </a:r>
            <a:r>
              <a:rPr lang="en-US" dirty="0" smtClean="0">
                <a:latin typeface="Arial Black" panose="020B0A04020102020204" pitchFamily="34" charset="0"/>
              </a:rPr>
              <a:t>choose </a:t>
            </a:r>
            <a:r>
              <a:rPr lang="en-US" dirty="0">
                <a:latin typeface="Arial Black" panose="020B0A04020102020204" pitchFamily="34" charset="0"/>
              </a:rPr>
              <a:t>one of the industrialists, scientists, or inventors whom he mentions and do some research on them</a:t>
            </a:r>
            <a:r>
              <a:rPr lang="en-US" dirty="0" smtClean="0">
                <a:latin typeface="Arial Black" panose="020B0A04020102020204" pitchFamily="34" charset="0"/>
              </a:rPr>
              <a:t>.</a:t>
            </a:r>
          </a:p>
          <a:p>
            <a:r>
              <a:rPr lang="en-US" dirty="0" smtClean="0">
                <a:latin typeface="Arial Black" panose="020B0A04020102020204" pitchFamily="34" charset="0"/>
              </a:rPr>
              <a:t>Go to Google Classroom and open “Research to Explore”</a:t>
            </a:r>
            <a:endParaRPr lang="en-US" dirty="0">
              <a:latin typeface="Arial Black" panose="020B0A04020102020204" pitchFamily="34" charset="0"/>
            </a:endParaRPr>
          </a:p>
        </p:txBody>
      </p:sp>
    </p:spTree>
    <p:extLst>
      <p:ext uri="{BB962C8B-B14F-4D97-AF65-F5344CB8AC3E}">
        <p14:creationId xmlns:p14="http://schemas.microsoft.com/office/powerpoint/2010/main" val="165417337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pPr marL="514350" indent="-514350">
              <a:buFont typeface="+mj-lt"/>
              <a:buAutoNum type="arabicPeriod"/>
            </a:pPr>
            <a:r>
              <a:rPr lang="en-US" sz="3200" dirty="0" smtClean="0">
                <a:latin typeface="Arial Black" panose="020B0A04020102020204" pitchFamily="34" charset="0"/>
              </a:rPr>
              <a:t>FINISH your Comprehension Questions from yesterday.</a:t>
            </a:r>
          </a:p>
          <a:p>
            <a:pPr marL="514350" indent="-514350">
              <a:buFont typeface="+mj-lt"/>
              <a:buAutoNum type="arabicPeriod"/>
            </a:pPr>
            <a:r>
              <a:rPr lang="en-US" sz="3200" dirty="0" smtClean="0">
                <a:latin typeface="Arial Black" panose="020B0A04020102020204" pitchFamily="34" charset="0"/>
              </a:rPr>
              <a:t>START your research on one of the people Kennedy mentioned.</a:t>
            </a:r>
          </a:p>
          <a:p>
            <a:pPr marL="514350" indent="-514350">
              <a:buFont typeface="+mj-lt"/>
              <a:buAutoNum type="arabicPeriod"/>
            </a:pPr>
            <a:r>
              <a:rPr lang="en-US" sz="3200" dirty="0" smtClean="0">
                <a:latin typeface="Arial Black" panose="020B0A04020102020204" pitchFamily="34" charset="0"/>
              </a:rPr>
              <a:t>IF YOU FINISH BOTH OF THOSE, READ IN “The Fault In Our Stars.”</a:t>
            </a:r>
          </a:p>
        </p:txBody>
      </p:sp>
    </p:spTree>
    <p:extLst>
      <p:ext uri="{BB962C8B-B14F-4D97-AF65-F5344CB8AC3E}">
        <p14:creationId xmlns:p14="http://schemas.microsoft.com/office/powerpoint/2010/main" val="256131433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207008"/>
            <a:ext cx="10515600" cy="5401056"/>
          </a:xfrm>
        </p:spPr>
        <p:txBody>
          <a:bodyPr>
            <a:normAutofit fontScale="77500" lnSpcReduction="20000"/>
          </a:bodyPr>
          <a:lstStyle/>
          <a:p>
            <a:pPr marL="0" indent="0" algn="ctr">
              <a:buNone/>
            </a:pPr>
            <a:r>
              <a:rPr lang="en-US" sz="3600" b="1" dirty="0" smtClean="0">
                <a:latin typeface="Arial Black" panose="020B0A04020102020204" pitchFamily="34" charset="0"/>
              </a:rPr>
              <a:t>Comprehension </a:t>
            </a:r>
            <a:r>
              <a:rPr lang="en-US" sz="3600" b="1" dirty="0">
                <a:latin typeface="Arial Black" panose="020B0A04020102020204" pitchFamily="34" charset="0"/>
              </a:rPr>
              <a:t>Questions for </a:t>
            </a: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a:t>
            </a:r>
            <a:r>
              <a:rPr lang="en-US" sz="3600" b="1" dirty="0">
                <a:latin typeface="Arial Black" panose="020B0A04020102020204" pitchFamily="34" charset="0"/>
              </a:rPr>
              <a:t>The Immigrant Contribution"</a:t>
            </a:r>
          </a:p>
          <a:p>
            <a:pPr marL="0" indent="0" algn="ctr">
              <a:buNone/>
            </a:pPr>
            <a:r>
              <a:rPr lang="en-US" sz="3600" b="1" dirty="0">
                <a:latin typeface="Arial Black" panose="020B0A04020102020204" pitchFamily="34" charset="0"/>
              </a:rPr>
              <a:t>By John F. Kennedy Jr</a:t>
            </a:r>
            <a:r>
              <a:rPr lang="en-US" sz="3600" b="1" dirty="0" smtClean="0">
                <a:latin typeface="Arial Black" panose="020B0A04020102020204" pitchFamily="34" charset="0"/>
              </a:rPr>
              <a:t>.</a:t>
            </a:r>
          </a:p>
          <a:p>
            <a:pPr marL="0" indent="0" algn="ctr">
              <a:buNone/>
            </a:pPr>
            <a:endParaRPr lang="en-US" sz="3600" b="1" dirty="0">
              <a:latin typeface="Arial Black" panose="020B0A04020102020204" pitchFamily="34" charset="0"/>
            </a:endParaRPr>
          </a:p>
          <a:p>
            <a:pPr marL="0" indent="0" algn="ctr">
              <a:buNone/>
            </a:pPr>
            <a:r>
              <a:rPr lang="en-US" sz="3600" b="1" dirty="0" smtClean="0">
                <a:latin typeface="Arial Black" panose="020B0A04020102020204" pitchFamily="34" charset="0"/>
              </a:rPr>
              <a:t>Research to Explore</a:t>
            </a:r>
          </a:p>
          <a:p>
            <a:pPr marL="0" indent="0" algn="ctr">
              <a:buNone/>
            </a:pPr>
            <a:endParaRPr lang="en-US" sz="3600" b="1" dirty="0">
              <a:latin typeface="Arial Black" panose="020B0A04020102020204" pitchFamily="34" charset="0"/>
            </a:endParaRPr>
          </a:p>
          <a:p>
            <a:pPr marL="0" indent="0" algn="ctr">
              <a:buNone/>
            </a:pPr>
            <a:r>
              <a:rPr lang="en-US" sz="3600" dirty="0" smtClean="0">
                <a:latin typeface="Arial Black" panose="020B0A04020102020204" pitchFamily="34" charset="0"/>
              </a:rPr>
              <a:t>BOTH ARE</a:t>
            </a:r>
          </a:p>
          <a:p>
            <a:pPr marL="0" indent="0" algn="ctr">
              <a:buNone/>
            </a:pPr>
            <a:r>
              <a:rPr lang="en-US" sz="3600" dirty="0" smtClean="0">
                <a:latin typeface="Arial Black" panose="020B0A04020102020204" pitchFamily="34" charset="0"/>
              </a:rPr>
              <a:t>DUE BY THE END OF THE PERIOD</a:t>
            </a:r>
          </a:p>
          <a:p>
            <a:pPr marL="0" indent="0" algn="ctr">
              <a:buNone/>
            </a:pPr>
            <a:r>
              <a:rPr lang="en-US" sz="3600" dirty="0" smtClean="0">
                <a:latin typeface="Arial Black" panose="020B0A04020102020204" pitchFamily="34" charset="0"/>
              </a:rPr>
              <a:t>TOMORROW!</a:t>
            </a:r>
          </a:p>
          <a:p>
            <a:pPr marL="0" indent="0" algn="ctr">
              <a:buNone/>
            </a:pPr>
            <a:endParaRPr lang="en-US" sz="3600" dirty="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Reading Chapters 4-5 in “TFIOS”</a:t>
            </a:r>
            <a:endParaRPr lang="en-US" sz="3600" dirty="0">
              <a:latin typeface="Arial Black" panose="020B0A04020102020204" pitchFamily="34" charset="0"/>
            </a:endParaRPr>
          </a:p>
        </p:txBody>
      </p:sp>
    </p:spTree>
    <p:extLst>
      <p:ext uri="{BB962C8B-B14F-4D97-AF65-F5344CB8AC3E}">
        <p14:creationId xmlns:p14="http://schemas.microsoft.com/office/powerpoint/2010/main" val="247778869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Who did you choose to research?</a:t>
            </a:r>
          </a:p>
          <a:p>
            <a:pPr marL="0" indent="0" algn="ctr">
              <a:buNone/>
            </a:pPr>
            <a:r>
              <a:rPr lang="en-US" sz="3200" dirty="0" smtClean="0">
                <a:latin typeface="Arial Black" panose="020B0A04020102020204" pitchFamily="34" charset="0"/>
              </a:rPr>
              <a:t>Why did you choose them?</a:t>
            </a:r>
          </a:p>
          <a:p>
            <a:pPr marL="0" indent="0" algn="ctr">
              <a:buNone/>
            </a:pPr>
            <a:r>
              <a:rPr lang="en-US" sz="3200" dirty="0" smtClean="0">
                <a:latin typeface="Arial Black" panose="020B0A04020102020204" pitchFamily="34" charset="0"/>
              </a:rPr>
              <a:t>What is one interesting fact you found about them?</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2/11/2020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402230603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D</a:t>
            </a:r>
            <a:r>
              <a:rPr lang="en-US" sz="3200" dirty="0" smtClean="0">
                <a:latin typeface="Arial Black" panose="020B0A04020102020204" pitchFamily="34" charset="0"/>
              </a:rPr>
              <a:t>o you think JFK’s views on immigration and the immigrant contribution line up with what Anna </a:t>
            </a:r>
            <a:r>
              <a:rPr lang="en-US" sz="3200" dirty="0" err="1" smtClean="0">
                <a:latin typeface="Arial Black" panose="020B0A04020102020204" pitchFamily="34" charset="0"/>
              </a:rPr>
              <a:t>Quindlen</a:t>
            </a:r>
            <a:r>
              <a:rPr lang="en-US" sz="3200" dirty="0" smtClean="0">
                <a:latin typeface="Arial Black" panose="020B0A04020102020204" pitchFamily="34" charset="0"/>
              </a:rPr>
              <a:t> said in “Quilt of a Country?”</a:t>
            </a:r>
          </a:p>
          <a:p>
            <a:pPr marL="0" indent="0" algn="ctr">
              <a:buNone/>
            </a:pPr>
            <a:r>
              <a:rPr lang="en-US" sz="3200" dirty="0" smtClean="0">
                <a:latin typeface="Arial Black" panose="020B0A04020102020204" pitchFamily="34" charset="0"/>
              </a:rPr>
              <a:t>Why or why not?</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2/12/2020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3332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879475"/>
          </a:xfrm>
        </p:spPr>
        <p:txBody>
          <a:bodyPr/>
          <a:lstStyle/>
          <a:p>
            <a:pPr algn="ctr"/>
            <a:r>
              <a:rPr lang="en-US" dirty="0" smtClean="0">
                <a:latin typeface="Arial Black" panose="020B0A04020102020204" pitchFamily="34" charset="0"/>
              </a:rPr>
              <a:t>Before We Read…</a:t>
            </a:r>
            <a:endParaRPr lang="en-US" dirty="0">
              <a:latin typeface="Arial Black" panose="020B0A04020102020204" pitchFamily="34" charset="0"/>
            </a:endParaRPr>
          </a:p>
        </p:txBody>
      </p:sp>
      <p:sp>
        <p:nvSpPr>
          <p:cNvPr id="3" name="Content Placeholder 2"/>
          <p:cNvSpPr>
            <a:spLocks noGrp="1"/>
          </p:cNvSpPr>
          <p:nvPr>
            <p:ph idx="1"/>
          </p:nvPr>
        </p:nvSpPr>
        <p:spPr>
          <a:xfrm>
            <a:off x="508000" y="1435100"/>
            <a:ext cx="11226800" cy="4741863"/>
          </a:xfrm>
        </p:spPr>
        <p:txBody>
          <a:bodyPr>
            <a:normAutofit/>
          </a:bodyPr>
          <a:lstStyle/>
          <a:p>
            <a:r>
              <a:rPr lang="en-US" dirty="0" smtClean="0">
                <a:latin typeface="Arial Black" panose="020B0A04020102020204" pitchFamily="34" charset="0"/>
              </a:rPr>
              <a:t>This article was written and published about two weeks after the attack on September 11, 2001.</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As we read, think about how that event may have affected the author and her writing.</a:t>
            </a:r>
          </a:p>
        </p:txBody>
      </p:sp>
    </p:spTree>
    <p:extLst>
      <p:ext uri="{BB962C8B-B14F-4D97-AF65-F5344CB8AC3E}">
        <p14:creationId xmlns:p14="http://schemas.microsoft.com/office/powerpoint/2010/main" val="212259363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Do you think JFK’s views on immigration and the immigrant contribution line up with what Anna </a:t>
            </a:r>
            <a:r>
              <a:rPr lang="en-US" sz="3200" dirty="0" err="1">
                <a:latin typeface="Arial Black" panose="020B0A04020102020204" pitchFamily="34" charset="0"/>
              </a:rPr>
              <a:t>Quindlen</a:t>
            </a:r>
            <a:r>
              <a:rPr lang="en-US" sz="3200" dirty="0">
                <a:latin typeface="Arial Black" panose="020B0A04020102020204" pitchFamily="34" charset="0"/>
              </a:rPr>
              <a:t> said in “Quilt of a Country?”</a:t>
            </a:r>
          </a:p>
          <a:p>
            <a:pPr marL="0" indent="0" algn="ctr">
              <a:buNone/>
            </a:pPr>
            <a:r>
              <a:rPr lang="en-US" sz="3200" dirty="0">
                <a:latin typeface="Arial Black" panose="020B0A04020102020204" pitchFamily="34" charset="0"/>
              </a:rPr>
              <a:t>Why or why not?</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2/12/2020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406433311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pPr marL="514350" indent="-514350">
              <a:buFont typeface="+mj-lt"/>
              <a:buAutoNum type="arabicPeriod"/>
            </a:pPr>
            <a:r>
              <a:rPr lang="en-US" sz="3200" dirty="0" smtClean="0">
                <a:latin typeface="Arial Black" panose="020B0A04020102020204" pitchFamily="34" charset="0"/>
              </a:rPr>
              <a:t>FINISH your Comprehension Questions from yesterday.</a:t>
            </a:r>
          </a:p>
          <a:p>
            <a:pPr marL="514350" indent="-514350">
              <a:buFont typeface="+mj-lt"/>
              <a:buAutoNum type="arabicPeriod"/>
            </a:pPr>
            <a:r>
              <a:rPr lang="en-US" sz="3200" dirty="0" smtClean="0">
                <a:latin typeface="Arial Black" panose="020B0A04020102020204" pitchFamily="34" charset="0"/>
              </a:rPr>
              <a:t>FINISH your research on one of the people Kennedy mentioned.</a:t>
            </a:r>
          </a:p>
          <a:p>
            <a:pPr marL="514350" indent="-514350">
              <a:buFont typeface="+mj-lt"/>
              <a:buAutoNum type="arabicPeriod"/>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BOTH ARE DUE BEFORE YOU LEAVE TODAY!</a:t>
            </a:r>
          </a:p>
          <a:p>
            <a:pPr marL="0" indent="0" algn="ctr">
              <a:buNone/>
            </a:pPr>
            <a:endParaRPr lang="en-US" sz="3200" dirty="0" smtClean="0">
              <a:latin typeface="Arial Black" panose="020B0A04020102020204" pitchFamily="34" charset="0"/>
            </a:endParaRPr>
          </a:p>
          <a:p>
            <a:pPr marL="514350" indent="-514350">
              <a:buFont typeface="+mj-lt"/>
              <a:buAutoNum type="arabicPeriod" startAt="3"/>
            </a:pPr>
            <a:r>
              <a:rPr lang="en-US" sz="3200" dirty="0" smtClean="0">
                <a:latin typeface="Arial Black" panose="020B0A04020102020204" pitchFamily="34" charset="0"/>
              </a:rPr>
              <a:t>IF YOU FINISH BOTH OF THOSE, READ IN “The Fault In Our Stars.”</a:t>
            </a:r>
          </a:p>
        </p:txBody>
      </p:sp>
    </p:spTree>
    <p:extLst>
      <p:ext uri="{BB962C8B-B14F-4D97-AF65-F5344CB8AC3E}">
        <p14:creationId xmlns:p14="http://schemas.microsoft.com/office/powerpoint/2010/main" val="335142765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1877"/>
            <a:ext cx="10515600" cy="1325563"/>
          </a:xfrm>
        </p:spPr>
        <p:txBody>
          <a:bodyPr/>
          <a:lstStyle/>
          <a:p>
            <a:pPr algn="ctr"/>
            <a:r>
              <a:rPr lang="en-US" dirty="0" smtClean="0">
                <a:latin typeface="Arial Black" panose="020B0A04020102020204" pitchFamily="34" charset="0"/>
              </a:rPr>
              <a:t>NO 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2/12/2020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80412936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How do you think you would feel if you had to pack everything you owned and move to a new country with a new language, new climate, and new culture?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Would you try to “adapt” and “fit in” or would you be happy with being a “foreigner?”</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2/18/2020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22692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How do you think you would feel if you had to pack everything you owned and move to a new country with a new language, new climate, and new culture?</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Would you try to “adapt” and “fit in” or would you be happy with being a “foreigner?”</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12223023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normAutofit lnSpcReduction="10000"/>
          </a:bodyPr>
          <a:lstStyle/>
          <a:p>
            <a:r>
              <a:rPr lang="en-US" dirty="0" smtClean="0">
                <a:latin typeface="Arial Black" panose="020B0A04020102020204" pitchFamily="34" charset="0"/>
              </a:rPr>
              <a:t>Go </a:t>
            </a:r>
            <a:r>
              <a:rPr lang="en-US" dirty="0" smtClean="0">
                <a:latin typeface="Arial Black" panose="020B0A04020102020204" pitchFamily="34" charset="0"/>
              </a:rPr>
              <a:t>to Page 89 in your books.</a:t>
            </a:r>
            <a:endParaRPr lang="en-US" dirty="0" smtClean="0">
              <a:latin typeface="Arial Black" panose="020B0A04020102020204" pitchFamily="34" charset="0"/>
            </a:endParaRPr>
          </a:p>
          <a:p>
            <a:r>
              <a:rPr lang="en-US" dirty="0" smtClean="0">
                <a:latin typeface="Arial Black" panose="020B0A04020102020204" pitchFamily="34" charset="0"/>
              </a:rPr>
              <a:t>We will be reading today, an excerpt from a book called “Funny In Farsi” by </a:t>
            </a:r>
            <a:r>
              <a:rPr lang="en-US" dirty="0" err="1" smtClean="0">
                <a:latin typeface="Arial Black" panose="020B0A04020102020204" pitchFamily="34" charset="0"/>
              </a:rPr>
              <a:t>Firoozeh</a:t>
            </a:r>
            <a:r>
              <a:rPr lang="en-US" dirty="0" smtClean="0">
                <a:latin typeface="Arial Black" panose="020B0A04020102020204" pitchFamily="34" charset="0"/>
              </a:rPr>
              <a:t> Dumas.</a:t>
            </a:r>
          </a:p>
          <a:p>
            <a:pPr lvl="1"/>
            <a:r>
              <a:rPr lang="en-US" dirty="0" smtClean="0">
                <a:latin typeface="Arial Black" panose="020B0A04020102020204" pitchFamily="34" charset="0"/>
              </a:rPr>
              <a:t>Born in Iran in 1966</a:t>
            </a:r>
          </a:p>
          <a:p>
            <a:pPr lvl="1"/>
            <a:r>
              <a:rPr lang="en-US" dirty="0" smtClean="0">
                <a:latin typeface="Arial Black" panose="020B0A04020102020204" pitchFamily="34" charset="0"/>
              </a:rPr>
              <a:t>Lived in both Iran and the U.S. growing up.</a:t>
            </a:r>
          </a:p>
          <a:p>
            <a:pPr lvl="1"/>
            <a:r>
              <a:rPr lang="en-US" dirty="0" smtClean="0">
                <a:latin typeface="Arial Black" panose="020B0A04020102020204" pitchFamily="34" charset="0"/>
              </a:rPr>
              <a:t>This excerpt comes from part of her book that took place in 1972, seven years before the Iranian Revolution of 1979.</a:t>
            </a:r>
          </a:p>
          <a:p>
            <a:pPr lvl="1"/>
            <a:r>
              <a:rPr lang="en-US" dirty="0" smtClean="0">
                <a:latin typeface="Arial Black" panose="020B0A04020102020204" pitchFamily="34" charset="0"/>
              </a:rPr>
              <a:t>In that revolution, the government that came to power was very anti-United States.</a:t>
            </a:r>
          </a:p>
          <a:p>
            <a:r>
              <a:rPr lang="en-US" dirty="0" smtClean="0">
                <a:latin typeface="Arial Black" panose="020B0A04020102020204" pitchFamily="34" charset="0"/>
              </a:rPr>
              <a:t>Her book is what is known as a MEMOIR.</a:t>
            </a:r>
          </a:p>
          <a:p>
            <a:pPr lvl="1"/>
            <a:r>
              <a:rPr lang="en-US" dirty="0" smtClean="0">
                <a:latin typeface="Arial Black" panose="020B0A04020102020204" pitchFamily="34" charset="0"/>
              </a:rPr>
              <a:t>Memoir – a type of nonfiction, autobiographical writing that tells about a person’s own life, usually focusing on the writer’s involvement in historically or culturally significant events.</a:t>
            </a:r>
          </a:p>
        </p:txBody>
      </p:sp>
    </p:spTree>
    <p:extLst>
      <p:ext uri="{BB962C8B-B14F-4D97-AF65-F5344CB8AC3E}">
        <p14:creationId xmlns:p14="http://schemas.microsoft.com/office/powerpoint/2010/main" val="16948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Let’s read. </a:t>
            </a:r>
          </a:p>
          <a:p>
            <a:r>
              <a:rPr lang="en-US" dirty="0" smtClean="0">
                <a:latin typeface="Arial Black" panose="020B0A04020102020204" pitchFamily="34" charset="0"/>
              </a:rPr>
              <a:t>As we do, highlight or underline anything you think shows the author’s opinions of Americans.</a:t>
            </a:r>
          </a:p>
          <a:p>
            <a:r>
              <a:rPr lang="en-US" dirty="0">
                <a:latin typeface="Arial Black" panose="020B0A04020102020204" pitchFamily="34" charset="0"/>
              </a:rPr>
              <a:t>Look at the last sentence </a:t>
            </a:r>
            <a:r>
              <a:rPr lang="en-US" dirty="0" smtClean="0">
                <a:latin typeface="Arial Black" panose="020B0A04020102020204" pitchFamily="34" charset="0"/>
              </a:rPr>
              <a:t>in Paragraph 1 </a:t>
            </a:r>
            <a:r>
              <a:rPr lang="en-US" dirty="0">
                <a:latin typeface="Arial Black" panose="020B0A04020102020204" pitchFamily="34" charset="0"/>
              </a:rPr>
              <a:t>again</a:t>
            </a:r>
            <a:r>
              <a:rPr lang="en-US" dirty="0" smtClean="0">
                <a:latin typeface="Arial Black" panose="020B0A04020102020204" pitchFamily="34" charset="0"/>
              </a:rPr>
              <a:t>. </a:t>
            </a:r>
            <a:r>
              <a:rPr lang="en-US" dirty="0">
                <a:latin typeface="Arial Black" panose="020B0A04020102020204" pitchFamily="34" charset="0"/>
              </a:rPr>
              <a:t>What type of FIGURATIVE LANGUAGE is she using? </a:t>
            </a:r>
          </a:p>
          <a:p>
            <a:r>
              <a:rPr lang="en-US" dirty="0" smtClean="0">
                <a:latin typeface="Arial Black" panose="020B0A04020102020204" pitchFamily="34" charset="0"/>
              </a:rPr>
              <a:t>In the margin answer: Why do you think she chooses to include this part about “educating” Americans?</a:t>
            </a:r>
          </a:p>
          <a:p>
            <a:endParaRPr lang="en-US" dirty="0">
              <a:latin typeface="Arial Black" panose="020B0A04020102020204" pitchFamily="34" charset="0"/>
            </a:endParaRPr>
          </a:p>
          <a:p>
            <a:r>
              <a:rPr lang="en-US" dirty="0" smtClean="0">
                <a:latin typeface="Arial Black" panose="020B0A04020102020204" pitchFamily="34" charset="0"/>
              </a:rPr>
              <a:t>TONE: The author’s attitude towards the subject of their writing.</a:t>
            </a:r>
          </a:p>
        </p:txBody>
      </p:sp>
    </p:spTree>
    <p:extLst>
      <p:ext uri="{BB962C8B-B14F-4D97-AF65-F5344CB8AC3E}">
        <p14:creationId xmlns:p14="http://schemas.microsoft.com/office/powerpoint/2010/main" val="3675691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a:t>
            </a:r>
            <a:r>
              <a:rPr lang="en-US" dirty="0" smtClean="0">
                <a:latin typeface="Arial Black" panose="020B0A04020102020204" pitchFamily="34" charset="0"/>
              </a:rPr>
              <a:t>Paragraphs 5 and 6.</a:t>
            </a:r>
            <a:endParaRPr lang="en-US" dirty="0" smtClean="0">
              <a:latin typeface="Arial Black" panose="020B0A04020102020204" pitchFamily="34" charset="0"/>
            </a:endParaRPr>
          </a:p>
          <a:p>
            <a:r>
              <a:rPr lang="en-US" dirty="0" smtClean="0">
                <a:latin typeface="Arial Black" panose="020B0A04020102020204" pitchFamily="34" charset="0"/>
              </a:rPr>
              <a:t>What </a:t>
            </a:r>
            <a:r>
              <a:rPr lang="en-US" dirty="0" smtClean="0">
                <a:latin typeface="Arial Black" panose="020B0A04020102020204" pitchFamily="34" charset="0"/>
              </a:rPr>
              <a:t>sort of questions did the author and her family get asked??</a:t>
            </a:r>
            <a:endParaRPr lang="en-US" dirty="0" smtClean="0">
              <a:latin typeface="Arial Black" panose="020B0A04020102020204" pitchFamily="34" charset="0"/>
            </a:endParaRPr>
          </a:p>
          <a:p>
            <a:r>
              <a:rPr lang="en-US" dirty="0" smtClean="0">
                <a:latin typeface="Arial Black" panose="020B0A04020102020204" pitchFamily="34" charset="0"/>
              </a:rPr>
              <a:t>In </a:t>
            </a:r>
            <a:r>
              <a:rPr lang="en-US" dirty="0" smtClean="0">
                <a:latin typeface="Arial Black" panose="020B0A04020102020204" pitchFamily="34" charset="0"/>
              </a:rPr>
              <a:t>the margin, </a:t>
            </a:r>
            <a:r>
              <a:rPr lang="en-US" dirty="0" smtClean="0">
                <a:latin typeface="Arial Black" panose="020B0A04020102020204" pitchFamily="34" charset="0"/>
              </a:rPr>
              <a:t>answer: What can we INFER about the people in Whittier from the questions they ask?</a:t>
            </a:r>
            <a:endParaRPr lang="en-US" dirty="0">
              <a:latin typeface="Arial Black" panose="020B0A04020102020204" pitchFamily="34" charset="0"/>
            </a:endParaRPr>
          </a:p>
        </p:txBody>
      </p:sp>
    </p:spTree>
    <p:extLst>
      <p:ext uri="{BB962C8B-B14F-4D97-AF65-F5344CB8AC3E}">
        <p14:creationId xmlns:p14="http://schemas.microsoft.com/office/powerpoint/2010/main" val="32332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a:t>
            </a:r>
            <a:r>
              <a:rPr lang="en-US" dirty="0" smtClean="0">
                <a:latin typeface="Arial Black" panose="020B0A04020102020204" pitchFamily="34" charset="0"/>
              </a:rPr>
              <a:t>Paragraph 9.</a:t>
            </a:r>
          </a:p>
          <a:p>
            <a:r>
              <a:rPr lang="en-US" dirty="0" smtClean="0">
                <a:latin typeface="Arial Black" panose="020B0A04020102020204" pitchFamily="34" charset="0"/>
              </a:rPr>
              <a:t>What type of FIGURATIVE LANGUAGE is she using in the first sentence?</a:t>
            </a:r>
          </a:p>
          <a:p>
            <a:r>
              <a:rPr lang="en-US" dirty="0" smtClean="0">
                <a:latin typeface="Arial Black" panose="020B0A04020102020204" pitchFamily="34" charset="0"/>
              </a:rPr>
              <a:t>What does she say she “never” did?</a:t>
            </a:r>
            <a:endParaRPr lang="en-US" dirty="0" smtClean="0">
              <a:latin typeface="Arial Black" panose="020B0A04020102020204" pitchFamily="34" charset="0"/>
            </a:endParaRPr>
          </a:p>
          <a:p>
            <a:r>
              <a:rPr lang="en-US" dirty="0" smtClean="0">
                <a:latin typeface="Arial Black" panose="020B0A04020102020204" pitchFamily="34" charset="0"/>
              </a:rPr>
              <a:t>In </a:t>
            </a:r>
            <a:r>
              <a:rPr lang="en-US" dirty="0" smtClean="0">
                <a:latin typeface="Arial Black" panose="020B0A04020102020204" pitchFamily="34" charset="0"/>
              </a:rPr>
              <a:t>the margin, </a:t>
            </a:r>
            <a:r>
              <a:rPr lang="en-US" dirty="0" smtClean="0">
                <a:latin typeface="Arial Black" panose="020B0A04020102020204" pitchFamily="34" charset="0"/>
              </a:rPr>
              <a:t>answer: Why do you think she included this part about never punching anyone with her fists?</a:t>
            </a: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40094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Paragraphs </a:t>
            </a:r>
            <a:r>
              <a:rPr lang="en-US" dirty="0" smtClean="0">
                <a:latin typeface="Arial Black" panose="020B0A04020102020204" pitchFamily="34" charset="0"/>
              </a:rPr>
              <a:t>14 </a:t>
            </a:r>
            <a:r>
              <a:rPr lang="en-US" dirty="0" smtClean="0">
                <a:latin typeface="Arial Black" panose="020B0A04020102020204" pitchFamily="34" charset="0"/>
              </a:rPr>
              <a:t>&amp; </a:t>
            </a:r>
            <a:r>
              <a:rPr lang="en-US" dirty="0" smtClean="0">
                <a:latin typeface="Arial Black" panose="020B0A04020102020204" pitchFamily="34" charset="0"/>
              </a:rPr>
              <a:t>15.</a:t>
            </a:r>
            <a:endParaRPr lang="en-US" dirty="0" smtClean="0">
              <a:latin typeface="Arial Black" panose="020B0A04020102020204" pitchFamily="34" charset="0"/>
            </a:endParaRPr>
          </a:p>
          <a:p>
            <a:r>
              <a:rPr lang="en-US" dirty="0" smtClean="0">
                <a:latin typeface="Arial Black" panose="020B0A04020102020204" pitchFamily="34" charset="0"/>
              </a:rPr>
              <a:t>What did the boys want to learn? What did she teach them? </a:t>
            </a:r>
            <a:endParaRPr lang="en-US" dirty="0">
              <a:latin typeface="Arial Black" panose="020B0A04020102020204" pitchFamily="34" charset="0"/>
            </a:endParaRPr>
          </a:p>
          <a:p>
            <a:r>
              <a:rPr lang="en-US" dirty="0" smtClean="0">
                <a:latin typeface="Arial Black" panose="020B0A04020102020204" pitchFamily="34" charset="0"/>
              </a:rPr>
              <a:t>In the margin, answer: Why do you think she taught them the way she did?</a:t>
            </a:r>
          </a:p>
          <a:p>
            <a:r>
              <a:rPr lang="en-US" dirty="0" smtClean="0">
                <a:latin typeface="Arial Black" panose="020B0A04020102020204" pitchFamily="34" charset="0"/>
              </a:rPr>
              <a:t>How did most people ask questions?</a:t>
            </a:r>
          </a:p>
          <a:p>
            <a:r>
              <a:rPr lang="en-US" dirty="0" smtClean="0">
                <a:latin typeface="Arial Black" panose="020B0A04020102020204" pitchFamily="34" charset="0"/>
              </a:rPr>
              <a:t>What type of FIGURATIVE LANGUAGE is she using in the last sentence of Paragraph 15?</a:t>
            </a: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26824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075"/>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635000" y="1181100"/>
            <a:ext cx="11099800" cy="5499100"/>
          </a:xfrm>
        </p:spPr>
        <p:txBody>
          <a:bodyPr>
            <a:normAutofit fontScale="85000" lnSpcReduction="20000"/>
          </a:bodyPr>
          <a:lstStyle/>
          <a:p>
            <a:r>
              <a:rPr lang="en-US" dirty="0">
                <a:latin typeface="Arial Black" panose="020B0A04020102020204" pitchFamily="34" charset="0"/>
              </a:rPr>
              <a:t>Also, remember our ESSENTIAL QUESTION: What does it mean to be an American</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Notice: Details that present and support important </a:t>
            </a:r>
            <a:r>
              <a:rPr lang="en-US" dirty="0" smtClean="0">
                <a:latin typeface="Arial Black" panose="020B0A04020102020204" pitchFamily="34" charset="0"/>
              </a:rPr>
              <a:t>ideas</a:t>
            </a:r>
          </a:p>
          <a:p>
            <a:endParaRPr lang="en-US" dirty="0">
              <a:latin typeface="Arial Black" panose="020B0A04020102020204" pitchFamily="34" charset="0"/>
            </a:endParaRPr>
          </a:p>
          <a:p>
            <a:r>
              <a:rPr lang="en-US" dirty="0">
                <a:latin typeface="Arial Black" panose="020B0A04020102020204" pitchFamily="34" charset="0"/>
              </a:rPr>
              <a:t>Annotate</a:t>
            </a:r>
            <a:r>
              <a:rPr lang="en-US" dirty="0" smtClean="0">
                <a:latin typeface="Arial Black" panose="020B0A04020102020204" pitchFamily="34" charset="0"/>
              </a:rPr>
              <a:t>: Mark </a:t>
            </a:r>
            <a:r>
              <a:rPr lang="en-US" dirty="0">
                <a:latin typeface="Arial Black" panose="020B0A04020102020204" pitchFamily="34" charset="0"/>
              </a:rPr>
              <a:t>passages that support the author's central ideas</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err="1">
                <a:latin typeface="Arial Black" panose="020B0A04020102020204" pitchFamily="34" charset="0"/>
              </a:rPr>
              <a:t>Connect:When</a:t>
            </a:r>
            <a:r>
              <a:rPr lang="en-US" dirty="0">
                <a:latin typeface="Arial Black" panose="020B0A04020102020204" pitchFamily="34" charset="0"/>
              </a:rPr>
              <a:t> have you encountered times when differences and diversity were celebrated</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err="1">
                <a:latin typeface="Arial Black" panose="020B0A04020102020204" pitchFamily="34" charset="0"/>
              </a:rPr>
              <a:t>Respond:By</a:t>
            </a:r>
            <a:r>
              <a:rPr lang="en-US" dirty="0">
                <a:latin typeface="Arial Black" panose="020B0A04020102020204" pitchFamily="34" charset="0"/>
              </a:rPr>
              <a:t> “talking” to the text, write in the </a:t>
            </a:r>
            <a:r>
              <a:rPr lang="en-US" dirty="0" err="1">
                <a:latin typeface="Arial Black" panose="020B0A04020102020204" pitchFamily="34" charset="0"/>
              </a:rPr>
              <a:t>marginscircle</a:t>
            </a:r>
            <a:r>
              <a:rPr lang="en-US" dirty="0">
                <a:latin typeface="Arial Black" panose="020B0A04020102020204" pitchFamily="34" charset="0"/>
              </a:rPr>
              <a:t> difficult vocabulary</a:t>
            </a:r>
          </a:p>
          <a:p>
            <a:pPr lvl="1"/>
            <a:r>
              <a:rPr lang="en-US" dirty="0">
                <a:latin typeface="Arial Black" panose="020B0A04020102020204" pitchFamily="34" charset="0"/>
              </a:rPr>
              <a:t>I’m surprised...I think...I realized...I wonder…</a:t>
            </a:r>
          </a:p>
          <a:p>
            <a:pPr lvl="1"/>
            <a:r>
              <a:rPr lang="en-US" dirty="0">
                <a:latin typeface="Arial Black" panose="020B0A04020102020204" pitchFamily="34" charset="0"/>
              </a:rPr>
              <a:t>I’m not sure...</a:t>
            </a:r>
          </a:p>
          <a:p>
            <a:endParaRPr lang="en-US" dirty="0"/>
          </a:p>
        </p:txBody>
      </p:sp>
    </p:spTree>
    <p:extLst>
      <p:ext uri="{BB962C8B-B14F-4D97-AF65-F5344CB8AC3E}">
        <p14:creationId xmlns:p14="http://schemas.microsoft.com/office/powerpoint/2010/main" val="281158861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Look at </a:t>
            </a:r>
            <a:r>
              <a:rPr lang="en-US" dirty="0" smtClean="0">
                <a:latin typeface="Arial Black" panose="020B0A04020102020204" pitchFamily="34" charset="0"/>
              </a:rPr>
              <a:t>Paragraph 16.</a:t>
            </a:r>
            <a:endParaRPr lang="en-US" dirty="0" smtClean="0">
              <a:latin typeface="Arial Black" panose="020B0A04020102020204" pitchFamily="34" charset="0"/>
            </a:endParaRPr>
          </a:p>
          <a:p>
            <a:r>
              <a:rPr lang="en-US" dirty="0" smtClean="0">
                <a:latin typeface="Arial Black" panose="020B0A04020102020204" pitchFamily="34" charset="0"/>
              </a:rPr>
              <a:t>What type of FIGURATIVE LANGUAGE is she using in the third sentence of Paragraph 16?</a:t>
            </a:r>
          </a:p>
          <a:p>
            <a:endParaRPr lang="en-US" dirty="0">
              <a:latin typeface="Arial Black" panose="020B0A04020102020204" pitchFamily="34" charset="0"/>
            </a:endParaRPr>
          </a:p>
          <a:p>
            <a:r>
              <a:rPr lang="en-US" dirty="0" smtClean="0">
                <a:latin typeface="Arial Black" panose="020B0A04020102020204" pitchFamily="34" charset="0"/>
              </a:rPr>
              <a:t>In paragraph 19, what is being CONTRASTED? What changed?</a:t>
            </a: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18087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r>
              <a:rPr lang="en-US" sz="3200" dirty="0" smtClean="0">
                <a:latin typeface="Arial Black" panose="020B0A04020102020204" pitchFamily="34" charset="0"/>
              </a:rPr>
              <a:t>In Google Classroom, you will find a set of questions for this article.</a:t>
            </a:r>
            <a:endParaRPr lang="en-US" dirty="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BE SURE TO FOLLOW THE INSTRUCTIONS FOR THESE QUESTIONS! I HAVE BEEN GENEROUS BUT NO MORE…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IF YOUR ANSWER DOES NOT INCLUDE A PROPERLY FORMATTED CITATION, IT IS WORTHLESS!</a:t>
            </a:r>
          </a:p>
        </p:txBody>
      </p:sp>
    </p:spTree>
    <p:extLst>
      <p:ext uri="{BB962C8B-B14F-4D97-AF65-F5344CB8AC3E}">
        <p14:creationId xmlns:p14="http://schemas.microsoft.com/office/powerpoint/2010/main" val="360398125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328928"/>
            <a:ext cx="10515600" cy="4848035"/>
          </a:xfrm>
        </p:spPr>
        <p:txBody>
          <a:bodyPr>
            <a:normAutofit lnSpcReduction="10000"/>
          </a:bodyPr>
          <a:lstStyle/>
          <a:p>
            <a:pPr marL="0" indent="0" algn="ctr">
              <a:buNone/>
            </a:pPr>
            <a:r>
              <a:rPr lang="en-US" sz="3600" b="1" dirty="0" smtClean="0">
                <a:latin typeface="Arial Black" panose="020B0A04020102020204" pitchFamily="34" charset="0"/>
              </a:rPr>
              <a:t>Comprehension </a:t>
            </a:r>
            <a:r>
              <a:rPr lang="en-US" sz="3600" b="1" dirty="0">
                <a:latin typeface="Arial Black" panose="020B0A04020102020204" pitchFamily="34" charset="0"/>
              </a:rPr>
              <a:t>Questions for </a:t>
            </a: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“With a Little Help From My Friends"</a:t>
            </a:r>
            <a:endParaRPr lang="en-US" sz="3600" b="1" dirty="0">
              <a:latin typeface="Arial Black" panose="020B0A04020102020204" pitchFamily="34" charset="0"/>
            </a:endParaRPr>
          </a:p>
          <a:p>
            <a:pPr marL="0" indent="0" algn="ctr">
              <a:buNone/>
            </a:pPr>
            <a:r>
              <a:rPr lang="en-US" sz="3600" b="1" dirty="0" smtClean="0">
                <a:latin typeface="Arial Black" panose="020B0A04020102020204" pitchFamily="34" charset="0"/>
              </a:rPr>
              <a:t>By </a:t>
            </a:r>
            <a:r>
              <a:rPr lang="en-US" sz="3600" dirty="0" err="1">
                <a:latin typeface="Arial Black" panose="020B0A04020102020204" pitchFamily="34" charset="0"/>
              </a:rPr>
              <a:t>Firoozeh</a:t>
            </a:r>
            <a:r>
              <a:rPr lang="en-US" sz="3600" dirty="0">
                <a:latin typeface="Arial Black" panose="020B0A04020102020204" pitchFamily="34" charset="0"/>
              </a:rPr>
              <a:t> Dumas</a:t>
            </a:r>
            <a:endParaRPr lang="en-US" sz="3600" b="1"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a:t>
            </a:r>
            <a:r>
              <a:rPr lang="en-US" sz="3600" dirty="0" smtClean="0">
                <a:latin typeface="Arial Black" panose="020B0A04020102020204" pitchFamily="34" charset="0"/>
              </a:rPr>
              <a:t>WEDNESDAY</a:t>
            </a:r>
            <a:r>
              <a:rPr lang="en-US" sz="3600" dirty="0" smtClean="0">
                <a:latin typeface="Arial Black" panose="020B0A04020102020204" pitchFamily="34" charset="0"/>
              </a:rPr>
              <a:t>!</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Reading Chapters 4-5 in “TFIOS”</a:t>
            </a:r>
          </a:p>
          <a:p>
            <a:pPr marL="0" indent="0" algn="ctr">
              <a:buNone/>
            </a:pPr>
            <a:r>
              <a:rPr lang="en-US" sz="3600" dirty="0" smtClean="0">
                <a:latin typeface="Arial Black" panose="020B0A04020102020204" pitchFamily="34" charset="0"/>
              </a:rPr>
              <a:t>And COMPLETE YOUR ROLE-SHEET</a:t>
            </a:r>
          </a:p>
          <a:p>
            <a:pPr marL="0" indent="0" algn="ctr">
              <a:buNone/>
            </a:pPr>
            <a:r>
              <a:rPr lang="en-US" sz="3600" dirty="0" smtClean="0">
                <a:latin typeface="Arial Black" panose="020B0A04020102020204" pitchFamily="34" charset="0"/>
              </a:rPr>
              <a:t>BY FRIDAY</a:t>
            </a:r>
            <a:r>
              <a:rPr lang="en-US" sz="3600" dirty="0" smtClean="0">
                <a:latin typeface="Arial Black" panose="020B0A04020102020204" pitchFamily="34" charset="0"/>
              </a:rPr>
              <a:t>!!!</a:t>
            </a:r>
            <a:endParaRPr lang="en-US" sz="3600" dirty="0">
              <a:latin typeface="Arial Black" panose="020B0A04020102020204" pitchFamily="34" charset="0"/>
            </a:endParaRPr>
          </a:p>
        </p:txBody>
      </p:sp>
    </p:spTree>
    <p:extLst>
      <p:ext uri="{BB962C8B-B14F-4D97-AF65-F5344CB8AC3E}">
        <p14:creationId xmlns:p14="http://schemas.microsoft.com/office/powerpoint/2010/main" val="361548394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Do you think that </a:t>
            </a:r>
            <a:r>
              <a:rPr lang="en-US" sz="3600" dirty="0" err="1" smtClean="0">
                <a:latin typeface="Arial Black" panose="020B0A04020102020204" pitchFamily="34" charset="0"/>
              </a:rPr>
              <a:t>Firoozeh</a:t>
            </a:r>
            <a:r>
              <a:rPr lang="en-US" sz="3600" dirty="0" smtClean="0">
                <a:latin typeface="Arial Black" panose="020B0A04020102020204" pitchFamily="34" charset="0"/>
              </a:rPr>
              <a:t> was right in the way she handled the questions f</a:t>
            </a:r>
            <a:r>
              <a:rPr lang="en-US" sz="3600" dirty="0" smtClean="0">
                <a:latin typeface="Arial Black" panose="020B0A04020102020204" pitchFamily="34" charset="0"/>
              </a:rPr>
              <a:t>rom the boy asking about camels?</a:t>
            </a:r>
          </a:p>
          <a:p>
            <a:pPr marL="0" indent="0" algn="ctr">
              <a:buNone/>
            </a:pPr>
            <a:r>
              <a:rPr lang="en-US" sz="3600" dirty="0" smtClean="0">
                <a:latin typeface="Arial Black" panose="020B0A04020102020204" pitchFamily="34" charset="0"/>
              </a:rPr>
              <a:t>What about the boys who wanted to know bad words?</a:t>
            </a:r>
          </a:p>
          <a:p>
            <a:pPr marL="0" indent="0" algn="ctr">
              <a:buNone/>
            </a:pPr>
            <a:r>
              <a:rPr lang="en-US" sz="3600" dirty="0" smtClean="0">
                <a:latin typeface="Arial Black" panose="020B0A04020102020204" pitchFamily="34" charset="0"/>
              </a:rPr>
              <a:t>Why or why not?</a:t>
            </a:r>
            <a:endParaRPr lang="en-US" sz="36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2/18/2020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21687861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do you think people write memoirs?</a:t>
            </a:r>
          </a:p>
          <a:p>
            <a:pPr marL="0" indent="0" algn="ctr">
              <a:buNone/>
            </a:pPr>
            <a:r>
              <a:rPr lang="en-US" sz="3200" dirty="0" smtClean="0">
                <a:latin typeface="Arial Black" panose="020B0A04020102020204" pitchFamily="34" charset="0"/>
              </a:rPr>
              <a:t>What are they trying to do for the reader when they tell their stories?</a:t>
            </a: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2/19/2020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9519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Why do you think people write memoirs?</a:t>
            </a:r>
          </a:p>
          <a:p>
            <a:pPr marL="0" indent="0" algn="ctr">
              <a:buNone/>
            </a:pPr>
            <a:r>
              <a:rPr lang="en-US" sz="3200" dirty="0">
                <a:latin typeface="Arial Black" panose="020B0A04020102020204" pitchFamily="34" charset="0"/>
              </a:rPr>
              <a:t>What are they trying to do for the reader when they tell their stories?</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2/19/2020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42853424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The Purpose of Memoir</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lnSpcReduction="10000"/>
          </a:bodyPr>
          <a:lstStyle/>
          <a:p>
            <a:r>
              <a:rPr lang="en-US" sz="3200" dirty="0" smtClean="0">
                <a:latin typeface="Arial Black" panose="020B0A04020102020204" pitchFamily="34" charset="0"/>
              </a:rPr>
              <a:t>Autobiography is a type of nonfiction where an author tells his or her own story.</a:t>
            </a:r>
          </a:p>
          <a:p>
            <a:r>
              <a:rPr lang="en-US" sz="3200" dirty="0" smtClean="0">
                <a:latin typeface="Arial Black" panose="020B0A04020102020204" pitchFamily="34" charset="0"/>
              </a:rPr>
              <a:t>Most autobiographies cover a person’s whole life, or large sections of it at least.</a:t>
            </a:r>
            <a:endParaRPr lang="en-US" sz="3200" dirty="0" smtClean="0">
              <a:latin typeface="Arial Black" panose="020B0A04020102020204" pitchFamily="34" charset="0"/>
            </a:endParaRPr>
          </a:p>
          <a:p>
            <a:r>
              <a:rPr lang="en-US" sz="3200" dirty="0" smtClean="0">
                <a:latin typeface="Arial Black" panose="020B0A04020102020204" pitchFamily="34" charset="0"/>
              </a:rPr>
              <a:t>MEMOIRS are a little different because they focus on ONE SPECIFIC PERIOD or ASPECT of the writer’s life.</a:t>
            </a:r>
          </a:p>
          <a:p>
            <a:r>
              <a:rPr lang="en-US" sz="3200" dirty="0" smtClean="0">
                <a:latin typeface="Arial Black" panose="020B0A04020102020204" pitchFamily="34" charset="0"/>
              </a:rPr>
              <a:t>Memoirs are ALWAYS:</a:t>
            </a:r>
          </a:p>
          <a:p>
            <a:pPr lvl="1"/>
            <a:r>
              <a:rPr lang="en-US" dirty="0" smtClean="0">
                <a:latin typeface="Arial Black" panose="020B0A04020102020204" pitchFamily="34" charset="0"/>
              </a:rPr>
              <a:t>Written in FIRST PERSON (I, ME, MY, WE US)</a:t>
            </a:r>
          </a:p>
          <a:p>
            <a:pPr lvl="1"/>
            <a:r>
              <a:rPr lang="en-US" dirty="0" smtClean="0">
                <a:latin typeface="Arial Black" panose="020B0A04020102020204" pitchFamily="34" charset="0"/>
              </a:rPr>
              <a:t>Written in story/narrative form (may read like fiction)</a:t>
            </a:r>
          </a:p>
          <a:p>
            <a:pPr lvl="1"/>
            <a:r>
              <a:rPr lang="en-US" dirty="0" smtClean="0">
                <a:latin typeface="Arial Black" panose="020B0A04020102020204" pitchFamily="34" charset="0"/>
              </a:rPr>
              <a:t>Written to express the writer’s ATTITUDES and INSIGHTS about that SPECIFIC PERIOD or ASPECT.</a:t>
            </a:r>
            <a:endParaRPr lang="en-US" dirty="0" smtClean="0">
              <a:latin typeface="Arial Black" panose="020B0A04020102020204" pitchFamily="34" charset="0"/>
            </a:endParaRPr>
          </a:p>
        </p:txBody>
      </p:sp>
    </p:spTree>
    <p:extLst>
      <p:ext uri="{BB962C8B-B14F-4D97-AF65-F5344CB8AC3E}">
        <p14:creationId xmlns:p14="http://schemas.microsoft.com/office/powerpoint/2010/main" val="162043668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The Purpose of Memoir</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lnSpcReduction="10000"/>
          </a:bodyPr>
          <a:lstStyle/>
          <a:p>
            <a:r>
              <a:rPr lang="en-US" dirty="0" smtClean="0">
                <a:latin typeface="Arial Black" panose="020B0A04020102020204" pitchFamily="34" charset="0"/>
              </a:rPr>
              <a:t>Memoirs often show how a person’s life INTERSECTS with social and/or historical context.</a:t>
            </a:r>
          </a:p>
          <a:p>
            <a:pPr lvl="1"/>
            <a:r>
              <a:rPr lang="en-US" dirty="0" smtClean="0">
                <a:latin typeface="Arial Black" panose="020B0A04020102020204" pitchFamily="34" charset="0"/>
              </a:rPr>
              <a:t>The circumstances of the time and place in which the story occurs.</a:t>
            </a:r>
          </a:p>
          <a:p>
            <a:r>
              <a:rPr lang="en-US" dirty="0" smtClean="0">
                <a:latin typeface="Arial Black" panose="020B0A04020102020204" pitchFamily="34" charset="0"/>
              </a:rPr>
              <a:t>Some aspects of CONTEXT include:</a:t>
            </a:r>
          </a:p>
          <a:p>
            <a:pPr lvl="1"/>
            <a:r>
              <a:rPr lang="en-US" dirty="0" smtClean="0">
                <a:latin typeface="Arial Black" panose="020B0A04020102020204" pitchFamily="34" charset="0"/>
              </a:rPr>
              <a:t>Politics</a:t>
            </a:r>
          </a:p>
          <a:p>
            <a:pPr lvl="1"/>
            <a:r>
              <a:rPr lang="en-US" dirty="0" smtClean="0">
                <a:latin typeface="Arial Black" panose="020B0A04020102020204" pitchFamily="34" charset="0"/>
              </a:rPr>
              <a:t>Traditions</a:t>
            </a:r>
          </a:p>
          <a:p>
            <a:pPr lvl="1"/>
            <a:r>
              <a:rPr lang="en-US" dirty="0" smtClean="0">
                <a:latin typeface="Arial Black" panose="020B0A04020102020204" pitchFamily="34" charset="0"/>
              </a:rPr>
              <a:t>Foods</a:t>
            </a:r>
          </a:p>
          <a:p>
            <a:pPr lvl="1"/>
            <a:r>
              <a:rPr lang="en-US" dirty="0" smtClean="0">
                <a:latin typeface="Arial Black" panose="020B0A04020102020204" pitchFamily="34" charset="0"/>
              </a:rPr>
              <a:t>Values/Beliefs</a:t>
            </a:r>
          </a:p>
          <a:p>
            <a:endParaRPr lang="en-US" dirty="0">
              <a:latin typeface="Arial Black" panose="020B0A04020102020204" pitchFamily="34" charset="0"/>
            </a:endParaRPr>
          </a:p>
          <a:p>
            <a:r>
              <a:rPr lang="en-US" dirty="0" smtClean="0">
                <a:latin typeface="Arial Black" panose="020B0A04020102020204" pitchFamily="34" charset="0"/>
              </a:rPr>
              <a:t>In “With a Little Help From My Friends,” Dumas expresses her own attitudes and insights towards what was happening to and around her.</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5476577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lnSpcReduction="10000"/>
          </a:bodyPr>
          <a:lstStyle/>
          <a:p>
            <a:r>
              <a:rPr lang="en-US" sz="3200" dirty="0" smtClean="0">
                <a:latin typeface="Arial Black" panose="020B0A04020102020204" pitchFamily="34" charset="0"/>
              </a:rPr>
              <a:t>Go back to the MEMOIR and RE-READ IT SILENTLY.</a:t>
            </a:r>
          </a:p>
          <a:p>
            <a:r>
              <a:rPr lang="en-US" sz="3200" dirty="0" smtClean="0">
                <a:latin typeface="Arial Black" panose="020B0A04020102020204" pitchFamily="34" charset="0"/>
              </a:rPr>
              <a:t>As you read, look for ANY references to ANYTHING that has to do with…</a:t>
            </a:r>
            <a:endParaRPr lang="en-US" dirty="0">
              <a:latin typeface="Arial Black" panose="020B0A04020102020204" pitchFamily="34" charset="0"/>
            </a:endParaRPr>
          </a:p>
          <a:p>
            <a:pPr marL="0" indent="0" algn="ctr">
              <a:buNone/>
            </a:pPr>
            <a:r>
              <a:rPr lang="en-US" sz="3200" dirty="0">
                <a:latin typeface="Arial Black" panose="020B0A04020102020204" pitchFamily="34" charset="0"/>
              </a:rPr>
              <a:t>Politics</a:t>
            </a:r>
          </a:p>
          <a:p>
            <a:pPr marL="0" indent="0" algn="ctr">
              <a:buNone/>
            </a:pPr>
            <a:r>
              <a:rPr lang="en-US" sz="3200" dirty="0">
                <a:latin typeface="Arial Black" panose="020B0A04020102020204" pitchFamily="34" charset="0"/>
              </a:rPr>
              <a:t>Traditions</a:t>
            </a:r>
          </a:p>
          <a:p>
            <a:pPr marL="0" indent="0" algn="ctr">
              <a:buNone/>
            </a:pPr>
            <a:r>
              <a:rPr lang="en-US" sz="3200" dirty="0">
                <a:latin typeface="Arial Black" panose="020B0A04020102020204" pitchFamily="34" charset="0"/>
              </a:rPr>
              <a:t>Foods</a:t>
            </a:r>
          </a:p>
          <a:p>
            <a:pPr marL="0" indent="0" algn="ctr">
              <a:buNone/>
            </a:pPr>
            <a:r>
              <a:rPr lang="en-US" sz="3200" dirty="0" smtClean="0">
                <a:latin typeface="Arial Black" panose="020B0A04020102020204" pitchFamily="34" charset="0"/>
              </a:rPr>
              <a:t>Values/Beliefs</a:t>
            </a:r>
          </a:p>
          <a:p>
            <a:r>
              <a:rPr lang="en-US" sz="3200" dirty="0" smtClean="0">
                <a:latin typeface="Arial Black" panose="020B0A04020102020204" pitchFamily="34" charset="0"/>
              </a:rPr>
              <a:t>If you find something, MARK IT!</a:t>
            </a:r>
          </a:p>
          <a:p>
            <a:pPr lvl="1"/>
            <a:r>
              <a:rPr lang="en-US" dirty="0" smtClean="0">
                <a:latin typeface="Arial Black" panose="020B0A04020102020204" pitchFamily="34" charset="0"/>
              </a:rPr>
              <a:t>(P for Politics, T for Traditions, F for foods, V for Values/Beliefs)</a:t>
            </a:r>
          </a:p>
          <a:p>
            <a:pPr marL="0" indent="0">
              <a:buNone/>
            </a:pP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293412438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r>
              <a:rPr lang="en-US" sz="3200" dirty="0" smtClean="0">
                <a:latin typeface="Arial Black" panose="020B0A04020102020204" pitchFamily="34" charset="0"/>
              </a:rPr>
              <a:t>Take a few minutes and share with your group the EVIDENCE you found for each aspect of the SOCIAL OR HISTORICAL CONTEXT.</a:t>
            </a:r>
          </a:p>
          <a:p>
            <a:r>
              <a:rPr lang="en-US" sz="3200" dirty="0" smtClean="0">
                <a:latin typeface="Arial Black" panose="020B0A04020102020204" pitchFamily="34" charset="0"/>
              </a:rPr>
              <a:t>Let’s Discuss.</a:t>
            </a:r>
          </a:p>
          <a:p>
            <a:r>
              <a:rPr lang="en-US" sz="3200" dirty="0" smtClean="0">
                <a:latin typeface="Arial Black" panose="020B0A04020102020204" pitchFamily="34" charset="0"/>
              </a:rPr>
              <a:t>Now go to Google </a:t>
            </a:r>
            <a:r>
              <a:rPr lang="en-US" sz="3200" dirty="0">
                <a:latin typeface="Arial Black" panose="020B0A04020102020204" pitchFamily="34" charset="0"/>
              </a:rPr>
              <a:t>Class room and open Author’s Craft and Structure - </a:t>
            </a:r>
            <a:r>
              <a:rPr lang="en-US" sz="3200" dirty="0" smtClean="0">
                <a:latin typeface="Arial Black" panose="020B0A04020102020204" pitchFamily="34" charset="0"/>
              </a:rPr>
              <a:t>“With </a:t>
            </a:r>
            <a:r>
              <a:rPr lang="en-US" sz="3200" dirty="0">
                <a:latin typeface="Arial Black" panose="020B0A04020102020204" pitchFamily="34" charset="0"/>
              </a:rPr>
              <a:t>a Little Help From My Friends”</a:t>
            </a:r>
          </a:p>
          <a:p>
            <a:pPr marL="0" indent="0">
              <a:buNone/>
            </a:pPr>
            <a:endParaRPr lang="en-US" dirty="0" smtClean="0">
              <a:latin typeface="Arial Black" panose="020B0A04020102020204" pitchFamily="34" charset="0"/>
            </a:endParaRPr>
          </a:p>
          <a:p>
            <a:pPr marL="0" indent="0">
              <a:buNone/>
            </a:pP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114212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Think about the selection I just read from “Speak.”</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With that in mind, what do you think it means to be an American?</a:t>
            </a:r>
          </a:p>
          <a:p>
            <a:pPr marL="0" indent="0" algn="ctr">
              <a:buNone/>
            </a:pPr>
            <a:r>
              <a:rPr lang="en-US" sz="3200" dirty="0" smtClean="0">
                <a:latin typeface="Arial Black" panose="020B0A04020102020204" pitchFamily="34" charset="0"/>
              </a:rPr>
              <a:t>Consider what is required of someone as well as what benefits they receive.</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1/7/2020</a:t>
            </a:r>
            <a:endParaRPr lang="en-US" dirty="0">
              <a:latin typeface="Arial Black" panose="020B0A04020102020204" pitchFamily="34" charset="0"/>
            </a:endParaRPr>
          </a:p>
        </p:txBody>
      </p:sp>
    </p:spTree>
    <p:extLst>
      <p:ext uri="{BB962C8B-B14F-4D97-AF65-F5344CB8AC3E}">
        <p14:creationId xmlns:p14="http://schemas.microsoft.com/office/powerpoint/2010/main" val="1135263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a:latin typeface="Arial Black" panose="020B0A04020102020204" pitchFamily="34" charset="0"/>
              </a:rPr>
              <a:t>Annotate: Reread the final sentence in paragraph 2. Mark the repeated adjective in this statement.</a:t>
            </a:r>
          </a:p>
          <a:p>
            <a:endParaRPr lang="en-US" dirty="0">
              <a:latin typeface="Arial Black" panose="020B0A04020102020204" pitchFamily="34" charset="0"/>
            </a:endParaRPr>
          </a:p>
          <a:p>
            <a:r>
              <a:rPr lang="en-US" dirty="0">
                <a:latin typeface="Arial Black" panose="020B0A04020102020204" pitchFamily="34" charset="0"/>
              </a:rPr>
              <a:t>Question</a:t>
            </a:r>
            <a:r>
              <a:rPr lang="en-US" dirty="0" smtClean="0">
                <a:latin typeface="Arial Black" panose="020B0A04020102020204" pitchFamily="34" charset="0"/>
              </a:rPr>
              <a:t>: Why </a:t>
            </a:r>
            <a:r>
              <a:rPr lang="en-US" dirty="0">
                <a:latin typeface="Arial Black" panose="020B0A04020102020204" pitchFamily="34" charset="0"/>
              </a:rPr>
              <a:t>has the author chosen to use the same adjective to describe two very different things?</a:t>
            </a:r>
          </a:p>
          <a:p>
            <a:endParaRPr lang="en-US" dirty="0">
              <a:latin typeface="Arial Black" panose="020B0A04020102020204" pitchFamily="34" charset="0"/>
            </a:endParaRPr>
          </a:p>
          <a:p>
            <a:r>
              <a:rPr lang="en-US" dirty="0">
                <a:latin typeface="Arial Black" panose="020B0A04020102020204" pitchFamily="34" charset="0"/>
              </a:rPr>
              <a:t>Conclude: What effect does this deliberate use of repetition create?</a:t>
            </a:r>
          </a:p>
          <a:p>
            <a:endParaRPr lang="en-US" dirty="0"/>
          </a:p>
        </p:txBody>
      </p:sp>
    </p:spTree>
    <p:extLst>
      <p:ext uri="{BB962C8B-B14F-4D97-AF65-F5344CB8AC3E}">
        <p14:creationId xmlns:p14="http://schemas.microsoft.com/office/powerpoint/2010/main" val="144953137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Arial Black" panose="020B0A04020102020204" pitchFamily="34" charset="0"/>
              </a:rPr>
              <a:t>Author’s Craft and Structure </a:t>
            </a:r>
            <a:br>
              <a:rPr lang="en-US" dirty="0">
                <a:latin typeface="Arial Black" panose="020B0A04020102020204" pitchFamily="34" charset="0"/>
              </a:rPr>
            </a:br>
            <a:r>
              <a:rPr lang="en-US" dirty="0" smtClean="0">
                <a:latin typeface="Arial Black" panose="020B0A04020102020204" pitchFamily="34" charset="0"/>
              </a:rPr>
              <a:t>“</a:t>
            </a:r>
            <a:r>
              <a:rPr lang="en-US" dirty="0">
                <a:latin typeface="Arial Black" panose="020B0A04020102020204" pitchFamily="34" charset="0"/>
              </a:rPr>
              <a:t>With a Little Help From My Friends</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For each ASPECT OF SOCIAL OR HISTORICAL CONTEXT, give a 	PROPERLY CITED QUOTE that shows that aspect.</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In the column on the right, share what YOU THINK the writer was trying to say about that aspect.</a:t>
            </a:r>
          </a:p>
          <a:p>
            <a:pPr lvl="1"/>
            <a:r>
              <a:rPr lang="en-US" dirty="0" smtClean="0">
                <a:latin typeface="Arial Black" panose="020B0A04020102020204" pitchFamily="34" charset="0"/>
              </a:rPr>
              <a:t>Why did they share it?</a:t>
            </a:r>
          </a:p>
          <a:p>
            <a:pPr lvl="1"/>
            <a:r>
              <a:rPr lang="en-US" dirty="0" smtClean="0">
                <a:latin typeface="Arial Black" panose="020B0A04020102020204" pitchFamily="34" charset="0"/>
              </a:rPr>
              <a:t>What is her ATTITUDE toward that aspect (TONE)?</a:t>
            </a:r>
            <a:endParaRPr lang="en-US" dirty="0">
              <a:latin typeface="Arial Black" panose="020B0A04020102020204" pitchFamily="34" charset="0"/>
            </a:endParaRPr>
          </a:p>
        </p:txBody>
      </p:sp>
    </p:spTree>
    <p:extLst>
      <p:ext uri="{BB962C8B-B14F-4D97-AF65-F5344CB8AC3E}">
        <p14:creationId xmlns:p14="http://schemas.microsoft.com/office/powerpoint/2010/main" val="216399815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328928"/>
            <a:ext cx="10515600" cy="4848035"/>
          </a:xfrm>
        </p:spPr>
        <p:txBody>
          <a:bodyPr>
            <a:normAutofit/>
          </a:bodyPr>
          <a:lstStyle/>
          <a:p>
            <a:pPr marL="0" indent="0" algn="ctr">
              <a:buNone/>
            </a:pPr>
            <a:r>
              <a:rPr lang="en-US" sz="3600" dirty="0">
                <a:latin typeface="Arial Black" panose="020B0A04020102020204" pitchFamily="34" charset="0"/>
              </a:rPr>
              <a:t>Author’s Craft and Structure </a:t>
            </a:r>
            <a:br>
              <a:rPr lang="en-US" sz="3600" dirty="0">
                <a:latin typeface="Arial Black" panose="020B0A04020102020204" pitchFamily="34" charset="0"/>
              </a:rPr>
            </a:br>
            <a:r>
              <a:rPr lang="en-US" sz="3600" dirty="0">
                <a:latin typeface="Arial Black" panose="020B0A04020102020204" pitchFamily="34" charset="0"/>
              </a:rPr>
              <a:t>“With a Little Help From My Friends</a:t>
            </a:r>
            <a:r>
              <a:rPr lang="en-US" sz="3600" dirty="0" smtClean="0">
                <a:latin typeface="Arial Black" panose="020B0A04020102020204" pitchFamily="34" charset="0"/>
              </a:rPr>
              <a:t>”</a:t>
            </a:r>
          </a:p>
          <a:p>
            <a:pPr marL="0" indent="0" algn="ctr">
              <a:buNone/>
            </a:pPr>
            <a:r>
              <a:rPr lang="en-US" sz="3600" dirty="0" smtClean="0">
                <a:latin typeface="Arial Black" panose="020B0A04020102020204" pitchFamily="34" charset="0"/>
              </a:rPr>
              <a:t>DUE </a:t>
            </a:r>
            <a:r>
              <a:rPr lang="en-US" sz="3600" dirty="0" smtClean="0">
                <a:latin typeface="Arial Black" panose="020B0A04020102020204" pitchFamily="34" charset="0"/>
              </a:rPr>
              <a:t>THURSDAY!</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Reading Chapters 4-5 in “TFIOS”</a:t>
            </a:r>
          </a:p>
          <a:p>
            <a:pPr marL="0" indent="0" algn="ctr">
              <a:buNone/>
            </a:pPr>
            <a:r>
              <a:rPr lang="en-US" sz="3600" dirty="0">
                <a:latin typeface="Arial Black" panose="020B0A04020102020204" pitchFamily="34" charset="0"/>
              </a:rPr>
              <a:t>And COMPLETE YOUR ROLE-SHEET</a:t>
            </a:r>
          </a:p>
          <a:p>
            <a:pPr marL="0" indent="0" algn="ctr">
              <a:buNone/>
            </a:pPr>
            <a:r>
              <a:rPr lang="en-US" sz="3600" dirty="0">
                <a:latin typeface="Arial Black" panose="020B0A04020102020204" pitchFamily="34" charset="0"/>
              </a:rPr>
              <a:t>BY FRIDAY!!!</a:t>
            </a:r>
          </a:p>
        </p:txBody>
      </p:sp>
    </p:spTree>
    <p:extLst>
      <p:ext uri="{BB962C8B-B14F-4D97-AF65-F5344CB8AC3E}">
        <p14:creationId xmlns:p14="http://schemas.microsoft.com/office/powerpoint/2010/main" val="290201567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Based on what you read, how do you think the author’s story would have been different if she had come to America after 1979?</a:t>
            </a:r>
          </a:p>
          <a:p>
            <a:pPr marL="0" indent="0" algn="ctr">
              <a:buNone/>
            </a:pPr>
            <a:r>
              <a:rPr lang="en-US" sz="3600" dirty="0" smtClean="0">
                <a:latin typeface="Arial Black" panose="020B0A04020102020204" pitchFamily="34" charset="0"/>
              </a:rPr>
              <a:t>Why?</a:t>
            </a:r>
            <a:endParaRPr lang="en-US" sz="36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2/19/2020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65853507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2400" dirty="0" smtClean="0">
                <a:latin typeface="Arial Black" panose="020B0A04020102020204" pitchFamily="34" charset="0"/>
              </a:rPr>
              <a:t>Think about a moment from YOUR childhood that may have </a:t>
            </a:r>
          </a:p>
          <a:p>
            <a:pPr marL="0" indent="0" algn="ctr">
              <a:buNone/>
            </a:pPr>
            <a:r>
              <a:rPr lang="en-US" sz="2400" dirty="0" smtClean="0">
                <a:latin typeface="Arial Black" panose="020B0A04020102020204" pitchFamily="34" charset="0"/>
              </a:rPr>
              <a:t>SHAPED THE WAY YOU THINK TODAY. </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Describe it. Tell the story briefly.</a:t>
            </a:r>
          </a:p>
          <a:p>
            <a:pPr marL="0" indent="0" algn="ctr">
              <a:buNone/>
            </a:pPr>
            <a:r>
              <a:rPr lang="en-US" sz="3200" dirty="0" smtClean="0">
                <a:latin typeface="Arial Black" panose="020B0A04020102020204" pitchFamily="34" charset="0"/>
              </a:rPr>
              <a:t>What aspect of context does it touch (politics, traditions, foods, values/beliefs)? </a:t>
            </a:r>
          </a:p>
          <a:p>
            <a:pPr marL="0" indent="0" algn="ctr">
              <a:buNone/>
            </a:pPr>
            <a:r>
              <a:rPr lang="en-US" sz="3200" dirty="0" smtClean="0">
                <a:latin typeface="Arial Black" panose="020B0A04020102020204" pitchFamily="34" charset="0"/>
              </a:rPr>
              <a:t>How?</a:t>
            </a: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2/20/2020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17629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lnSpcReduction="10000"/>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Think about a moment from YOUR childhood that may have </a:t>
            </a:r>
          </a:p>
          <a:p>
            <a:pPr marL="0" indent="0" algn="ctr">
              <a:buNone/>
            </a:pPr>
            <a:r>
              <a:rPr lang="en-US" sz="3200" dirty="0">
                <a:latin typeface="Arial Black" panose="020B0A04020102020204" pitchFamily="34" charset="0"/>
              </a:rPr>
              <a:t>SHAPED THE WAY YOU THINK TODAY. </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Describe it. Tell the story briefly.</a:t>
            </a:r>
          </a:p>
          <a:p>
            <a:pPr marL="0" indent="0" algn="ctr">
              <a:buNone/>
            </a:pPr>
            <a:r>
              <a:rPr lang="en-US" sz="3200" dirty="0">
                <a:latin typeface="Arial Black" panose="020B0A04020102020204" pitchFamily="34" charset="0"/>
              </a:rPr>
              <a:t>What aspect of context does it touch (politics, traditions, foods, values/beliefs)? </a:t>
            </a:r>
          </a:p>
          <a:p>
            <a:pPr marL="0" indent="0" algn="ctr">
              <a:buNone/>
            </a:pPr>
            <a:r>
              <a:rPr lang="en-US" sz="3200" dirty="0">
                <a:latin typeface="Arial Black" panose="020B0A04020102020204" pitchFamily="34" charset="0"/>
              </a:rPr>
              <a:t>How?</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2/20/2020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69896369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lnSpcReduction="10000"/>
          </a:bodyPr>
          <a:lstStyle/>
          <a:p>
            <a:r>
              <a:rPr lang="en-US" sz="3200" dirty="0" smtClean="0">
                <a:latin typeface="Arial Black" panose="020B0A04020102020204" pitchFamily="34" charset="0"/>
              </a:rPr>
              <a:t>Let’s review the BIG 3 of Figurative Language…</a:t>
            </a:r>
          </a:p>
          <a:p>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METAPHOR</a:t>
            </a:r>
          </a:p>
          <a:p>
            <a:pPr marL="0" indent="0" algn="ctr">
              <a:buNone/>
            </a:pPr>
            <a:r>
              <a:rPr lang="en-US" sz="2400" dirty="0" smtClean="0">
                <a:latin typeface="Arial Black" panose="020B0A04020102020204" pitchFamily="34" charset="0"/>
              </a:rPr>
              <a:t>Compares by describing one thing as if it were another</a:t>
            </a:r>
          </a:p>
          <a:p>
            <a:pPr marL="0" indent="0" algn="ctr">
              <a:buNone/>
            </a:pPr>
            <a:endParaRPr lang="en-US" sz="2400" dirty="0">
              <a:latin typeface="Arial Black" panose="020B0A04020102020204" pitchFamily="34" charset="0"/>
            </a:endParaRPr>
          </a:p>
          <a:p>
            <a:pPr marL="0" indent="0" algn="ctr">
              <a:buNone/>
            </a:pPr>
            <a:r>
              <a:rPr lang="en-US" sz="3200" dirty="0" smtClean="0">
                <a:latin typeface="Arial Black" panose="020B0A04020102020204" pitchFamily="34" charset="0"/>
              </a:rPr>
              <a:t>SIMILE</a:t>
            </a:r>
          </a:p>
          <a:p>
            <a:pPr marL="0" indent="0" algn="ctr">
              <a:buNone/>
            </a:pPr>
            <a:r>
              <a:rPr lang="en-US" sz="2400" dirty="0" smtClean="0">
                <a:latin typeface="Arial Black" panose="020B0A04020102020204" pitchFamily="34" charset="0"/>
              </a:rPr>
              <a:t>Compares by using LIKE or AS to describe unlike things</a:t>
            </a:r>
          </a:p>
          <a:p>
            <a:pPr marL="0" indent="0" algn="ctr">
              <a:buNone/>
            </a:pPr>
            <a:endParaRPr lang="en-US" sz="2400" dirty="0">
              <a:latin typeface="Arial Black" panose="020B0A04020102020204" pitchFamily="34" charset="0"/>
            </a:endParaRPr>
          </a:p>
          <a:p>
            <a:pPr marL="0" indent="0" algn="ctr">
              <a:buNone/>
            </a:pPr>
            <a:r>
              <a:rPr lang="en-US" sz="3200" dirty="0" smtClean="0">
                <a:latin typeface="Arial Black" panose="020B0A04020102020204" pitchFamily="34" charset="0"/>
              </a:rPr>
              <a:t>HYPERBOLE</a:t>
            </a:r>
          </a:p>
          <a:p>
            <a:pPr marL="0" indent="0" algn="ctr">
              <a:buNone/>
            </a:pPr>
            <a:r>
              <a:rPr lang="en-US" sz="2400" dirty="0" smtClean="0">
                <a:latin typeface="Arial Black" panose="020B0A04020102020204" pitchFamily="34" charset="0"/>
              </a:rPr>
              <a:t>A deliberate extreme exaggeration</a:t>
            </a:r>
            <a:endParaRPr lang="en-US" sz="24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359165095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lnSpcReduction="10000"/>
          </a:bodyPr>
          <a:lstStyle/>
          <a:p>
            <a:r>
              <a:rPr lang="en-US" sz="3200" dirty="0" smtClean="0">
                <a:latin typeface="Arial Black" panose="020B0A04020102020204" pitchFamily="34" charset="0"/>
              </a:rPr>
              <a:t>Go </a:t>
            </a:r>
            <a:r>
              <a:rPr lang="en-US" sz="3200" dirty="0">
                <a:latin typeface="Arial Black" panose="020B0A04020102020204" pitchFamily="34" charset="0"/>
              </a:rPr>
              <a:t>to Author’s Style - “”With a Little Help From My Friends”</a:t>
            </a:r>
          </a:p>
          <a:p>
            <a:r>
              <a:rPr lang="en-US" sz="3200" dirty="0" smtClean="0">
                <a:latin typeface="Arial Black" panose="020B0A04020102020204" pitchFamily="34" charset="0"/>
              </a:rPr>
              <a:t>For each quote, you must decide what type of figurative language it is (Metaphor, Simile, or Hyperbole).</a:t>
            </a:r>
          </a:p>
          <a:p>
            <a:r>
              <a:rPr lang="en-US" sz="3200" dirty="0" smtClean="0">
                <a:latin typeface="Arial Black" panose="020B0A04020102020204" pitchFamily="34" charset="0"/>
              </a:rPr>
              <a:t>In the right hand column, explain what you think the EFFECT of that figurative language is.</a:t>
            </a:r>
          </a:p>
          <a:p>
            <a:pPr lvl="1"/>
            <a:r>
              <a:rPr lang="en-US" dirty="0" smtClean="0">
                <a:latin typeface="Arial Black" panose="020B0A04020102020204" pitchFamily="34" charset="0"/>
              </a:rPr>
              <a:t>Is it to be humorous/funny? What makes it humorous /funny?</a:t>
            </a:r>
          </a:p>
          <a:p>
            <a:pPr lvl="1"/>
            <a:r>
              <a:rPr lang="en-US" dirty="0" smtClean="0">
                <a:latin typeface="Arial Black" panose="020B0A04020102020204" pitchFamily="34" charset="0"/>
              </a:rPr>
              <a:t>Is it to add emphasis? How does it add emphasis?</a:t>
            </a:r>
          </a:p>
          <a:p>
            <a:pPr lvl="1"/>
            <a:r>
              <a:rPr lang="en-US" dirty="0" smtClean="0">
                <a:latin typeface="Arial Black" panose="020B0A04020102020204" pitchFamily="34" charset="0"/>
              </a:rPr>
              <a:t>Is it to express emotion? How does it express emotion?</a:t>
            </a:r>
            <a:endParaRPr lang="en-US" dirty="0">
              <a:latin typeface="Arial Black" panose="020B0A04020102020204" pitchFamily="34" charset="0"/>
            </a:endParaRPr>
          </a:p>
        </p:txBody>
      </p:sp>
    </p:spTree>
    <p:extLst>
      <p:ext uri="{BB962C8B-B14F-4D97-AF65-F5344CB8AC3E}">
        <p14:creationId xmlns:p14="http://schemas.microsoft.com/office/powerpoint/2010/main" val="22128538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Figurative Language</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r>
              <a:rPr lang="en-US" sz="3200" dirty="0" smtClean="0">
                <a:latin typeface="Arial Black" panose="020B0A04020102020204" pitchFamily="34" charset="0"/>
              </a:rPr>
              <a:t>Finally, at the bottom of the page, write me your own BRIEF, one paragraph MEMOIR describing a day at school.</a:t>
            </a:r>
          </a:p>
          <a:p>
            <a:endParaRPr lang="en-US" sz="3200" dirty="0">
              <a:latin typeface="Arial Black" panose="020B0A04020102020204" pitchFamily="34" charset="0"/>
            </a:endParaRPr>
          </a:p>
          <a:p>
            <a:r>
              <a:rPr lang="en-US" sz="3200" dirty="0" smtClean="0">
                <a:latin typeface="Arial Black" panose="020B0A04020102020204" pitchFamily="34" charset="0"/>
              </a:rPr>
              <a:t>In your PARAGRAPH use AT LEAST ONE of each type of Figurative Language</a:t>
            </a:r>
          </a:p>
          <a:p>
            <a:pPr lvl="1"/>
            <a:r>
              <a:rPr lang="en-US" dirty="0" smtClean="0">
                <a:latin typeface="Arial Black" panose="020B0A04020102020204" pitchFamily="34" charset="0"/>
              </a:rPr>
              <a:t>Metaphor</a:t>
            </a:r>
          </a:p>
          <a:p>
            <a:pPr lvl="1"/>
            <a:r>
              <a:rPr lang="en-US" dirty="0" smtClean="0">
                <a:latin typeface="Arial Black" panose="020B0A04020102020204" pitchFamily="34" charset="0"/>
              </a:rPr>
              <a:t>Simile</a:t>
            </a:r>
          </a:p>
          <a:p>
            <a:pPr lvl="1"/>
            <a:r>
              <a:rPr lang="en-US" dirty="0" smtClean="0">
                <a:latin typeface="Arial Black" panose="020B0A04020102020204" pitchFamily="34" charset="0"/>
              </a:rPr>
              <a:t>Hyperbole</a:t>
            </a:r>
            <a:endParaRPr lang="en-US" dirty="0">
              <a:latin typeface="Arial Black" panose="020B0A04020102020204" pitchFamily="34" charset="0"/>
            </a:endParaRPr>
          </a:p>
        </p:txBody>
      </p:sp>
    </p:spTree>
    <p:extLst>
      <p:ext uri="{BB962C8B-B14F-4D97-AF65-F5344CB8AC3E}">
        <p14:creationId xmlns:p14="http://schemas.microsoft.com/office/powerpoint/2010/main" val="256865537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328928"/>
            <a:ext cx="10515600" cy="4848035"/>
          </a:xfrm>
        </p:spPr>
        <p:txBody>
          <a:bodyPr>
            <a:normAutofit/>
          </a:bodyPr>
          <a:lstStyle/>
          <a:p>
            <a:pPr marL="0" indent="0" algn="ctr">
              <a:buNone/>
            </a:pPr>
            <a:r>
              <a:rPr lang="en-US" sz="3600" dirty="0">
                <a:latin typeface="Arial Black" panose="020B0A04020102020204" pitchFamily="34" charset="0"/>
              </a:rPr>
              <a:t>Author’s Style - </a:t>
            </a:r>
            <a:r>
              <a:rPr lang="en-US" sz="3600" dirty="0" smtClean="0">
                <a:latin typeface="Arial Black" panose="020B0A04020102020204" pitchFamily="34" charset="0"/>
              </a:rPr>
              <a:t>”</a:t>
            </a:r>
            <a:r>
              <a:rPr lang="en-US" sz="3600" dirty="0">
                <a:latin typeface="Arial Black" panose="020B0A04020102020204" pitchFamily="34" charset="0"/>
              </a:rPr>
              <a:t>With a Little Help From My Friends”</a:t>
            </a:r>
          </a:p>
          <a:p>
            <a:pPr marL="0" indent="0" algn="ctr">
              <a:buNone/>
            </a:pPr>
            <a:r>
              <a:rPr lang="en-US" sz="3600" dirty="0" smtClean="0">
                <a:latin typeface="Arial Black" panose="020B0A04020102020204" pitchFamily="34" charset="0"/>
              </a:rPr>
              <a:t>DUE </a:t>
            </a:r>
            <a:r>
              <a:rPr lang="en-US" sz="3600" dirty="0" smtClean="0">
                <a:latin typeface="Arial Black" panose="020B0A04020102020204" pitchFamily="34" charset="0"/>
              </a:rPr>
              <a:t>FRIDAY!</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Reading Chapters 4-5 in “TFIOS”</a:t>
            </a:r>
          </a:p>
          <a:p>
            <a:pPr marL="0" indent="0" algn="ctr">
              <a:buNone/>
            </a:pPr>
            <a:r>
              <a:rPr lang="en-US" sz="3600" dirty="0">
                <a:latin typeface="Arial Black" panose="020B0A04020102020204" pitchFamily="34" charset="0"/>
              </a:rPr>
              <a:t>And COMPLETE YOUR ROLE-SHEET</a:t>
            </a:r>
          </a:p>
          <a:p>
            <a:pPr marL="0" indent="0" algn="ctr">
              <a:buNone/>
            </a:pPr>
            <a:r>
              <a:rPr lang="en-US" sz="3600" dirty="0">
                <a:latin typeface="Arial Black" panose="020B0A04020102020204" pitchFamily="34" charset="0"/>
              </a:rPr>
              <a:t>BY FRIDAY!!!</a:t>
            </a:r>
          </a:p>
        </p:txBody>
      </p:sp>
    </p:spTree>
    <p:extLst>
      <p:ext uri="{BB962C8B-B14F-4D97-AF65-F5344CB8AC3E}">
        <p14:creationId xmlns:p14="http://schemas.microsoft.com/office/powerpoint/2010/main" val="102072040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do you think writers use personal stories to make bigger points?</a:t>
            </a:r>
          </a:p>
          <a:p>
            <a:pPr marL="0" indent="0" algn="ctr">
              <a:buNone/>
            </a:pPr>
            <a:r>
              <a:rPr lang="en-US" sz="3600" dirty="0" smtClean="0">
                <a:latin typeface="Arial Black" panose="020B0A04020102020204" pitchFamily="34" charset="0"/>
              </a:rPr>
              <a:t>What does making a story personal do for the reader?</a:t>
            </a:r>
            <a:endParaRPr lang="en-US" sz="36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solidFill>
                  <a:prstClr val="black"/>
                </a:solidFill>
                <a:latin typeface="Arial Black" panose="020B0A04020102020204" pitchFamily="34" charset="0"/>
              </a:rPr>
              <a:t>2/20/2020</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331024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a:latin typeface="Arial Black" panose="020B0A04020102020204" pitchFamily="34" charset="0"/>
              </a:rPr>
              <a:t>Annotate: As we read paragraph 8 mark details that describe the author’s feelings about the ethnic diversity found in America</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smtClean="0">
                <a:latin typeface="Arial Black" panose="020B0A04020102020204" pitchFamily="34" charset="0"/>
              </a:rPr>
              <a:t>Question</a:t>
            </a:r>
            <a:r>
              <a:rPr lang="en-US" dirty="0">
                <a:latin typeface="Arial Black" panose="020B0A04020102020204" pitchFamily="34" charset="0"/>
              </a:rPr>
              <a:t>: What might these details reveal? What can you infer from what was marked</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smtClean="0">
                <a:latin typeface="Arial Black" panose="020B0A04020102020204" pitchFamily="34" charset="0"/>
              </a:rPr>
              <a:t>Conclude</a:t>
            </a:r>
            <a:r>
              <a:rPr lang="en-US" dirty="0">
                <a:latin typeface="Arial Black" panose="020B0A04020102020204" pitchFamily="34" charset="0"/>
              </a:rPr>
              <a:t>: Why might the author have included these details?</a:t>
            </a:r>
          </a:p>
          <a:p>
            <a:pPr marL="0" indent="0">
              <a:buNone/>
            </a:pPr>
            <a:endParaRPr lang="en-US" dirty="0"/>
          </a:p>
        </p:txBody>
      </p:sp>
    </p:spTree>
    <p:extLst>
      <p:ext uri="{BB962C8B-B14F-4D97-AF65-F5344CB8AC3E}">
        <p14:creationId xmlns:p14="http://schemas.microsoft.com/office/powerpoint/2010/main" val="262029804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487680" y="1066800"/>
            <a:ext cx="11265408" cy="5562600"/>
          </a:xfrm>
        </p:spPr>
        <p:txBody>
          <a:bodyPr>
            <a:normAutofit/>
          </a:bodyPr>
          <a:lstStyle/>
          <a:p>
            <a:pPr marL="0" indent="0" algn="ctr">
              <a:buNone/>
            </a:pPr>
            <a:endParaRPr lang="en-US" sz="2800" u="sng" dirty="0">
              <a:latin typeface="Arial Black" panose="020B0A04020102020204" pitchFamily="34" charset="0"/>
            </a:endParaRPr>
          </a:p>
          <a:p>
            <a:pPr marL="0" indent="0" algn="ctr">
              <a:buNone/>
            </a:pPr>
            <a:r>
              <a:rPr lang="en-US" sz="5400" dirty="0" smtClean="0">
                <a:latin typeface="Arial Black" panose="020B0A04020102020204" pitchFamily="34" charset="0"/>
              </a:rPr>
              <a:t>NO START-UP</a:t>
            </a:r>
          </a:p>
          <a:p>
            <a:pPr marL="0" indent="0" algn="ctr">
              <a:buNone/>
            </a:pPr>
            <a:endParaRPr lang="en-US" sz="5400" dirty="0">
              <a:latin typeface="Arial Black" panose="020B0A04020102020204" pitchFamily="34" charset="0"/>
            </a:endParaRPr>
          </a:p>
          <a:p>
            <a:pPr marL="0" indent="0" algn="ctr">
              <a:buNone/>
            </a:pPr>
            <a:r>
              <a:rPr lang="en-US" sz="5400" dirty="0" smtClean="0">
                <a:latin typeface="Arial Black" panose="020B0A04020102020204" pitchFamily="34" charset="0"/>
              </a:rPr>
              <a:t>NO EXIT TICKET</a:t>
            </a:r>
            <a:endParaRPr lang="en-US" sz="5400" dirty="0">
              <a:latin typeface="Arial Black" panose="020B0A04020102020204" pitchFamily="34" charset="0"/>
            </a:endParaRP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2/21/2020</a:t>
            </a:r>
          </a:p>
        </p:txBody>
      </p:sp>
    </p:spTree>
    <p:extLst>
      <p:ext uri="{BB962C8B-B14F-4D97-AF65-F5344CB8AC3E}">
        <p14:creationId xmlns:p14="http://schemas.microsoft.com/office/powerpoint/2010/main" val="178580926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487680" y="1066800"/>
            <a:ext cx="11265408" cy="5562600"/>
          </a:xfrm>
        </p:spPr>
        <p:txBody>
          <a:bodyPr>
            <a:normAutofit/>
          </a:bodyPr>
          <a:lstStyle/>
          <a:p>
            <a:pPr marL="0" indent="0" algn="ctr">
              <a:buNone/>
            </a:pPr>
            <a:endParaRPr lang="en-US" sz="2800" u="sng" dirty="0">
              <a:latin typeface="Arial Black" panose="020B0A04020102020204" pitchFamily="34" charset="0"/>
            </a:endParaRPr>
          </a:p>
          <a:p>
            <a:pPr marL="0" indent="0" algn="ctr">
              <a:buNone/>
            </a:pPr>
            <a:r>
              <a:rPr lang="en-US" sz="2800" dirty="0">
                <a:latin typeface="Arial Black" panose="020B0A04020102020204" pitchFamily="34" charset="0"/>
              </a:rPr>
              <a:t>It’s LIT CIRCLE FRIDAY!</a:t>
            </a:r>
          </a:p>
          <a:p>
            <a:pPr marL="0" indent="0" algn="ctr">
              <a:buNone/>
            </a:pPr>
            <a:endParaRPr lang="en-US" sz="2800" u="sng" dirty="0">
              <a:latin typeface="Arial Black" panose="020B0A04020102020204" pitchFamily="34" charset="0"/>
            </a:endParaRPr>
          </a:p>
          <a:p>
            <a:pPr marL="0" indent="0" algn="ctr">
              <a:buNone/>
            </a:pPr>
            <a:r>
              <a:rPr lang="en-US" sz="3600" dirty="0">
                <a:latin typeface="Arial Black" panose="020B0A04020102020204" pitchFamily="34" charset="0"/>
              </a:rPr>
              <a:t>ARE</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YOU</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READY?</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2/21/2020</a:t>
            </a:r>
          </a:p>
        </p:txBody>
      </p:sp>
    </p:spTree>
    <p:extLst>
      <p:ext uri="{BB962C8B-B14F-4D97-AF65-F5344CB8AC3E}">
        <p14:creationId xmlns:p14="http://schemas.microsoft.com/office/powerpoint/2010/main" val="8216420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207264" y="1066800"/>
            <a:ext cx="11765280" cy="5562600"/>
          </a:xfrm>
        </p:spPr>
        <p:txBody>
          <a:bodyPr>
            <a:normAutofit/>
          </a:bodyPr>
          <a:lstStyle/>
          <a:p>
            <a:r>
              <a:rPr lang="en-US" sz="2800" dirty="0">
                <a:latin typeface="Arial Black" panose="020B0A04020102020204" pitchFamily="34" charset="0"/>
              </a:rPr>
              <a:t>Please take out your Lit Circle Assignment Sheets. </a:t>
            </a:r>
          </a:p>
          <a:p>
            <a:r>
              <a:rPr lang="en-US" sz="2800" dirty="0">
                <a:latin typeface="Arial Black" panose="020B0A04020102020204" pitchFamily="34" charset="0"/>
              </a:rPr>
              <a:t>I will be coming around to check them for completion and give points!</a:t>
            </a:r>
          </a:p>
          <a:p>
            <a:pPr marL="0" indent="0" algn="ctr">
              <a:buNone/>
            </a:pPr>
            <a:r>
              <a:rPr lang="en-US" sz="2800" u="sng" dirty="0">
                <a:latin typeface="Arial Black" panose="020B0A04020102020204" pitchFamily="34" charset="0"/>
              </a:rPr>
              <a:t>Prep Time</a:t>
            </a:r>
          </a:p>
          <a:p>
            <a:pPr marL="0" indent="0" algn="ctr">
              <a:buNone/>
            </a:pPr>
            <a:r>
              <a:rPr lang="en-US" sz="2800" dirty="0">
                <a:latin typeface="Arial Black" panose="020B0A04020102020204" pitchFamily="34" charset="0"/>
              </a:rPr>
              <a:t>You have TEN MINUTES to go over your assignment sheets and make sure you are ready for your group’s circle, then I will check again (for partial points).</a:t>
            </a:r>
          </a:p>
          <a:p>
            <a:pPr marL="0" indent="0">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If your worksheet is COMPLETE, take this time to re-read/skim the week’s reading, so you are ready to DISCUSS!</a:t>
            </a: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2/21/2020</a:t>
            </a:r>
          </a:p>
        </p:txBody>
      </p:sp>
    </p:spTree>
    <p:extLst>
      <p:ext uri="{BB962C8B-B14F-4D97-AF65-F5344CB8AC3E}">
        <p14:creationId xmlns:p14="http://schemas.microsoft.com/office/powerpoint/2010/main" val="336527646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29184" y="1066800"/>
            <a:ext cx="11606784" cy="5562600"/>
          </a:xfrm>
        </p:spPr>
        <p:txBody>
          <a:bodyPr>
            <a:normAutofit fontScale="92500" lnSpcReduction="20000"/>
          </a:bodyPr>
          <a:lstStyle/>
          <a:p>
            <a:pPr marL="0" indent="0" algn="ctr">
              <a:buNone/>
            </a:pPr>
            <a:r>
              <a:rPr lang="en-US" sz="2800" u="sng" dirty="0">
                <a:latin typeface="Arial Black" panose="020B0A04020102020204" pitchFamily="34" charset="0"/>
              </a:rPr>
              <a:t>Circle Time</a:t>
            </a:r>
          </a:p>
          <a:p>
            <a:pPr marL="514350" indent="-514350">
              <a:buFont typeface="+mj-lt"/>
              <a:buAutoNum type="arabicPeriod"/>
            </a:pPr>
            <a:r>
              <a:rPr lang="en-US" sz="2800" dirty="0">
                <a:latin typeface="Arial Black" panose="020B0A04020102020204" pitchFamily="34" charset="0"/>
              </a:rPr>
              <a:t>Summarizer – Read summary, review key points, and discuss. Add as needed.</a:t>
            </a:r>
          </a:p>
          <a:p>
            <a:pPr marL="514350" indent="-514350">
              <a:buFont typeface="+mj-lt"/>
              <a:buAutoNum type="arabicPeriod"/>
            </a:pPr>
            <a:r>
              <a:rPr lang="en-US" sz="2800" dirty="0">
                <a:latin typeface="Arial Black" panose="020B0A04020102020204" pitchFamily="34" charset="0"/>
              </a:rPr>
              <a:t>Word Wizard – Introduce words and explain why you chose them. Group defines terms together.</a:t>
            </a:r>
          </a:p>
          <a:p>
            <a:pPr marL="514350" indent="-514350">
              <a:buFont typeface="+mj-lt"/>
              <a:buAutoNum type="arabicPeriod"/>
            </a:pPr>
            <a:r>
              <a:rPr lang="en-US" sz="2800" dirty="0">
                <a:latin typeface="Arial Black" panose="020B0A04020102020204" pitchFamily="34" charset="0"/>
              </a:rPr>
              <a:t>Discussion Director – Introduce ONE thoughtful question. Group discusses.</a:t>
            </a:r>
          </a:p>
          <a:p>
            <a:pPr marL="514350" indent="-514350">
              <a:buFont typeface="+mj-lt"/>
              <a:buAutoNum type="arabicPeriod"/>
            </a:pPr>
            <a:r>
              <a:rPr lang="en-US" sz="2800" dirty="0">
                <a:latin typeface="Arial Black" panose="020B0A04020102020204" pitchFamily="34" charset="0"/>
              </a:rPr>
              <a:t>Literary Luminary – Introduce ONE significant passage. Group discusses.</a:t>
            </a:r>
          </a:p>
          <a:p>
            <a:pPr marL="514350" indent="-514350">
              <a:buFont typeface="+mj-lt"/>
              <a:buAutoNum type="arabicPeriod"/>
            </a:pPr>
            <a:r>
              <a:rPr lang="en-US" sz="2800" dirty="0">
                <a:latin typeface="Arial Black" panose="020B0A04020102020204" pitchFamily="34" charset="0"/>
              </a:rPr>
              <a:t>Illustrator – Share illustration and explain elements. Group discusses.</a:t>
            </a:r>
          </a:p>
          <a:p>
            <a:pPr marL="514350" indent="-514350">
              <a:buFont typeface="+mj-lt"/>
              <a:buAutoNum type="arabicPeriod"/>
            </a:pPr>
            <a:r>
              <a:rPr lang="en-US" sz="2800" dirty="0">
                <a:latin typeface="Arial Black" panose="020B0A04020102020204" pitchFamily="34" charset="0"/>
              </a:rPr>
              <a:t>Connector – Share connections with the group. Group discusses.</a:t>
            </a:r>
          </a:p>
          <a:p>
            <a:pPr marL="514350" indent="-514350">
              <a:buFont typeface="+mj-lt"/>
              <a:buAutoNum type="arabicPeriod"/>
            </a:pPr>
            <a:r>
              <a:rPr lang="en-US" sz="2800" dirty="0">
                <a:latin typeface="Arial Black" panose="020B0A04020102020204" pitchFamily="34" charset="0"/>
              </a:rPr>
              <a:t>REPEAT 3/4/6 AS TIME ALLOWS.</a:t>
            </a: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a:p>
            <a:pPr marL="514350" indent="-514350">
              <a:buFont typeface="+mj-lt"/>
              <a:buAutoNum type="arabicPeriod"/>
            </a:pPr>
            <a:endParaRPr lang="en-US" sz="2800"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2/21/2020</a:t>
            </a:r>
          </a:p>
        </p:txBody>
      </p:sp>
    </p:spTree>
    <p:extLst>
      <p:ext uri="{BB962C8B-B14F-4D97-AF65-F5344CB8AC3E}">
        <p14:creationId xmlns:p14="http://schemas.microsoft.com/office/powerpoint/2010/main" val="130089732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16992" y="1066800"/>
            <a:ext cx="11545824" cy="5562600"/>
          </a:xfrm>
        </p:spPr>
        <p:txBody>
          <a:bodyPr>
            <a:normAutofit/>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First, I will assign the reading for the week…</a:t>
            </a:r>
          </a:p>
          <a:p>
            <a:pPr marL="0" indent="0" algn="ctr">
              <a:buNone/>
            </a:pPr>
            <a:r>
              <a:rPr lang="en-US" sz="2800" dirty="0">
                <a:latin typeface="Arial Black" panose="020B0A04020102020204" pitchFamily="34" charset="0"/>
              </a:rPr>
              <a:t>For our next circle on </a:t>
            </a:r>
          </a:p>
          <a:p>
            <a:pPr marL="0" indent="0" algn="ctr">
              <a:buNone/>
            </a:pPr>
            <a:r>
              <a:rPr lang="en-US" sz="2800" dirty="0">
                <a:latin typeface="Arial Black" panose="020B0A04020102020204" pitchFamily="34" charset="0"/>
              </a:rPr>
              <a:t>2/28/2020</a:t>
            </a:r>
          </a:p>
          <a:p>
            <a:pPr marL="0" indent="0" algn="ctr">
              <a:buNone/>
            </a:pPr>
            <a:endParaRPr lang="en-US" sz="2800" dirty="0">
              <a:latin typeface="Arial Black" panose="020B0A04020102020204" pitchFamily="34" charset="0"/>
            </a:endParaRPr>
          </a:p>
          <a:p>
            <a:pPr marL="0" indent="0" algn="ctr">
              <a:buNone/>
            </a:pPr>
            <a:r>
              <a:rPr lang="en-US" sz="2800" dirty="0">
                <a:latin typeface="Arial Black" panose="020B0A04020102020204" pitchFamily="34" charset="0"/>
              </a:rPr>
              <a:t>READ CHAPTERS 6 – 9</a:t>
            </a:r>
          </a:p>
          <a:p>
            <a:pPr marL="0" indent="0" algn="ctr">
              <a:buNone/>
            </a:pPr>
            <a:r>
              <a:rPr lang="en-US" sz="2800" dirty="0">
                <a:latin typeface="Arial Black" panose="020B0A04020102020204" pitchFamily="34" charset="0"/>
              </a:rPr>
              <a:t>PAGES 91 - 155</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2/21/2020</a:t>
            </a:r>
          </a:p>
        </p:txBody>
      </p:sp>
    </p:spTree>
    <p:extLst>
      <p:ext uri="{BB962C8B-B14F-4D97-AF65-F5344CB8AC3E}">
        <p14:creationId xmlns:p14="http://schemas.microsoft.com/office/powerpoint/2010/main" val="318870471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867"/>
            <a:ext cx="8229600" cy="868362"/>
          </a:xfrm>
        </p:spPr>
        <p:txBody>
          <a:bodyPr/>
          <a:lstStyle/>
          <a:p>
            <a:r>
              <a:rPr lang="en-US" dirty="0">
                <a:latin typeface="Arial Black" panose="020B0A04020102020204" pitchFamily="34" charset="0"/>
              </a:rPr>
              <a:t>Literature Circles</a:t>
            </a:r>
          </a:p>
        </p:txBody>
      </p:sp>
      <p:sp>
        <p:nvSpPr>
          <p:cNvPr id="3" name="Content Placeholder 2"/>
          <p:cNvSpPr>
            <a:spLocks noGrp="1"/>
          </p:cNvSpPr>
          <p:nvPr>
            <p:ph idx="1"/>
          </p:nvPr>
        </p:nvSpPr>
        <p:spPr>
          <a:xfrm>
            <a:off x="365760" y="1066800"/>
            <a:ext cx="11533632" cy="5562600"/>
          </a:xfrm>
        </p:spPr>
        <p:txBody>
          <a:bodyPr>
            <a:normAutofit/>
          </a:bodyPr>
          <a:lstStyle/>
          <a:p>
            <a:pPr marL="0" indent="0" algn="ctr">
              <a:buNone/>
            </a:pPr>
            <a:r>
              <a:rPr lang="en-US" sz="2800" u="sng" dirty="0">
                <a:latin typeface="Arial Black" panose="020B0A04020102020204" pitchFamily="34" charset="0"/>
              </a:rPr>
              <a:t>Lit Circle FINAL Steps</a:t>
            </a:r>
          </a:p>
          <a:p>
            <a:r>
              <a:rPr lang="en-US" sz="2800" dirty="0">
                <a:latin typeface="Arial Black" panose="020B0A04020102020204" pitchFamily="34" charset="0"/>
              </a:rPr>
              <a:t>Now you must SWITCH assignments in your groups. </a:t>
            </a:r>
          </a:p>
          <a:p>
            <a:r>
              <a:rPr lang="en-US" sz="2800" dirty="0">
                <a:latin typeface="Arial Black" panose="020B0A04020102020204" pitchFamily="34" charset="0"/>
              </a:rPr>
              <a:t>Each group has a packet of worksheets.</a:t>
            </a:r>
          </a:p>
          <a:p>
            <a:r>
              <a:rPr lang="en-US" sz="2800" dirty="0">
                <a:latin typeface="Arial Black" panose="020B0A04020102020204" pitchFamily="34" charset="0"/>
              </a:rPr>
              <a:t>Each member will get an assignment THEY HAVE NOT HAD YET!</a:t>
            </a:r>
          </a:p>
          <a:p>
            <a:pPr marL="0" indent="0" algn="ctr">
              <a:buNone/>
            </a:pPr>
            <a:r>
              <a:rPr lang="en-US" sz="2800" dirty="0">
                <a:latin typeface="Arial Black" panose="020B0A04020102020204" pitchFamily="34" charset="0"/>
              </a:rPr>
              <a:t>YOUR </a:t>
            </a:r>
            <a:r>
              <a:rPr lang="en-US" sz="2800" u="sng" dirty="0">
                <a:latin typeface="Arial Black" panose="020B0A04020102020204" pitchFamily="34" charset="0"/>
              </a:rPr>
              <a:t>JOB</a:t>
            </a:r>
            <a:r>
              <a:rPr lang="en-US" sz="2800" dirty="0">
                <a:latin typeface="Arial Black" panose="020B0A04020102020204" pitchFamily="34" charset="0"/>
              </a:rPr>
              <a:t>…YOUR </a:t>
            </a:r>
            <a:r>
              <a:rPr lang="en-US" sz="2800" u="sng" dirty="0">
                <a:latin typeface="Arial Black" panose="020B0A04020102020204" pitchFamily="34" charset="0"/>
              </a:rPr>
              <a:t>HOMEWORK</a:t>
            </a:r>
          </a:p>
          <a:p>
            <a:pPr marL="0" indent="0" algn="ctr">
              <a:buNone/>
            </a:pPr>
            <a:r>
              <a:rPr lang="en-US" sz="2800" u="sng" dirty="0">
                <a:latin typeface="Arial Black" panose="020B0A04020102020204" pitchFamily="34" charset="0"/>
              </a:rPr>
              <a:t>FOR THE WEEK…</a:t>
            </a:r>
          </a:p>
          <a:p>
            <a:pPr marL="0" indent="0" algn="ctr">
              <a:buNone/>
            </a:pPr>
            <a:r>
              <a:rPr lang="en-US" sz="2800" dirty="0">
                <a:latin typeface="Arial Black" panose="020B0A04020102020204" pitchFamily="34" charset="0"/>
              </a:rPr>
              <a:t>IS TO HAVE </a:t>
            </a:r>
            <a:r>
              <a:rPr lang="en-US" sz="2800" u="sng" dirty="0">
                <a:latin typeface="Arial Black" panose="020B0A04020102020204" pitchFamily="34" charset="0"/>
              </a:rPr>
              <a:t>YOUR</a:t>
            </a:r>
            <a:r>
              <a:rPr lang="en-US" sz="2800" dirty="0">
                <a:latin typeface="Arial Black" panose="020B0A04020102020204" pitchFamily="34" charset="0"/>
              </a:rPr>
              <a:t> READING AND </a:t>
            </a:r>
            <a:r>
              <a:rPr lang="en-US" sz="2800" u="sng" dirty="0">
                <a:latin typeface="Arial Black" panose="020B0A04020102020204" pitchFamily="34" charset="0"/>
              </a:rPr>
              <a:t>YOUR</a:t>
            </a:r>
            <a:r>
              <a:rPr lang="en-US" sz="2800" dirty="0">
                <a:latin typeface="Arial Black" panose="020B0A04020102020204" pitchFamily="34" charset="0"/>
              </a:rPr>
              <a:t> WORKSHEET </a:t>
            </a:r>
          </a:p>
          <a:p>
            <a:pPr marL="0" indent="0" algn="ctr">
              <a:buNone/>
            </a:pPr>
            <a:r>
              <a:rPr lang="en-US" sz="4800" u="sng" dirty="0">
                <a:latin typeface="Arial Black" panose="020B0A04020102020204" pitchFamily="34" charset="0"/>
              </a:rPr>
              <a:t>DONE</a:t>
            </a:r>
          </a:p>
          <a:p>
            <a:pPr marL="0" indent="0" algn="ctr">
              <a:buNone/>
            </a:pPr>
            <a:r>
              <a:rPr lang="en-US" sz="2800" dirty="0">
                <a:latin typeface="Arial Black" panose="020B0A04020102020204" pitchFamily="34" charset="0"/>
              </a:rPr>
              <a:t>BY THE TIME YOU COME TO CLASS ON FRIDAY 2/28!!!</a:t>
            </a:r>
          </a:p>
          <a:p>
            <a:pPr marL="0" indent="0" algn="ctr">
              <a:buNone/>
            </a:pPr>
            <a:endParaRPr lang="en-US" sz="2800" u="sng" dirty="0">
              <a:latin typeface="Arial Black" panose="020B0A04020102020204" pitchFamily="34" charset="0"/>
            </a:endParaRPr>
          </a:p>
          <a:p>
            <a:pPr marL="0" indent="0" algn="ctr">
              <a:buNone/>
            </a:pPr>
            <a:endParaRPr lang="en-US" sz="2800" u="sng" dirty="0">
              <a:latin typeface="Arial Black" panose="020B0A04020102020204" pitchFamily="34" charset="0"/>
            </a:endParaRPr>
          </a:p>
        </p:txBody>
      </p:sp>
      <p:sp>
        <p:nvSpPr>
          <p:cNvPr id="4" name="TextBox 3"/>
          <p:cNvSpPr txBox="1"/>
          <p:nvPr/>
        </p:nvSpPr>
        <p:spPr>
          <a:xfrm>
            <a:off x="9448800" y="487498"/>
            <a:ext cx="1085324" cy="276999"/>
          </a:xfrm>
          <a:prstGeom prst="rect">
            <a:avLst/>
          </a:prstGeom>
          <a:noFill/>
        </p:spPr>
        <p:txBody>
          <a:bodyPr wrap="square" rtlCol="0">
            <a:spAutoFit/>
          </a:bodyPr>
          <a:lstStyle/>
          <a:p>
            <a:r>
              <a:rPr lang="en-US" sz="1200" dirty="0">
                <a:solidFill>
                  <a:prstClr val="black"/>
                </a:solidFill>
                <a:latin typeface="Arial Black" panose="020B0A04020102020204" pitchFamily="34" charset="0"/>
              </a:rPr>
              <a:t>2/21/2020</a:t>
            </a:r>
          </a:p>
        </p:txBody>
      </p:sp>
    </p:spTree>
    <p:extLst>
      <p:ext uri="{BB962C8B-B14F-4D97-AF65-F5344CB8AC3E}">
        <p14:creationId xmlns:p14="http://schemas.microsoft.com/office/powerpoint/2010/main" val="5275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a:bodyPr>
          <a:lstStyle/>
          <a:p>
            <a:r>
              <a:rPr lang="en-US" sz="3600" dirty="0" smtClean="0">
                <a:latin typeface="Arial Black" panose="020B0A04020102020204" pitchFamily="34" charset="0"/>
              </a:rPr>
              <a:t>Go to Google Classroom</a:t>
            </a:r>
          </a:p>
          <a:p>
            <a:r>
              <a:rPr lang="en-US" sz="3600" dirty="0" smtClean="0">
                <a:latin typeface="Arial Black" panose="020B0A04020102020204" pitchFamily="34" charset="0"/>
              </a:rPr>
              <a:t>Open up the Questions for this text and start working on them.</a:t>
            </a:r>
          </a:p>
          <a:p>
            <a:r>
              <a:rPr lang="en-US" sz="3600" dirty="0" smtClean="0">
                <a:latin typeface="Arial Black" panose="020B0A04020102020204" pitchFamily="34" charset="0"/>
              </a:rPr>
              <a:t>Be sure to write your answers IN COMPLETE SENTENCES and CITE THEM! </a:t>
            </a:r>
          </a:p>
          <a:p>
            <a:pPr lvl="1"/>
            <a:r>
              <a:rPr lang="en-US" sz="3200" dirty="0" smtClean="0">
                <a:latin typeface="Arial Black" panose="020B0A04020102020204" pitchFamily="34" charset="0"/>
              </a:rPr>
              <a:t>Ex: (</a:t>
            </a:r>
            <a:r>
              <a:rPr lang="en-US" sz="3200" dirty="0" err="1" smtClean="0">
                <a:latin typeface="Arial Black" panose="020B0A04020102020204" pitchFamily="34" charset="0"/>
              </a:rPr>
              <a:t>Quindlen</a:t>
            </a:r>
            <a:r>
              <a:rPr lang="en-US" sz="3200" dirty="0" smtClean="0">
                <a:latin typeface="Arial Black" panose="020B0A04020102020204" pitchFamily="34" charset="0"/>
              </a:rPr>
              <a:t> 15).</a:t>
            </a:r>
          </a:p>
          <a:p>
            <a:r>
              <a:rPr lang="en-US" sz="3600" dirty="0" smtClean="0">
                <a:latin typeface="Arial Black" panose="020B0A04020102020204" pitchFamily="34" charset="0"/>
              </a:rPr>
              <a:t>Anything you do not get done in class becomes HOMEWORK.</a:t>
            </a:r>
            <a:endParaRPr lang="en-US" sz="3600" dirty="0">
              <a:latin typeface="Arial Black" panose="020B0A04020102020204" pitchFamily="34" charset="0"/>
            </a:endParaRPr>
          </a:p>
        </p:txBody>
      </p:sp>
    </p:spTree>
    <p:extLst>
      <p:ext uri="{BB962C8B-B14F-4D97-AF65-F5344CB8AC3E}">
        <p14:creationId xmlns:p14="http://schemas.microsoft.com/office/powerpoint/2010/main" val="1053150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Comprehension Questions for</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“Quilt of a Country”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995360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Now that you have read the article…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Why do you think the author chose to use the METAPHOR of a quilt to represent America and its people?</a:t>
            </a:r>
          </a:p>
          <a:p>
            <a:pPr marL="0" indent="0" algn="ctr">
              <a:buNone/>
            </a:pPr>
            <a:r>
              <a:rPr lang="en-US" sz="3200" dirty="0" smtClean="0">
                <a:latin typeface="Arial Black" panose="020B0A04020102020204" pitchFamily="34" charset="0"/>
              </a:rPr>
              <a:t>How do those two things relate to one another?</a:t>
            </a:r>
            <a:endParaRPr lang="en-US" sz="3200" dirty="0">
              <a:latin typeface="Arial Black" panose="020B0A04020102020204" pitchFamily="34" charset="0"/>
            </a:endParaRPr>
          </a:p>
        </p:txBody>
      </p:sp>
      <p:sp>
        <p:nvSpPr>
          <p:cNvPr id="4" name="TextBox 3"/>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1/9/2020</a:t>
            </a:r>
            <a:endParaRPr lang="en-US" dirty="0">
              <a:latin typeface="Arial Black" panose="020B0A04020102020204" pitchFamily="34" charset="0"/>
            </a:endParaRPr>
          </a:p>
        </p:txBody>
      </p:sp>
    </p:spTree>
    <p:extLst>
      <p:ext uri="{BB962C8B-B14F-4D97-AF65-F5344CB8AC3E}">
        <p14:creationId xmlns:p14="http://schemas.microsoft.com/office/powerpoint/2010/main" val="291876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If you had to choose, what would you say is your favorite WORD in the English language?</a:t>
            </a:r>
          </a:p>
          <a:p>
            <a:pPr marL="0" indent="0" algn="ctr">
              <a:buNone/>
            </a:pPr>
            <a:r>
              <a:rPr lang="en-US" sz="3200" dirty="0" smtClean="0">
                <a:latin typeface="Arial Black" panose="020B0A04020102020204" pitchFamily="34" charset="0"/>
              </a:rPr>
              <a:t>Why is it your favorite?</a:t>
            </a:r>
          </a:p>
          <a:p>
            <a:pPr marL="0" indent="0" algn="ctr">
              <a:buNone/>
            </a:pPr>
            <a:r>
              <a:rPr lang="en-US" sz="3200" dirty="0" smtClean="0">
                <a:latin typeface="Arial Black" panose="020B0A04020102020204" pitchFamily="34" charset="0"/>
              </a:rPr>
              <a:t>What about that word makes it: interesting, funny, clever, important, necessary, etc. to you?</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1/10/2020</a:t>
            </a:r>
            <a:endParaRPr lang="en-US" dirty="0">
              <a:latin typeface="Arial Black" panose="020B0A04020102020204" pitchFamily="34" charset="0"/>
            </a:endParaRPr>
          </a:p>
        </p:txBody>
      </p:sp>
    </p:spTree>
    <p:extLst>
      <p:ext uri="{BB962C8B-B14F-4D97-AF65-F5344CB8AC3E}">
        <p14:creationId xmlns:p14="http://schemas.microsoft.com/office/powerpoint/2010/main" val="1947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If you had to choose, what would you say is your favorite WORD in the English language?</a:t>
            </a:r>
          </a:p>
          <a:p>
            <a:pPr marL="0" indent="0" algn="ctr">
              <a:buNone/>
            </a:pPr>
            <a:r>
              <a:rPr lang="en-US" sz="3200" dirty="0">
                <a:latin typeface="Arial Black" panose="020B0A04020102020204" pitchFamily="34" charset="0"/>
              </a:rPr>
              <a:t>Why is it your favorite?</a:t>
            </a:r>
          </a:p>
          <a:p>
            <a:pPr marL="0" indent="0" algn="ctr">
              <a:buNone/>
            </a:pPr>
            <a:r>
              <a:rPr lang="en-US" sz="3200" dirty="0">
                <a:latin typeface="Arial Black" panose="020B0A04020102020204" pitchFamily="34" charset="0"/>
              </a:rPr>
              <a:t>What about that word makes it: interesting, funny, clever, important, necessary, etc. to you?</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1/10/2020</a:t>
            </a:r>
            <a:endParaRPr lang="en-US" dirty="0">
              <a:latin typeface="Arial Black" panose="020B0A04020102020204" pitchFamily="34" charset="0"/>
            </a:endParaRPr>
          </a:p>
        </p:txBody>
      </p:sp>
    </p:spTree>
    <p:extLst>
      <p:ext uri="{BB962C8B-B14F-4D97-AF65-F5344CB8AC3E}">
        <p14:creationId xmlns:p14="http://schemas.microsoft.com/office/powerpoint/2010/main" val="280530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8175"/>
          </a:xfrm>
        </p:spPr>
        <p:txBody>
          <a:bodyPr>
            <a:normAutofit fontScale="90000"/>
          </a:bodyPr>
          <a:lstStyle/>
          <a:p>
            <a:pPr algn="ctr"/>
            <a:r>
              <a:rPr lang="en-US" dirty="0" smtClean="0">
                <a:latin typeface="Arial Black" panose="020B0A04020102020204" pitchFamily="34" charset="0"/>
              </a:rPr>
              <a:t>Author’s Style – Word Choice</a:t>
            </a:r>
            <a:endParaRPr lang="en-US" dirty="0">
              <a:latin typeface="Arial Black" panose="020B0A04020102020204" pitchFamily="34" charset="0"/>
            </a:endParaRPr>
          </a:p>
        </p:txBody>
      </p:sp>
      <p:sp>
        <p:nvSpPr>
          <p:cNvPr id="3" name="Content Placeholder 2"/>
          <p:cNvSpPr>
            <a:spLocks noGrp="1"/>
          </p:cNvSpPr>
          <p:nvPr>
            <p:ph idx="1"/>
          </p:nvPr>
        </p:nvSpPr>
        <p:spPr>
          <a:xfrm>
            <a:off x="558800" y="1003300"/>
            <a:ext cx="11239500" cy="5689600"/>
          </a:xfrm>
        </p:spPr>
        <p:txBody>
          <a:bodyPr>
            <a:normAutofit fontScale="92500" lnSpcReduction="10000"/>
          </a:bodyPr>
          <a:lstStyle/>
          <a:p>
            <a:r>
              <a:rPr lang="en-US" sz="3600" dirty="0" smtClean="0">
                <a:latin typeface="Arial Black" panose="020B0A04020102020204" pitchFamily="34" charset="0"/>
              </a:rPr>
              <a:t>Fiction </a:t>
            </a:r>
            <a:r>
              <a:rPr lang="en-US" sz="3600" dirty="0">
                <a:latin typeface="Arial Black" panose="020B0A04020102020204" pitchFamily="34" charset="0"/>
              </a:rPr>
              <a:t>writers and poets are not the only ones who choose words carefully. </a:t>
            </a:r>
            <a:endParaRPr lang="en-US" sz="3600" dirty="0" smtClean="0">
              <a:latin typeface="Arial Black" panose="020B0A04020102020204" pitchFamily="34" charset="0"/>
            </a:endParaRPr>
          </a:p>
          <a:p>
            <a:r>
              <a:rPr lang="en-US" sz="3600" dirty="0" smtClean="0">
                <a:latin typeface="Arial Black" panose="020B0A04020102020204" pitchFamily="34" charset="0"/>
              </a:rPr>
              <a:t>Nonfiction </a:t>
            </a:r>
            <a:r>
              <a:rPr lang="en-US" sz="3600" dirty="0">
                <a:latin typeface="Arial Black" panose="020B0A04020102020204" pitchFamily="34" charset="0"/>
              </a:rPr>
              <a:t>writers like Anna </a:t>
            </a:r>
            <a:r>
              <a:rPr lang="en-US" sz="3600" dirty="0" err="1">
                <a:latin typeface="Arial Black" panose="020B0A04020102020204" pitchFamily="34" charset="0"/>
              </a:rPr>
              <a:t>Quindlen</a:t>
            </a:r>
            <a:r>
              <a:rPr lang="en-US" sz="3600" dirty="0">
                <a:latin typeface="Arial Black" panose="020B0A04020102020204" pitchFamily="34" charset="0"/>
              </a:rPr>
              <a:t> </a:t>
            </a:r>
            <a:r>
              <a:rPr lang="en-US" sz="3600" dirty="0" smtClean="0">
                <a:latin typeface="Arial Black" panose="020B0A04020102020204" pitchFamily="34" charset="0"/>
              </a:rPr>
              <a:t>also </a:t>
            </a:r>
            <a:r>
              <a:rPr lang="en-US" sz="3600" dirty="0">
                <a:latin typeface="Arial Black" panose="020B0A04020102020204" pitchFamily="34" charset="0"/>
              </a:rPr>
              <a:t>use </a:t>
            </a:r>
            <a:r>
              <a:rPr lang="en-US" sz="3600" b="1" dirty="0">
                <a:latin typeface="Arial Black" panose="020B0A04020102020204" pitchFamily="34" charset="0"/>
              </a:rPr>
              <a:t>vivid language</a:t>
            </a:r>
            <a:r>
              <a:rPr lang="en-US" sz="3600" dirty="0">
                <a:latin typeface="Arial Black" panose="020B0A04020102020204" pitchFamily="34" charset="0"/>
              </a:rPr>
              <a:t> or strong precise words, to </a:t>
            </a:r>
            <a:r>
              <a:rPr lang="en-US" sz="3600" b="1" dirty="0">
                <a:latin typeface="Arial Black" panose="020B0A04020102020204" pitchFamily="34" charset="0"/>
              </a:rPr>
              <a:t>bring ideas to life</a:t>
            </a:r>
            <a:r>
              <a:rPr lang="en-US" sz="3600" dirty="0">
                <a:latin typeface="Arial Black" panose="020B0A04020102020204" pitchFamily="34" charset="0"/>
              </a:rPr>
              <a:t>. </a:t>
            </a:r>
            <a:endParaRPr lang="en-US" sz="3600" dirty="0" smtClean="0">
              <a:latin typeface="Arial Black" panose="020B0A04020102020204" pitchFamily="34" charset="0"/>
            </a:endParaRPr>
          </a:p>
          <a:p>
            <a:r>
              <a:rPr lang="en-US" sz="3600" dirty="0" smtClean="0">
                <a:latin typeface="Arial Black" panose="020B0A04020102020204" pitchFamily="34" charset="0"/>
              </a:rPr>
              <a:t>Use </a:t>
            </a:r>
            <a:r>
              <a:rPr lang="en-US" sz="3600" dirty="0">
                <a:latin typeface="Arial Black" panose="020B0A04020102020204" pitchFamily="34" charset="0"/>
              </a:rPr>
              <a:t>of </a:t>
            </a:r>
            <a:r>
              <a:rPr lang="en-US" sz="3600" b="1" dirty="0">
                <a:latin typeface="Arial Black" panose="020B0A04020102020204" pitchFamily="34" charset="0"/>
              </a:rPr>
              <a:t>vivid language </a:t>
            </a:r>
            <a:r>
              <a:rPr lang="en-US" sz="3600" dirty="0">
                <a:latin typeface="Arial Black" panose="020B0A04020102020204" pitchFamily="34" charset="0"/>
              </a:rPr>
              <a:t>helps authors to </a:t>
            </a:r>
            <a:r>
              <a:rPr lang="en-US" sz="3600" b="1" dirty="0">
                <a:latin typeface="Arial Black" panose="020B0A04020102020204" pitchFamily="34" charset="0"/>
              </a:rPr>
              <a:t>communicate </a:t>
            </a:r>
            <a:r>
              <a:rPr lang="en-US" sz="3600" dirty="0">
                <a:latin typeface="Arial Black" panose="020B0A04020102020204" pitchFamily="34" charset="0"/>
              </a:rPr>
              <a:t>and </a:t>
            </a:r>
            <a:r>
              <a:rPr lang="en-US" sz="3600" b="1" dirty="0">
                <a:latin typeface="Arial Black" panose="020B0A04020102020204" pitchFamily="34" charset="0"/>
              </a:rPr>
              <a:t>emphasize. </a:t>
            </a:r>
            <a:r>
              <a:rPr lang="en-US" sz="3600" dirty="0">
                <a:latin typeface="Arial Black" panose="020B0A04020102020204" pitchFamily="34" charset="0"/>
              </a:rPr>
              <a:t> </a:t>
            </a:r>
            <a:endParaRPr lang="en-US" sz="3600" dirty="0" smtClean="0">
              <a:latin typeface="Arial Black" panose="020B0A04020102020204" pitchFamily="34" charset="0"/>
            </a:endParaRPr>
          </a:p>
          <a:p>
            <a:r>
              <a:rPr lang="en-US" sz="3600" dirty="0" smtClean="0">
                <a:latin typeface="Arial Black" panose="020B0A04020102020204" pitchFamily="34" charset="0"/>
              </a:rPr>
              <a:t>Using </a:t>
            </a:r>
            <a:r>
              <a:rPr lang="en-US" sz="3600" dirty="0">
                <a:latin typeface="Arial Black" panose="020B0A04020102020204" pitchFamily="34" charset="0"/>
              </a:rPr>
              <a:t>strong verbs and precise adjectives make writing more interesting and convincing. </a:t>
            </a:r>
            <a:endParaRPr lang="en-US" sz="3600" dirty="0" smtClean="0">
              <a:latin typeface="Arial Black" panose="020B0A04020102020204" pitchFamily="34" charset="0"/>
            </a:endParaRPr>
          </a:p>
          <a:p>
            <a:endParaRPr lang="en-US" sz="3600" dirty="0">
              <a:latin typeface="Arial Black" panose="020B0A04020102020204" pitchFamily="34" charset="0"/>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7585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8175"/>
          </a:xfrm>
        </p:spPr>
        <p:txBody>
          <a:bodyPr>
            <a:normAutofit fontScale="90000"/>
          </a:bodyPr>
          <a:lstStyle/>
          <a:p>
            <a:pPr algn="ctr"/>
            <a:r>
              <a:rPr lang="en-US" dirty="0" smtClean="0">
                <a:latin typeface="Arial Black" panose="020B0A04020102020204" pitchFamily="34" charset="0"/>
              </a:rPr>
              <a:t>Author’s Style – Word Choice</a:t>
            </a:r>
            <a:endParaRPr lang="en-US" dirty="0">
              <a:latin typeface="Arial Black" panose="020B0A04020102020204" pitchFamily="34" charset="0"/>
            </a:endParaRPr>
          </a:p>
        </p:txBody>
      </p:sp>
      <p:sp>
        <p:nvSpPr>
          <p:cNvPr id="3" name="Content Placeholder 2"/>
          <p:cNvSpPr>
            <a:spLocks noGrp="1"/>
          </p:cNvSpPr>
          <p:nvPr>
            <p:ph idx="1"/>
          </p:nvPr>
        </p:nvSpPr>
        <p:spPr>
          <a:xfrm>
            <a:off x="558800" y="1003300"/>
            <a:ext cx="11239500" cy="5689600"/>
          </a:xfrm>
        </p:spPr>
        <p:txBody>
          <a:bodyPr>
            <a:normAutofit lnSpcReduction="10000"/>
          </a:bodyPr>
          <a:lstStyle/>
          <a:p>
            <a:r>
              <a:rPr lang="en-US" sz="3600" b="1" dirty="0" smtClean="0">
                <a:latin typeface="Arial Black" panose="020B0A04020102020204" pitchFamily="34" charset="0"/>
              </a:rPr>
              <a:t>Here </a:t>
            </a:r>
            <a:r>
              <a:rPr lang="en-US" sz="3600" b="1" dirty="0">
                <a:latin typeface="Arial Black" panose="020B0A04020102020204" pitchFamily="34" charset="0"/>
              </a:rPr>
              <a:t>are some examples:</a:t>
            </a:r>
            <a:endParaRPr lang="en-US" sz="3600" dirty="0">
              <a:latin typeface="Arial Black" panose="020B0A04020102020204" pitchFamily="34" charset="0"/>
            </a:endParaRPr>
          </a:p>
          <a:p>
            <a:pPr lvl="1"/>
            <a:r>
              <a:rPr lang="en-US" sz="3200" b="1" dirty="0">
                <a:latin typeface="Arial Black" panose="020B0A04020102020204" pitchFamily="34" charset="0"/>
              </a:rPr>
              <a:t>Ordinary adjective</a:t>
            </a:r>
            <a:r>
              <a:rPr lang="en-US" sz="3200" dirty="0">
                <a:latin typeface="Arial Black" panose="020B0A04020102020204" pitchFamily="34" charset="0"/>
              </a:rPr>
              <a:t>: We sailed through the </a:t>
            </a:r>
            <a:r>
              <a:rPr lang="en-US" sz="3200" b="1" i="1" dirty="0">
                <a:latin typeface="Arial Black" panose="020B0A04020102020204" pitchFamily="34" charset="0"/>
              </a:rPr>
              <a:t>rough</a:t>
            </a:r>
            <a:r>
              <a:rPr lang="en-US" sz="3200" b="1" dirty="0">
                <a:latin typeface="Arial Black" panose="020B0A04020102020204" pitchFamily="34" charset="0"/>
              </a:rPr>
              <a:t> </a:t>
            </a:r>
            <a:r>
              <a:rPr lang="en-US" sz="3200" dirty="0">
                <a:latin typeface="Arial Black" panose="020B0A04020102020204" pitchFamily="34" charset="0"/>
              </a:rPr>
              <a:t>water.</a:t>
            </a:r>
          </a:p>
          <a:p>
            <a:pPr lvl="1"/>
            <a:r>
              <a:rPr lang="en-US" sz="3200" b="1" dirty="0">
                <a:latin typeface="Arial Black" panose="020B0A04020102020204" pitchFamily="34" charset="0"/>
              </a:rPr>
              <a:t>Precise adjective</a:t>
            </a:r>
            <a:r>
              <a:rPr lang="en-US" sz="3200" dirty="0">
                <a:latin typeface="Arial Black" panose="020B0A04020102020204" pitchFamily="34" charset="0"/>
              </a:rPr>
              <a:t>: We sailed through </a:t>
            </a:r>
            <a:r>
              <a:rPr lang="en-US" sz="3200" b="1" i="1" dirty="0">
                <a:latin typeface="Arial Black" panose="020B0A04020102020204" pitchFamily="34" charset="0"/>
              </a:rPr>
              <a:t>churning</a:t>
            </a:r>
            <a:r>
              <a:rPr lang="en-US" sz="3200" b="1" dirty="0">
                <a:latin typeface="Arial Black" panose="020B0A04020102020204" pitchFamily="34" charset="0"/>
              </a:rPr>
              <a:t> </a:t>
            </a:r>
            <a:r>
              <a:rPr lang="en-US" sz="3200" dirty="0">
                <a:latin typeface="Arial Black" panose="020B0A04020102020204" pitchFamily="34" charset="0"/>
              </a:rPr>
              <a:t>water</a:t>
            </a:r>
            <a:r>
              <a:rPr lang="en-US" sz="3200" dirty="0" smtClean="0">
                <a:latin typeface="Arial Black" panose="020B0A04020102020204" pitchFamily="34" charset="0"/>
              </a:rPr>
              <a:t>.</a:t>
            </a:r>
          </a:p>
          <a:p>
            <a:endParaRPr lang="en-US" sz="3600" dirty="0">
              <a:latin typeface="Arial Black" panose="020B0A04020102020204" pitchFamily="34" charset="0"/>
            </a:endParaRPr>
          </a:p>
          <a:p>
            <a:pPr lvl="1"/>
            <a:r>
              <a:rPr lang="en-US" sz="3200" b="1" dirty="0" smtClean="0">
                <a:latin typeface="Arial Black" panose="020B0A04020102020204" pitchFamily="34" charset="0"/>
              </a:rPr>
              <a:t>Ordinary </a:t>
            </a:r>
            <a:r>
              <a:rPr lang="en-US" sz="3200" b="1" dirty="0">
                <a:latin typeface="Arial Black" panose="020B0A04020102020204" pitchFamily="34" charset="0"/>
              </a:rPr>
              <a:t>Verb:</a:t>
            </a:r>
            <a:r>
              <a:rPr lang="en-US" sz="3200" dirty="0">
                <a:latin typeface="Arial Black" panose="020B0A04020102020204" pitchFamily="34" charset="0"/>
              </a:rPr>
              <a:t> I </a:t>
            </a:r>
            <a:r>
              <a:rPr lang="en-US" sz="3200" b="1" i="1" dirty="0">
                <a:latin typeface="Arial Black" panose="020B0A04020102020204" pitchFamily="34" charset="0"/>
              </a:rPr>
              <a:t>fell</a:t>
            </a:r>
            <a:r>
              <a:rPr lang="en-US" sz="3200" i="1" dirty="0">
                <a:latin typeface="Arial Black" panose="020B0A04020102020204" pitchFamily="34" charset="0"/>
              </a:rPr>
              <a:t> </a:t>
            </a:r>
            <a:r>
              <a:rPr lang="en-US" sz="3200" dirty="0">
                <a:latin typeface="Arial Black" panose="020B0A04020102020204" pitchFamily="34" charset="0"/>
              </a:rPr>
              <a:t>into the hole.</a:t>
            </a:r>
          </a:p>
          <a:p>
            <a:pPr lvl="1"/>
            <a:r>
              <a:rPr lang="en-US" sz="3200" b="1" dirty="0">
                <a:latin typeface="Arial Black" panose="020B0A04020102020204" pitchFamily="34" charset="0"/>
              </a:rPr>
              <a:t>Precise adjective</a:t>
            </a:r>
            <a:r>
              <a:rPr lang="en-US" sz="3200" dirty="0">
                <a:latin typeface="Arial Black" panose="020B0A04020102020204" pitchFamily="34" charset="0"/>
              </a:rPr>
              <a:t>: I </a:t>
            </a:r>
            <a:r>
              <a:rPr lang="en-US" sz="3200" b="1" i="1" dirty="0">
                <a:latin typeface="Arial Black" panose="020B0A04020102020204" pitchFamily="34" charset="0"/>
              </a:rPr>
              <a:t>tumbled i</a:t>
            </a:r>
            <a:r>
              <a:rPr lang="en-US" sz="3200" dirty="0">
                <a:latin typeface="Arial Black" panose="020B0A04020102020204" pitchFamily="34" charset="0"/>
              </a:rPr>
              <a:t>nto the hole</a:t>
            </a:r>
            <a:r>
              <a:rPr lang="en-US" sz="3200" dirty="0" smtClean="0">
                <a:latin typeface="Arial Black" panose="020B0A04020102020204" pitchFamily="34" charset="0"/>
              </a:rPr>
              <a:t>.</a:t>
            </a:r>
          </a:p>
          <a:p>
            <a:pPr lvl="1"/>
            <a:endParaRPr lang="en-US" sz="3200" dirty="0">
              <a:latin typeface="Arial Black" panose="020B0A04020102020204" pitchFamily="34" charset="0"/>
            </a:endParaRPr>
          </a:p>
          <a:p>
            <a:r>
              <a:rPr lang="en-US" sz="3600" dirty="0" smtClean="0">
                <a:latin typeface="Arial Black" panose="020B0A04020102020204" pitchFamily="34" charset="0"/>
              </a:rPr>
              <a:t>Let’s play a game…</a:t>
            </a:r>
            <a:endParaRPr lang="en-US" sz="3600" dirty="0">
              <a:latin typeface="Arial Black" panose="020B0A04020102020204" pitchFamily="34" charset="0"/>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238083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Replace the word…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800" dirty="0" smtClean="0">
                <a:latin typeface="Arial Black" panose="020B0A04020102020204" pitchFamily="34" charset="0"/>
              </a:rPr>
              <a:t>The waves </a:t>
            </a:r>
            <a:r>
              <a:rPr lang="en-US" sz="4800" u="sng" dirty="0" smtClean="0">
                <a:latin typeface="Arial Black" panose="020B0A04020102020204" pitchFamily="34" charset="0"/>
              </a:rPr>
              <a:t>moved</a:t>
            </a:r>
            <a:r>
              <a:rPr lang="en-US" sz="4800" dirty="0" smtClean="0">
                <a:latin typeface="Arial Black" panose="020B0A04020102020204" pitchFamily="34" charset="0"/>
              </a:rPr>
              <a:t> against the shore.</a:t>
            </a:r>
          </a:p>
          <a:p>
            <a:endParaRPr lang="en-US" sz="4800" dirty="0">
              <a:latin typeface="Arial Black" panose="020B0A04020102020204" pitchFamily="34" charset="0"/>
            </a:endParaRPr>
          </a:p>
          <a:p>
            <a:r>
              <a:rPr lang="en-US" sz="4800" dirty="0" smtClean="0">
                <a:latin typeface="Arial Black" panose="020B0A04020102020204" pitchFamily="34" charset="0"/>
              </a:rPr>
              <a:t>I stared up at the </a:t>
            </a:r>
            <a:r>
              <a:rPr lang="en-US" sz="4800" u="sng" dirty="0" smtClean="0">
                <a:latin typeface="Arial Black" panose="020B0A04020102020204" pitchFamily="34" charset="0"/>
              </a:rPr>
              <a:t>dark</a:t>
            </a:r>
            <a:r>
              <a:rPr lang="en-US" sz="4800" dirty="0" smtClean="0">
                <a:latin typeface="Arial Black" panose="020B0A04020102020204" pitchFamily="34" charset="0"/>
              </a:rPr>
              <a:t> sky.</a:t>
            </a:r>
            <a:endParaRPr lang="en-US" sz="4800" dirty="0">
              <a:latin typeface="Arial Black" panose="020B0A04020102020204" pitchFamily="34" charset="0"/>
            </a:endParaRPr>
          </a:p>
        </p:txBody>
      </p:sp>
    </p:spTree>
    <p:extLst>
      <p:ext uri="{BB962C8B-B14F-4D97-AF65-F5344CB8AC3E}">
        <p14:creationId xmlns:p14="http://schemas.microsoft.com/office/powerpoint/2010/main" val="38128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sp>
        <p:nvSpPr>
          <p:cNvPr id="3" name="Content Placeholder 2"/>
          <p:cNvSpPr>
            <a:spLocks noGrp="1"/>
          </p:cNvSpPr>
          <p:nvPr>
            <p:ph idx="1"/>
          </p:nvPr>
        </p:nvSpPr>
        <p:spPr>
          <a:xfrm>
            <a:off x="596900" y="1358900"/>
            <a:ext cx="11087100" cy="4818063"/>
          </a:xfrm>
        </p:spPr>
        <p:txBody>
          <a:bodyPr>
            <a:normAutofit fontScale="77500" lnSpcReduction="20000"/>
          </a:bodyPr>
          <a:lstStyle/>
          <a:p>
            <a:r>
              <a:rPr lang="en-US" b="1" dirty="0" smtClean="0">
                <a:latin typeface="Arial Black" panose="020B0A04020102020204" pitchFamily="34" charset="0"/>
              </a:rPr>
              <a:t>Look at</a:t>
            </a:r>
            <a:r>
              <a:rPr lang="en-US" b="1" dirty="0">
                <a:latin typeface="Arial Black" panose="020B0A04020102020204" pitchFamily="34" charset="0"/>
              </a:rPr>
              <a:t> </a:t>
            </a:r>
            <a:r>
              <a:rPr lang="en-US" b="1" dirty="0" smtClean="0">
                <a:latin typeface="Arial Black" panose="020B0A04020102020204" pitchFamily="34" charset="0"/>
              </a:rPr>
              <a:t>the </a:t>
            </a:r>
            <a:r>
              <a:rPr lang="en-US" b="1" dirty="0">
                <a:latin typeface="Arial Black" panose="020B0A04020102020204" pitchFamily="34" charset="0"/>
              </a:rPr>
              <a:t>first two sentences </a:t>
            </a:r>
            <a:r>
              <a:rPr lang="en-US" b="1" dirty="0" smtClean="0">
                <a:latin typeface="Arial Black" panose="020B0A04020102020204" pitchFamily="34" charset="0"/>
              </a:rPr>
              <a:t>on Pg</a:t>
            </a:r>
            <a:r>
              <a:rPr lang="en-US" b="1" dirty="0">
                <a:latin typeface="Arial Black" panose="020B0A04020102020204" pitchFamily="34" charset="0"/>
              </a:rPr>
              <a:t>. 13 and the last two sentences </a:t>
            </a:r>
            <a:r>
              <a:rPr lang="en-US" b="1" dirty="0" smtClean="0">
                <a:latin typeface="Arial Black" panose="020B0A04020102020204" pitchFamily="34" charset="0"/>
              </a:rPr>
              <a:t>on Pg.16 </a:t>
            </a:r>
            <a:r>
              <a:rPr lang="en-US" b="1" dirty="0">
                <a:latin typeface="Arial Black" panose="020B0A04020102020204" pitchFamily="34" charset="0"/>
              </a:rPr>
              <a:t>of “Quilt Of A Country</a:t>
            </a:r>
            <a:r>
              <a:rPr lang="en-US" b="1" dirty="0" smtClean="0">
                <a:latin typeface="Arial Black" panose="020B0A04020102020204" pitchFamily="34" charset="0"/>
              </a:rPr>
              <a:t>”</a:t>
            </a:r>
            <a:r>
              <a:rPr lang="en-US" dirty="0">
                <a:latin typeface="Arial Black" panose="020B0A04020102020204" pitchFamily="34" charset="0"/>
              </a:rPr>
              <a:t/>
            </a:r>
            <a:br>
              <a:rPr lang="en-US" dirty="0">
                <a:latin typeface="Arial Black" panose="020B0A04020102020204" pitchFamily="34" charset="0"/>
              </a:rPr>
            </a:br>
            <a:endParaRPr lang="en-US" dirty="0" smtClean="0">
              <a:latin typeface="Arial Black" panose="020B0A04020102020204" pitchFamily="34" charset="0"/>
            </a:endParaRPr>
          </a:p>
          <a:p>
            <a:r>
              <a:rPr lang="en-US" dirty="0" smtClean="0">
                <a:latin typeface="Arial Black" panose="020B0A04020102020204" pitchFamily="34" charset="0"/>
              </a:rPr>
              <a:t>“America </a:t>
            </a:r>
            <a:r>
              <a:rPr lang="en-US" dirty="0">
                <a:latin typeface="Arial Black" panose="020B0A04020102020204" pitchFamily="34" charset="0"/>
              </a:rPr>
              <a:t>is an </a:t>
            </a:r>
            <a:r>
              <a:rPr lang="en-US" b="1" dirty="0">
                <a:latin typeface="Arial Black" panose="020B0A04020102020204" pitchFamily="34" charset="0"/>
              </a:rPr>
              <a:t>improbable</a:t>
            </a:r>
            <a:r>
              <a:rPr lang="en-US" dirty="0">
                <a:latin typeface="Arial Black" panose="020B0A04020102020204" pitchFamily="34" charset="0"/>
              </a:rPr>
              <a:t> idea. A </a:t>
            </a:r>
            <a:r>
              <a:rPr lang="en-US" b="1" dirty="0">
                <a:latin typeface="Arial Black" panose="020B0A04020102020204" pitchFamily="34" charset="0"/>
              </a:rPr>
              <a:t>mongrel nation </a:t>
            </a:r>
            <a:r>
              <a:rPr lang="en-US" dirty="0">
                <a:latin typeface="Arial Black" panose="020B0A04020102020204" pitchFamily="34" charset="0"/>
              </a:rPr>
              <a:t>built of ever-changing </a:t>
            </a:r>
            <a:r>
              <a:rPr lang="en-US" b="1" dirty="0">
                <a:latin typeface="Arial Black" panose="020B0A04020102020204" pitchFamily="34" charset="0"/>
              </a:rPr>
              <a:t>disparate </a:t>
            </a:r>
            <a:r>
              <a:rPr lang="en-US" dirty="0">
                <a:latin typeface="Arial Black" panose="020B0A04020102020204" pitchFamily="34" charset="0"/>
              </a:rPr>
              <a:t>parts, it is held together by a </a:t>
            </a:r>
            <a:r>
              <a:rPr lang="en-US" b="1" dirty="0">
                <a:latin typeface="Arial Black" panose="020B0A04020102020204" pitchFamily="34" charset="0"/>
              </a:rPr>
              <a:t>notion </a:t>
            </a:r>
            <a:r>
              <a:rPr lang="en-US" dirty="0">
                <a:latin typeface="Arial Black" panose="020B0A04020102020204" pitchFamily="34" charset="0"/>
              </a:rPr>
              <a:t>that </a:t>
            </a:r>
            <a:r>
              <a:rPr lang="en-US" b="1" dirty="0">
                <a:latin typeface="Arial Black" panose="020B0A04020102020204" pitchFamily="34" charset="0"/>
              </a:rPr>
              <a:t>all men are created equal</a:t>
            </a:r>
            <a:r>
              <a:rPr lang="en-US" dirty="0">
                <a:latin typeface="Arial Black" panose="020B0A04020102020204" pitchFamily="34" charset="0"/>
              </a:rPr>
              <a:t>, though everyone knows that most men consider themselves better </a:t>
            </a:r>
            <a:r>
              <a:rPr lang="en-US" dirty="0" err="1">
                <a:latin typeface="Arial Black" panose="020B0A04020102020204" pitchFamily="34" charset="0"/>
              </a:rPr>
              <a:t>better</a:t>
            </a:r>
            <a:r>
              <a:rPr lang="en-US" dirty="0">
                <a:latin typeface="Arial Black" panose="020B0A04020102020204" pitchFamily="34" charset="0"/>
              </a:rPr>
              <a:t> than someone”(</a:t>
            </a:r>
            <a:r>
              <a:rPr lang="en-US" dirty="0" err="1">
                <a:latin typeface="Arial Black" panose="020B0A04020102020204" pitchFamily="34" charset="0"/>
              </a:rPr>
              <a:t>Quindlen</a:t>
            </a:r>
            <a:r>
              <a:rPr lang="en-US" dirty="0">
                <a:latin typeface="Arial Black" panose="020B0A04020102020204" pitchFamily="34" charset="0"/>
              </a:rPr>
              <a:t> 13</a:t>
            </a:r>
            <a:r>
              <a:rPr lang="en-US" dirty="0" smtClean="0">
                <a:latin typeface="Arial Black" panose="020B0A04020102020204" pitchFamily="34" charset="0"/>
              </a:rPr>
              <a:t>).</a:t>
            </a:r>
          </a:p>
          <a:p>
            <a:pPr marL="0" indent="0">
              <a:buNone/>
            </a:pPr>
            <a:r>
              <a:rPr lang="en-US" dirty="0" smtClean="0">
                <a:latin typeface="Arial Black" panose="020B0A04020102020204" pitchFamily="34" charset="0"/>
              </a:rPr>
              <a:t>   “</a:t>
            </a:r>
            <a:r>
              <a:rPr lang="en-US" dirty="0">
                <a:latin typeface="Arial Black" panose="020B0A04020102020204" pitchFamily="34" charset="0"/>
              </a:rPr>
              <a:t>These are the </a:t>
            </a:r>
            <a:r>
              <a:rPr lang="en-US" b="1" dirty="0">
                <a:latin typeface="Arial Black" panose="020B0A04020102020204" pitchFamily="34" charset="0"/>
              </a:rPr>
              <a:t>representatives </a:t>
            </a:r>
            <a:r>
              <a:rPr lang="en-US" dirty="0">
                <a:latin typeface="Arial Black" panose="020B0A04020102020204" pitchFamily="34" charset="0"/>
              </a:rPr>
              <a:t>of a </a:t>
            </a:r>
            <a:r>
              <a:rPr lang="en-US" b="1" dirty="0">
                <a:latin typeface="Arial Black" panose="020B0A04020102020204" pitchFamily="34" charset="0"/>
              </a:rPr>
              <a:t>mongrel nation </a:t>
            </a:r>
            <a:r>
              <a:rPr lang="en-US" dirty="0">
                <a:latin typeface="Arial Black" panose="020B0A04020102020204" pitchFamily="34" charset="0"/>
              </a:rPr>
              <a:t>that somehow, </a:t>
            </a:r>
            <a:r>
              <a:rPr lang="en-US" dirty="0" smtClean="0">
                <a:latin typeface="Arial Black" panose="020B0A04020102020204" pitchFamily="34" charset="0"/>
              </a:rPr>
              <a:t>at</a:t>
            </a:r>
          </a:p>
          <a:p>
            <a:pPr marL="0" indent="0">
              <a:buNone/>
            </a:pPr>
            <a:r>
              <a:rPr lang="en-US" dirty="0">
                <a:latin typeface="Arial Black" panose="020B0A04020102020204" pitchFamily="34" charset="0"/>
              </a:rPr>
              <a:t> </a:t>
            </a:r>
            <a:r>
              <a:rPr lang="en-US" dirty="0" smtClean="0">
                <a:latin typeface="Arial Black" panose="020B0A04020102020204" pitchFamily="34" charset="0"/>
              </a:rPr>
              <a:t>  </a:t>
            </a:r>
            <a:r>
              <a:rPr lang="en-US" dirty="0">
                <a:latin typeface="Arial Black" panose="020B0A04020102020204" pitchFamily="34" charset="0"/>
              </a:rPr>
              <a:t>a time like this, has </a:t>
            </a:r>
            <a:r>
              <a:rPr lang="en-US" b="1" dirty="0">
                <a:latin typeface="Arial Black" panose="020B0A04020102020204" pitchFamily="34" charset="0"/>
              </a:rPr>
              <a:t>one spirit</a:t>
            </a:r>
            <a:r>
              <a:rPr lang="en-US" dirty="0">
                <a:latin typeface="Arial Black" panose="020B0A04020102020204" pitchFamily="34" charset="0"/>
              </a:rPr>
              <a:t>. Like many </a:t>
            </a:r>
            <a:r>
              <a:rPr lang="en-US" b="1" dirty="0">
                <a:latin typeface="Arial Black" panose="020B0A04020102020204" pitchFamily="34" charset="0"/>
              </a:rPr>
              <a:t>improbable</a:t>
            </a:r>
            <a:r>
              <a:rPr lang="en-US" dirty="0">
                <a:latin typeface="Arial Black" panose="020B0A04020102020204" pitchFamily="34" charset="0"/>
              </a:rPr>
              <a:t> ideas, when it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actually </a:t>
            </a:r>
            <a:r>
              <a:rPr lang="en-US" dirty="0">
                <a:latin typeface="Arial Black" panose="020B0A04020102020204" pitchFamily="34" charset="0"/>
              </a:rPr>
              <a:t>works, it’s a wonder”(</a:t>
            </a:r>
            <a:r>
              <a:rPr lang="en-US" dirty="0" err="1">
                <a:latin typeface="Arial Black" panose="020B0A04020102020204" pitchFamily="34" charset="0"/>
              </a:rPr>
              <a:t>Quindlen</a:t>
            </a:r>
            <a:r>
              <a:rPr lang="en-US" dirty="0">
                <a:latin typeface="Arial Black" panose="020B0A04020102020204" pitchFamily="34" charset="0"/>
              </a:rPr>
              <a:t> 16).</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Answer </a:t>
            </a:r>
            <a:r>
              <a:rPr lang="en-US" dirty="0">
                <a:latin typeface="Arial Black" panose="020B0A04020102020204" pitchFamily="34" charset="0"/>
              </a:rPr>
              <a:t>the questions </a:t>
            </a:r>
            <a:endParaRPr lang="en-US" dirty="0" smtClean="0">
              <a:latin typeface="Arial Black" panose="020B0A04020102020204" pitchFamily="34" charset="0"/>
            </a:endParaRPr>
          </a:p>
          <a:p>
            <a:pPr lvl="1"/>
            <a:r>
              <a:rPr lang="en-US" dirty="0" smtClean="0">
                <a:latin typeface="Arial Black" panose="020B0A04020102020204" pitchFamily="34" charset="0"/>
              </a:rPr>
              <a:t>What </a:t>
            </a:r>
            <a:r>
              <a:rPr lang="en-US" dirty="0">
                <a:latin typeface="Arial Black" panose="020B0A04020102020204" pitchFamily="34" charset="0"/>
              </a:rPr>
              <a:t>reason can you think of for the author repeating  the phrase “</a:t>
            </a:r>
            <a:r>
              <a:rPr lang="en-US" b="1" dirty="0">
                <a:latin typeface="Arial Black" panose="020B0A04020102020204" pitchFamily="34" charset="0"/>
              </a:rPr>
              <a:t>Mongrel Nation</a:t>
            </a:r>
            <a:r>
              <a:rPr lang="en-US" dirty="0">
                <a:latin typeface="Arial Black" panose="020B0A04020102020204" pitchFamily="34" charset="0"/>
              </a:rPr>
              <a:t>” and “</a:t>
            </a:r>
            <a:r>
              <a:rPr lang="en-US" b="1" dirty="0">
                <a:latin typeface="Arial Black" panose="020B0A04020102020204" pitchFamily="34" charset="0"/>
              </a:rPr>
              <a:t>Improbable</a:t>
            </a:r>
            <a:r>
              <a:rPr lang="en-US" dirty="0">
                <a:latin typeface="Arial Black" panose="020B0A04020102020204" pitchFamily="34" charset="0"/>
              </a:rPr>
              <a:t>”? </a:t>
            </a:r>
          </a:p>
          <a:p>
            <a:pPr lvl="1"/>
            <a:r>
              <a:rPr lang="en-US" dirty="0">
                <a:latin typeface="Arial Black" panose="020B0A04020102020204" pitchFamily="34" charset="0"/>
              </a:rPr>
              <a:t>What does it mean to have “</a:t>
            </a:r>
            <a:r>
              <a:rPr lang="en-US" b="1" dirty="0">
                <a:latin typeface="Arial Black" panose="020B0A04020102020204" pitchFamily="34" charset="0"/>
              </a:rPr>
              <a:t>One Spirit</a:t>
            </a:r>
            <a:r>
              <a:rPr lang="en-US" dirty="0">
                <a:latin typeface="Arial Black" panose="020B0A04020102020204" pitchFamily="34" charset="0"/>
              </a:rPr>
              <a:t>” in the context of this essay?  What other examples of “One Spirit” can you think of</a:t>
            </a:r>
            <a:r>
              <a:rPr lang="en-US" dirty="0" smtClean="0">
                <a:latin typeface="Arial Black" panose="020B0A04020102020204" pitchFamily="34" charset="0"/>
              </a:rPr>
              <a:t>?</a:t>
            </a:r>
            <a:r>
              <a:rPr lang="en-US" dirty="0">
                <a:latin typeface="Arial Black" panose="020B0A04020102020204" pitchFamily="34" charset="0"/>
              </a:rPr>
              <a:t/>
            </a:r>
            <a:br>
              <a:rPr lang="en-US" dirty="0">
                <a:latin typeface="Arial Black" panose="020B0A04020102020204" pitchFamily="34" charset="0"/>
              </a:rPr>
            </a:br>
            <a:endParaRPr lang="en-US" dirty="0" smtClean="0">
              <a:latin typeface="Arial Black" panose="020B0A04020102020204" pitchFamily="34" charset="0"/>
            </a:endParaRPr>
          </a:p>
          <a:p>
            <a:pPr marL="0" indent="0">
              <a:buNone/>
            </a:pPr>
            <a:endParaRPr lang="en-US" dirty="0" smtClean="0">
              <a:latin typeface="Arial Black" panose="020B0A04020102020204" pitchFamily="34" charset="0"/>
            </a:endParaRPr>
          </a:p>
          <a:p>
            <a:pPr marL="0" indent="0">
              <a:buNone/>
            </a:pPr>
            <a:endParaRPr lang="en-US" dirty="0" smtClean="0">
              <a:latin typeface="Arial Black" panose="020B0A04020102020204" pitchFamily="34" charset="0"/>
            </a:endParaRPr>
          </a:p>
        </p:txBody>
      </p:sp>
    </p:spTree>
    <p:extLst>
      <p:ext uri="{BB962C8B-B14F-4D97-AF65-F5344CB8AC3E}">
        <p14:creationId xmlns:p14="http://schemas.microsoft.com/office/powerpoint/2010/main" val="48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8175"/>
          </a:xfrm>
        </p:spPr>
        <p:txBody>
          <a:bodyPr>
            <a:normAutofit fontScale="90000"/>
          </a:bodyPr>
          <a:lstStyle/>
          <a:p>
            <a:pPr algn="ctr"/>
            <a:r>
              <a:rPr lang="en-US" dirty="0" smtClean="0">
                <a:latin typeface="Arial Black" panose="020B0A04020102020204" pitchFamily="34" charset="0"/>
              </a:rPr>
              <a:t>Author’s Style – Word Choice</a:t>
            </a:r>
            <a:endParaRPr lang="en-US" dirty="0">
              <a:latin typeface="Arial Black" panose="020B0A04020102020204" pitchFamily="34" charset="0"/>
            </a:endParaRPr>
          </a:p>
        </p:txBody>
      </p:sp>
      <p:sp>
        <p:nvSpPr>
          <p:cNvPr id="3" name="Content Placeholder 2"/>
          <p:cNvSpPr>
            <a:spLocks noGrp="1"/>
          </p:cNvSpPr>
          <p:nvPr>
            <p:ph idx="1"/>
          </p:nvPr>
        </p:nvSpPr>
        <p:spPr>
          <a:xfrm>
            <a:off x="558800" y="1003300"/>
            <a:ext cx="11239500" cy="5689600"/>
          </a:xfrm>
        </p:spPr>
        <p:txBody>
          <a:bodyPr>
            <a:normAutofit/>
          </a:bodyPr>
          <a:lstStyle/>
          <a:p>
            <a:r>
              <a:rPr lang="en-US" sz="2400" b="1" dirty="0">
                <a:latin typeface="Arial Black" panose="020B0A04020102020204" pitchFamily="34" charset="0"/>
              </a:rPr>
              <a:t>Let’s take a closer look at author’s style through word choice. </a:t>
            </a:r>
            <a:endParaRPr lang="en-US" sz="2400" dirty="0">
              <a:latin typeface="Arial Black" panose="020B0A04020102020204" pitchFamily="34" charset="0"/>
            </a:endParaRPr>
          </a:p>
          <a:p>
            <a:r>
              <a:rPr lang="en-US" sz="2400" b="1" dirty="0" smtClean="0">
                <a:latin typeface="Arial Black" panose="020B0A04020102020204" pitchFamily="34" charset="0"/>
              </a:rPr>
              <a:t>Open </a:t>
            </a:r>
            <a:r>
              <a:rPr lang="en-US" sz="2400" b="1" dirty="0">
                <a:latin typeface="Arial Black" panose="020B0A04020102020204" pitchFamily="34" charset="0"/>
              </a:rPr>
              <a:t>the assignment in google classroom titled “Author’s Style Organizer” </a:t>
            </a:r>
            <a:endParaRPr lang="en-US" sz="2400" dirty="0">
              <a:latin typeface="Arial Black" panose="020B0A04020102020204" pitchFamily="34" charset="0"/>
            </a:endParaRPr>
          </a:p>
          <a:p>
            <a:r>
              <a:rPr lang="en-US" sz="2400" b="1" dirty="0" smtClean="0">
                <a:latin typeface="Arial Black" panose="020B0A04020102020204" pitchFamily="34" charset="0"/>
              </a:rPr>
              <a:t>We </a:t>
            </a:r>
            <a:r>
              <a:rPr lang="en-US" sz="2400" b="1" dirty="0">
                <a:latin typeface="Arial Black" panose="020B0A04020102020204" pitchFamily="34" charset="0"/>
              </a:rPr>
              <a:t>will do the first one together</a:t>
            </a:r>
            <a:r>
              <a:rPr lang="en-US" sz="2400" b="1" dirty="0" smtClean="0">
                <a:latin typeface="Arial Black" panose="020B0A04020102020204" pitchFamily="34" charset="0"/>
              </a:rPr>
              <a:t>.</a:t>
            </a:r>
            <a:r>
              <a:rPr lang="en-US" sz="2400" dirty="0">
                <a:latin typeface="Arial Black" panose="020B0A04020102020204" pitchFamily="34" charset="0"/>
              </a:rPr>
              <a:t/>
            </a:r>
            <a:br>
              <a:rPr lang="en-US" sz="2400"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2708055"/>
            <a:ext cx="11595099" cy="4518245"/>
          </a:xfrm>
          <a:prstGeom prst="rect">
            <a:avLst/>
          </a:prstGeom>
        </p:spPr>
      </p:pic>
    </p:spTree>
    <p:extLst>
      <p:ext uri="{BB962C8B-B14F-4D97-AF65-F5344CB8AC3E}">
        <p14:creationId xmlns:p14="http://schemas.microsoft.com/office/powerpoint/2010/main" val="38043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Complete the Author’s Style Worksheet</a:t>
            </a:r>
          </a:p>
          <a:p>
            <a:pPr marL="0" indent="0" algn="ctr">
              <a:buNone/>
            </a:pPr>
            <a:r>
              <a:rPr lang="en-US" sz="3600" dirty="0" smtClean="0">
                <a:latin typeface="Arial Black" panose="020B0A04020102020204" pitchFamily="34" charset="0"/>
              </a:rPr>
              <a:t>for</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“Quilt of a Country”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MONDAY!</a:t>
            </a:r>
            <a:endParaRPr lang="en-US" sz="3600" dirty="0">
              <a:latin typeface="Arial Black" panose="020B0A04020102020204" pitchFamily="34" charset="0"/>
            </a:endParaRPr>
          </a:p>
        </p:txBody>
      </p:sp>
    </p:spTree>
    <p:extLst>
      <p:ext uri="{BB962C8B-B14F-4D97-AF65-F5344CB8AC3E}">
        <p14:creationId xmlns:p14="http://schemas.microsoft.com/office/powerpoint/2010/main" val="3536978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a:latin typeface="Arial Black" panose="020B0A04020102020204" pitchFamily="34" charset="0"/>
              </a:rPr>
              <a:t>Do you think that people in America are truly equal?</a:t>
            </a:r>
          </a:p>
          <a:p>
            <a:pPr marL="0" indent="0" algn="ctr">
              <a:buNone/>
            </a:pPr>
            <a:r>
              <a:rPr lang="en-US" sz="3200" dirty="0">
                <a:latin typeface="Arial Black" panose="020B0A04020102020204" pitchFamily="34" charset="0"/>
              </a:rPr>
              <a:t>Why or why not?</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If yes: How?</a:t>
            </a:r>
          </a:p>
          <a:p>
            <a:pPr marL="0" indent="0" algn="ctr">
              <a:buNone/>
            </a:pPr>
            <a:r>
              <a:rPr lang="en-US" sz="3200" dirty="0">
                <a:latin typeface="Arial Black" panose="020B0A04020102020204" pitchFamily="34" charset="0"/>
              </a:rPr>
              <a:t>If no: Why not?</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1/10/2020</a:t>
            </a:r>
            <a:endParaRPr lang="en-US" dirty="0">
              <a:latin typeface="Arial Black" panose="020B0A04020102020204" pitchFamily="34" charset="0"/>
            </a:endParaRPr>
          </a:p>
        </p:txBody>
      </p:sp>
    </p:spTree>
    <p:extLst>
      <p:ext uri="{BB962C8B-B14F-4D97-AF65-F5344CB8AC3E}">
        <p14:creationId xmlns:p14="http://schemas.microsoft.com/office/powerpoint/2010/main" val="1850215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can you tell me about the speech titled “I Have A Dream?”</a:t>
            </a:r>
          </a:p>
          <a:p>
            <a:pPr marL="0" indent="0" algn="ctr">
              <a:buNone/>
            </a:pPr>
            <a:r>
              <a:rPr lang="en-US" sz="3200" dirty="0" smtClean="0">
                <a:latin typeface="Arial Black" panose="020B0A04020102020204" pitchFamily="34" charset="0"/>
              </a:rPr>
              <a:t>Who gave it? When?</a:t>
            </a:r>
          </a:p>
          <a:p>
            <a:pPr marL="0" indent="0" algn="ctr">
              <a:buNone/>
            </a:pPr>
            <a:r>
              <a:rPr lang="en-US" sz="3200" dirty="0" smtClean="0">
                <a:latin typeface="Arial Black" panose="020B0A04020102020204" pitchFamily="34" charset="0"/>
              </a:rPr>
              <a:t>What were the circumstances that lead to it being given?</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1/13/2020</a:t>
            </a:r>
            <a:endParaRPr lang="en-US" dirty="0">
              <a:latin typeface="Arial Black" panose="020B0A04020102020204" pitchFamily="34" charset="0"/>
            </a:endParaRPr>
          </a:p>
        </p:txBody>
      </p:sp>
    </p:spTree>
    <p:extLst>
      <p:ext uri="{BB962C8B-B14F-4D97-AF65-F5344CB8AC3E}">
        <p14:creationId xmlns:p14="http://schemas.microsoft.com/office/powerpoint/2010/main" val="10020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What can you tell me about the speech titled “I Have A Dream?”</a:t>
            </a:r>
          </a:p>
          <a:p>
            <a:pPr marL="0" indent="0" algn="ctr">
              <a:buNone/>
            </a:pPr>
            <a:r>
              <a:rPr lang="en-US" sz="3200" dirty="0">
                <a:latin typeface="Arial Black" panose="020B0A04020102020204" pitchFamily="34" charset="0"/>
              </a:rPr>
              <a:t>Who gave it? When?</a:t>
            </a:r>
          </a:p>
          <a:p>
            <a:pPr marL="0" indent="0" algn="ctr">
              <a:buNone/>
            </a:pPr>
            <a:r>
              <a:rPr lang="en-US" sz="3200" dirty="0">
                <a:latin typeface="Arial Black" panose="020B0A04020102020204" pitchFamily="34" charset="0"/>
              </a:rPr>
              <a:t>What were the circumstances that lead to it being given?</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1/13/2020</a:t>
            </a:r>
            <a:endParaRPr lang="en-US" dirty="0">
              <a:latin typeface="Arial Black" panose="020B0A04020102020204" pitchFamily="34" charset="0"/>
            </a:endParaRPr>
          </a:p>
        </p:txBody>
      </p:sp>
    </p:spTree>
    <p:extLst>
      <p:ext uri="{BB962C8B-B14F-4D97-AF65-F5344CB8AC3E}">
        <p14:creationId xmlns:p14="http://schemas.microsoft.com/office/powerpoint/2010/main" val="3715637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sp>
        <p:nvSpPr>
          <p:cNvPr id="3" name="Content Placeholder 2"/>
          <p:cNvSpPr>
            <a:spLocks noGrp="1"/>
          </p:cNvSpPr>
          <p:nvPr>
            <p:ph idx="1"/>
          </p:nvPr>
        </p:nvSpPr>
        <p:spPr>
          <a:xfrm>
            <a:off x="596900" y="1358900"/>
            <a:ext cx="11087100" cy="4818063"/>
          </a:xfrm>
        </p:spPr>
        <p:txBody>
          <a:bodyPr>
            <a:normAutofit fontScale="77500" lnSpcReduction="20000"/>
          </a:bodyPr>
          <a:lstStyle/>
          <a:p>
            <a:r>
              <a:rPr lang="en-US" dirty="0" smtClean="0">
                <a:latin typeface="Arial Black" panose="020B0A04020102020204" pitchFamily="34" charset="0"/>
              </a:rPr>
              <a:t>We are going to take a look at a speech by Dr. Martin Luther King Jr.</a:t>
            </a:r>
          </a:p>
          <a:p>
            <a:r>
              <a:rPr lang="en-US" dirty="0" smtClean="0">
                <a:latin typeface="Arial Black" panose="020B0A04020102020204" pitchFamily="34" charset="0"/>
              </a:rPr>
              <a:t>Before we do that, we need to take a look at some of the vocabulary he uses in his writing.</a:t>
            </a:r>
          </a:p>
          <a:p>
            <a:r>
              <a:rPr lang="en-US" dirty="0" smtClean="0">
                <a:latin typeface="Arial Black" panose="020B0A04020102020204" pitchFamily="34" charset="0"/>
              </a:rPr>
              <a:t>Go to Google Classroom and open the Slideshow labeled “I Have A Dream – Vocabulary.”</a:t>
            </a:r>
          </a:p>
          <a:p>
            <a:r>
              <a:rPr lang="en-US" dirty="0">
                <a:latin typeface="Arial Black" panose="020B0A04020102020204" pitchFamily="34" charset="0"/>
              </a:rPr>
              <a:t>Most of the words will have definitions provided for you in the text (see highlighted words</a:t>
            </a:r>
            <a:r>
              <a:rPr lang="en-US" dirty="0" smtClean="0">
                <a:latin typeface="Arial Black" panose="020B0A04020102020204" pitchFamily="34" charset="0"/>
              </a:rPr>
              <a:t>).</a:t>
            </a:r>
            <a:endParaRPr lang="en-US" dirty="0">
              <a:latin typeface="Arial Black" panose="020B0A04020102020204" pitchFamily="34" charset="0"/>
            </a:endParaRPr>
          </a:p>
          <a:p>
            <a:r>
              <a:rPr lang="en-US" dirty="0">
                <a:latin typeface="Arial Black" panose="020B0A04020102020204" pitchFamily="34" charset="0"/>
              </a:rPr>
              <a:t>For some, you will have to go and look up a definition</a:t>
            </a:r>
            <a:r>
              <a:rPr lang="en-US" dirty="0" smtClean="0">
                <a:latin typeface="Arial Black" panose="020B0A04020102020204" pitchFamily="34" charset="0"/>
              </a:rPr>
              <a:t>.</a:t>
            </a:r>
          </a:p>
          <a:p>
            <a:r>
              <a:rPr lang="en-US" dirty="0" smtClean="0">
                <a:latin typeface="Arial Black" panose="020B0A04020102020204" pitchFamily="34" charset="0"/>
              </a:rPr>
              <a:t>For each of the words presented, you will complete a slide which will include:</a:t>
            </a:r>
          </a:p>
          <a:p>
            <a:pPr lvl="1"/>
            <a:r>
              <a:rPr lang="en-US" dirty="0" smtClean="0">
                <a:latin typeface="Arial Black" panose="020B0A04020102020204" pitchFamily="34" charset="0"/>
              </a:rPr>
              <a:t>The word</a:t>
            </a:r>
          </a:p>
          <a:p>
            <a:pPr lvl="1"/>
            <a:r>
              <a:rPr lang="en-US" dirty="0" smtClean="0">
                <a:latin typeface="Arial Black" panose="020B0A04020102020204" pitchFamily="34" charset="0"/>
              </a:rPr>
              <a:t>Definition</a:t>
            </a:r>
          </a:p>
          <a:p>
            <a:pPr lvl="1"/>
            <a:r>
              <a:rPr lang="en-US" dirty="0" smtClean="0">
                <a:latin typeface="Arial Black" panose="020B0A04020102020204" pitchFamily="34" charset="0"/>
              </a:rPr>
              <a:t>The sentence from the text, with citation</a:t>
            </a:r>
          </a:p>
          <a:p>
            <a:pPr lvl="1"/>
            <a:r>
              <a:rPr lang="en-US" dirty="0" smtClean="0">
                <a:latin typeface="Arial Black" panose="020B0A04020102020204" pitchFamily="34" charset="0"/>
              </a:rPr>
              <a:t>An original sentence you write using the word properly</a:t>
            </a:r>
          </a:p>
          <a:p>
            <a:pPr lvl="1"/>
            <a:r>
              <a:rPr lang="en-US" dirty="0" smtClean="0">
                <a:latin typeface="Arial Black" panose="020B0A04020102020204" pitchFamily="34" charset="0"/>
              </a:rPr>
              <a:t>An image which you think represents that word</a:t>
            </a:r>
          </a:p>
        </p:txBody>
      </p:sp>
    </p:spTree>
    <p:extLst>
      <p:ext uri="{BB962C8B-B14F-4D97-AF65-F5344CB8AC3E}">
        <p14:creationId xmlns:p14="http://schemas.microsoft.com/office/powerpoint/2010/main" val="252165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05966"/>
            <a:ext cx="10058400" cy="5743056"/>
          </a:xfrm>
        </p:spPr>
      </p:pic>
    </p:spTree>
    <p:extLst>
      <p:ext uri="{BB962C8B-B14F-4D97-AF65-F5344CB8AC3E}">
        <p14:creationId xmlns:p14="http://schemas.microsoft.com/office/powerpoint/2010/main" val="3409098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484" y="1400891"/>
            <a:ext cx="9713032" cy="5457109"/>
          </a:xfrm>
        </p:spPr>
      </p:pic>
    </p:spTree>
    <p:extLst>
      <p:ext uri="{BB962C8B-B14F-4D97-AF65-F5344CB8AC3E}">
        <p14:creationId xmlns:p14="http://schemas.microsoft.com/office/powerpoint/2010/main" val="1928841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Vocabulary Slides</a:t>
            </a:r>
          </a:p>
          <a:p>
            <a:pPr marL="0" indent="0" algn="ctr">
              <a:buNone/>
            </a:pPr>
            <a:r>
              <a:rPr lang="en-US" sz="3600" dirty="0" smtClean="0">
                <a:latin typeface="Arial Black" panose="020B0A04020102020204" pitchFamily="34" charset="0"/>
              </a:rPr>
              <a:t>for</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“I Have A Dream”</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1910360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Look at the vocab words you worked with today.</a:t>
            </a:r>
            <a:r>
              <a:rPr lang="en-US" sz="3200" dirty="0">
                <a:latin typeface="Arial Black" panose="020B0A04020102020204" pitchFamily="34" charset="0"/>
              </a:rPr>
              <a:t> </a:t>
            </a:r>
            <a:r>
              <a:rPr lang="en-US" sz="3200" dirty="0" smtClean="0">
                <a:latin typeface="Arial Black" panose="020B0A04020102020204" pitchFamily="34" charset="0"/>
              </a:rPr>
              <a:t>Were any of them familiar to you already? Which ones?</a:t>
            </a:r>
          </a:p>
          <a:p>
            <a:pPr marL="0" indent="0" algn="ctr">
              <a:buNone/>
            </a:pPr>
            <a:r>
              <a:rPr lang="en-US" sz="3200" dirty="0" smtClean="0">
                <a:latin typeface="Arial Black" panose="020B0A04020102020204" pitchFamily="34" charset="0"/>
              </a:rPr>
              <a:t>Where had you seen/heard them?</a:t>
            </a:r>
          </a:p>
          <a:p>
            <a:pPr marL="0" indent="0" algn="ctr">
              <a:buNone/>
            </a:pPr>
            <a:r>
              <a:rPr lang="en-US" sz="3200" dirty="0" smtClean="0">
                <a:latin typeface="Arial Black" panose="020B0A04020102020204" pitchFamily="34" charset="0"/>
              </a:rPr>
              <a:t>Choose two of the words to use in sentences here (not the same as in your slides).</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1/13/2020</a:t>
            </a:r>
            <a:endParaRPr lang="en-US" dirty="0">
              <a:latin typeface="Arial Black" panose="020B0A04020102020204" pitchFamily="34" charset="0"/>
            </a:endParaRPr>
          </a:p>
        </p:txBody>
      </p:sp>
    </p:spTree>
    <p:extLst>
      <p:ext uri="{BB962C8B-B14F-4D97-AF65-F5344CB8AC3E}">
        <p14:creationId xmlns:p14="http://schemas.microsoft.com/office/powerpoint/2010/main" val="335409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sp>
        <p:nvSpPr>
          <p:cNvPr id="3" name="Content Placeholder 2"/>
          <p:cNvSpPr>
            <a:spLocks noGrp="1"/>
          </p:cNvSpPr>
          <p:nvPr>
            <p:ph idx="1"/>
          </p:nvPr>
        </p:nvSpPr>
        <p:spPr>
          <a:xfrm>
            <a:off x="596900" y="1358900"/>
            <a:ext cx="11087100" cy="4818063"/>
          </a:xfrm>
        </p:spPr>
        <p:txBody>
          <a:bodyPr>
            <a:normAutofit fontScale="77500" lnSpcReduction="20000"/>
          </a:bodyPr>
          <a:lstStyle/>
          <a:p>
            <a:r>
              <a:rPr lang="en-US" dirty="0" smtClean="0">
                <a:latin typeface="Arial Black" panose="020B0A04020102020204" pitchFamily="34" charset="0"/>
              </a:rPr>
              <a:t>We are going to take a look at a short piece of writing by Anna </a:t>
            </a:r>
            <a:r>
              <a:rPr lang="en-US" dirty="0" err="1" smtClean="0">
                <a:latin typeface="Arial Black" panose="020B0A04020102020204" pitchFamily="34" charset="0"/>
              </a:rPr>
              <a:t>Quindlen</a:t>
            </a:r>
            <a:r>
              <a:rPr lang="en-US" dirty="0">
                <a:latin typeface="Arial Black" panose="020B0A04020102020204" pitchFamily="34" charset="0"/>
              </a:rPr>
              <a:t> </a:t>
            </a:r>
            <a:r>
              <a:rPr lang="en-US" dirty="0" smtClean="0">
                <a:latin typeface="Arial Black" panose="020B0A04020102020204" pitchFamily="34" charset="0"/>
              </a:rPr>
              <a:t>titled “A Quilt of a Country.”</a:t>
            </a:r>
          </a:p>
          <a:p>
            <a:r>
              <a:rPr lang="en-US" dirty="0" smtClean="0">
                <a:latin typeface="Arial Black" panose="020B0A04020102020204" pitchFamily="34" charset="0"/>
              </a:rPr>
              <a:t>Before we do that, we need to take a look at some of the vocabulary she uses in her writing.</a:t>
            </a:r>
          </a:p>
          <a:p>
            <a:r>
              <a:rPr lang="en-US" dirty="0" smtClean="0">
                <a:latin typeface="Arial Black" panose="020B0A04020102020204" pitchFamily="34" charset="0"/>
              </a:rPr>
              <a:t>Go to Google Classroom and open the Slideshow labeled “A Quilt of a Country – Vocabulary.”</a:t>
            </a:r>
          </a:p>
          <a:p>
            <a:r>
              <a:rPr lang="en-US" dirty="0">
                <a:latin typeface="Arial Black" panose="020B0A04020102020204" pitchFamily="34" charset="0"/>
              </a:rPr>
              <a:t>Most of the words will have definitions provided for you in the text (see highlighted words</a:t>
            </a:r>
            <a:r>
              <a:rPr lang="en-US" dirty="0" smtClean="0">
                <a:latin typeface="Arial Black" panose="020B0A04020102020204" pitchFamily="34" charset="0"/>
              </a:rPr>
              <a:t>).</a:t>
            </a:r>
            <a:endParaRPr lang="en-US" dirty="0">
              <a:latin typeface="Arial Black" panose="020B0A04020102020204" pitchFamily="34" charset="0"/>
            </a:endParaRPr>
          </a:p>
          <a:p>
            <a:r>
              <a:rPr lang="en-US" dirty="0">
                <a:latin typeface="Arial Black" panose="020B0A04020102020204" pitchFamily="34" charset="0"/>
              </a:rPr>
              <a:t>For some, you will have to go and look up a definition</a:t>
            </a:r>
            <a:r>
              <a:rPr lang="en-US" dirty="0" smtClean="0">
                <a:latin typeface="Arial Black" panose="020B0A04020102020204" pitchFamily="34" charset="0"/>
              </a:rPr>
              <a:t>.</a:t>
            </a:r>
          </a:p>
          <a:p>
            <a:r>
              <a:rPr lang="en-US" dirty="0" smtClean="0">
                <a:latin typeface="Arial Black" panose="020B0A04020102020204" pitchFamily="34" charset="0"/>
              </a:rPr>
              <a:t>For each of the words presented, you will complete a slide which will include:</a:t>
            </a:r>
          </a:p>
          <a:p>
            <a:pPr lvl="1"/>
            <a:r>
              <a:rPr lang="en-US" dirty="0" smtClean="0">
                <a:latin typeface="Arial Black" panose="020B0A04020102020204" pitchFamily="34" charset="0"/>
              </a:rPr>
              <a:t>The word</a:t>
            </a:r>
          </a:p>
          <a:p>
            <a:pPr lvl="1"/>
            <a:r>
              <a:rPr lang="en-US" dirty="0" smtClean="0">
                <a:latin typeface="Arial Black" panose="020B0A04020102020204" pitchFamily="34" charset="0"/>
              </a:rPr>
              <a:t>Definition</a:t>
            </a:r>
          </a:p>
          <a:p>
            <a:pPr lvl="1"/>
            <a:r>
              <a:rPr lang="en-US" dirty="0" smtClean="0">
                <a:latin typeface="Arial Black" panose="020B0A04020102020204" pitchFamily="34" charset="0"/>
              </a:rPr>
              <a:t>The sentence from the text, with citation</a:t>
            </a:r>
          </a:p>
          <a:p>
            <a:pPr lvl="1"/>
            <a:r>
              <a:rPr lang="en-US" dirty="0" smtClean="0">
                <a:latin typeface="Arial Black" panose="020B0A04020102020204" pitchFamily="34" charset="0"/>
              </a:rPr>
              <a:t>An original sentence you write using the word properly</a:t>
            </a:r>
          </a:p>
          <a:p>
            <a:pPr lvl="1"/>
            <a:r>
              <a:rPr lang="en-US" dirty="0" smtClean="0">
                <a:latin typeface="Arial Black" panose="020B0A04020102020204" pitchFamily="34" charset="0"/>
              </a:rPr>
              <a:t>An image which you think represents that word</a:t>
            </a:r>
          </a:p>
        </p:txBody>
      </p:sp>
    </p:spTree>
    <p:extLst>
      <p:ext uri="{BB962C8B-B14F-4D97-AF65-F5344CB8AC3E}">
        <p14:creationId xmlns:p14="http://schemas.microsoft.com/office/powerpoint/2010/main" val="16770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think that words have power?</a:t>
            </a:r>
          </a:p>
          <a:p>
            <a:pPr marL="0" indent="0" algn="ctr">
              <a:buNone/>
            </a:pPr>
            <a:r>
              <a:rPr lang="en-US" sz="3200" dirty="0" smtClean="0">
                <a:latin typeface="Arial Black" panose="020B0A04020102020204" pitchFamily="34" charset="0"/>
              </a:rPr>
              <a:t>In what ways?</a:t>
            </a:r>
          </a:p>
          <a:p>
            <a:pPr marL="0" indent="0" algn="ctr">
              <a:buNone/>
            </a:pPr>
            <a:r>
              <a:rPr lang="en-US" sz="3200" dirty="0" smtClean="0">
                <a:latin typeface="Arial Black" panose="020B0A04020102020204" pitchFamily="34" charset="0"/>
              </a:rPr>
              <a:t>How can words inspire change?</a:t>
            </a:r>
          </a:p>
          <a:p>
            <a:pPr marL="0" indent="0" algn="ctr">
              <a:buNone/>
            </a:pPr>
            <a:r>
              <a:rPr lang="en-US" sz="3200" dirty="0" smtClean="0">
                <a:latin typeface="Arial Black" panose="020B0A04020102020204" pitchFamily="34" charset="0"/>
              </a:rPr>
              <a:t>Think of an example to share.</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1/14/2020</a:t>
            </a:r>
            <a:endParaRPr lang="en-US" dirty="0">
              <a:latin typeface="Arial Black" panose="020B0A04020102020204" pitchFamily="34" charset="0"/>
            </a:endParaRPr>
          </a:p>
        </p:txBody>
      </p:sp>
    </p:spTree>
    <p:extLst>
      <p:ext uri="{BB962C8B-B14F-4D97-AF65-F5344CB8AC3E}">
        <p14:creationId xmlns:p14="http://schemas.microsoft.com/office/powerpoint/2010/main" val="397975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Do you think that words have power?</a:t>
            </a:r>
          </a:p>
          <a:p>
            <a:pPr marL="0" indent="0" algn="ctr">
              <a:buNone/>
            </a:pPr>
            <a:r>
              <a:rPr lang="en-US" sz="3200" dirty="0">
                <a:latin typeface="Arial Black" panose="020B0A04020102020204" pitchFamily="34" charset="0"/>
              </a:rPr>
              <a:t>In what ways?</a:t>
            </a:r>
          </a:p>
          <a:p>
            <a:pPr marL="0" indent="0" algn="ctr">
              <a:buNone/>
            </a:pPr>
            <a:r>
              <a:rPr lang="en-US" sz="3200" dirty="0">
                <a:latin typeface="Arial Black" panose="020B0A04020102020204" pitchFamily="34" charset="0"/>
              </a:rPr>
              <a:t>How can words inspire change?</a:t>
            </a:r>
          </a:p>
          <a:p>
            <a:pPr marL="0" indent="0" algn="ctr">
              <a:buNone/>
            </a:pPr>
            <a:r>
              <a:rPr lang="en-US" sz="3200" dirty="0">
                <a:latin typeface="Arial Black" panose="020B0A04020102020204" pitchFamily="34" charset="0"/>
              </a:rPr>
              <a:t>Think of an example to share.</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1/14/2020</a:t>
            </a:r>
            <a:endParaRPr lang="en-US" dirty="0">
              <a:latin typeface="Arial Black" panose="020B0A04020102020204" pitchFamily="34" charset="0"/>
            </a:endParaRPr>
          </a:p>
        </p:txBody>
      </p:sp>
    </p:spTree>
    <p:extLst>
      <p:ext uri="{BB962C8B-B14F-4D97-AF65-F5344CB8AC3E}">
        <p14:creationId xmlns:p14="http://schemas.microsoft.com/office/powerpoint/2010/main" val="599730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3803"/>
          </a:xfrm>
        </p:spPr>
        <p:txBody>
          <a:bodyPr/>
          <a:lstStyle/>
          <a:p>
            <a:pPr algn="ctr"/>
            <a:r>
              <a:rPr lang="en-US" dirty="0" smtClean="0">
                <a:latin typeface="Arial Black" panose="020B0A04020102020204" pitchFamily="34" charset="0"/>
              </a:rPr>
              <a:t>“I Have A Dream”</a:t>
            </a:r>
            <a:endParaRPr lang="en-US" dirty="0">
              <a:latin typeface="Arial Black" panose="020B0A04020102020204" pitchFamily="34" charset="0"/>
            </a:endParaRPr>
          </a:p>
        </p:txBody>
      </p:sp>
      <p:sp>
        <p:nvSpPr>
          <p:cNvPr id="3" name="Content Placeholder 2"/>
          <p:cNvSpPr>
            <a:spLocks noGrp="1"/>
          </p:cNvSpPr>
          <p:nvPr>
            <p:ph idx="1"/>
          </p:nvPr>
        </p:nvSpPr>
        <p:spPr>
          <a:xfrm>
            <a:off x="524256" y="1243584"/>
            <a:ext cx="11411712" cy="5413248"/>
          </a:xfrm>
        </p:spPr>
        <p:txBody>
          <a:bodyPr>
            <a:normAutofit/>
          </a:bodyPr>
          <a:lstStyle/>
          <a:p>
            <a:r>
              <a:rPr lang="en-US" dirty="0" smtClean="0">
                <a:latin typeface="Arial Black" panose="020B0A04020102020204" pitchFamily="34" charset="0"/>
              </a:rPr>
              <a:t>Let’s WATCH and listen to the speech.</a:t>
            </a:r>
          </a:p>
          <a:p>
            <a:r>
              <a:rPr lang="en-US" dirty="0" smtClean="0">
                <a:latin typeface="Arial Black" panose="020B0A04020102020204" pitchFamily="34" charset="0"/>
              </a:rPr>
              <a:t>As you read…</a:t>
            </a:r>
          </a:p>
          <a:p>
            <a:pPr lvl="1"/>
            <a:r>
              <a:rPr lang="en-US" dirty="0" smtClean="0">
                <a:latin typeface="Arial Black" panose="020B0A04020102020204" pitchFamily="34" charset="0"/>
              </a:rPr>
              <a:t>Remember </a:t>
            </a:r>
            <a:r>
              <a:rPr lang="en-US" dirty="0">
                <a:latin typeface="Arial Black" panose="020B0A04020102020204" pitchFamily="34" charset="0"/>
              </a:rPr>
              <a:t>our ESSENTIAL QUESTION: What does it mean to be an American.</a:t>
            </a:r>
          </a:p>
          <a:p>
            <a:pPr lvl="1"/>
            <a:r>
              <a:rPr lang="en-US" dirty="0" smtClean="0">
                <a:latin typeface="Arial Black" panose="020B0A04020102020204" pitchFamily="34" charset="0"/>
              </a:rPr>
              <a:t>Notice</a:t>
            </a:r>
            <a:r>
              <a:rPr lang="en-US" dirty="0">
                <a:latin typeface="Arial Black" panose="020B0A04020102020204" pitchFamily="34" charset="0"/>
              </a:rPr>
              <a:t>: Details that present and support important ideas</a:t>
            </a:r>
          </a:p>
          <a:p>
            <a:pPr lvl="1"/>
            <a:r>
              <a:rPr lang="en-US" dirty="0" smtClean="0">
                <a:latin typeface="Arial Black" panose="020B0A04020102020204" pitchFamily="34" charset="0"/>
              </a:rPr>
              <a:t>Annotate</a:t>
            </a:r>
            <a:r>
              <a:rPr lang="en-US" dirty="0">
                <a:latin typeface="Arial Black" panose="020B0A04020102020204" pitchFamily="34" charset="0"/>
              </a:rPr>
              <a:t>: Mark passages that support the author's central ideas.</a:t>
            </a:r>
          </a:p>
          <a:p>
            <a:pPr lvl="1"/>
            <a:r>
              <a:rPr lang="en-US" dirty="0" smtClean="0">
                <a:latin typeface="Arial Black" panose="020B0A04020102020204" pitchFamily="34" charset="0"/>
              </a:rPr>
              <a:t>Connect: When </a:t>
            </a:r>
            <a:r>
              <a:rPr lang="en-US" dirty="0">
                <a:latin typeface="Arial Black" panose="020B0A04020102020204" pitchFamily="34" charset="0"/>
              </a:rPr>
              <a:t>have you encountered times when differences and diversity were celebrated?</a:t>
            </a:r>
          </a:p>
          <a:p>
            <a:pPr lvl="1"/>
            <a:r>
              <a:rPr lang="en-US" dirty="0" smtClean="0">
                <a:latin typeface="Arial Black" panose="020B0A04020102020204" pitchFamily="34" charset="0"/>
              </a:rPr>
              <a:t>Respond: By </a:t>
            </a:r>
            <a:r>
              <a:rPr lang="en-US" dirty="0">
                <a:latin typeface="Arial Black" panose="020B0A04020102020204" pitchFamily="34" charset="0"/>
              </a:rPr>
              <a:t>“talking” to the text, write in the </a:t>
            </a:r>
            <a:r>
              <a:rPr lang="en-US" dirty="0" smtClean="0">
                <a:latin typeface="Arial Black" panose="020B0A04020102020204" pitchFamily="34" charset="0"/>
              </a:rPr>
              <a:t>margins, circle </a:t>
            </a:r>
            <a:r>
              <a:rPr lang="en-US" dirty="0">
                <a:latin typeface="Arial Black" panose="020B0A04020102020204" pitchFamily="34" charset="0"/>
              </a:rPr>
              <a:t>difficult vocabulary</a:t>
            </a:r>
          </a:p>
          <a:p>
            <a:pPr lvl="2"/>
            <a:r>
              <a:rPr lang="en-US" dirty="0">
                <a:latin typeface="Arial Black" panose="020B0A04020102020204" pitchFamily="34" charset="0"/>
              </a:rPr>
              <a:t>I’m surprised...I think...I realized...I wonder…</a:t>
            </a:r>
          </a:p>
          <a:p>
            <a:pPr lvl="2"/>
            <a:r>
              <a:rPr lang="en-US" dirty="0">
                <a:latin typeface="Arial Black" panose="020B0A04020102020204" pitchFamily="34" charset="0"/>
              </a:rPr>
              <a:t>I’m not sure...</a:t>
            </a:r>
          </a:p>
          <a:p>
            <a:endParaRPr lang="en-US" dirty="0">
              <a:latin typeface="Arial Black" panose="020B0A04020102020204" pitchFamily="34" charset="0"/>
            </a:endParaRPr>
          </a:p>
        </p:txBody>
      </p:sp>
    </p:spTree>
    <p:extLst>
      <p:ext uri="{BB962C8B-B14F-4D97-AF65-F5344CB8AC3E}">
        <p14:creationId xmlns:p14="http://schemas.microsoft.com/office/powerpoint/2010/main" val="23908018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227"/>
          </a:xfrm>
        </p:spPr>
        <p:txBody>
          <a:bodyPr/>
          <a:lstStyle/>
          <a:p>
            <a:pPr algn="ctr"/>
            <a:r>
              <a:rPr lang="en-US" dirty="0" smtClean="0">
                <a:latin typeface="Arial Black" panose="020B0A04020102020204" pitchFamily="34" charset="0"/>
              </a:rPr>
              <a:t>Argument / Persuasion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92352"/>
            <a:ext cx="10515600" cy="4884611"/>
          </a:xfrm>
        </p:spPr>
        <p:txBody>
          <a:bodyPr/>
          <a:lstStyle/>
          <a:p>
            <a:r>
              <a:rPr lang="en-US" dirty="0" smtClean="0">
                <a:latin typeface="Arial Black" panose="020B0A04020102020204" pitchFamily="34" charset="0"/>
              </a:rPr>
              <a:t>Dr. King’s speech was one that he hoped would change people’s minds…in other words, it was a PERSUASIVE or ARGUMENTATIVE speech.</a:t>
            </a:r>
          </a:p>
          <a:p>
            <a:endParaRPr lang="en-US" dirty="0" smtClean="0">
              <a:latin typeface="Arial Black" panose="020B0A04020102020204" pitchFamily="34" charset="0"/>
            </a:endParaRPr>
          </a:p>
          <a:p>
            <a:r>
              <a:rPr lang="en-US" dirty="0" smtClean="0">
                <a:latin typeface="Arial Black" panose="020B0A04020102020204" pitchFamily="34" charset="0"/>
              </a:rPr>
              <a:t>In persuasive speech, author’s often use something called RHETORICAL DEVICES to emphasize a point or to affect the reader emotionally.</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253857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227"/>
          </a:xfrm>
        </p:spPr>
        <p:txBody>
          <a:bodyPr/>
          <a:lstStyle/>
          <a:p>
            <a:pPr algn="ctr"/>
            <a:r>
              <a:rPr lang="en-US" dirty="0" smtClean="0">
                <a:latin typeface="Arial Black" panose="020B0A04020102020204" pitchFamily="34" charset="0"/>
              </a:rPr>
              <a:t>Argument / Persuasion</a:t>
            </a:r>
            <a:endParaRPr lang="en-US" dirty="0">
              <a:latin typeface="Arial Black" panose="020B0A04020102020204" pitchFamily="34" charset="0"/>
            </a:endParaRPr>
          </a:p>
        </p:txBody>
      </p:sp>
      <p:sp>
        <p:nvSpPr>
          <p:cNvPr id="3" name="Content Placeholder 2"/>
          <p:cNvSpPr>
            <a:spLocks noGrp="1"/>
          </p:cNvSpPr>
          <p:nvPr>
            <p:ph idx="1"/>
          </p:nvPr>
        </p:nvSpPr>
        <p:spPr>
          <a:xfrm>
            <a:off x="426720" y="1292352"/>
            <a:ext cx="11472672" cy="5303520"/>
          </a:xfrm>
        </p:spPr>
        <p:txBody>
          <a:bodyPr>
            <a:normAutofit fontScale="85000" lnSpcReduction="20000"/>
          </a:bodyPr>
          <a:lstStyle/>
          <a:p>
            <a:r>
              <a:rPr lang="en-US" dirty="0" smtClean="0">
                <a:latin typeface="Arial Black" panose="020B0A04020102020204" pitchFamily="34" charset="0"/>
              </a:rPr>
              <a:t>RHETORICAL DEVICES</a:t>
            </a:r>
          </a:p>
          <a:p>
            <a:pPr lvl="1"/>
            <a:r>
              <a:rPr lang="en-US" dirty="0">
                <a:latin typeface="Arial Black" panose="020B0A04020102020204" pitchFamily="34" charset="0"/>
              </a:rPr>
              <a:t>Charged Language -  language that contains implications beyond the meanings of words, and is often used to persuade or convey a specific way of thinking</a:t>
            </a:r>
            <a:r>
              <a:rPr lang="en-US" dirty="0" smtClean="0">
                <a:latin typeface="Arial Black" panose="020B0A04020102020204" pitchFamily="34" charset="0"/>
              </a:rPr>
              <a:t>.</a:t>
            </a:r>
          </a:p>
          <a:p>
            <a:pPr lvl="2"/>
            <a:r>
              <a:rPr lang="en-US" dirty="0" smtClean="0">
                <a:latin typeface="Arial Black" panose="020B0A04020102020204" pitchFamily="34" charset="0"/>
              </a:rPr>
              <a:t>The </a:t>
            </a:r>
            <a:r>
              <a:rPr lang="en-US" dirty="0">
                <a:latin typeface="Arial Black" panose="020B0A04020102020204" pitchFamily="34" charset="0"/>
              </a:rPr>
              <a:t>freedom fighters are no more than terrorists .</a:t>
            </a:r>
          </a:p>
          <a:p>
            <a:pPr lvl="2"/>
            <a:r>
              <a:rPr lang="en-US" dirty="0">
                <a:latin typeface="Arial Black" panose="020B0A04020102020204" pitchFamily="34" charset="0"/>
              </a:rPr>
              <a:t>This policy is a plague/cancer on our city.</a:t>
            </a:r>
          </a:p>
          <a:p>
            <a:pPr lvl="2"/>
            <a:r>
              <a:rPr lang="en-US" dirty="0">
                <a:latin typeface="Arial Black" panose="020B0A04020102020204" pitchFamily="34" charset="0"/>
              </a:rPr>
              <a:t>Maybe it was an accident, but he's still a murderer</a:t>
            </a:r>
            <a:r>
              <a:rPr lang="en-US" dirty="0" smtClean="0">
                <a:latin typeface="Arial Black" panose="020B0A04020102020204" pitchFamily="34" charset="0"/>
              </a:rPr>
              <a:t>.</a:t>
            </a:r>
          </a:p>
          <a:p>
            <a:pPr lvl="1"/>
            <a:r>
              <a:rPr lang="en-US" dirty="0" smtClean="0">
                <a:latin typeface="Arial Black" panose="020B0A04020102020204" pitchFamily="34" charset="0"/>
              </a:rPr>
              <a:t>Parallelism – repeating a grammatical structure or an arrangement of words to create rhythm and momentum</a:t>
            </a:r>
          </a:p>
          <a:p>
            <a:pPr lvl="2"/>
            <a:r>
              <a:rPr lang="en-US" dirty="0" smtClean="0">
                <a:latin typeface="Arial Black" panose="020B0A04020102020204" pitchFamily="34" charset="0"/>
              </a:rPr>
              <a:t>Flames of anger lead to fires of despair</a:t>
            </a:r>
          </a:p>
          <a:p>
            <a:pPr lvl="2"/>
            <a:r>
              <a:rPr lang="en-US" dirty="0" smtClean="0">
                <a:latin typeface="Arial Black" panose="020B0A04020102020204" pitchFamily="34" charset="0"/>
              </a:rPr>
              <a:t>The woman who bore me and the man who raised me are the ones I owe my life.</a:t>
            </a:r>
          </a:p>
          <a:p>
            <a:pPr lvl="1"/>
            <a:r>
              <a:rPr lang="en-US" dirty="0" smtClean="0">
                <a:latin typeface="Arial Black" panose="020B0A04020102020204" pitchFamily="34" charset="0"/>
              </a:rPr>
              <a:t>Repetition – using the same words frequently to reinforce concepts and unify the speech</a:t>
            </a:r>
          </a:p>
          <a:p>
            <a:pPr lvl="2"/>
            <a:r>
              <a:rPr lang="en-US" dirty="0">
                <a:latin typeface="Arial Black" panose="020B0A04020102020204" pitchFamily="34" charset="0"/>
              </a:rPr>
              <a:t>Let it snow, let it snow, let it snow</a:t>
            </a:r>
            <a:r>
              <a:rPr lang="en-US" dirty="0" smtClean="0">
                <a:latin typeface="Arial Black" panose="020B0A04020102020204" pitchFamily="34" charset="0"/>
              </a:rPr>
              <a:t>.</a:t>
            </a:r>
          </a:p>
          <a:p>
            <a:pPr lvl="2"/>
            <a:r>
              <a:rPr lang="en-US" b="1" dirty="0">
                <a:latin typeface="Arial Black" panose="020B0A04020102020204" pitchFamily="34" charset="0"/>
              </a:rPr>
              <a:t>We shall</a:t>
            </a:r>
            <a:r>
              <a:rPr lang="en-US" dirty="0">
                <a:latin typeface="Arial Black" panose="020B0A04020102020204" pitchFamily="34" charset="0"/>
              </a:rPr>
              <a:t> go on to the end. </a:t>
            </a:r>
            <a:r>
              <a:rPr lang="en-US" b="1" dirty="0">
                <a:latin typeface="Arial Black" panose="020B0A04020102020204" pitchFamily="34" charset="0"/>
              </a:rPr>
              <a:t>We shall</a:t>
            </a:r>
            <a:r>
              <a:rPr lang="en-US" dirty="0">
                <a:latin typeface="Arial Black" panose="020B0A04020102020204" pitchFamily="34" charset="0"/>
              </a:rPr>
              <a:t> </a:t>
            </a:r>
            <a:r>
              <a:rPr lang="en-US" b="1" dirty="0">
                <a:latin typeface="Arial Black" panose="020B0A04020102020204" pitchFamily="34" charset="0"/>
              </a:rPr>
              <a:t>fight</a:t>
            </a:r>
            <a:r>
              <a:rPr lang="en-US" dirty="0">
                <a:latin typeface="Arial Black" panose="020B0A04020102020204" pitchFamily="34" charset="0"/>
              </a:rPr>
              <a:t> in France, </a:t>
            </a:r>
            <a:r>
              <a:rPr lang="en-US" b="1" dirty="0">
                <a:latin typeface="Arial Black" panose="020B0A04020102020204" pitchFamily="34" charset="0"/>
              </a:rPr>
              <a:t>we shall</a:t>
            </a:r>
            <a:r>
              <a:rPr lang="en-US" dirty="0">
                <a:latin typeface="Arial Black" panose="020B0A04020102020204" pitchFamily="34" charset="0"/>
              </a:rPr>
              <a:t> </a:t>
            </a:r>
            <a:r>
              <a:rPr lang="en-US" b="1" dirty="0">
                <a:latin typeface="Arial Black" panose="020B0A04020102020204" pitchFamily="34" charset="0"/>
              </a:rPr>
              <a:t>fight</a:t>
            </a:r>
            <a:r>
              <a:rPr lang="en-US" dirty="0">
                <a:latin typeface="Arial Black" panose="020B0A04020102020204" pitchFamily="34" charset="0"/>
              </a:rPr>
              <a:t> on the seas and </a:t>
            </a:r>
            <a:r>
              <a:rPr lang="en-US" dirty="0" smtClean="0">
                <a:latin typeface="Arial Black" panose="020B0A04020102020204" pitchFamily="34" charset="0"/>
              </a:rPr>
              <a:t>oceans</a:t>
            </a:r>
          </a:p>
          <a:p>
            <a:pPr lvl="1"/>
            <a:r>
              <a:rPr lang="en-US" dirty="0" smtClean="0">
                <a:latin typeface="Arial Black" panose="020B0A04020102020204" pitchFamily="34" charset="0"/>
              </a:rPr>
              <a:t>Analogy – drawing a comparison that shows a similarity between two unlike things – more of a logical argument than a simple simile or metaphor</a:t>
            </a:r>
          </a:p>
          <a:p>
            <a:pPr lvl="2"/>
            <a:r>
              <a:rPr lang="en-US" dirty="0">
                <a:latin typeface="Arial Black" panose="020B0A04020102020204" pitchFamily="34" charset="0"/>
              </a:rPr>
              <a:t>That movie was a roller coaster ride of </a:t>
            </a:r>
            <a:r>
              <a:rPr lang="en-US" dirty="0" smtClean="0">
                <a:latin typeface="Arial Black" panose="020B0A04020102020204" pitchFamily="34" charset="0"/>
              </a:rPr>
              <a:t>emotions.</a:t>
            </a:r>
          </a:p>
          <a:p>
            <a:pPr lvl="2"/>
            <a:r>
              <a:rPr lang="en-US" dirty="0">
                <a:latin typeface="Arial Black" panose="020B0A04020102020204" pitchFamily="34" charset="0"/>
              </a:rPr>
              <a:t>Finding a good man is like finding a needle in a </a:t>
            </a:r>
            <a:r>
              <a:rPr lang="en-US" dirty="0" smtClean="0">
                <a:latin typeface="Arial Black" panose="020B0A04020102020204" pitchFamily="34" charset="0"/>
              </a:rPr>
              <a:t>haystack.</a:t>
            </a:r>
          </a:p>
          <a:p>
            <a:pPr lvl="2"/>
            <a:endParaRPr lang="en-US" dirty="0">
              <a:latin typeface="Arial Black" panose="020B0A04020102020204" pitchFamily="34" charset="0"/>
            </a:endParaRPr>
          </a:p>
        </p:txBody>
      </p:sp>
    </p:spTree>
    <p:extLst>
      <p:ext uri="{BB962C8B-B14F-4D97-AF65-F5344CB8AC3E}">
        <p14:creationId xmlns:p14="http://schemas.microsoft.com/office/powerpoint/2010/main" val="1500914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7227"/>
          </a:xfrm>
        </p:spPr>
        <p:txBody>
          <a:bodyPr/>
          <a:lstStyle/>
          <a:p>
            <a:pPr algn="ctr"/>
            <a:r>
              <a:rPr lang="en-US" dirty="0" smtClean="0">
                <a:latin typeface="Arial Black" panose="020B0A04020102020204" pitchFamily="34" charset="0"/>
              </a:rPr>
              <a:t>Argument / Persuasion</a:t>
            </a:r>
            <a:endParaRPr lang="en-US" dirty="0">
              <a:latin typeface="Arial Black" panose="020B0A04020102020204" pitchFamily="34" charset="0"/>
            </a:endParaRPr>
          </a:p>
        </p:txBody>
      </p:sp>
      <p:sp>
        <p:nvSpPr>
          <p:cNvPr id="3" name="Content Placeholder 2"/>
          <p:cNvSpPr>
            <a:spLocks noGrp="1"/>
          </p:cNvSpPr>
          <p:nvPr>
            <p:ph idx="1"/>
          </p:nvPr>
        </p:nvSpPr>
        <p:spPr>
          <a:xfrm>
            <a:off x="426720" y="1292352"/>
            <a:ext cx="11472672" cy="5303520"/>
          </a:xfrm>
        </p:spPr>
        <p:txBody>
          <a:bodyPr>
            <a:normAutofit/>
          </a:bodyPr>
          <a:lstStyle/>
          <a:p>
            <a:r>
              <a:rPr lang="en-US" dirty="0" smtClean="0">
                <a:latin typeface="Arial Black" panose="020B0A04020102020204" pitchFamily="34" charset="0"/>
              </a:rPr>
              <a:t>Go to Google Classroom and open up the assignment “Rhetorical Devices.”</a:t>
            </a:r>
          </a:p>
          <a:p>
            <a:r>
              <a:rPr lang="en-US" dirty="0" smtClean="0">
                <a:latin typeface="Arial Black" panose="020B0A04020102020204" pitchFamily="34" charset="0"/>
              </a:rPr>
              <a:t>You will find THREE questions to answer AND a chart to complete.</a:t>
            </a:r>
          </a:p>
          <a:p>
            <a:r>
              <a:rPr lang="en-US" dirty="0" smtClean="0">
                <a:latin typeface="Arial Black" panose="020B0A04020102020204" pitchFamily="34" charset="0"/>
              </a:rPr>
              <a:t>Answer the questions 	WITH EVIDENCE FROM THE TEXT AND PROPER CITATION!	</a:t>
            </a:r>
          </a:p>
          <a:p>
            <a:r>
              <a:rPr lang="en-US" dirty="0" smtClean="0">
                <a:latin typeface="Arial Black" panose="020B0A04020102020204" pitchFamily="34" charset="0"/>
              </a:rPr>
              <a:t>Using that chart, find at least one example of each type of rhetorical device in the speech (there are more than one for all of them)</a:t>
            </a:r>
          </a:p>
          <a:p>
            <a:pPr lvl="1"/>
            <a:r>
              <a:rPr lang="en-US" dirty="0" smtClean="0">
                <a:latin typeface="Arial Black" panose="020B0A04020102020204" pitchFamily="34" charset="0"/>
              </a:rPr>
              <a:t>Bonus points for correctly identifying more than one of each.</a:t>
            </a:r>
          </a:p>
          <a:p>
            <a:endParaRPr lang="en-US" dirty="0">
              <a:latin typeface="Arial Black" panose="020B0A04020102020204" pitchFamily="34" charset="0"/>
            </a:endParaRPr>
          </a:p>
        </p:txBody>
      </p:sp>
    </p:spTree>
    <p:extLst>
      <p:ext uri="{BB962C8B-B14F-4D97-AF65-F5344CB8AC3E}">
        <p14:creationId xmlns:p14="http://schemas.microsoft.com/office/powerpoint/2010/main" val="213973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Rhetorical Devices</a:t>
            </a:r>
          </a:p>
          <a:p>
            <a:pPr marL="0" indent="0" algn="ctr">
              <a:buNone/>
            </a:pPr>
            <a:r>
              <a:rPr lang="en-US" sz="3600" dirty="0" smtClean="0">
                <a:latin typeface="Arial Black" panose="020B0A04020102020204" pitchFamily="34" charset="0"/>
              </a:rPr>
              <a:t>for</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“I Have A Dream”</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3903583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Using at least TWO of the rhetorical devices we discussed,</a:t>
            </a:r>
          </a:p>
          <a:p>
            <a:pPr marL="0" indent="0" algn="ctr">
              <a:buNone/>
            </a:pPr>
            <a:r>
              <a:rPr lang="en-US" sz="3200" dirty="0" smtClean="0">
                <a:latin typeface="Arial Black" panose="020B0A04020102020204" pitchFamily="34" charset="0"/>
              </a:rPr>
              <a:t>PERSUADE ME</a:t>
            </a:r>
          </a:p>
          <a:p>
            <a:pPr marL="0" indent="0" algn="ctr">
              <a:buNone/>
            </a:pPr>
            <a:r>
              <a:rPr lang="en-US" sz="3200" dirty="0" smtClean="0">
                <a:latin typeface="Arial Black" panose="020B0A04020102020204" pitchFamily="34" charset="0"/>
              </a:rPr>
              <a:t>That we should watch a movie in class on Friday.</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1/14/2020</a:t>
            </a:r>
            <a:endParaRPr lang="en-US" dirty="0">
              <a:latin typeface="Arial Black" panose="020B0A04020102020204" pitchFamily="34" charset="0"/>
            </a:endParaRPr>
          </a:p>
        </p:txBody>
      </p:sp>
    </p:spTree>
    <p:extLst>
      <p:ext uri="{BB962C8B-B14F-4D97-AF65-F5344CB8AC3E}">
        <p14:creationId xmlns:p14="http://schemas.microsoft.com/office/powerpoint/2010/main" val="2395750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Dr. King’s speech is considered to be a very INSPIRATIONAL one.</a:t>
            </a:r>
          </a:p>
          <a:p>
            <a:pPr marL="0" indent="0" algn="ctr">
              <a:buNone/>
            </a:pPr>
            <a:r>
              <a:rPr lang="en-US" sz="3200" dirty="0" smtClean="0">
                <a:latin typeface="Arial Black" panose="020B0A04020102020204" pitchFamily="34" charset="0"/>
              </a:rPr>
              <a:t>What was it about it that made it inspirational?</a:t>
            </a:r>
          </a:p>
          <a:p>
            <a:pPr marL="0" indent="0" algn="ctr">
              <a:buNone/>
            </a:pPr>
            <a:r>
              <a:rPr lang="en-US" sz="3200" dirty="0" smtClean="0">
                <a:latin typeface="Arial Black" panose="020B0A04020102020204" pitchFamily="34" charset="0"/>
              </a:rPr>
              <a:t>Why do you think his speech is still read today?</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1/15/2020</a:t>
            </a:r>
            <a:endParaRPr lang="en-US" dirty="0">
              <a:latin typeface="Arial Black" panose="020B0A04020102020204" pitchFamily="34" charset="0"/>
            </a:endParaRPr>
          </a:p>
        </p:txBody>
      </p:sp>
    </p:spTree>
    <p:extLst>
      <p:ext uri="{BB962C8B-B14F-4D97-AF65-F5344CB8AC3E}">
        <p14:creationId xmlns:p14="http://schemas.microsoft.com/office/powerpoint/2010/main" val="40309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Dr. King’s speech is considered to be a very INSPIRATIONAL one.</a:t>
            </a:r>
          </a:p>
          <a:p>
            <a:pPr marL="0" indent="0" algn="ctr">
              <a:buNone/>
            </a:pPr>
            <a:r>
              <a:rPr lang="en-US" sz="3200" dirty="0">
                <a:latin typeface="Arial Black" panose="020B0A04020102020204" pitchFamily="34" charset="0"/>
              </a:rPr>
              <a:t>What was it about it that made it inspirational?</a:t>
            </a:r>
          </a:p>
          <a:p>
            <a:pPr marL="0" indent="0" algn="ctr">
              <a:buNone/>
            </a:pPr>
            <a:r>
              <a:rPr lang="en-US" sz="3200" dirty="0">
                <a:latin typeface="Arial Black" panose="020B0A04020102020204" pitchFamily="34" charset="0"/>
              </a:rPr>
              <a:t>Why do you think his speech is still read today?</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1/15/2020</a:t>
            </a:r>
            <a:endParaRPr lang="en-US" dirty="0">
              <a:latin typeface="Arial Black" panose="020B0A04020102020204" pitchFamily="34" charset="0"/>
            </a:endParaRPr>
          </a:p>
        </p:txBody>
      </p:sp>
    </p:spTree>
    <p:extLst>
      <p:ext uri="{BB962C8B-B14F-4D97-AF65-F5344CB8AC3E}">
        <p14:creationId xmlns:p14="http://schemas.microsoft.com/office/powerpoint/2010/main" val="3785804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05966"/>
            <a:ext cx="10058400" cy="5743056"/>
          </a:xfrm>
        </p:spPr>
      </p:pic>
    </p:spTree>
    <p:extLst>
      <p:ext uri="{BB962C8B-B14F-4D97-AF65-F5344CB8AC3E}">
        <p14:creationId xmlns:p14="http://schemas.microsoft.com/office/powerpoint/2010/main" val="1006680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3803"/>
          </a:xfrm>
        </p:spPr>
        <p:txBody>
          <a:bodyPr/>
          <a:lstStyle/>
          <a:p>
            <a:pPr algn="ctr"/>
            <a:r>
              <a:rPr lang="en-US" dirty="0" smtClean="0">
                <a:latin typeface="Arial Black" panose="020B0A04020102020204" pitchFamily="34" charset="0"/>
              </a:rPr>
              <a:t>Comprehension Questions</a:t>
            </a:r>
            <a:endParaRPr lang="en-US" dirty="0">
              <a:latin typeface="Arial Black" panose="020B0A04020102020204" pitchFamily="34" charset="0"/>
            </a:endParaRPr>
          </a:p>
        </p:txBody>
      </p:sp>
      <p:sp>
        <p:nvSpPr>
          <p:cNvPr id="3" name="Content Placeholder 2"/>
          <p:cNvSpPr>
            <a:spLocks noGrp="1"/>
          </p:cNvSpPr>
          <p:nvPr>
            <p:ph idx="1"/>
          </p:nvPr>
        </p:nvSpPr>
        <p:spPr>
          <a:xfrm>
            <a:off x="838200" y="1328928"/>
            <a:ext cx="10515600" cy="5193792"/>
          </a:xfrm>
        </p:spPr>
        <p:txBody>
          <a:bodyPr>
            <a:normAutofit/>
          </a:bodyPr>
          <a:lstStyle/>
          <a:p>
            <a:r>
              <a:rPr lang="en-US" sz="3200" dirty="0" smtClean="0">
                <a:latin typeface="Arial Black" panose="020B0A04020102020204" pitchFamily="34" charset="0"/>
              </a:rPr>
              <a:t>Your job today…</a:t>
            </a:r>
          </a:p>
          <a:p>
            <a:endParaRPr lang="en-US" sz="3200" dirty="0">
              <a:latin typeface="Arial Black" panose="020B0A04020102020204" pitchFamily="34" charset="0"/>
            </a:endParaRPr>
          </a:p>
          <a:p>
            <a:r>
              <a:rPr lang="en-US" sz="3200" dirty="0" smtClean="0">
                <a:latin typeface="Arial Black" panose="020B0A04020102020204" pitchFamily="34" charset="0"/>
              </a:rPr>
              <a:t>In Google Classroom, answer the questions for “I Have A Dream.” </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USE EVIDENCE AND CITE THE SOURCE!!!</a:t>
            </a:r>
          </a:p>
          <a:p>
            <a:endParaRPr lang="en-US" sz="3200" dirty="0">
              <a:latin typeface="Arial Black" panose="020B0A04020102020204" pitchFamily="34" charset="0"/>
            </a:endParaRPr>
          </a:p>
          <a:p>
            <a:r>
              <a:rPr lang="en-US" sz="3200" dirty="0" smtClean="0">
                <a:latin typeface="Arial Black" panose="020B0A04020102020204" pitchFamily="34" charset="0"/>
              </a:rPr>
              <a:t>We will discuss them tomorrow.</a:t>
            </a:r>
          </a:p>
        </p:txBody>
      </p:sp>
    </p:spTree>
    <p:extLst>
      <p:ext uri="{BB962C8B-B14F-4D97-AF65-F5344CB8AC3E}">
        <p14:creationId xmlns:p14="http://schemas.microsoft.com/office/powerpoint/2010/main" val="2601482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Comprehension Questions</a:t>
            </a:r>
          </a:p>
          <a:p>
            <a:pPr marL="0" indent="0" algn="ctr">
              <a:buNone/>
            </a:pPr>
            <a:r>
              <a:rPr lang="en-US" sz="3600" dirty="0" smtClean="0">
                <a:latin typeface="Arial Black" panose="020B0A04020102020204" pitchFamily="34" charset="0"/>
              </a:rPr>
              <a:t>for</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“I Have A Dream”</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2976450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Do you think that we, as a nation, are closer to Dr. King’s dream now than we were in his time?</a:t>
            </a:r>
          </a:p>
          <a:p>
            <a:pPr marL="0" indent="0" algn="ctr">
              <a:buNone/>
            </a:pPr>
            <a:r>
              <a:rPr lang="en-US" sz="3200" dirty="0" smtClean="0">
                <a:latin typeface="Arial Black" panose="020B0A04020102020204" pitchFamily="34" charset="0"/>
              </a:rPr>
              <a:t>If yes, in what ways?</a:t>
            </a:r>
          </a:p>
          <a:p>
            <a:pPr marL="0" indent="0" algn="ctr">
              <a:buNone/>
            </a:pPr>
            <a:r>
              <a:rPr lang="en-US" sz="3200" dirty="0" smtClean="0">
                <a:latin typeface="Arial Black" panose="020B0A04020102020204" pitchFamily="34" charset="0"/>
              </a:rPr>
              <a:t>If no, in what ways are we not?</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1/15/2020</a:t>
            </a:r>
            <a:endParaRPr lang="en-US" dirty="0">
              <a:latin typeface="Arial Black" panose="020B0A04020102020204" pitchFamily="34" charset="0"/>
            </a:endParaRPr>
          </a:p>
        </p:txBody>
      </p:sp>
    </p:spTree>
    <p:extLst>
      <p:ext uri="{BB962C8B-B14F-4D97-AF65-F5344CB8AC3E}">
        <p14:creationId xmlns:p14="http://schemas.microsoft.com/office/powerpoint/2010/main" val="1849007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think that Dr. King would agree with Anna </a:t>
            </a:r>
            <a:r>
              <a:rPr lang="en-US" sz="3200" dirty="0" err="1" smtClean="0">
                <a:latin typeface="Arial Black" panose="020B0A04020102020204" pitchFamily="34" charset="0"/>
              </a:rPr>
              <a:t>Quindlen’s</a:t>
            </a:r>
            <a:r>
              <a:rPr lang="en-US" sz="3200" dirty="0" smtClean="0">
                <a:latin typeface="Arial Black" panose="020B0A04020102020204" pitchFamily="34" charset="0"/>
              </a:rPr>
              <a:t> description of America as a quilt?</a:t>
            </a:r>
          </a:p>
          <a:p>
            <a:pPr marL="0" indent="0" algn="ctr">
              <a:buNone/>
            </a:pPr>
            <a:r>
              <a:rPr lang="en-US" sz="3200" dirty="0" smtClean="0">
                <a:latin typeface="Arial Black" panose="020B0A04020102020204" pitchFamily="34" charset="0"/>
              </a:rPr>
              <a:t>Why or why not?</a:t>
            </a:r>
          </a:p>
          <a:p>
            <a:pPr marL="0" indent="0" algn="ctr">
              <a:buNone/>
            </a:pPr>
            <a:r>
              <a:rPr lang="en-US" sz="3200" dirty="0" smtClean="0">
                <a:latin typeface="Arial Black" panose="020B0A04020102020204" pitchFamily="34" charset="0"/>
              </a:rPr>
              <a:t>Do you think Anna </a:t>
            </a:r>
            <a:r>
              <a:rPr lang="en-US" sz="3200" dirty="0" err="1" smtClean="0">
                <a:latin typeface="Arial Black" panose="020B0A04020102020204" pitchFamily="34" charset="0"/>
              </a:rPr>
              <a:t>Quindlen</a:t>
            </a:r>
            <a:r>
              <a:rPr lang="en-US" sz="3200" dirty="0" smtClean="0">
                <a:latin typeface="Arial Black" panose="020B0A04020102020204" pitchFamily="34" charset="0"/>
              </a:rPr>
              <a:t> would agree with the ideas in Dr. King’s speech?</a:t>
            </a:r>
          </a:p>
          <a:p>
            <a:pPr marL="0" indent="0" algn="ctr">
              <a:buNone/>
            </a:pPr>
            <a:r>
              <a:rPr lang="en-US" sz="3200" dirty="0" smtClean="0">
                <a:latin typeface="Arial Black" panose="020B0A04020102020204" pitchFamily="34" charset="0"/>
              </a:rPr>
              <a:t>Why or why not?</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1/16/2020</a:t>
            </a:r>
            <a:endParaRPr lang="en-US" dirty="0">
              <a:latin typeface="Arial Black" panose="020B0A04020102020204" pitchFamily="34" charset="0"/>
            </a:endParaRPr>
          </a:p>
        </p:txBody>
      </p:sp>
    </p:spTree>
    <p:extLst>
      <p:ext uri="{BB962C8B-B14F-4D97-AF65-F5344CB8AC3E}">
        <p14:creationId xmlns:p14="http://schemas.microsoft.com/office/powerpoint/2010/main" val="30456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Do you think that Dr. King would agree with Anna </a:t>
            </a:r>
            <a:r>
              <a:rPr lang="en-US" sz="3200" dirty="0" err="1">
                <a:latin typeface="Arial Black" panose="020B0A04020102020204" pitchFamily="34" charset="0"/>
              </a:rPr>
              <a:t>Quindlen’s</a:t>
            </a:r>
            <a:r>
              <a:rPr lang="en-US" sz="3200" dirty="0">
                <a:latin typeface="Arial Black" panose="020B0A04020102020204" pitchFamily="34" charset="0"/>
              </a:rPr>
              <a:t> description of America as a quilt?</a:t>
            </a:r>
          </a:p>
          <a:p>
            <a:pPr marL="0" indent="0" algn="ctr">
              <a:buNone/>
            </a:pPr>
            <a:r>
              <a:rPr lang="en-US" sz="3200" dirty="0">
                <a:latin typeface="Arial Black" panose="020B0A04020102020204" pitchFamily="34" charset="0"/>
              </a:rPr>
              <a:t>Why or why not?</a:t>
            </a:r>
          </a:p>
          <a:p>
            <a:pPr marL="0" indent="0" algn="ctr">
              <a:buNone/>
            </a:pPr>
            <a:r>
              <a:rPr lang="en-US" sz="3200" dirty="0">
                <a:latin typeface="Arial Black" panose="020B0A04020102020204" pitchFamily="34" charset="0"/>
              </a:rPr>
              <a:t>Do you think Anna </a:t>
            </a:r>
            <a:r>
              <a:rPr lang="en-US" sz="3200" dirty="0" err="1">
                <a:latin typeface="Arial Black" panose="020B0A04020102020204" pitchFamily="34" charset="0"/>
              </a:rPr>
              <a:t>Quindlen</a:t>
            </a:r>
            <a:r>
              <a:rPr lang="en-US" sz="3200" dirty="0">
                <a:latin typeface="Arial Black" panose="020B0A04020102020204" pitchFamily="34" charset="0"/>
              </a:rPr>
              <a:t> would agree with the ideas in Dr. King’s speech?</a:t>
            </a:r>
          </a:p>
          <a:p>
            <a:pPr marL="0" indent="0" algn="ctr">
              <a:buNone/>
            </a:pPr>
            <a:r>
              <a:rPr lang="en-US" sz="3200" dirty="0">
                <a:latin typeface="Arial Black" panose="020B0A04020102020204" pitchFamily="34" charset="0"/>
              </a:rPr>
              <a:t>Why or why not?</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1/16/2020</a:t>
            </a:r>
            <a:endParaRPr lang="en-US" dirty="0">
              <a:latin typeface="Arial Black" panose="020B0A04020102020204" pitchFamily="34" charset="0"/>
            </a:endParaRPr>
          </a:p>
        </p:txBody>
      </p:sp>
    </p:spTree>
    <p:extLst>
      <p:ext uri="{BB962C8B-B14F-4D97-AF65-F5344CB8AC3E}">
        <p14:creationId xmlns:p14="http://schemas.microsoft.com/office/powerpoint/2010/main" val="8557895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2843"/>
          </a:xfrm>
        </p:spPr>
        <p:txBody>
          <a:bodyPr/>
          <a:lstStyle/>
          <a:p>
            <a:pPr algn="ctr"/>
            <a:r>
              <a:rPr lang="en-US" dirty="0" smtClean="0">
                <a:latin typeface="Arial Black" panose="020B0A04020102020204" pitchFamily="34" charset="0"/>
              </a:rPr>
              <a:t>Comparison and Contrast</a:t>
            </a:r>
            <a:endParaRPr lang="en-US" dirty="0">
              <a:latin typeface="Arial Black" panose="020B0A04020102020204" pitchFamily="34" charset="0"/>
            </a:endParaRPr>
          </a:p>
        </p:txBody>
      </p:sp>
      <p:sp>
        <p:nvSpPr>
          <p:cNvPr id="3" name="Content Placeholder 2"/>
          <p:cNvSpPr>
            <a:spLocks noGrp="1"/>
          </p:cNvSpPr>
          <p:nvPr>
            <p:ph idx="1"/>
          </p:nvPr>
        </p:nvSpPr>
        <p:spPr>
          <a:xfrm>
            <a:off x="838200" y="1267968"/>
            <a:ext cx="10515600" cy="4908995"/>
          </a:xfrm>
        </p:spPr>
        <p:txBody>
          <a:bodyPr/>
          <a:lstStyle/>
          <a:p>
            <a:r>
              <a:rPr lang="en-US" dirty="0" smtClean="0">
                <a:latin typeface="Arial Black" panose="020B0A04020102020204" pitchFamily="34" charset="0"/>
              </a:rPr>
              <a:t>We have looked at two pieces of writing this week and last: “Quilt of a Country” and “I Have a Dream”</a:t>
            </a:r>
          </a:p>
          <a:p>
            <a:r>
              <a:rPr lang="en-US" dirty="0" smtClean="0">
                <a:latin typeface="Arial Black" panose="020B0A04020102020204" pitchFamily="34" charset="0"/>
              </a:rPr>
              <a:t>Today, I want you to do a comparison and contrast of those two pieces of writing.</a:t>
            </a:r>
          </a:p>
          <a:p>
            <a:r>
              <a:rPr lang="en-US" dirty="0" smtClean="0">
                <a:latin typeface="Arial Black" panose="020B0A04020102020204" pitchFamily="34" charset="0"/>
              </a:rPr>
              <a:t>Your comparison/contrast should focus on the THEME/MESSAGE of each text, not its structure.</a:t>
            </a:r>
          </a:p>
          <a:p>
            <a:r>
              <a:rPr lang="en-US" dirty="0" smtClean="0">
                <a:latin typeface="Arial Black" panose="020B0A04020102020204" pitchFamily="34" charset="0"/>
              </a:rPr>
              <a:t>You will use the Cannon Comparison Chart in Google Classroom.</a:t>
            </a:r>
          </a:p>
          <a:p>
            <a:r>
              <a:rPr lang="en-US" dirty="0" smtClean="0">
                <a:latin typeface="Arial Black" panose="020B0A04020102020204" pitchFamily="34" charset="0"/>
              </a:rPr>
              <a:t>You MAY WORK TOGETHER in your groups to complete this, BUT each member must turn in their own!</a:t>
            </a:r>
          </a:p>
        </p:txBody>
      </p:sp>
    </p:spTree>
    <p:extLst>
      <p:ext uri="{BB962C8B-B14F-4D97-AF65-F5344CB8AC3E}">
        <p14:creationId xmlns:p14="http://schemas.microsoft.com/office/powerpoint/2010/main" val="25721065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Cannon Comparison Chart</a:t>
            </a:r>
          </a:p>
          <a:p>
            <a:pPr marL="0" indent="0" algn="ctr">
              <a:buNone/>
            </a:pPr>
            <a:r>
              <a:rPr lang="en-US" sz="3600" dirty="0" smtClean="0">
                <a:latin typeface="Arial Black" panose="020B0A04020102020204" pitchFamily="34" charset="0"/>
              </a:rPr>
              <a:t>for</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“Quilt of a Country”</a:t>
            </a:r>
          </a:p>
          <a:p>
            <a:pPr marL="0" indent="0" algn="ctr">
              <a:buNone/>
            </a:pPr>
            <a:r>
              <a:rPr lang="en-US" sz="3600" dirty="0" smtClean="0">
                <a:latin typeface="Arial Black" panose="020B0A04020102020204" pitchFamily="34" charset="0"/>
              </a:rPr>
              <a:t>And</a:t>
            </a:r>
          </a:p>
          <a:p>
            <a:pPr marL="0" indent="0" algn="ctr">
              <a:buNone/>
            </a:pPr>
            <a:r>
              <a:rPr lang="en-US" sz="3600" dirty="0" smtClean="0">
                <a:latin typeface="Arial Black" panose="020B0A04020102020204" pitchFamily="34" charset="0"/>
              </a:rPr>
              <a:t>“I Have A Dream”</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1105942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Of the two selections read, which one would you say is more effective at reaching the reader?</a:t>
            </a:r>
          </a:p>
          <a:p>
            <a:pPr marL="0" indent="0" algn="ctr">
              <a:buNone/>
            </a:pPr>
            <a:r>
              <a:rPr lang="en-US" sz="3200" dirty="0" smtClean="0">
                <a:latin typeface="Arial Black" panose="020B0A04020102020204" pitchFamily="34" charset="0"/>
              </a:rPr>
              <a:t>Why? What is it about it that makes it more impactful?</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1/16/2020</a:t>
            </a:r>
            <a:endParaRPr lang="en-US" dirty="0">
              <a:latin typeface="Arial Black" panose="020B0A04020102020204" pitchFamily="34" charset="0"/>
            </a:endParaRPr>
          </a:p>
        </p:txBody>
      </p:sp>
    </p:spTree>
    <p:extLst>
      <p:ext uri="{BB962C8B-B14F-4D97-AF65-F5344CB8AC3E}">
        <p14:creationId xmlns:p14="http://schemas.microsoft.com/office/powerpoint/2010/main" val="42516121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1792"/>
            <a:ext cx="10515600" cy="5555171"/>
          </a:xfrm>
        </p:spPr>
        <p:txBody>
          <a:bodyPr>
            <a:normAutofit/>
          </a:bodyPr>
          <a:lstStyle/>
          <a:p>
            <a:pPr marL="0" indent="0" algn="ctr">
              <a:buNone/>
            </a:pPr>
            <a:r>
              <a:rPr lang="en-US" sz="4400" dirty="0" smtClean="0">
                <a:latin typeface="Arial Black" panose="020B0A04020102020204" pitchFamily="34" charset="0"/>
              </a:rPr>
              <a:t>NO START-UP</a:t>
            </a:r>
          </a:p>
          <a:p>
            <a:pPr marL="0" indent="0" algn="ctr">
              <a:buNone/>
            </a:pPr>
            <a:endParaRPr lang="en-US" sz="4400" dirty="0">
              <a:latin typeface="Arial Black" panose="020B0A04020102020204" pitchFamily="34" charset="0"/>
            </a:endParaRPr>
          </a:p>
          <a:p>
            <a:pPr marL="0" indent="0" algn="ctr">
              <a:buNone/>
            </a:pPr>
            <a:r>
              <a:rPr lang="en-US" sz="4400" dirty="0" smtClean="0">
                <a:latin typeface="Arial Black" panose="020B0A04020102020204" pitchFamily="34" charset="0"/>
              </a:rPr>
              <a:t>NO EXIT TICKET</a:t>
            </a:r>
            <a:endParaRPr lang="en-US" sz="4400" dirty="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1/17/2020</a:t>
            </a:r>
            <a:endParaRPr lang="en-US" dirty="0">
              <a:latin typeface="Arial Black" panose="020B0A04020102020204" pitchFamily="34" charset="0"/>
            </a:endParaRPr>
          </a:p>
        </p:txBody>
      </p:sp>
    </p:spTree>
    <p:extLst>
      <p:ext uri="{BB962C8B-B14F-4D97-AF65-F5344CB8AC3E}">
        <p14:creationId xmlns:p14="http://schemas.microsoft.com/office/powerpoint/2010/main" val="579443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Think about this common term:</a:t>
            </a:r>
          </a:p>
          <a:p>
            <a:pPr marL="0" indent="0" algn="ctr">
              <a:buNone/>
            </a:pPr>
            <a:r>
              <a:rPr lang="en-US" sz="3200" dirty="0" smtClean="0">
                <a:latin typeface="Arial Black" panose="020B0A04020102020204" pitchFamily="34" charset="0"/>
              </a:rPr>
              <a:t>“The American Dream”</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do you think Dr. King would define that term? Do you think your definition would be the same as his or different?</a:t>
            </a:r>
          </a:p>
          <a:p>
            <a:pPr marL="0" indent="0" algn="ctr">
              <a:buNone/>
            </a:pPr>
            <a:r>
              <a:rPr lang="en-US" sz="3200" dirty="0" smtClean="0">
                <a:latin typeface="Arial Black" panose="020B0A04020102020204" pitchFamily="34" charset="0"/>
              </a:rPr>
              <a:t>Why?</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1/21/2020</a:t>
            </a:r>
            <a:endParaRPr lang="en-US" dirty="0">
              <a:latin typeface="Arial Black" panose="020B0A04020102020204" pitchFamily="34" charset="0"/>
            </a:endParaRPr>
          </a:p>
        </p:txBody>
      </p:sp>
    </p:spTree>
    <p:extLst>
      <p:ext uri="{BB962C8B-B14F-4D97-AF65-F5344CB8AC3E}">
        <p14:creationId xmlns:p14="http://schemas.microsoft.com/office/powerpoint/2010/main" val="5781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en-US" dirty="0" smtClean="0">
                <a:latin typeface="Arial Black" panose="020B0A04020102020204" pitchFamily="34" charset="0"/>
              </a:rPr>
              <a:t>Before We Read - Vocabulary</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484" y="1400891"/>
            <a:ext cx="9713032" cy="5457109"/>
          </a:xfrm>
        </p:spPr>
      </p:pic>
    </p:spTree>
    <p:extLst>
      <p:ext uri="{BB962C8B-B14F-4D97-AF65-F5344CB8AC3E}">
        <p14:creationId xmlns:p14="http://schemas.microsoft.com/office/powerpoint/2010/main" val="569451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Think about this common term:</a:t>
            </a:r>
          </a:p>
          <a:p>
            <a:pPr marL="0" indent="0" algn="ctr">
              <a:buNone/>
            </a:pPr>
            <a:r>
              <a:rPr lang="en-US" sz="3200" dirty="0">
                <a:latin typeface="Arial Black" panose="020B0A04020102020204" pitchFamily="34" charset="0"/>
              </a:rPr>
              <a:t>“The American Dream”</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How do you think Dr. King would define that term? Do you think your definition would be the same as his or different?</a:t>
            </a:r>
          </a:p>
          <a:p>
            <a:pPr marL="0" indent="0" algn="ctr">
              <a:buNone/>
            </a:pPr>
            <a:r>
              <a:rPr lang="en-US" sz="3200" dirty="0">
                <a:latin typeface="Arial Black" panose="020B0A04020102020204" pitchFamily="34" charset="0"/>
              </a:rPr>
              <a:t>Why?</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1/21/2020</a:t>
            </a:r>
            <a:endParaRPr lang="en-US" dirty="0">
              <a:latin typeface="Arial Black" panose="020B0A04020102020204" pitchFamily="34" charset="0"/>
            </a:endParaRPr>
          </a:p>
        </p:txBody>
      </p:sp>
    </p:spTree>
    <p:extLst>
      <p:ext uri="{BB962C8B-B14F-4D97-AF65-F5344CB8AC3E}">
        <p14:creationId xmlns:p14="http://schemas.microsoft.com/office/powerpoint/2010/main" val="1294595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“American History”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Black" panose="020B0A04020102020204" pitchFamily="34" charset="0"/>
              </a:rPr>
              <a:t>Written by Judith Ortiz </a:t>
            </a:r>
            <a:r>
              <a:rPr lang="en-US" dirty="0" err="1" smtClean="0">
                <a:latin typeface="Arial Black" panose="020B0A04020102020204" pitchFamily="34" charset="0"/>
              </a:rPr>
              <a:t>Cofer</a:t>
            </a:r>
            <a:r>
              <a:rPr lang="en-US" dirty="0" smtClean="0">
                <a:latin typeface="Arial Black" panose="020B0A04020102020204" pitchFamily="34" charset="0"/>
              </a:rPr>
              <a:t> who moved from Puerto Rico to New Jersey as a child.</a:t>
            </a:r>
          </a:p>
          <a:p>
            <a:r>
              <a:rPr lang="en-US" dirty="0" smtClean="0">
                <a:latin typeface="Arial Black" panose="020B0A04020102020204" pitchFamily="34" charset="0"/>
              </a:rPr>
              <a:t>She writes from her unique perspective about her life in two cultures.</a:t>
            </a:r>
          </a:p>
          <a:p>
            <a:endParaRPr lang="en-US" dirty="0">
              <a:latin typeface="Arial Black" panose="020B0A04020102020204" pitchFamily="34" charset="0"/>
            </a:endParaRPr>
          </a:p>
          <a:p>
            <a:r>
              <a:rPr lang="en-US" dirty="0" smtClean="0">
                <a:latin typeface="Arial Black" panose="020B0A04020102020204" pitchFamily="34" charset="0"/>
              </a:rPr>
              <a:t>On November 22, 1963, President John F. Kennedy was assassinated in Dallas, Texas.</a:t>
            </a:r>
          </a:p>
          <a:p>
            <a:r>
              <a:rPr lang="en-US" dirty="0" smtClean="0">
                <a:latin typeface="Arial Black" panose="020B0A04020102020204" pitchFamily="34" charset="0"/>
              </a:rPr>
              <a:t>This was so significant an event that most people who lived through this time remember where they were when they heard the news.</a:t>
            </a:r>
          </a:p>
          <a:p>
            <a:r>
              <a:rPr lang="en-US" dirty="0" smtClean="0">
                <a:latin typeface="Arial Black" panose="020B0A04020102020204" pitchFamily="34" charset="0"/>
              </a:rPr>
              <a:t>Judith Ortiz </a:t>
            </a:r>
            <a:r>
              <a:rPr lang="en-US" dirty="0" err="1" smtClean="0">
                <a:latin typeface="Arial Black" panose="020B0A04020102020204" pitchFamily="34" charset="0"/>
              </a:rPr>
              <a:t>Cofer’s</a:t>
            </a:r>
            <a:r>
              <a:rPr lang="en-US" dirty="0" smtClean="0">
                <a:latin typeface="Arial Black" panose="020B0A04020102020204" pitchFamily="34" charset="0"/>
              </a:rPr>
              <a:t> story, in part, happens on that day.</a:t>
            </a:r>
            <a:endParaRPr lang="en-US" dirty="0">
              <a:latin typeface="Arial Black" panose="020B0A04020102020204" pitchFamily="34" charset="0"/>
            </a:endParaRPr>
          </a:p>
        </p:txBody>
      </p:sp>
    </p:spTree>
    <p:extLst>
      <p:ext uri="{BB962C8B-B14F-4D97-AF65-F5344CB8AC3E}">
        <p14:creationId xmlns:p14="http://schemas.microsoft.com/office/powerpoint/2010/main" val="10537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“American History”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Let’s read…</a:t>
            </a:r>
          </a:p>
          <a:p>
            <a:endParaRPr lang="en-US" dirty="0">
              <a:latin typeface="Arial Black" panose="020B0A04020102020204" pitchFamily="34" charset="0"/>
            </a:endParaRPr>
          </a:p>
          <a:p>
            <a:r>
              <a:rPr lang="en-US" dirty="0" smtClean="0">
                <a:latin typeface="Arial Black" panose="020B0A04020102020204" pitchFamily="34" charset="0"/>
              </a:rPr>
              <a:t>As we read, HIGHLIGHT or UNDERLINE anything you see in Ortiz </a:t>
            </a:r>
            <a:r>
              <a:rPr lang="en-US" dirty="0" err="1" smtClean="0">
                <a:latin typeface="Arial Black" panose="020B0A04020102020204" pitchFamily="34" charset="0"/>
              </a:rPr>
              <a:t>Cofer’s</a:t>
            </a:r>
            <a:r>
              <a:rPr lang="en-US" dirty="0" smtClean="0">
                <a:latin typeface="Arial Black" panose="020B0A04020102020204" pitchFamily="34" charset="0"/>
              </a:rPr>
              <a:t> writing that you think describes HER AMERICAN DREAM (or her Puerto-Rican-American Dream).</a:t>
            </a:r>
            <a:endParaRPr lang="en-US" dirty="0">
              <a:latin typeface="Arial Black" panose="020B0A04020102020204" pitchFamily="34" charset="0"/>
            </a:endParaRPr>
          </a:p>
        </p:txBody>
      </p:sp>
    </p:spTree>
    <p:extLst>
      <p:ext uri="{BB962C8B-B14F-4D97-AF65-F5344CB8AC3E}">
        <p14:creationId xmlns:p14="http://schemas.microsoft.com/office/powerpoint/2010/main" val="3207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Analyzing the Text</a:t>
            </a:r>
          </a:p>
          <a:p>
            <a:pPr marL="0" indent="0" algn="ctr">
              <a:buNone/>
            </a:pPr>
            <a:r>
              <a:rPr lang="en-US" sz="3600" dirty="0" smtClean="0">
                <a:latin typeface="Arial Black" panose="020B0A04020102020204" pitchFamily="34" charset="0"/>
              </a:rPr>
              <a:t>For </a:t>
            </a:r>
          </a:p>
          <a:p>
            <a:pPr marL="0" indent="0" algn="ctr">
              <a:buNone/>
            </a:pPr>
            <a:r>
              <a:rPr lang="en-US" sz="3600" dirty="0" smtClean="0">
                <a:latin typeface="Arial Black" panose="020B0A04020102020204" pitchFamily="34" charset="0"/>
              </a:rPr>
              <a:t>“American History”</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7236604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How do you think Judith Ortiz </a:t>
            </a:r>
            <a:r>
              <a:rPr lang="en-US" sz="3200" dirty="0" err="1" smtClean="0">
                <a:latin typeface="Arial Black" panose="020B0A04020102020204" pitchFamily="34" charset="0"/>
              </a:rPr>
              <a:t>Cofer</a:t>
            </a:r>
            <a:r>
              <a:rPr lang="en-US" sz="3200" dirty="0" smtClean="0">
                <a:latin typeface="Arial Black" panose="020B0A04020102020204" pitchFamily="34" charset="0"/>
              </a:rPr>
              <a:t> would define “The American Dream?”</a:t>
            </a:r>
          </a:p>
          <a:p>
            <a:pPr marL="0" indent="0" algn="ctr">
              <a:buNone/>
            </a:pPr>
            <a:r>
              <a:rPr lang="en-US" sz="3200" dirty="0" smtClean="0">
                <a:latin typeface="Arial Black" panose="020B0A04020102020204" pitchFamily="34" charset="0"/>
              </a:rPr>
              <a:t>Would her definition be the same as Dr. King’s?</a:t>
            </a:r>
          </a:p>
          <a:p>
            <a:pPr marL="0" indent="0" algn="ctr">
              <a:buNone/>
            </a:pPr>
            <a:r>
              <a:rPr lang="en-US" sz="3200" dirty="0" smtClean="0">
                <a:latin typeface="Arial Black" panose="020B0A04020102020204" pitchFamily="34" charset="0"/>
              </a:rPr>
              <a:t>As yours?</a:t>
            </a:r>
          </a:p>
          <a:p>
            <a:pPr marL="0" indent="0" algn="ctr">
              <a:buNone/>
            </a:pPr>
            <a:r>
              <a:rPr lang="en-US" sz="3200" dirty="0" smtClean="0">
                <a:latin typeface="Arial Black" panose="020B0A04020102020204" pitchFamily="34" charset="0"/>
              </a:rPr>
              <a:t>Why?</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1/21/2020</a:t>
            </a:r>
            <a:endParaRPr lang="en-US" dirty="0">
              <a:latin typeface="Arial Black" panose="020B0A04020102020204" pitchFamily="34" charset="0"/>
            </a:endParaRPr>
          </a:p>
        </p:txBody>
      </p:sp>
    </p:spTree>
    <p:extLst>
      <p:ext uri="{BB962C8B-B14F-4D97-AF65-F5344CB8AC3E}">
        <p14:creationId xmlns:p14="http://schemas.microsoft.com/office/powerpoint/2010/main" val="37468147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were some of the problems that Elena faced in the story, “American History?”</a:t>
            </a:r>
          </a:p>
          <a:p>
            <a:pPr marL="0" indent="0" algn="ctr">
              <a:buNone/>
            </a:pPr>
            <a:r>
              <a:rPr lang="en-US" sz="3200" dirty="0" smtClean="0">
                <a:latin typeface="Arial Black" panose="020B0A04020102020204" pitchFamily="34" charset="0"/>
              </a:rPr>
              <a:t>Were these problems that she caused?</a:t>
            </a:r>
          </a:p>
          <a:p>
            <a:pPr marL="0" indent="0" algn="ctr">
              <a:buNone/>
            </a:pPr>
            <a:r>
              <a:rPr lang="en-US" sz="3200" dirty="0" smtClean="0">
                <a:latin typeface="Arial Black" panose="020B0A04020102020204" pitchFamily="34" charset="0"/>
              </a:rPr>
              <a:t>Were they problems that she could solve?</a:t>
            </a:r>
          </a:p>
          <a:p>
            <a:pPr marL="0" indent="0" algn="ctr">
              <a:buNone/>
            </a:pPr>
            <a:r>
              <a:rPr lang="en-US" sz="3200" dirty="0" smtClean="0">
                <a:latin typeface="Arial Black" panose="020B0A04020102020204" pitchFamily="34" charset="0"/>
              </a:rPr>
              <a:t>What makes you say so?</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1/22/2020</a:t>
            </a:r>
            <a:endParaRPr lang="en-US" dirty="0">
              <a:latin typeface="Arial Black" panose="020B0A04020102020204" pitchFamily="34" charset="0"/>
            </a:endParaRPr>
          </a:p>
        </p:txBody>
      </p:sp>
    </p:spTree>
    <p:extLst>
      <p:ext uri="{BB962C8B-B14F-4D97-AF65-F5344CB8AC3E}">
        <p14:creationId xmlns:p14="http://schemas.microsoft.com/office/powerpoint/2010/main" val="41378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What were some of the problems that Elena faced in the story, “American History?”</a:t>
            </a:r>
          </a:p>
          <a:p>
            <a:pPr marL="0" indent="0" algn="ctr">
              <a:buNone/>
            </a:pPr>
            <a:r>
              <a:rPr lang="en-US" sz="3200" dirty="0">
                <a:latin typeface="Arial Black" panose="020B0A04020102020204" pitchFamily="34" charset="0"/>
              </a:rPr>
              <a:t>Were these problems that she caused?</a:t>
            </a:r>
          </a:p>
          <a:p>
            <a:pPr marL="0" indent="0" algn="ctr">
              <a:buNone/>
            </a:pPr>
            <a:r>
              <a:rPr lang="en-US" sz="3200" dirty="0">
                <a:latin typeface="Arial Black" panose="020B0A04020102020204" pitchFamily="34" charset="0"/>
              </a:rPr>
              <a:t>Were they problems that she could solve?</a:t>
            </a:r>
          </a:p>
          <a:p>
            <a:pPr marL="0" indent="0" algn="ctr">
              <a:buNone/>
            </a:pPr>
            <a:r>
              <a:rPr lang="en-US" sz="3200" dirty="0">
                <a:latin typeface="Arial Black" panose="020B0A04020102020204" pitchFamily="34" charset="0"/>
              </a:rPr>
              <a:t>What makes you say so?</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1/22/2020</a:t>
            </a:r>
            <a:endParaRPr lang="en-US" dirty="0">
              <a:latin typeface="Arial Black" panose="020B0A04020102020204" pitchFamily="34" charset="0"/>
            </a:endParaRPr>
          </a:p>
        </p:txBody>
      </p:sp>
    </p:spTree>
    <p:extLst>
      <p:ext uri="{BB962C8B-B14F-4D97-AF65-F5344CB8AC3E}">
        <p14:creationId xmlns:p14="http://schemas.microsoft.com/office/powerpoint/2010/main" val="13964388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“American History”</a:t>
            </a:r>
            <a:endParaRPr lang="en-US" dirty="0">
              <a:latin typeface="Arial Black" panose="020B0A04020102020204" pitchFamily="34" charset="0"/>
            </a:endParaRPr>
          </a:p>
        </p:txBody>
      </p:sp>
      <p:sp>
        <p:nvSpPr>
          <p:cNvPr id="3" name="Content Placeholder 2"/>
          <p:cNvSpPr>
            <a:spLocks noGrp="1"/>
          </p:cNvSpPr>
          <p:nvPr>
            <p:ph idx="1"/>
          </p:nvPr>
        </p:nvSpPr>
        <p:spPr>
          <a:xfrm>
            <a:off x="609600" y="1524000"/>
            <a:ext cx="11094720" cy="4937760"/>
          </a:xfrm>
        </p:spPr>
        <p:txBody>
          <a:bodyPr>
            <a:normAutofit fontScale="92500" lnSpcReduction="10000"/>
          </a:bodyPr>
          <a:lstStyle/>
          <a:p>
            <a:r>
              <a:rPr lang="en-US" dirty="0" smtClean="0">
                <a:latin typeface="Arial Black" panose="020B0A04020102020204" pitchFamily="34" charset="0"/>
              </a:rPr>
              <a:t>Conflict </a:t>
            </a:r>
            <a:r>
              <a:rPr lang="en-US" dirty="0">
                <a:latin typeface="Arial Black" panose="020B0A04020102020204" pitchFamily="34" charset="0"/>
              </a:rPr>
              <a:t>– defined as any struggle between opposing forces. Usually, the main character struggles against some other force. </a:t>
            </a:r>
            <a:endParaRPr lang="en-US" dirty="0" smtClean="0">
              <a:latin typeface="Arial Black" panose="020B0A04020102020204" pitchFamily="34" charset="0"/>
            </a:endParaRPr>
          </a:p>
          <a:p>
            <a:r>
              <a:rPr lang="en-US" dirty="0" smtClean="0">
                <a:latin typeface="Arial Black" panose="020B0A04020102020204" pitchFamily="34" charset="0"/>
              </a:rPr>
              <a:t>Internal Conflict</a:t>
            </a:r>
            <a:r>
              <a:rPr lang="en-US" dirty="0">
                <a:latin typeface="Arial Black" panose="020B0A04020102020204" pitchFamily="34" charset="0"/>
              </a:rPr>
              <a:t> </a:t>
            </a:r>
            <a:r>
              <a:rPr lang="en-US" dirty="0" smtClean="0">
                <a:latin typeface="Arial Black" panose="020B0A04020102020204" pitchFamily="34" charset="0"/>
              </a:rPr>
              <a:t>- </a:t>
            </a:r>
            <a:r>
              <a:rPr lang="en-US" dirty="0">
                <a:latin typeface="Arial Black" panose="020B0A04020102020204" pitchFamily="34" charset="0"/>
              </a:rPr>
              <a:t>refers to a character’s internal struggle. </a:t>
            </a:r>
            <a:endParaRPr lang="en-US" dirty="0" smtClean="0">
              <a:latin typeface="Arial Black" panose="020B0A04020102020204" pitchFamily="34" charset="0"/>
            </a:endParaRPr>
          </a:p>
          <a:p>
            <a:pPr lvl="1"/>
            <a:r>
              <a:rPr lang="en-US" dirty="0" smtClean="0">
                <a:latin typeface="Arial Black" panose="020B0A04020102020204" pitchFamily="34" charset="0"/>
              </a:rPr>
              <a:t>A </a:t>
            </a:r>
            <a:r>
              <a:rPr lang="en-US" dirty="0">
                <a:latin typeface="Arial Black" panose="020B0A04020102020204" pitchFamily="34" charset="0"/>
              </a:rPr>
              <a:t>character might struggle with an emotional problem such as fear of intimacy or abandonment, for example. </a:t>
            </a:r>
            <a:endParaRPr lang="en-US" dirty="0" smtClean="0">
              <a:latin typeface="Arial Black" panose="020B0A04020102020204" pitchFamily="34" charset="0"/>
            </a:endParaRPr>
          </a:p>
          <a:p>
            <a:pPr lvl="1"/>
            <a:r>
              <a:rPr lang="en-US" dirty="0" smtClean="0">
                <a:latin typeface="Arial Black" panose="020B0A04020102020204" pitchFamily="34" charset="0"/>
              </a:rPr>
              <a:t>Internal </a:t>
            </a:r>
            <a:r>
              <a:rPr lang="en-US" dirty="0">
                <a:latin typeface="Arial Black" panose="020B0A04020102020204" pitchFamily="34" charset="0"/>
              </a:rPr>
              <a:t>conflict is important for characterization, since flaws and internal struggles make characters more lifelike and </a:t>
            </a:r>
            <a:r>
              <a:rPr lang="en-US" dirty="0" smtClean="0">
                <a:latin typeface="Arial Black" panose="020B0A04020102020204" pitchFamily="34" charset="0"/>
              </a:rPr>
              <a:t>sympathetic.</a:t>
            </a:r>
          </a:p>
          <a:p>
            <a:r>
              <a:rPr lang="en-US" dirty="0">
                <a:latin typeface="Arial Black" panose="020B0A04020102020204" pitchFamily="34" charset="0"/>
              </a:rPr>
              <a:t>External </a:t>
            </a:r>
            <a:r>
              <a:rPr lang="en-US" dirty="0" smtClean="0">
                <a:latin typeface="Arial Black" panose="020B0A04020102020204" pitchFamily="34" charset="0"/>
              </a:rPr>
              <a:t>conflict - refers </a:t>
            </a:r>
            <a:r>
              <a:rPr lang="en-US" dirty="0">
                <a:latin typeface="Arial Black" panose="020B0A04020102020204" pitchFamily="34" charset="0"/>
              </a:rPr>
              <a:t>to the conflicts between a character and external forces. </a:t>
            </a:r>
            <a:endParaRPr lang="en-US" dirty="0" smtClean="0">
              <a:latin typeface="Arial Black" panose="020B0A04020102020204" pitchFamily="34" charset="0"/>
            </a:endParaRPr>
          </a:p>
          <a:p>
            <a:pPr lvl="1"/>
            <a:r>
              <a:rPr lang="en-US" dirty="0" smtClean="0">
                <a:latin typeface="Arial Black" panose="020B0A04020102020204" pitchFamily="34" charset="0"/>
              </a:rPr>
              <a:t>This </a:t>
            </a:r>
            <a:r>
              <a:rPr lang="en-US" dirty="0">
                <a:latin typeface="Arial Black" panose="020B0A04020102020204" pitchFamily="34" charset="0"/>
              </a:rPr>
              <a:t>type of conflict can be between one character and another or a group (or between groups of characters). </a:t>
            </a:r>
            <a:endParaRPr lang="en-US" dirty="0" smtClean="0">
              <a:latin typeface="Arial Black" panose="020B0A04020102020204" pitchFamily="34" charset="0"/>
            </a:endParaRPr>
          </a:p>
          <a:p>
            <a:pPr lvl="1"/>
            <a:r>
              <a:rPr lang="en-US" dirty="0" smtClean="0">
                <a:latin typeface="Arial Black" panose="020B0A04020102020204" pitchFamily="34" charset="0"/>
              </a:rPr>
              <a:t>It </a:t>
            </a:r>
            <a:r>
              <a:rPr lang="en-US" dirty="0">
                <a:latin typeface="Arial Black" panose="020B0A04020102020204" pitchFamily="34" charset="0"/>
              </a:rPr>
              <a:t>can also be between a character and more abstract forces. For example, a bleak and hostile environment in a post-apocalyptic novel.</a:t>
            </a:r>
          </a:p>
        </p:txBody>
      </p:sp>
    </p:spTree>
    <p:extLst>
      <p:ext uri="{BB962C8B-B14F-4D97-AF65-F5344CB8AC3E}">
        <p14:creationId xmlns:p14="http://schemas.microsoft.com/office/powerpoint/2010/main" val="302332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“American History”</a:t>
            </a:r>
            <a:endParaRPr lang="en-US" dirty="0">
              <a:latin typeface="Arial Black" panose="020B0A04020102020204" pitchFamily="34" charset="0"/>
            </a:endParaRPr>
          </a:p>
        </p:txBody>
      </p:sp>
      <p:sp>
        <p:nvSpPr>
          <p:cNvPr id="3" name="Content Placeholder 2"/>
          <p:cNvSpPr>
            <a:spLocks noGrp="1"/>
          </p:cNvSpPr>
          <p:nvPr>
            <p:ph idx="1"/>
          </p:nvPr>
        </p:nvSpPr>
        <p:spPr>
          <a:xfrm>
            <a:off x="609600" y="1524000"/>
            <a:ext cx="11094720" cy="4937760"/>
          </a:xfrm>
        </p:spPr>
        <p:txBody>
          <a:bodyPr>
            <a:normAutofit/>
          </a:bodyPr>
          <a:lstStyle/>
          <a:p>
            <a:r>
              <a:rPr lang="en-US" dirty="0" smtClean="0">
                <a:latin typeface="Arial Black" panose="020B0A04020102020204" pitchFamily="34" charset="0"/>
              </a:rPr>
              <a:t>In “American History,” Elena faces BOTH internal and external conflicts.</a:t>
            </a:r>
          </a:p>
          <a:p>
            <a:endParaRPr lang="en-US" dirty="0">
              <a:latin typeface="Arial Black" panose="020B0A04020102020204" pitchFamily="34" charset="0"/>
            </a:endParaRPr>
          </a:p>
          <a:p>
            <a:r>
              <a:rPr lang="en-US" dirty="0" smtClean="0">
                <a:latin typeface="Arial Black" panose="020B0A04020102020204" pitchFamily="34" charset="0"/>
              </a:rPr>
              <a:t>In your groups, discuss the story and try to come up with at least TWO INTERNAL conflicts and TWO EXTERNAL conflicts that Elena faces.</a:t>
            </a:r>
          </a:p>
          <a:p>
            <a:endParaRPr lang="en-US" dirty="0">
              <a:latin typeface="Arial Black" panose="020B0A04020102020204" pitchFamily="34" charset="0"/>
            </a:endParaRPr>
          </a:p>
          <a:p>
            <a:r>
              <a:rPr lang="en-US" dirty="0" smtClean="0">
                <a:latin typeface="Arial Black" panose="020B0A04020102020204" pitchFamily="34" charset="0"/>
              </a:rPr>
              <a:t>Would you say that the MAIN CONFLICT in this story is INTERNAL or EXTERNAL?</a:t>
            </a:r>
            <a:endParaRPr lang="en-US" dirty="0">
              <a:latin typeface="Arial Black" panose="020B0A04020102020204" pitchFamily="34" charset="0"/>
            </a:endParaRPr>
          </a:p>
        </p:txBody>
      </p:sp>
    </p:spTree>
    <p:extLst>
      <p:ext uri="{BB962C8B-B14F-4D97-AF65-F5344CB8AC3E}">
        <p14:creationId xmlns:p14="http://schemas.microsoft.com/office/powerpoint/2010/main" val="39033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American </a:t>
            </a:r>
            <a:r>
              <a:rPr lang="en-US" sz="3600" b="1" dirty="0">
                <a:latin typeface="Arial Black" panose="020B0A04020102020204" pitchFamily="34" charset="0"/>
              </a:rPr>
              <a:t>History: Analyze Craft and Structure</a:t>
            </a:r>
            <a:endParaRPr lang="en-US" sz="3600" dirty="0">
              <a:latin typeface="Arial Black" panose="020B0A04020102020204" pitchFamily="34" charset="0"/>
            </a:endParaRPr>
          </a:p>
          <a:p>
            <a:pPr marL="0" indent="0">
              <a:buNone/>
            </a:pPr>
            <a:r>
              <a:rPr lang="en-US" sz="3600" dirty="0"/>
              <a:t/>
            </a:r>
            <a:br>
              <a:rPr lang="en-US" sz="3600" dirty="0"/>
            </a:b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413293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9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622300" y="1308100"/>
            <a:ext cx="11074400" cy="5194300"/>
          </a:xfrm>
        </p:spPr>
        <p:txBody>
          <a:bodyPr/>
          <a:lstStyle/>
          <a:p>
            <a:pPr marL="0" indent="0" algn="ctr">
              <a:buNone/>
            </a:pPr>
            <a:endParaRPr lang="en-US" dirty="0" smtClean="0"/>
          </a:p>
          <a:p>
            <a:pPr marL="0" indent="0" algn="ctr">
              <a:buNone/>
            </a:pPr>
            <a:r>
              <a:rPr lang="en-US" sz="4000" dirty="0" smtClean="0">
                <a:latin typeface="Arial Black" panose="020B0A04020102020204" pitchFamily="34" charset="0"/>
              </a:rPr>
              <a:t>Vocab Slides for</a:t>
            </a:r>
          </a:p>
          <a:p>
            <a:pPr marL="0" indent="0" algn="ctr">
              <a:buNone/>
            </a:pPr>
            <a:r>
              <a:rPr lang="en-US" sz="4000" dirty="0" smtClean="0">
                <a:latin typeface="Arial Black" panose="020B0A04020102020204" pitchFamily="34" charset="0"/>
              </a:rPr>
              <a:t>“A Quilt of a Country”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THURSDAY!</a:t>
            </a:r>
            <a:endParaRPr lang="en-US" sz="4000" dirty="0">
              <a:latin typeface="Arial Black" panose="020B0A04020102020204" pitchFamily="34" charset="0"/>
            </a:endParaRPr>
          </a:p>
        </p:txBody>
      </p:sp>
    </p:spTree>
    <p:extLst>
      <p:ext uri="{BB962C8B-B14F-4D97-AF65-F5344CB8AC3E}">
        <p14:creationId xmlns:p14="http://schemas.microsoft.com/office/powerpoint/2010/main" val="1539357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Have you ever thought about how you would define YOUR “American Dream?”</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Think about it now and try to put it into words. </a:t>
            </a:r>
          </a:p>
          <a:p>
            <a:pPr marL="0" indent="0" algn="ctr">
              <a:buNone/>
            </a:pPr>
            <a:endParaRPr lang="en-US" sz="3200" dirty="0" smtClean="0">
              <a:latin typeface="Arial Black" panose="020B0A04020102020204" pitchFamily="34" charset="0"/>
            </a:endParaRPr>
          </a:p>
          <a:p>
            <a:pPr marL="0" indent="0" algn="ctr">
              <a:buNone/>
            </a:pPr>
            <a:r>
              <a:rPr lang="en-US" sz="2400" dirty="0" smtClean="0">
                <a:latin typeface="Arial Black" panose="020B0A04020102020204" pitchFamily="34" charset="0"/>
              </a:rPr>
              <a:t>What do you value? What do you want? </a:t>
            </a:r>
          </a:p>
          <a:p>
            <a:pPr marL="0" indent="0" algn="ctr">
              <a:buNone/>
            </a:pPr>
            <a:r>
              <a:rPr lang="en-US" sz="2400" dirty="0" smtClean="0">
                <a:latin typeface="Arial Black" panose="020B0A04020102020204" pitchFamily="34" charset="0"/>
              </a:rPr>
              <a:t>What do you deserve? What do you hope for?</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1/22/2020</a:t>
            </a:r>
            <a:endParaRPr lang="en-US" dirty="0">
              <a:latin typeface="Arial Black" panose="020B0A04020102020204" pitchFamily="34" charset="0"/>
            </a:endParaRPr>
          </a:p>
        </p:txBody>
      </p:sp>
    </p:spTree>
    <p:extLst>
      <p:ext uri="{BB962C8B-B14F-4D97-AF65-F5344CB8AC3E}">
        <p14:creationId xmlns:p14="http://schemas.microsoft.com/office/powerpoint/2010/main" val="34865068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2400" dirty="0" smtClean="0">
                <a:latin typeface="Arial Black" panose="020B0A04020102020204" pitchFamily="34" charset="0"/>
              </a:rPr>
              <a:t>In the story, we heard about the reaction of Elena’s family and neighbors to President Kennedy’s death in 1963.</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How do you think they would react to Martin Luther King Jr.’s assassination in 1968?</a:t>
            </a:r>
          </a:p>
          <a:p>
            <a:pPr marL="0" indent="0" algn="ctr">
              <a:buNone/>
            </a:pPr>
            <a:r>
              <a:rPr lang="en-US" dirty="0" smtClean="0">
                <a:latin typeface="Arial Black" panose="020B0A04020102020204" pitchFamily="34" charset="0"/>
              </a:rPr>
              <a:t>Would their reactions be similar or different?</a:t>
            </a:r>
          </a:p>
          <a:p>
            <a:pPr marL="0" indent="0" algn="ctr">
              <a:buNone/>
            </a:pPr>
            <a:r>
              <a:rPr lang="en-US" dirty="0" smtClean="0">
                <a:latin typeface="Arial Black" panose="020B0A04020102020204" pitchFamily="34" charset="0"/>
              </a:rPr>
              <a:t>Why do you think so?</a:t>
            </a:r>
          </a:p>
          <a:p>
            <a:pPr marL="0" indent="0" algn="ctr">
              <a:buNone/>
            </a:pPr>
            <a:endParaRPr lang="en-US" dirty="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1/23/2020</a:t>
            </a:r>
            <a:endParaRPr lang="en-US" dirty="0">
              <a:latin typeface="Arial Black" panose="020B0A04020102020204" pitchFamily="34" charset="0"/>
            </a:endParaRPr>
          </a:p>
        </p:txBody>
      </p:sp>
    </p:spTree>
    <p:extLst>
      <p:ext uri="{BB962C8B-B14F-4D97-AF65-F5344CB8AC3E}">
        <p14:creationId xmlns:p14="http://schemas.microsoft.com/office/powerpoint/2010/main" val="41517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dirty="0">
                <a:latin typeface="Arial Black" panose="020B0A04020102020204" pitchFamily="34" charset="0"/>
              </a:rPr>
              <a:t>In the story, we heard about the reaction of Elena’s family and neighbors to President Kennedy’s death in 1963.</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How do you think they would react to Martin Luther King Jr.’s assassination in 1968?</a:t>
            </a:r>
          </a:p>
          <a:p>
            <a:pPr marL="0" indent="0" algn="ctr">
              <a:buNone/>
            </a:pPr>
            <a:r>
              <a:rPr lang="en-US" sz="3200" dirty="0">
                <a:latin typeface="Arial Black" panose="020B0A04020102020204" pitchFamily="34" charset="0"/>
              </a:rPr>
              <a:t>Would their reactions be similar or different?</a:t>
            </a:r>
          </a:p>
          <a:p>
            <a:pPr marL="0" indent="0" algn="ctr">
              <a:buNone/>
            </a:pPr>
            <a:r>
              <a:rPr lang="en-US" sz="3200" dirty="0">
                <a:latin typeface="Arial Black" panose="020B0A04020102020204" pitchFamily="34" charset="0"/>
              </a:rPr>
              <a:t>Why do you think so?</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1/23/2020</a:t>
            </a:r>
            <a:endParaRPr lang="en-US" dirty="0">
              <a:latin typeface="Arial Black" panose="020B0A04020102020204" pitchFamily="34" charset="0"/>
            </a:endParaRPr>
          </a:p>
        </p:txBody>
      </p:sp>
    </p:spTree>
    <p:extLst>
      <p:ext uri="{BB962C8B-B14F-4D97-AF65-F5344CB8AC3E}">
        <p14:creationId xmlns:p14="http://schemas.microsoft.com/office/powerpoint/2010/main" val="12561369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pPr algn="ctr"/>
            <a:r>
              <a:rPr lang="en-US" dirty="0" smtClean="0">
                <a:latin typeface="Arial Black" panose="020B0A04020102020204" pitchFamily="34" charset="0"/>
              </a:rPr>
              <a:t>Reporting for the Daily Bulldog</a:t>
            </a:r>
            <a:endParaRPr lang="en-US" dirty="0">
              <a:latin typeface="Arial Black" panose="020B0A04020102020204" pitchFamily="34" charset="0"/>
            </a:endParaRPr>
          </a:p>
        </p:txBody>
      </p:sp>
      <p:sp>
        <p:nvSpPr>
          <p:cNvPr id="3" name="Content Placeholder 2"/>
          <p:cNvSpPr>
            <a:spLocks noGrp="1"/>
          </p:cNvSpPr>
          <p:nvPr>
            <p:ph idx="1"/>
          </p:nvPr>
        </p:nvSpPr>
        <p:spPr>
          <a:xfrm>
            <a:off x="838200" y="1207008"/>
            <a:ext cx="10515600" cy="5474208"/>
          </a:xfrm>
        </p:spPr>
        <p:txBody>
          <a:bodyPr/>
          <a:lstStyle/>
          <a:p>
            <a:r>
              <a:rPr lang="en-US" dirty="0" smtClean="0">
                <a:latin typeface="Arial Black" panose="020B0A04020102020204" pitchFamily="34" charset="0"/>
              </a:rPr>
              <a:t>We are going to watch a video, in just a moment, of a speech given by Robert Kennedy, just after Martin Luther King Jr. was assassinated, on April 4</a:t>
            </a:r>
            <a:r>
              <a:rPr lang="en-US" baseline="30000" dirty="0" smtClean="0">
                <a:latin typeface="Arial Black" panose="020B0A04020102020204" pitchFamily="34" charset="0"/>
              </a:rPr>
              <a:t>th</a:t>
            </a:r>
            <a:r>
              <a:rPr lang="en-US" dirty="0" smtClean="0">
                <a:latin typeface="Arial Black" panose="020B0A04020102020204" pitchFamily="34" charset="0"/>
              </a:rPr>
              <a:t> 1968.</a:t>
            </a:r>
          </a:p>
          <a:p>
            <a:r>
              <a:rPr lang="en-US" dirty="0" smtClean="0">
                <a:latin typeface="Arial Black" panose="020B0A04020102020204" pitchFamily="34" charset="0"/>
              </a:rPr>
              <a:t>This speech was not typical for a number of reasons. PAY ATTENTION to the CAPTIONS at the start and end of the video. They contain IMPORTANT FACTS you will need…</a:t>
            </a:r>
          </a:p>
          <a:p>
            <a:r>
              <a:rPr lang="en-US" dirty="0" smtClean="0">
                <a:latin typeface="Arial Black" panose="020B0A04020102020204" pitchFamily="34" charset="0"/>
              </a:rPr>
              <a:t>Imagine </a:t>
            </a:r>
            <a:r>
              <a:rPr lang="en-US" dirty="0">
                <a:latin typeface="Arial Black" panose="020B0A04020102020204" pitchFamily="34" charset="0"/>
              </a:rPr>
              <a:t>that you are a newspaper reporter assigned to Senator Kennedy’s presidential campaign. You have been traveling with the Senator and are on the spot when he delivers this speech. </a:t>
            </a:r>
          </a:p>
          <a:p>
            <a:endParaRPr lang="en-US" dirty="0"/>
          </a:p>
        </p:txBody>
      </p:sp>
    </p:spTree>
    <p:extLst>
      <p:ext uri="{BB962C8B-B14F-4D97-AF65-F5344CB8AC3E}">
        <p14:creationId xmlns:p14="http://schemas.microsoft.com/office/powerpoint/2010/main" val="19837794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pPr algn="ctr"/>
            <a:r>
              <a:rPr lang="en-US" dirty="0" smtClean="0">
                <a:latin typeface="Arial Black" panose="020B0A04020102020204" pitchFamily="34" charset="0"/>
              </a:rPr>
              <a:t>Reporting for the Daily Bulldog</a:t>
            </a:r>
            <a:endParaRPr lang="en-US" dirty="0">
              <a:latin typeface="Arial Black" panose="020B0A04020102020204" pitchFamily="34" charset="0"/>
            </a:endParaRPr>
          </a:p>
        </p:txBody>
      </p:sp>
      <p:sp>
        <p:nvSpPr>
          <p:cNvPr id="3" name="Content Placeholder 2"/>
          <p:cNvSpPr>
            <a:spLocks noGrp="1"/>
          </p:cNvSpPr>
          <p:nvPr>
            <p:ph idx="1"/>
          </p:nvPr>
        </p:nvSpPr>
        <p:spPr>
          <a:xfrm>
            <a:off x="838200" y="1207008"/>
            <a:ext cx="10515600" cy="5474208"/>
          </a:xfrm>
        </p:spPr>
        <p:txBody>
          <a:bodyPr>
            <a:normAutofit fontScale="92500"/>
          </a:bodyPr>
          <a:lstStyle/>
          <a:p>
            <a:r>
              <a:rPr lang="en-US" dirty="0" smtClean="0">
                <a:latin typeface="Arial Black" panose="020B0A04020102020204" pitchFamily="34" charset="0"/>
              </a:rPr>
              <a:t>As a reporter watches a speech, it is their job to TAKE NOTE of EVERYTHING. </a:t>
            </a:r>
          </a:p>
          <a:p>
            <a:pPr lvl="1"/>
            <a:r>
              <a:rPr lang="en-US" dirty="0" smtClean="0">
                <a:latin typeface="Arial Black" panose="020B0A04020102020204" pitchFamily="34" charset="0"/>
              </a:rPr>
              <a:t>The setting of the speech and how that might have affected those listening.</a:t>
            </a:r>
          </a:p>
          <a:p>
            <a:pPr lvl="1"/>
            <a:r>
              <a:rPr lang="en-US" dirty="0" smtClean="0">
                <a:latin typeface="Arial Black" panose="020B0A04020102020204" pitchFamily="34" charset="0"/>
              </a:rPr>
              <a:t>The words being said.</a:t>
            </a:r>
          </a:p>
          <a:p>
            <a:pPr lvl="1"/>
            <a:r>
              <a:rPr lang="en-US" dirty="0" smtClean="0">
                <a:latin typeface="Arial Black" panose="020B0A04020102020204" pitchFamily="34" charset="0"/>
              </a:rPr>
              <a:t>The speaker’s tone.</a:t>
            </a:r>
          </a:p>
          <a:p>
            <a:pPr lvl="1"/>
            <a:r>
              <a:rPr lang="en-US" dirty="0" smtClean="0">
                <a:latin typeface="Arial Black" panose="020B0A04020102020204" pitchFamily="34" charset="0"/>
              </a:rPr>
              <a:t>The audience being addressed.</a:t>
            </a:r>
          </a:p>
          <a:p>
            <a:pPr lvl="1"/>
            <a:r>
              <a:rPr lang="en-US" dirty="0" smtClean="0">
                <a:latin typeface="Arial Black" panose="020B0A04020102020204" pitchFamily="34" charset="0"/>
              </a:rPr>
              <a:t>The effect of the words on the audience.</a:t>
            </a:r>
          </a:p>
          <a:p>
            <a:r>
              <a:rPr lang="en-US" dirty="0" smtClean="0">
                <a:latin typeface="Arial Black" panose="020B0A04020102020204" pitchFamily="34" charset="0"/>
              </a:rPr>
              <a:t>You have a choice:</a:t>
            </a:r>
          </a:p>
          <a:p>
            <a:pPr lvl="1"/>
            <a:r>
              <a:rPr lang="en-US" dirty="0" smtClean="0">
                <a:latin typeface="Arial Black" panose="020B0A04020102020204" pitchFamily="34" charset="0"/>
              </a:rPr>
              <a:t>Take notes on paper, by hand</a:t>
            </a:r>
          </a:p>
          <a:p>
            <a:pPr lvl="1"/>
            <a:r>
              <a:rPr lang="en-US" dirty="0" smtClean="0">
                <a:latin typeface="Arial Black" panose="020B0A04020102020204" pitchFamily="34" charset="0"/>
              </a:rPr>
              <a:t>Take notes on Google Document.</a:t>
            </a:r>
          </a:p>
          <a:p>
            <a:r>
              <a:rPr lang="en-US" dirty="0" smtClean="0">
                <a:latin typeface="Arial Black" panose="020B0A04020102020204" pitchFamily="34" charset="0"/>
              </a:rPr>
              <a:t>If you choose to take notes by hand, YOU MUST TURN THOSE NOTES IN ON MONDAY OR LOSE ONE WHOLE LETTER GRADE OFF YOUR NEWSPAPER REPORT!</a:t>
            </a:r>
          </a:p>
          <a:p>
            <a:pPr lvl="1"/>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7451290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lstStyle/>
          <a:p>
            <a:pPr algn="ctr"/>
            <a:r>
              <a:rPr lang="en-US" dirty="0" smtClean="0">
                <a:latin typeface="Arial Black" panose="020B0A04020102020204" pitchFamily="34" charset="0"/>
              </a:rPr>
              <a:t>Reporting for the Daily Bulldog</a:t>
            </a:r>
            <a:endParaRPr lang="en-US" dirty="0">
              <a:latin typeface="Arial Black" panose="020B0A04020102020204" pitchFamily="34" charset="0"/>
            </a:endParaRPr>
          </a:p>
        </p:txBody>
      </p:sp>
      <p:sp>
        <p:nvSpPr>
          <p:cNvPr id="3" name="Content Placeholder 2"/>
          <p:cNvSpPr>
            <a:spLocks noGrp="1"/>
          </p:cNvSpPr>
          <p:nvPr>
            <p:ph idx="1"/>
          </p:nvPr>
        </p:nvSpPr>
        <p:spPr>
          <a:xfrm>
            <a:off x="838200" y="1207008"/>
            <a:ext cx="10515600" cy="5474208"/>
          </a:xfrm>
        </p:spPr>
        <p:txBody>
          <a:bodyPr>
            <a:normAutofit/>
          </a:bodyPr>
          <a:lstStyle/>
          <a:p>
            <a:r>
              <a:rPr lang="en-US" dirty="0" smtClean="0">
                <a:latin typeface="Arial Black" panose="020B0A04020102020204" pitchFamily="34" charset="0"/>
              </a:rPr>
              <a:t>Prepare to take notes!</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Reporters WRITE FAST and use ABBREVIATIONS that they can go back and change into words later!</a:t>
            </a:r>
          </a:p>
          <a:p>
            <a:endParaRPr lang="en-US" dirty="0">
              <a:latin typeface="Arial Black" panose="020B0A04020102020204" pitchFamily="34" charset="0"/>
            </a:endParaRPr>
          </a:p>
          <a:p>
            <a:endParaRPr lang="en-US" dirty="0" smtClean="0">
              <a:latin typeface="Arial Black" panose="020B0A04020102020204" pitchFamily="34" charset="0"/>
            </a:endParaRPr>
          </a:p>
          <a:p>
            <a:pPr lvl="1"/>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9549183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a:latin typeface="Arial Black" panose="020B0A04020102020204" pitchFamily="34" charset="0"/>
              </a:rPr>
              <a:t>Reporting for The Daily Bulldog</a:t>
            </a:r>
            <a:r>
              <a:rPr lang="en-US" sz="3600" dirty="0"/>
              <a:t/>
            </a:r>
            <a:br>
              <a:rPr lang="en-US" sz="3600" dirty="0"/>
            </a:b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MONDAY!</a:t>
            </a:r>
            <a:endParaRPr lang="en-US" sz="3600" dirty="0">
              <a:latin typeface="Arial Black" panose="020B0A04020102020204" pitchFamily="34" charset="0"/>
            </a:endParaRPr>
          </a:p>
        </p:txBody>
      </p:sp>
    </p:spTree>
    <p:extLst>
      <p:ext uri="{BB962C8B-B14F-4D97-AF65-F5344CB8AC3E}">
        <p14:creationId xmlns:p14="http://schemas.microsoft.com/office/powerpoint/2010/main" val="31216671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200" dirty="0" smtClean="0">
                <a:latin typeface="Arial Black" panose="020B0A04020102020204" pitchFamily="34" charset="0"/>
              </a:rPr>
              <a:t>How do you think Senator Kennedy’s speech would have been different if it had been given:</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In a church hall?</a:t>
            </a:r>
          </a:p>
          <a:p>
            <a:pPr marL="0" indent="0" algn="ctr">
              <a:buNone/>
            </a:pPr>
            <a:r>
              <a:rPr lang="en-US" sz="3200" dirty="0" smtClean="0">
                <a:latin typeface="Arial Black" panose="020B0A04020102020204" pitchFamily="34" charset="0"/>
              </a:rPr>
              <a:t>To a group of white businessmen?</a:t>
            </a:r>
          </a:p>
          <a:p>
            <a:pPr marL="0" indent="0" algn="ctr">
              <a:buNone/>
            </a:pPr>
            <a:r>
              <a:rPr lang="en-US" sz="3200" dirty="0" smtClean="0">
                <a:latin typeface="Arial Black" panose="020B0A04020102020204" pitchFamily="34" charset="0"/>
              </a:rPr>
              <a:t>A week AFTER King’s death?</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(Respond to ALL THREE)</a:t>
            </a:r>
            <a:endParaRPr lang="en-US" sz="24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1/23/2020</a:t>
            </a:r>
            <a:endParaRPr lang="en-US" dirty="0">
              <a:latin typeface="Arial Black" panose="020B0A04020102020204" pitchFamily="34" charset="0"/>
            </a:endParaRPr>
          </a:p>
        </p:txBody>
      </p:sp>
    </p:spTree>
    <p:extLst>
      <p:ext uri="{BB962C8B-B14F-4D97-AF65-F5344CB8AC3E}">
        <p14:creationId xmlns:p14="http://schemas.microsoft.com/office/powerpoint/2010/main" val="39256774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do you think reporters add the reactions, emotions, etc. of the people at a speech like R.F.K.’s to their stories?</a:t>
            </a:r>
          </a:p>
          <a:p>
            <a:pPr marL="0" indent="0" algn="ctr">
              <a:buNone/>
            </a:pPr>
            <a:r>
              <a:rPr lang="en-US" sz="3200" dirty="0" smtClean="0">
                <a:latin typeface="Arial Black" panose="020B0A04020102020204" pitchFamily="34" charset="0"/>
              </a:rPr>
              <a:t>How does that help the people who eventually read those stories in the paper?</a:t>
            </a:r>
          </a:p>
          <a:p>
            <a:pPr marL="0" indent="0" algn="ctr">
              <a:buNone/>
            </a:pPr>
            <a:r>
              <a:rPr lang="en-US" sz="3200" dirty="0" smtClean="0">
                <a:latin typeface="Arial Black" panose="020B0A04020102020204" pitchFamily="34" charset="0"/>
              </a:rPr>
              <a:t>What does it do for them?</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1/24/2020</a:t>
            </a:r>
            <a:endParaRPr lang="en-US" dirty="0">
              <a:latin typeface="Arial Black" panose="020B0A04020102020204" pitchFamily="34" charset="0"/>
            </a:endParaRPr>
          </a:p>
        </p:txBody>
      </p:sp>
    </p:spTree>
    <p:extLst>
      <p:ext uri="{BB962C8B-B14F-4D97-AF65-F5344CB8AC3E}">
        <p14:creationId xmlns:p14="http://schemas.microsoft.com/office/powerpoint/2010/main" val="10652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Why do you think reporters add the reactions, emotions, etc. of the people at a speech like R.F.K.’s to their stories?</a:t>
            </a:r>
          </a:p>
          <a:p>
            <a:pPr marL="0" indent="0" algn="ctr">
              <a:buNone/>
            </a:pPr>
            <a:r>
              <a:rPr lang="en-US" sz="3200" dirty="0">
                <a:latin typeface="Arial Black" panose="020B0A04020102020204" pitchFamily="34" charset="0"/>
              </a:rPr>
              <a:t>How does that help the people who eventually read those stories in the paper?</a:t>
            </a:r>
          </a:p>
          <a:p>
            <a:pPr marL="0" indent="0" algn="ctr">
              <a:buNone/>
            </a:pPr>
            <a:r>
              <a:rPr lang="en-US" sz="3200" dirty="0">
                <a:latin typeface="Arial Black" panose="020B0A04020102020204" pitchFamily="34" charset="0"/>
              </a:rPr>
              <a:t>What does it do for them?</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1/24/2020</a:t>
            </a:r>
            <a:endParaRPr lang="en-US" dirty="0">
              <a:latin typeface="Arial Black" panose="020B0A04020102020204" pitchFamily="34" charset="0"/>
            </a:endParaRPr>
          </a:p>
        </p:txBody>
      </p:sp>
    </p:spTree>
    <p:extLst>
      <p:ext uri="{BB962C8B-B14F-4D97-AF65-F5344CB8AC3E}">
        <p14:creationId xmlns:p14="http://schemas.microsoft.com/office/powerpoint/2010/main" val="699857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Think about the title of the selection we are going to read tomorrow:</a:t>
            </a:r>
          </a:p>
          <a:p>
            <a:pPr marL="0" indent="0" algn="ctr">
              <a:buNone/>
            </a:pPr>
            <a:r>
              <a:rPr lang="en-US" sz="3200" dirty="0" smtClean="0">
                <a:latin typeface="Arial Black" panose="020B0A04020102020204" pitchFamily="34" charset="0"/>
              </a:rPr>
              <a:t>“A Quilt of a Country.”</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Infer: What do you think this article will be about?</a:t>
            </a:r>
          </a:p>
          <a:p>
            <a:pPr marL="0" indent="0" algn="ctr">
              <a:buNone/>
            </a:pPr>
            <a:r>
              <a:rPr lang="en-US" sz="3200" dirty="0" smtClean="0">
                <a:latin typeface="Arial Black" panose="020B0A04020102020204" pitchFamily="34" charset="0"/>
              </a:rPr>
              <a:t>Do any of the vocabulary words support your inference? Which ones and how?</a:t>
            </a:r>
            <a:endParaRPr lang="en-US" sz="3200" dirty="0">
              <a:latin typeface="Arial Black" panose="020B0A04020102020204" pitchFamily="34" charset="0"/>
            </a:endParaRPr>
          </a:p>
        </p:txBody>
      </p:sp>
      <p:sp>
        <p:nvSpPr>
          <p:cNvPr id="4" name="TextBox 3"/>
          <p:cNvSpPr txBox="1"/>
          <p:nvPr/>
        </p:nvSpPr>
        <p:spPr>
          <a:xfrm>
            <a:off x="10117564" y="843240"/>
            <a:ext cx="1236236" cy="369332"/>
          </a:xfrm>
          <a:prstGeom prst="rect">
            <a:avLst/>
          </a:prstGeom>
          <a:noFill/>
        </p:spPr>
        <p:txBody>
          <a:bodyPr wrap="none" rtlCol="0">
            <a:spAutoFit/>
          </a:bodyPr>
          <a:lstStyle/>
          <a:p>
            <a:r>
              <a:rPr lang="en-US" dirty="0" smtClean="0">
                <a:latin typeface="Arial Black" panose="020B0A04020102020204" pitchFamily="34" charset="0"/>
              </a:rPr>
              <a:t>1/7/2020</a:t>
            </a:r>
            <a:endParaRPr lang="en-US" dirty="0">
              <a:latin typeface="Arial Black" panose="020B0A04020102020204" pitchFamily="34" charset="0"/>
            </a:endParaRPr>
          </a:p>
        </p:txBody>
      </p:sp>
    </p:spTree>
    <p:extLst>
      <p:ext uri="{BB962C8B-B14F-4D97-AF65-F5344CB8AC3E}">
        <p14:creationId xmlns:p14="http://schemas.microsoft.com/office/powerpoint/2010/main" val="26206955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r>
              <a:rPr lang="en-US" sz="3200" dirty="0" smtClean="0">
                <a:latin typeface="Arial Black" panose="020B0A04020102020204" pitchFamily="34" charset="0"/>
              </a:rPr>
              <a:t>Continue working on your NEWSPAPER REPORT.</a:t>
            </a:r>
          </a:p>
          <a:p>
            <a:r>
              <a:rPr lang="en-US" sz="3200" dirty="0" smtClean="0">
                <a:latin typeface="Arial Black" panose="020B0A04020102020204" pitchFamily="34" charset="0"/>
              </a:rPr>
              <a:t>If you need it, I have placed a link to the video in Google Classroom for you.</a:t>
            </a: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23080015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a:latin typeface="Arial Black" panose="020B0A04020102020204" pitchFamily="34" charset="0"/>
              </a:rPr>
              <a:t>Reporting for The Daily </a:t>
            </a:r>
            <a:r>
              <a:rPr lang="en-US" sz="3600" b="1" dirty="0" smtClean="0">
                <a:latin typeface="Arial Black" panose="020B0A04020102020204" pitchFamily="34" charset="0"/>
              </a:rPr>
              <a:t>Bulldog</a:t>
            </a:r>
          </a:p>
          <a:p>
            <a:pPr marL="0" indent="0" algn="ctr">
              <a:buNone/>
            </a:pPr>
            <a:endParaRPr lang="en-US" sz="3600" b="1" dirty="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MONDAY!</a:t>
            </a:r>
            <a:endParaRPr lang="en-US" sz="3600" dirty="0">
              <a:latin typeface="Arial Black" panose="020B0A04020102020204" pitchFamily="34" charset="0"/>
            </a:endParaRPr>
          </a:p>
        </p:txBody>
      </p:sp>
    </p:spTree>
    <p:extLst>
      <p:ext uri="{BB962C8B-B14F-4D97-AF65-F5344CB8AC3E}">
        <p14:creationId xmlns:p14="http://schemas.microsoft.com/office/powerpoint/2010/main" val="18269850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How do you think R.F. K. would define </a:t>
            </a:r>
          </a:p>
          <a:p>
            <a:pPr marL="0" indent="0" algn="ctr">
              <a:buNone/>
            </a:pPr>
            <a:r>
              <a:rPr lang="en-US" sz="3200" dirty="0" smtClean="0">
                <a:latin typeface="Arial Black" panose="020B0A04020102020204" pitchFamily="34" charset="0"/>
              </a:rPr>
              <a:t>“The American Dream?”</a:t>
            </a:r>
          </a:p>
          <a:p>
            <a:pPr marL="0" indent="0" algn="ctr">
              <a:buNone/>
            </a:pPr>
            <a:r>
              <a:rPr lang="en-US" sz="3200" dirty="0" smtClean="0">
                <a:latin typeface="Arial Black" panose="020B0A04020102020204" pitchFamily="34" charset="0"/>
              </a:rPr>
              <a:t>Would it be similar to Dr. King’s?</a:t>
            </a:r>
          </a:p>
          <a:p>
            <a:pPr marL="0" indent="0" algn="ctr">
              <a:buNone/>
            </a:pPr>
            <a:r>
              <a:rPr lang="en-US" sz="3200" dirty="0" smtClean="0">
                <a:latin typeface="Arial Black" panose="020B0A04020102020204" pitchFamily="34" charset="0"/>
              </a:rPr>
              <a:t>Yours?</a:t>
            </a:r>
          </a:p>
          <a:p>
            <a:pPr marL="0" indent="0" algn="ctr">
              <a:buNone/>
            </a:pPr>
            <a:r>
              <a:rPr lang="en-US" sz="3200" dirty="0" smtClean="0">
                <a:latin typeface="Arial Black" panose="020B0A04020102020204" pitchFamily="34" charset="0"/>
              </a:rPr>
              <a:t>Elena’s?</a:t>
            </a:r>
          </a:p>
          <a:p>
            <a:pPr marL="0" indent="0" algn="ctr">
              <a:buNone/>
            </a:pPr>
            <a:r>
              <a:rPr lang="en-US" sz="3200" smtClean="0">
                <a:latin typeface="Arial Black" panose="020B0A04020102020204" pitchFamily="34" charset="0"/>
              </a:rPr>
              <a:t>What makes you say so?</a:t>
            </a: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1/24/2020</a:t>
            </a:r>
            <a:endParaRPr lang="en-US" dirty="0">
              <a:latin typeface="Arial Black" panose="020B0A04020102020204" pitchFamily="34" charset="0"/>
            </a:endParaRPr>
          </a:p>
        </p:txBody>
      </p:sp>
    </p:spTree>
    <p:extLst>
      <p:ext uri="{BB962C8B-B14F-4D97-AF65-F5344CB8AC3E}">
        <p14:creationId xmlns:p14="http://schemas.microsoft.com/office/powerpoint/2010/main" val="27138959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of when you</a:t>
            </a:r>
          </a:p>
          <a:p>
            <a:pPr marL="0" indent="0" algn="ctr">
              <a:buNone/>
            </a:pPr>
            <a:r>
              <a:rPr lang="en-US" sz="3200" dirty="0" smtClean="0">
                <a:latin typeface="Arial Black" panose="020B0A04020102020204" pitchFamily="34" charset="0"/>
              </a:rPr>
              <a:t>hear the word bravery? </a:t>
            </a:r>
          </a:p>
          <a:p>
            <a:pPr marL="0" indent="0" algn="ctr">
              <a:buNone/>
            </a:pPr>
            <a:r>
              <a:rPr lang="en-US" sz="3200" dirty="0" smtClean="0">
                <a:latin typeface="Arial Black" panose="020B0A04020102020204" pitchFamily="34" charset="0"/>
              </a:rPr>
              <a:t>WHO do you think of?</a:t>
            </a:r>
          </a:p>
          <a:p>
            <a:pPr marL="0" indent="0" algn="ctr">
              <a:buNone/>
            </a:pPr>
            <a:r>
              <a:rPr lang="en-US" sz="3200" dirty="0" smtClean="0">
                <a:latin typeface="Arial Black" panose="020B0A04020102020204" pitchFamily="34" charset="0"/>
              </a:rPr>
              <a:t>What does bravery LOOK like?</a:t>
            </a:r>
          </a:p>
          <a:p>
            <a:pPr marL="0" indent="0" algn="ctr">
              <a:buNone/>
            </a:pPr>
            <a:r>
              <a:rPr lang="en-US" sz="3200" dirty="0" smtClean="0">
                <a:latin typeface="Arial Black" panose="020B0A04020102020204" pitchFamily="34" charset="0"/>
              </a:rPr>
              <a:t>SOUND like?</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1/27/2020</a:t>
            </a:r>
            <a:endParaRPr lang="en-US" dirty="0">
              <a:latin typeface="Arial Black" panose="020B0A04020102020204" pitchFamily="34" charset="0"/>
            </a:endParaRPr>
          </a:p>
        </p:txBody>
      </p:sp>
    </p:spTree>
    <p:extLst>
      <p:ext uri="{BB962C8B-B14F-4D97-AF65-F5344CB8AC3E}">
        <p14:creationId xmlns:p14="http://schemas.microsoft.com/office/powerpoint/2010/main" val="409271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What do you think of when you</a:t>
            </a:r>
          </a:p>
          <a:p>
            <a:pPr marL="0" indent="0" algn="ctr">
              <a:buNone/>
            </a:pPr>
            <a:r>
              <a:rPr lang="en-US" sz="3200" dirty="0">
                <a:latin typeface="Arial Black" panose="020B0A04020102020204" pitchFamily="34" charset="0"/>
              </a:rPr>
              <a:t>hear the word bravery? </a:t>
            </a:r>
          </a:p>
          <a:p>
            <a:pPr marL="0" indent="0" algn="ctr">
              <a:buNone/>
            </a:pPr>
            <a:r>
              <a:rPr lang="en-US" sz="3200" dirty="0">
                <a:latin typeface="Arial Black" panose="020B0A04020102020204" pitchFamily="34" charset="0"/>
              </a:rPr>
              <a:t>WHO do you think of?</a:t>
            </a:r>
          </a:p>
          <a:p>
            <a:pPr marL="0" indent="0" algn="ctr">
              <a:buNone/>
            </a:pPr>
            <a:r>
              <a:rPr lang="en-US" sz="3200" dirty="0">
                <a:latin typeface="Arial Black" panose="020B0A04020102020204" pitchFamily="34" charset="0"/>
              </a:rPr>
              <a:t>What does bravery LOOK like?</a:t>
            </a:r>
          </a:p>
          <a:p>
            <a:pPr marL="0" indent="0" algn="ctr">
              <a:buNone/>
            </a:pPr>
            <a:r>
              <a:rPr lang="en-US" sz="3200" dirty="0">
                <a:latin typeface="Arial Black" panose="020B0A04020102020204" pitchFamily="34" charset="0"/>
              </a:rPr>
              <a:t>SOUND like?</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1/27/2020</a:t>
            </a:r>
            <a:endParaRPr lang="en-US" dirty="0">
              <a:latin typeface="Arial Black" panose="020B0A04020102020204" pitchFamily="34" charset="0"/>
            </a:endParaRPr>
          </a:p>
        </p:txBody>
      </p:sp>
    </p:spTree>
    <p:extLst>
      <p:ext uri="{BB962C8B-B14F-4D97-AF65-F5344CB8AC3E}">
        <p14:creationId xmlns:p14="http://schemas.microsoft.com/office/powerpoint/2010/main" val="19562570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fontScale="92500" lnSpcReduction="20000"/>
          </a:bodyPr>
          <a:lstStyle/>
          <a:p>
            <a:r>
              <a:rPr lang="en-US" sz="3200" dirty="0" smtClean="0">
                <a:latin typeface="Arial Black" panose="020B0A04020102020204" pitchFamily="34" charset="0"/>
              </a:rPr>
              <a:t>In your books, go to page 323: “Lessons of Dr. Martin Luther King, Jr.” by Cesar Chavez.</a:t>
            </a:r>
          </a:p>
          <a:p>
            <a:r>
              <a:rPr lang="en-US" sz="3200" dirty="0" smtClean="0">
                <a:latin typeface="Arial Black" panose="020B0A04020102020204" pitchFamily="34" charset="0"/>
              </a:rPr>
              <a:t>In Google Classroom, you will find a set of vocabulary slides for this article.</a:t>
            </a:r>
          </a:p>
          <a:p>
            <a:r>
              <a:rPr lang="en-US" sz="3200" dirty="0" smtClean="0">
                <a:latin typeface="Arial Black" panose="020B0A04020102020204" pitchFamily="34" charset="0"/>
              </a:rPr>
              <a:t>FIRST READ THE ARTICLE AND HIGHLIGHT OR UNDERLINE ANY WORDS YOU ARE UNFAMILIAR WITH.</a:t>
            </a:r>
          </a:p>
          <a:p>
            <a:r>
              <a:rPr lang="en-US" sz="3200" dirty="0" smtClean="0">
                <a:latin typeface="Arial Black" panose="020B0A04020102020204" pitchFamily="34" charset="0"/>
              </a:rPr>
              <a:t>Then go to your Vocabulary slides.</a:t>
            </a:r>
          </a:p>
          <a:p>
            <a:r>
              <a:rPr lang="en-US" sz="3200" dirty="0" smtClean="0">
                <a:latin typeface="Arial Black" panose="020B0A04020102020204" pitchFamily="34" charset="0"/>
              </a:rPr>
              <a:t>You will complete the slides for the FIVE WORDS I HAVE GIVEN YOU and THREE MORE THAT YOU HIGHLIGHTED!</a:t>
            </a:r>
          </a:p>
          <a:p>
            <a:pPr lvl="1"/>
            <a:r>
              <a:rPr lang="en-US" dirty="0" smtClean="0">
                <a:latin typeface="Arial Black" panose="020B0A04020102020204" pitchFamily="34" charset="0"/>
              </a:rPr>
              <a:t>For extra credit, do up to 2 additional words – worth 5 points each slide.</a:t>
            </a:r>
            <a:endParaRPr lang="en-US" dirty="0">
              <a:latin typeface="Arial Black" panose="020B0A04020102020204" pitchFamily="34" charset="0"/>
            </a:endParaRPr>
          </a:p>
        </p:txBody>
      </p:sp>
    </p:spTree>
    <p:extLst>
      <p:ext uri="{BB962C8B-B14F-4D97-AF65-F5344CB8AC3E}">
        <p14:creationId xmlns:p14="http://schemas.microsoft.com/office/powerpoint/2010/main" val="20533440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VOCABULARY SLIDES FOR</a:t>
            </a:r>
          </a:p>
          <a:p>
            <a:pPr marL="0" indent="0" algn="ctr">
              <a:buNone/>
            </a:pPr>
            <a:r>
              <a:rPr lang="en-US" sz="3600" b="1" dirty="0" smtClean="0">
                <a:latin typeface="Arial Black" panose="020B0A04020102020204" pitchFamily="34" charset="0"/>
              </a:rPr>
              <a:t>“Lessons of Dr. Martin Luther King, Jr.”</a:t>
            </a:r>
          </a:p>
          <a:p>
            <a:pPr marL="0" indent="0" algn="ctr">
              <a:buNone/>
            </a:pPr>
            <a:r>
              <a:rPr lang="en-US" sz="3600" b="1" dirty="0" smtClean="0">
                <a:latin typeface="Arial Black" panose="020B0A04020102020204" pitchFamily="34" charset="0"/>
              </a:rPr>
              <a:t>By Cesar Chavez</a:t>
            </a:r>
            <a:r>
              <a:rPr lang="en-US" sz="3600" dirty="0"/>
              <a:t/>
            </a:r>
            <a:br>
              <a:rPr lang="en-US" sz="3600" dirty="0"/>
            </a:b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20421639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Would you say that Cesar Chavez is brave?</a:t>
            </a:r>
          </a:p>
          <a:p>
            <a:pPr marL="0" indent="0" algn="ctr">
              <a:buNone/>
            </a:pPr>
            <a:r>
              <a:rPr lang="en-US" sz="3200" dirty="0" smtClean="0">
                <a:latin typeface="Arial Black" panose="020B0A04020102020204" pitchFamily="34" charset="0"/>
              </a:rPr>
              <a:t>Why or why not?</a:t>
            </a:r>
          </a:p>
          <a:p>
            <a:pPr marL="0" indent="0" algn="ctr">
              <a:buNone/>
            </a:pPr>
            <a:r>
              <a:rPr lang="en-US" sz="3200" dirty="0" smtClean="0">
                <a:latin typeface="Arial Black" panose="020B0A04020102020204" pitchFamily="34" charset="0"/>
              </a:rPr>
              <a:t>What about Robert F. Kennedy?</a:t>
            </a:r>
          </a:p>
          <a:p>
            <a:pPr marL="0" indent="0" algn="ctr">
              <a:buNone/>
            </a:pPr>
            <a:r>
              <a:rPr lang="en-US" sz="3200" dirty="0" smtClean="0">
                <a:latin typeface="Arial Black" panose="020B0A04020102020204" pitchFamily="34" charset="0"/>
              </a:rPr>
              <a:t>Dr. King?</a:t>
            </a:r>
          </a:p>
          <a:p>
            <a:pPr marL="0" indent="0" algn="ctr">
              <a:buNone/>
            </a:pPr>
            <a:r>
              <a:rPr lang="en-US" sz="3200" dirty="0" smtClean="0">
                <a:latin typeface="Arial Black" panose="020B0A04020102020204" pitchFamily="34" charset="0"/>
              </a:rPr>
              <a:t>Explain WHY each one is or is not brave.</a:t>
            </a: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1/27/2020</a:t>
            </a:r>
            <a:endParaRPr lang="en-US" dirty="0">
              <a:latin typeface="Arial Black" panose="020B0A04020102020204" pitchFamily="34" charset="0"/>
            </a:endParaRPr>
          </a:p>
        </p:txBody>
      </p:sp>
    </p:spTree>
    <p:extLst>
      <p:ext uri="{BB962C8B-B14F-4D97-AF65-F5344CB8AC3E}">
        <p14:creationId xmlns:p14="http://schemas.microsoft.com/office/powerpoint/2010/main" val="31112689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makes a good leader?</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qualities does a person need to have in order to be a good leader?</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Think of at least one example of someone who you would say is a good leader to share.</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1/28/2020</a:t>
            </a:r>
            <a:endParaRPr lang="en-US" dirty="0">
              <a:latin typeface="Arial Black" panose="020B0A04020102020204" pitchFamily="34" charset="0"/>
            </a:endParaRPr>
          </a:p>
        </p:txBody>
      </p:sp>
    </p:spTree>
    <p:extLst>
      <p:ext uri="{BB962C8B-B14F-4D97-AF65-F5344CB8AC3E}">
        <p14:creationId xmlns:p14="http://schemas.microsoft.com/office/powerpoint/2010/main" val="437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a:latin typeface="Arial Black" panose="020B0A04020102020204" pitchFamily="34" charset="0"/>
              </a:rPr>
              <a:t>What makes a good leader?</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What qualities does a person need to have in order to be a good leader?</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Think of at least one example of someone who you would say is a good leader to share.</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1/28/2020</a:t>
            </a:r>
            <a:endParaRPr lang="en-US" dirty="0">
              <a:latin typeface="Arial Black" panose="020B0A04020102020204" pitchFamily="34" charset="0"/>
            </a:endParaRPr>
          </a:p>
        </p:txBody>
      </p:sp>
    </p:spTree>
    <p:extLst>
      <p:ext uri="{BB962C8B-B14F-4D97-AF65-F5344CB8AC3E}">
        <p14:creationId xmlns:p14="http://schemas.microsoft.com/office/powerpoint/2010/main" val="2952835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of when you hear the words “patchwork” or “patchwork quilt?”</a:t>
            </a:r>
          </a:p>
          <a:p>
            <a:pPr marL="0" indent="0" algn="ctr">
              <a:buNone/>
            </a:pPr>
            <a:r>
              <a:rPr lang="en-US" sz="3200" dirty="0" smtClean="0">
                <a:latin typeface="Arial Black" panose="020B0A04020102020204" pitchFamily="34" charset="0"/>
              </a:rPr>
              <a:t>Have you ever seen one?</a:t>
            </a:r>
          </a:p>
          <a:p>
            <a:pPr marL="0" indent="0" algn="ctr">
              <a:buNone/>
            </a:pPr>
            <a:r>
              <a:rPr lang="en-US" sz="3200" dirty="0" smtClean="0">
                <a:latin typeface="Arial Black" panose="020B0A04020102020204" pitchFamily="34" charset="0"/>
              </a:rPr>
              <a:t>What do they look like?</a:t>
            </a:r>
          </a:p>
          <a:p>
            <a:pPr marL="0" indent="0" algn="ctr">
              <a:buNone/>
            </a:pPr>
            <a:r>
              <a:rPr lang="en-US" sz="3200" dirty="0" smtClean="0">
                <a:latin typeface="Arial Black" panose="020B0A04020102020204" pitchFamily="34" charset="0"/>
              </a:rPr>
              <a:t>More importantly, why do you think people make patchwork quilts?</a:t>
            </a:r>
          </a:p>
        </p:txBody>
      </p:sp>
      <p:sp>
        <p:nvSpPr>
          <p:cNvPr id="6" name="TextBox 5"/>
          <p:cNvSpPr txBox="1"/>
          <p:nvPr/>
        </p:nvSpPr>
        <p:spPr>
          <a:xfrm>
            <a:off x="10117564" y="634712"/>
            <a:ext cx="1236236" cy="369332"/>
          </a:xfrm>
          <a:prstGeom prst="rect">
            <a:avLst/>
          </a:prstGeom>
          <a:noFill/>
        </p:spPr>
        <p:txBody>
          <a:bodyPr wrap="none" rtlCol="0">
            <a:spAutoFit/>
          </a:bodyPr>
          <a:lstStyle/>
          <a:p>
            <a:r>
              <a:rPr lang="en-US" dirty="0" smtClean="0">
                <a:latin typeface="Arial Black" panose="020B0A04020102020204" pitchFamily="34" charset="0"/>
              </a:rPr>
              <a:t>1/8/2020</a:t>
            </a:r>
            <a:endParaRPr lang="en-US" dirty="0">
              <a:latin typeface="Arial Black" panose="020B0A04020102020204" pitchFamily="34" charset="0"/>
            </a:endParaRPr>
          </a:p>
        </p:txBody>
      </p:sp>
    </p:spTree>
    <p:extLst>
      <p:ext uri="{BB962C8B-B14F-4D97-AF65-F5344CB8AC3E}">
        <p14:creationId xmlns:p14="http://schemas.microsoft.com/office/powerpoint/2010/main" val="40034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lstStyle/>
          <a:p>
            <a:r>
              <a:rPr lang="en-US" dirty="0" smtClean="0">
                <a:latin typeface="Arial Black" panose="020B0A04020102020204" pitchFamily="34" charset="0"/>
              </a:rPr>
              <a:t>Go back to Cesar Chavez’ speech on page 323.</a:t>
            </a:r>
          </a:p>
          <a:p>
            <a:r>
              <a:rPr lang="en-US" dirty="0" smtClean="0">
                <a:latin typeface="Arial Black" panose="020B0A04020102020204" pitchFamily="34" charset="0"/>
              </a:rPr>
              <a:t>Let’s READ! </a:t>
            </a:r>
          </a:p>
          <a:p>
            <a:r>
              <a:rPr lang="en-US" dirty="0" smtClean="0">
                <a:latin typeface="Arial Black" panose="020B0A04020102020204" pitchFamily="34" charset="0"/>
              </a:rPr>
              <a:t>As we do, I want you to TAKE NOTES in the margins of your book!</a:t>
            </a:r>
          </a:p>
          <a:p>
            <a:r>
              <a:rPr lang="en-US" dirty="0" smtClean="0">
                <a:latin typeface="Arial Black" panose="020B0A04020102020204" pitchFamily="34" charset="0"/>
              </a:rPr>
              <a:t>Look for ANYTHING that relates to…</a:t>
            </a:r>
          </a:p>
          <a:p>
            <a:pPr marL="0" indent="0" algn="ctr">
              <a:buNone/>
            </a:pPr>
            <a:r>
              <a:rPr lang="en-US" dirty="0" smtClean="0">
                <a:latin typeface="Arial Black" panose="020B0A04020102020204" pitchFamily="34" charset="0"/>
              </a:rPr>
              <a:t>The American Dream</a:t>
            </a:r>
          </a:p>
          <a:p>
            <a:pPr marL="0" indent="0" algn="ctr">
              <a:buNone/>
            </a:pPr>
            <a:r>
              <a:rPr lang="en-US" dirty="0" smtClean="0">
                <a:latin typeface="Arial Black" panose="020B0A04020102020204" pitchFamily="34" charset="0"/>
              </a:rPr>
              <a:t>Being a Leader</a:t>
            </a:r>
          </a:p>
          <a:p>
            <a:endParaRPr lang="en-US" dirty="0">
              <a:latin typeface="Arial Black" panose="020B0A04020102020204" pitchFamily="34" charset="0"/>
            </a:endParaRPr>
          </a:p>
        </p:txBody>
      </p:sp>
    </p:spTree>
    <p:extLst>
      <p:ext uri="{BB962C8B-B14F-4D97-AF65-F5344CB8AC3E}">
        <p14:creationId xmlns:p14="http://schemas.microsoft.com/office/powerpoint/2010/main" val="23258985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normAutofit/>
          </a:bodyPr>
          <a:lstStyle/>
          <a:p>
            <a:r>
              <a:rPr lang="en-US" sz="4000" dirty="0" smtClean="0">
                <a:latin typeface="Arial Black" panose="020B0A04020102020204" pitchFamily="34" charset="0"/>
              </a:rPr>
              <a:t>Re-read paragraphs 2-4.</a:t>
            </a:r>
          </a:p>
          <a:p>
            <a:r>
              <a:rPr lang="en-US" sz="4000" dirty="0" smtClean="0">
                <a:latin typeface="Arial Black" panose="020B0A04020102020204" pitchFamily="34" charset="0"/>
              </a:rPr>
              <a:t>What FIGURATIVE LANGUAGE is he using here?</a:t>
            </a:r>
          </a:p>
          <a:p>
            <a:r>
              <a:rPr lang="en-US" sz="4000" dirty="0" smtClean="0">
                <a:latin typeface="Arial Black" panose="020B0A04020102020204" pitchFamily="34" charset="0"/>
              </a:rPr>
              <a:t>Parallelism</a:t>
            </a:r>
          </a:p>
          <a:p>
            <a:r>
              <a:rPr lang="en-US" sz="4000" dirty="0" smtClean="0">
                <a:latin typeface="Arial Black" panose="020B0A04020102020204" pitchFamily="34" charset="0"/>
              </a:rPr>
              <a:t>Highlight/Underline the repeated structures/phrasing he uses.</a:t>
            </a:r>
          </a:p>
          <a:p>
            <a:r>
              <a:rPr lang="en-US" sz="4000" dirty="0" smtClean="0">
                <a:latin typeface="Arial Black" panose="020B0A04020102020204" pitchFamily="34" charset="0"/>
              </a:rPr>
              <a:t>Why does he do this?</a:t>
            </a:r>
            <a:endParaRPr lang="en-US" sz="4000" dirty="0">
              <a:latin typeface="Arial Black" panose="020B0A04020102020204" pitchFamily="34" charset="0"/>
            </a:endParaRPr>
          </a:p>
        </p:txBody>
      </p:sp>
    </p:spTree>
    <p:extLst>
      <p:ext uri="{BB962C8B-B14F-4D97-AF65-F5344CB8AC3E}">
        <p14:creationId xmlns:p14="http://schemas.microsoft.com/office/powerpoint/2010/main" val="23643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normAutofit/>
          </a:bodyPr>
          <a:lstStyle/>
          <a:p>
            <a:r>
              <a:rPr lang="en-US" sz="4000" dirty="0" smtClean="0">
                <a:latin typeface="Arial Black" panose="020B0A04020102020204" pitchFamily="34" charset="0"/>
              </a:rPr>
              <a:t>Re-read paragraphs 22-23.</a:t>
            </a:r>
          </a:p>
          <a:p>
            <a:r>
              <a:rPr lang="en-US" sz="4000" dirty="0" smtClean="0">
                <a:latin typeface="Arial Black" panose="020B0A04020102020204" pitchFamily="34" charset="0"/>
              </a:rPr>
              <a:t>What is he explaining to them?</a:t>
            </a:r>
          </a:p>
          <a:p>
            <a:r>
              <a:rPr lang="en-US" sz="4000" dirty="0" smtClean="0">
                <a:latin typeface="Arial Black" panose="020B0A04020102020204" pitchFamily="34" charset="0"/>
              </a:rPr>
              <a:t>His PERSONAL connection to King</a:t>
            </a:r>
          </a:p>
          <a:p>
            <a:r>
              <a:rPr lang="en-US" sz="4000" dirty="0" smtClean="0">
                <a:latin typeface="Arial Black" panose="020B0A04020102020204" pitchFamily="34" charset="0"/>
              </a:rPr>
              <a:t>Why?</a:t>
            </a:r>
          </a:p>
          <a:p>
            <a:r>
              <a:rPr lang="en-US" sz="4000" dirty="0" smtClean="0">
                <a:latin typeface="Arial Black" panose="020B0A04020102020204" pitchFamily="34" charset="0"/>
              </a:rPr>
              <a:t>Look at para 26.</a:t>
            </a:r>
          </a:p>
          <a:p>
            <a:r>
              <a:rPr lang="en-US" sz="4000" dirty="0" smtClean="0">
                <a:latin typeface="Arial Black" panose="020B0A04020102020204" pitchFamily="34" charset="0"/>
              </a:rPr>
              <a:t>What is his PURPOSE for writing?</a:t>
            </a:r>
          </a:p>
        </p:txBody>
      </p:sp>
    </p:spTree>
    <p:extLst>
      <p:ext uri="{BB962C8B-B14F-4D97-AF65-F5344CB8AC3E}">
        <p14:creationId xmlns:p14="http://schemas.microsoft.com/office/powerpoint/2010/main" val="37384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normAutofit/>
          </a:bodyPr>
          <a:lstStyle/>
          <a:p>
            <a:r>
              <a:rPr lang="en-US" sz="4000" dirty="0" smtClean="0">
                <a:latin typeface="Arial Black" panose="020B0A04020102020204" pitchFamily="34" charset="0"/>
              </a:rPr>
              <a:t>Re-read paragraphs 29-30.</a:t>
            </a:r>
          </a:p>
          <a:p>
            <a:r>
              <a:rPr lang="en-US" sz="4000" dirty="0" smtClean="0">
                <a:latin typeface="Arial Black" panose="020B0A04020102020204" pitchFamily="34" charset="0"/>
              </a:rPr>
              <a:t>What has been the benefit of pesticides according to supporters?</a:t>
            </a:r>
          </a:p>
          <a:p>
            <a:r>
              <a:rPr lang="en-US" sz="4000" dirty="0" smtClean="0">
                <a:latin typeface="Arial Black" panose="020B0A04020102020204" pitchFamily="34" charset="0"/>
              </a:rPr>
              <a:t>Who did Chavez say proved this wrong?</a:t>
            </a:r>
          </a:p>
          <a:p>
            <a:r>
              <a:rPr lang="en-US" sz="4000" dirty="0" smtClean="0">
                <a:latin typeface="Arial Black" panose="020B0A04020102020204" pitchFamily="34" charset="0"/>
              </a:rPr>
              <a:t>What has been the effect of pesticides on farm workers?</a:t>
            </a:r>
          </a:p>
          <a:p>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38329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normAutofit/>
          </a:bodyPr>
          <a:lstStyle/>
          <a:p>
            <a:r>
              <a:rPr lang="en-US" sz="4000" dirty="0" smtClean="0">
                <a:latin typeface="Arial Black" panose="020B0A04020102020204" pitchFamily="34" charset="0"/>
              </a:rPr>
              <a:t>Re-read paragraph 51.</a:t>
            </a:r>
          </a:p>
          <a:p>
            <a:r>
              <a:rPr lang="en-US" sz="4000" dirty="0" smtClean="0">
                <a:latin typeface="Arial Black" panose="020B0A04020102020204" pitchFamily="34" charset="0"/>
              </a:rPr>
              <a:t>What FIGURATIVE LANGUAGE is he using?</a:t>
            </a:r>
          </a:p>
          <a:p>
            <a:r>
              <a:rPr lang="en-US" sz="4000" dirty="0" smtClean="0">
                <a:latin typeface="Arial Black" panose="020B0A04020102020204" pitchFamily="34" charset="0"/>
              </a:rPr>
              <a:t>ALLUSION</a:t>
            </a:r>
          </a:p>
          <a:p>
            <a:r>
              <a:rPr lang="en-US" sz="4000" dirty="0" smtClean="0">
                <a:latin typeface="Arial Black" panose="020B0A04020102020204" pitchFamily="34" charset="0"/>
              </a:rPr>
              <a:t>What does this analogy do for the speech?</a:t>
            </a:r>
          </a:p>
        </p:txBody>
      </p:sp>
    </p:spTree>
    <p:extLst>
      <p:ext uri="{BB962C8B-B14F-4D97-AF65-F5344CB8AC3E}">
        <p14:creationId xmlns:p14="http://schemas.microsoft.com/office/powerpoint/2010/main" val="295031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9419"/>
          </a:xfrm>
        </p:spPr>
        <p:txBody>
          <a:bodyPr/>
          <a:lstStyle/>
          <a:p>
            <a:pPr algn="ctr"/>
            <a:r>
              <a:rPr lang="en-US" dirty="0" smtClean="0">
                <a:latin typeface="Arial Black" panose="020B0A04020102020204" pitchFamily="34" charset="0"/>
              </a:rPr>
              <a:t>Reading/Annotation</a:t>
            </a:r>
            <a:endParaRPr lang="en-US" dirty="0">
              <a:latin typeface="Arial Black" panose="020B0A04020102020204" pitchFamily="34" charset="0"/>
            </a:endParaRPr>
          </a:p>
        </p:txBody>
      </p:sp>
      <p:sp>
        <p:nvSpPr>
          <p:cNvPr id="3" name="Content Placeholder 2"/>
          <p:cNvSpPr>
            <a:spLocks noGrp="1"/>
          </p:cNvSpPr>
          <p:nvPr>
            <p:ph idx="1"/>
          </p:nvPr>
        </p:nvSpPr>
        <p:spPr>
          <a:xfrm>
            <a:off x="585216" y="1304544"/>
            <a:ext cx="11216640" cy="5230368"/>
          </a:xfrm>
        </p:spPr>
        <p:txBody>
          <a:bodyPr>
            <a:normAutofit/>
          </a:bodyPr>
          <a:lstStyle/>
          <a:p>
            <a:r>
              <a:rPr lang="en-US" sz="4000" dirty="0" smtClean="0">
                <a:latin typeface="Arial Black" panose="020B0A04020102020204" pitchFamily="34" charset="0"/>
              </a:rPr>
              <a:t>Re-read paragraph 73-74.</a:t>
            </a:r>
          </a:p>
          <a:p>
            <a:r>
              <a:rPr lang="en-US" sz="4000" dirty="0" smtClean="0">
                <a:latin typeface="Arial Black" panose="020B0A04020102020204" pitchFamily="34" charset="0"/>
              </a:rPr>
              <a:t>What is the INTENT behind this speech?</a:t>
            </a:r>
          </a:p>
          <a:p>
            <a:r>
              <a:rPr lang="en-US" sz="4000" dirty="0" smtClean="0">
                <a:latin typeface="Arial Black" panose="020B0A04020102020204" pitchFamily="34" charset="0"/>
              </a:rPr>
              <a:t>What does Chavez plan to do? Want the listeners to do?</a:t>
            </a:r>
          </a:p>
        </p:txBody>
      </p:sp>
    </p:spTree>
    <p:extLst>
      <p:ext uri="{BB962C8B-B14F-4D97-AF65-F5344CB8AC3E}">
        <p14:creationId xmlns:p14="http://schemas.microsoft.com/office/powerpoint/2010/main" val="272441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866267"/>
          </a:xfrm>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a:xfrm>
            <a:off x="838200" y="1085088"/>
            <a:ext cx="10515600" cy="5091875"/>
          </a:xfrm>
        </p:spPr>
        <p:txBody>
          <a:bodyPr>
            <a:normAutofit/>
          </a:bodyPr>
          <a:lstStyle/>
          <a:p>
            <a:r>
              <a:rPr lang="en-US" sz="3200" dirty="0" smtClean="0">
                <a:latin typeface="Arial Black" panose="020B0A04020102020204" pitchFamily="34" charset="0"/>
              </a:rPr>
              <a:t>In Google Classroom, you will find a set of questions for this article.</a:t>
            </a:r>
            <a:endParaRPr lang="en-US" dirty="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BE SURE TO FOLLOW THE INSTRUCTIONS FOR THESE QUESTIONS! I HAVE BEEN GENEROUS BUT NO MORE…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IF YOUR ANSWER DOES NOT INCLUDE A PROPERLY FORMATTED CITATION, IT IS WORTHLESS!</a:t>
            </a:r>
          </a:p>
        </p:txBody>
      </p:sp>
    </p:spTree>
    <p:extLst>
      <p:ext uri="{BB962C8B-B14F-4D97-AF65-F5344CB8AC3E}">
        <p14:creationId xmlns:p14="http://schemas.microsoft.com/office/powerpoint/2010/main" val="31397053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latin typeface="Arial Black" panose="020B0A04020102020204" pitchFamily="34" charset="0"/>
            </a:endParaRPr>
          </a:p>
          <a:p>
            <a:pPr marL="0" indent="0" algn="ctr">
              <a:buNone/>
            </a:pPr>
            <a:r>
              <a:rPr lang="en-US" sz="3600" b="1" dirty="0" smtClean="0">
                <a:latin typeface="Arial Black" panose="020B0A04020102020204" pitchFamily="34" charset="0"/>
              </a:rPr>
              <a:t>Comprehension Questions</a:t>
            </a:r>
          </a:p>
          <a:p>
            <a:pPr marL="0" indent="0" algn="ctr">
              <a:buNone/>
            </a:pPr>
            <a:r>
              <a:rPr lang="en-US" sz="3600" b="1" dirty="0" smtClean="0">
                <a:latin typeface="Arial Black" panose="020B0A04020102020204" pitchFamily="34" charset="0"/>
              </a:rPr>
              <a:t>“Lessons of Dr. Martin Luther King, Jr.”</a:t>
            </a:r>
          </a:p>
          <a:p>
            <a:pPr marL="0" indent="0" algn="ctr">
              <a:buNone/>
            </a:pPr>
            <a:r>
              <a:rPr lang="en-US" sz="3600" b="1" dirty="0" smtClean="0">
                <a:latin typeface="Arial Black" panose="020B0A04020102020204" pitchFamily="34" charset="0"/>
              </a:rPr>
              <a:t>By Cesar Chavez</a:t>
            </a:r>
            <a:r>
              <a:rPr lang="en-US" sz="3600" dirty="0"/>
              <a:t/>
            </a:r>
            <a:br>
              <a:rPr lang="en-US" sz="3600" dirty="0"/>
            </a:b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DUE TOMORROW!</a:t>
            </a:r>
            <a:endParaRPr lang="en-US" sz="3600" dirty="0">
              <a:latin typeface="Arial Black" panose="020B0A04020102020204" pitchFamily="34" charset="0"/>
            </a:endParaRPr>
          </a:p>
        </p:txBody>
      </p:sp>
    </p:spTree>
    <p:extLst>
      <p:ext uri="{BB962C8B-B14F-4D97-AF65-F5344CB8AC3E}">
        <p14:creationId xmlns:p14="http://schemas.microsoft.com/office/powerpoint/2010/main" val="24297011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think Cesar Chavez had qualities that a good leader has?</a:t>
            </a:r>
          </a:p>
          <a:p>
            <a:pPr marL="0" indent="0" algn="ctr">
              <a:buNone/>
            </a:pPr>
            <a:r>
              <a:rPr lang="en-US" sz="3200" dirty="0" smtClean="0">
                <a:latin typeface="Arial Black" panose="020B0A04020102020204" pitchFamily="34" charset="0"/>
              </a:rPr>
              <a:t>Which qualities specifically can you see by reading his speech?</a:t>
            </a:r>
          </a:p>
          <a:p>
            <a:pPr marL="0" indent="0" algn="ctr">
              <a:buNone/>
            </a:pP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1/28/2020</a:t>
            </a:r>
            <a:endParaRPr lang="en-US" dirty="0">
              <a:latin typeface="Arial Black" panose="020B0A04020102020204" pitchFamily="34" charset="0"/>
            </a:endParaRPr>
          </a:p>
        </p:txBody>
      </p:sp>
    </p:spTree>
    <p:extLst>
      <p:ext uri="{BB962C8B-B14F-4D97-AF65-F5344CB8AC3E}">
        <p14:creationId xmlns:p14="http://schemas.microsoft.com/office/powerpoint/2010/main" val="7650338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08504"/>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273630"/>
            <a:ext cx="10515600" cy="4903333"/>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think that R.F.K.’s speech and M.L.K.</a:t>
            </a:r>
            <a:r>
              <a:rPr lang="en-US" sz="3200" dirty="0" err="1" smtClean="0">
                <a:latin typeface="Arial Black" panose="020B0A04020102020204" pitchFamily="34" charset="0"/>
              </a:rPr>
              <a:t>Jrs</a:t>
            </a:r>
            <a:r>
              <a:rPr lang="en-US" sz="3200" dirty="0" smtClean="0">
                <a:latin typeface="Arial Black" panose="020B0A04020102020204" pitchFamily="34" charset="0"/>
              </a:rPr>
              <a:t>.’s speech had an EFFECT on our country?</a:t>
            </a:r>
          </a:p>
          <a:p>
            <a:pPr marL="0" indent="0" algn="ctr">
              <a:buNone/>
            </a:pPr>
            <a:r>
              <a:rPr lang="en-US" sz="3200" dirty="0" smtClean="0">
                <a:latin typeface="Arial Black" panose="020B0A04020102020204" pitchFamily="34" charset="0"/>
              </a:rPr>
              <a:t>If so, what effect did they have?</a:t>
            </a:r>
          </a:p>
          <a:p>
            <a:pPr marL="0" indent="0" algn="ctr">
              <a:buNone/>
            </a:pPr>
            <a:endParaRPr lang="en-US" sz="3200" dirty="0" smtClean="0">
              <a:latin typeface="Arial Black" panose="020B0A04020102020204" pitchFamily="34" charset="0"/>
            </a:endParaRPr>
          </a:p>
          <a:p>
            <a:pPr marL="0" indent="0" algn="ctr">
              <a:buNone/>
            </a:pPr>
            <a:r>
              <a:rPr lang="en-US" sz="3200" dirty="0">
                <a:latin typeface="Arial Black" panose="020B0A04020102020204" pitchFamily="34" charset="0"/>
              </a:rPr>
              <a:t>W</a:t>
            </a:r>
            <a:r>
              <a:rPr lang="en-US" sz="3200" dirty="0" smtClean="0">
                <a:latin typeface="Arial Black" panose="020B0A04020102020204" pitchFamily="34" charset="0"/>
              </a:rPr>
              <a:t>hat do you think is NECESSARY to CAUSE a change in our country?</a:t>
            </a:r>
            <a:endParaRPr lang="en-US" sz="3200" dirty="0">
              <a:latin typeface="Arial Black" panose="020B0A04020102020204" pitchFamily="34" charset="0"/>
            </a:endParaRPr>
          </a:p>
        </p:txBody>
      </p:sp>
      <p:sp>
        <p:nvSpPr>
          <p:cNvPr id="6" name="TextBox 5"/>
          <p:cNvSpPr txBox="1"/>
          <p:nvPr/>
        </p:nvSpPr>
        <p:spPr>
          <a:xfrm>
            <a:off x="10117564" y="634712"/>
            <a:ext cx="1390124" cy="369332"/>
          </a:xfrm>
          <a:prstGeom prst="rect">
            <a:avLst/>
          </a:prstGeom>
          <a:noFill/>
        </p:spPr>
        <p:txBody>
          <a:bodyPr wrap="none" rtlCol="0">
            <a:spAutoFit/>
          </a:bodyPr>
          <a:lstStyle/>
          <a:p>
            <a:r>
              <a:rPr lang="en-US" dirty="0" smtClean="0">
                <a:latin typeface="Arial Black" panose="020B0A04020102020204" pitchFamily="34" charset="0"/>
              </a:rPr>
              <a:t>1/29/2020</a:t>
            </a:r>
            <a:endParaRPr lang="en-US" dirty="0">
              <a:latin typeface="Arial Black" panose="020B0A04020102020204" pitchFamily="34" charset="0"/>
            </a:endParaRPr>
          </a:p>
        </p:txBody>
      </p:sp>
    </p:spTree>
    <p:extLst>
      <p:ext uri="{BB962C8B-B14F-4D97-AF65-F5344CB8AC3E}">
        <p14:creationId xmlns:p14="http://schemas.microsoft.com/office/powerpoint/2010/main" val="35884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18596</TotalTime>
  <Words>10791</Words>
  <Application>Microsoft Office PowerPoint</Application>
  <PresentationFormat>Widescreen</PresentationFormat>
  <Paragraphs>1523</Paragraphs>
  <Slides>215</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215</vt:i4>
      </vt:variant>
    </vt:vector>
  </HeadingPairs>
  <TitlesOfParts>
    <vt:vector size="223" baseType="lpstr">
      <vt:lpstr>Arial</vt:lpstr>
      <vt:lpstr>Arial Black</vt:lpstr>
      <vt:lpstr>Calibri</vt:lpstr>
      <vt:lpstr>Calibri Light</vt:lpstr>
      <vt:lpstr>Office Theme</vt:lpstr>
      <vt:lpstr>1_Office Theme</vt:lpstr>
      <vt:lpstr>2_Office Theme</vt:lpstr>
      <vt:lpstr>3_Office Theme</vt:lpstr>
      <vt:lpstr>Start-Up - Discussion</vt:lpstr>
      <vt:lpstr>Start-Up - Writing</vt:lpstr>
      <vt:lpstr>Before We Read - Vocabulary</vt:lpstr>
      <vt:lpstr>Before We Read - Vocabulary</vt:lpstr>
      <vt:lpstr>Before We Read - Vocabulary</vt:lpstr>
      <vt:lpstr>Before We Read - Vocabulary</vt:lpstr>
      <vt:lpstr>Homework</vt:lpstr>
      <vt:lpstr>Exit Ticket - Writing</vt:lpstr>
      <vt:lpstr>Start-Up - Discussion</vt:lpstr>
      <vt:lpstr>Start-Up - Writing</vt:lpstr>
      <vt:lpstr>Before We Read…Group Vocabulary!</vt:lpstr>
      <vt:lpstr>Before We Read…Group Vocabulary!</vt:lpstr>
      <vt:lpstr>Before We Read…Group Vocabulary!</vt:lpstr>
      <vt:lpstr>Homework</vt:lpstr>
      <vt:lpstr>Exit Ticket - Writing</vt:lpstr>
      <vt:lpstr>Start-Up - Discussion</vt:lpstr>
      <vt:lpstr>Start-Up - Writing</vt:lpstr>
      <vt:lpstr>Before We Read…</vt:lpstr>
      <vt:lpstr>Reading/Annotation</vt:lpstr>
      <vt:lpstr>Reading/Annotation</vt:lpstr>
      <vt:lpstr>Reading/Annotation</vt:lpstr>
      <vt:lpstr>Your Job Now…</vt:lpstr>
      <vt:lpstr>HOMEWORK</vt:lpstr>
      <vt:lpstr>Exit Ticket - Writing</vt:lpstr>
      <vt:lpstr>Start-Up - Discussion</vt:lpstr>
      <vt:lpstr>Start-Up - Writing</vt:lpstr>
      <vt:lpstr>Author’s Style – Word Choice</vt:lpstr>
      <vt:lpstr>Author’s Style – Word Choice</vt:lpstr>
      <vt:lpstr>Replace the word…</vt:lpstr>
      <vt:lpstr>Author’s Style – Word Choice</vt:lpstr>
      <vt:lpstr>HOMEWORK</vt:lpstr>
      <vt:lpstr>Exit Ticket - Writing</vt:lpstr>
      <vt:lpstr>Start-Up - Discussion</vt:lpstr>
      <vt:lpstr>Start-Up - Writing</vt:lpstr>
      <vt:lpstr>Before We Read - Vocabulary</vt:lpstr>
      <vt:lpstr>Before We Read - Vocabulary</vt:lpstr>
      <vt:lpstr>Before We Read - Vocabulary</vt:lpstr>
      <vt:lpstr>HOMEWORK</vt:lpstr>
      <vt:lpstr>Exit Ticket - Writing</vt:lpstr>
      <vt:lpstr>Start-Up - Discussion</vt:lpstr>
      <vt:lpstr>Start-Up - Writing</vt:lpstr>
      <vt:lpstr>“I Have A Dream”</vt:lpstr>
      <vt:lpstr>Argument / Persuasion</vt:lpstr>
      <vt:lpstr>Argument / Persuasion</vt:lpstr>
      <vt:lpstr>Argument / Persuasion</vt:lpstr>
      <vt:lpstr>HOMEWORK</vt:lpstr>
      <vt:lpstr>Exit Ticket - Writing</vt:lpstr>
      <vt:lpstr>Start-Up - Discussion</vt:lpstr>
      <vt:lpstr>Start-Up - Writing</vt:lpstr>
      <vt:lpstr>Comprehension Questions</vt:lpstr>
      <vt:lpstr>HOMEWORK</vt:lpstr>
      <vt:lpstr>Exit Ticket - Writing</vt:lpstr>
      <vt:lpstr>Start-Up - Discussion</vt:lpstr>
      <vt:lpstr>Start-Up - Writing</vt:lpstr>
      <vt:lpstr>Comparison and Contrast</vt:lpstr>
      <vt:lpstr>HOMEWORK</vt:lpstr>
      <vt:lpstr>Exit Ticket - Writing</vt:lpstr>
      <vt:lpstr>PowerPoint Presentation</vt:lpstr>
      <vt:lpstr>Start-Up - Discussion</vt:lpstr>
      <vt:lpstr>Start-Up - Writing</vt:lpstr>
      <vt:lpstr>“American History”</vt:lpstr>
      <vt:lpstr>“American History”</vt:lpstr>
      <vt:lpstr>HOMEWORK</vt:lpstr>
      <vt:lpstr>Exit Ticket - Writing</vt:lpstr>
      <vt:lpstr>Start-Up - Discussion</vt:lpstr>
      <vt:lpstr>Start-Up - Writing</vt:lpstr>
      <vt:lpstr>“American History”</vt:lpstr>
      <vt:lpstr>“American History”</vt:lpstr>
      <vt:lpstr>HOMEWORK</vt:lpstr>
      <vt:lpstr>Exit Ticket - Writing</vt:lpstr>
      <vt:lpstr>Start-Up - Discussion</vt:lpstr>
      <vt:lpstr>Start-Up - Writing</vt:lpstr>
      <vt:lpstr>Reporting for the Daily Bulldog</vt:lpstr>
      <vt:lpstr>Reporting for the Daily Bulldog</vt:lpstr>
      <vt:lpstr>Reporting for the Daily Bulldog</vt:lpstr>
      <vt:lpstr>HOMEWORK</vt:lpstr>
      <vt:lpstr>Exit Ticket - Writing</vt:lpstr>
      <vt:lpstr>Start-Up - Discussion</vt:lpstr>
      <vt:lpstr>Start-Up - Writing</vt:lpstr>
      <vt:lpstr>Your Job Now…</vt:lpstr>
      <vt:lpstr>HOMEWORK</vt:lpstr>
      <vt:lpstr>Exit Ticket - Writing</vt:lpstr>
      <vt:lpstr>Start-Up - Discussion</vt:lpstr>
      <vt:lpstr>Start-Up - Writing</vt:lpstr>
      <vt:lpstr>Your Job Now…</vt:lpstr>
      <vt:lpstr>HOMEWORK</vt:lpstr>
      <vt:lpstr>Exit Ticket - Writing</vt:lpstr>
      <vt:lpstr>Start-Up - Discussion</vt:lpstr>
      <vt:lpstr>Start-Up - Writing</vt:lpstr>
      <vt:lpstr>Reading/Annotation</vt:lpstr>
      <vt:lpstr>Reading/Annotation</vt:lpstr>
      <vt:lpstr>Reading/Annotation</vt:lpstr>
      <vt:lpstr>Reading/Annotation</vt:lpstr>
      <vt:lpstr>Reading/Annotation</vt:lpstr>
      <vt:lpstr>Reading/Annotation</vt:lpstr>
      <vt:lpstr>Your Job Now…</vt:lpstr>
      <vt:lpstr>HOMEWORK</vt:lpstr>
      <vt:lpstr>Exit Ticket - Writing</vt:lpstr>
      <vt:lpstr>Start-Up - Discussion</vt:lpstr>
      <vt:lpstr>Start-Up - Writing</vt:lpstr>
      <vt:lpstr>Your Job Now…</vt:lpstr>
      <vt:lpstr>HOMEWORK</vt:lpstr>
      <vt:lpstr>Exit Ticket - Writing</vt:lpstr>
      <vt:lpstr>Start-Up - Discussion</vt:lpstr>
      <vt:lpstr>Start-Up - Writing</vt:lpstr>
      <vt:lpstr>American PRESENT</vt:lpstr>
      <vt:lpstr>American PRESENT</vt:lpstr>
      <vt:lpstr>HOMEWORK</vt:lpstr>
      <vt:lpstr>Exit Ticket - Writing</vt:lpstr>
      <vt:lpstr>Start-Up - Discussion</vt:lpstr>
      <vt:lpstr>Start-Up - Writing</vt:lpstr>
      <vt:lpstr>AMERICA PAST – GATHERING EVIDENCE</vt:lpstr>
      <vt:lpstr>The Fault In Our Stars</vt:lpstr>
      <vt:lpstr>The Fault In Our Stars</vt:lpstr>
      <vt:lpstr>HOMEWORK</vt:lpstr>
      <vt:lpstr>Exit Ticket - Writing</vt:lpstr>
      <vt:lpstr>Start-Up - Discussion</vt:lpstr>
      <vt:lpstr>Start-Up - Writing</vt:lpstr>
      <vt:lpstr>T.R.E.A.T. Repeat Paragraph Assessment</vt:lpstr>
      <vt:lpstr>T.R.E.A.T. Repeat Paragraph Assessment</vt:lpstr>
      <vt:lpstr>T.R.E.A.T. Repeat Paragraph Assessment</vt:lpstr>
      <vt:lpstr>T.R.E.A.T. Repeat Format</vt:lpstr>
      <vt:lpstr>T.R.E.A.T. Repeat Paragraph Assessment</vt:lpstr>
      <vt:lpstr>T.R.E.A.T. Repeat Paragraph Assessment</vt:lpstr>
      <vt:lpstr>HOMEWORK</vt:lpstr>
      <vt:lpstr>Exit Ticket - Writing</vt:lpstr>
      <vt:lpstr>Start-Up</vt:lpstr>
      <vt:lpstr>MLA 8 FORMAT </vt:lpstr>
      <vt:lpstr>MLA 8 FORMAT </vt:lpstr>
      <vt:lpstr>MLA 8 FORMAT </vt:lpstr>
      <vt:lpstr>MLA 8 FORMAT </vt:lpstr>
      <vt:lpstr>PowerPoint Presentation</vt:lpstr>
      <vt:lpstr>HOMEWORK</vt:lpstr>
      <vt:lpstr>Exit Ticket</vt:lpstr>
      <vt:lpstr>Start-Up - Discussion</vt:lpstr>
      <vt:lpstr>Start-Up - Writing</vt:lpstr>
      <vt:lpstr>REVIEW - Internal vs. External Conflict</vt:lpstr>
      <vt:lpstr>REVIEW - Internal vs. External Conflict</vt:lpstr>
      <vt:lpstr>REVIEW - Internal vs. External Conflict AND Citation</vt:lpstr>
      <vt:lpstr>HOMEWORK</vt:lpstr>
      <vt:lpstr>Exit Ticket - Writing</vt:lpstr>
      <vt:lpstr>Start-Up - Discussion</vt:lpstr>
      <vt:lpstr>Start-Up - Writing</vt:lpstr>
      <vt:lpstr>Before We Read - Vocabulary</vt:lpstr>
      <vt:lpstr>Before We Read - Vocabulary</vt:lpstr>
      <vt:lpstr>Before We Read - Vocabulary</vt:lpstr>
      <vt:lpstr>HOMEWORK</vt:lpstr>
      <vt:lpstr>Exit Ticket - Writing</vt:lpstr>
      <vt:lpstr>Literature Circles</vt:lpstr>
      <vt:lpstr>Literature Circles</vt:lpstr>
      <vt:lpstr>Literature Circles</vt:lpstr>
      <vt:lpstr>Literature Circles</vt:lpstr>
      <vt:lpstr>Literature Circles</vt:lpstr>
      <vt:lpstr>Literature Circles</vt:lpstr>
      <vt:lpstr>Literature Circles</vt:lpstr>
      <vt:lpstr>Literature Circles</vt:lpstr>
      <vt:lpstr>Literature Circles</vt:lpstr>
      <vt:lpstr>Literature Circles</vt:lpstr>
      <vt:lpstr>Literature Circles</vt:lpstr>
      <vt:lpstr>Literature Circles</vt:lpstr>
      <vt:lpstr>Literature Circles</vt:lpstr>
      <vt:lpstr>Literature Circles</vt:lpstr>
      <vt:lpstr>Start-Up - Discussion</vt:lpstr>
      <vt:lpstr>Start-Up - Writing</vt:lpstr>
      <vt:lpstr>Reading/Annotation</vt:lpstr>
      <vt:lpstr>Reading/Annotation</vt:lpstr>
      <vt:lpstr>Reading/Annotation</vt:lpstr>
      <vt:lpstr>Reading/Annotation</vt:lpstr>
      <vt:lpstr>Reading/Annotation</vt:lpstr>
      <vt:lpstr>Your Job Now…</vt:lpstr>
      <vt:lpstr>HOMEWORK</vt:lpstr>
      <vt:lpstr>Exit Ticket - Writing</vt:lpstr>
      <vt:lpstr>Start-Up - Discussion</vt:lpstr>
      <vt:lpstr>Start-Up - Writing</vt:lpstr>
      <vt:lpstr>Researching to Explore</vt:lpstr>
      <vt:lpstr>Your Job Now…</vt:lpstr>
      <vt:lpstr>HOMEWORK</vt:lpstr>
      <vt:lpstr>Exit Ticket - Writing</vt:lpstr>
      <vt:lpstr>Start-Up - Discussion</vt:lpstr>
      <vt:lpstr>Start-Up - Writing</vt:lpstr>
      <vt:lpstr>Your Job Now…</vt:lpstr>
      <vt:lpstr>NO Exit Ticket</vt:lpstr>
      <vt:lpstr>Start-Up - Discussion</vt:lpstr>
      <vt:lpstr>Start-Up - Writing</vt:lpstr>
      <vt:lpstr>Reading/Annotation</vt:lpstr>
      <vt:lpstr>Reading/Annotation</vt:lpstr>
      <vt:lpstr>Reading/Annotation</vt:lpstr>
      <vt:lpstr>Reading/Annotation</vt:lpstr>
      <vt:lpstr>Reading/Annotation</vt:lpstr>
      <vt:lpstr>Reading/Annotation</vt:lpstr>
      <vt:lpstr>Your Job Now…</vt:lpstr>
      <vt:lpstr>HOMEWORK</vt:lpstr>
      <vt:lpstr>Exit Ticket - Writing</vt:lpstr>
      <vt:lpstr>Start-Up - Discussion</vt:lpstr>
      <vt:lpstr>Start-Up - Writing</vt:lpstr>
      <vt:lpstr>The Purpose of Memoir</vt:lpstr>
      <vt:lpstr>The Purpose of Memoir</vt:lpstr>
      <vt:lpstr>Your Job Now…</vt:lpstr>
      <vt:lpstr>Your Job Now…</vt:lpstr>
      <vt:lpstr>Author’s Craft and Structure  “With a Little Help From My Friends”</vt:lpstr>
      <vt:lpstr>HOMEWORK</vt:lpstr>
      <vt:lpstr>Exit Ticket - Writing</vt:lpstr>
      <vt:lpstr>Start-Up - Discussion</vt:lpstr>
      <vt:lpstr>Start-Up - Writing</vt:lpstr>
      <vt:lpstr>Figurative Language</vt:lpstr>
      <vt:lpstr>Figurative Language</vt:lpstr>
      <vt:lpstr>Figurative Language</vt:lpstr>
      <vt:lpstr>HOMEWORK</vt:lpstr>
      <vt:lpstr>Exit Ticket - Writing</vt:lpstr>
      <vt:lpstr>Literature Circles</vt:lpstr>
      <vt:lpstr>Literature Circles</vt:lpstr>
      <vt:lpstr>Literature Circles</vt:lpstr>
      <vt:lpstr>Literature Circles</vt:lpstr>
      <vt:lpstr>Literature Circles</vt:lpstr>
      <vt:lpstr>Literature Circles</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146</cp:revision>
  <dcterms:created xsi:type="dcterms:W3CDTF">2020-01-06T21:17:47Z</dcterms:created>
  <dcterms:modified xsi:type="dcterms:W3CDTF">2020-02-18T20:29:07Z</dcterms:modified>
</cp:coreProperties>
</file>