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 id="275" r:id="rId20"/>
    <p:sldId id="276" r:id="rId21"/>
    <p:sldId id="279" r:id="rId22"/>
    <p:sldId id="280" r:id="rId23"/>
    <p:sldId id="281" r:id="rId24"/>
    <p:sldId id="289" r:id="rId25"/>
    <p:sldId id="277" r:id="rId26"/>
    <p:sldId id="278" r:id="rId27"/>
    <p:sldId id="283" r:id="rId28"/>
    <p:sldId id="284" r:id="rId29"/>
    <p:sldId id="287" r:id="rId30"/>
    <p:sldId id="290" r:id="rId31"/>
    <p:sldId id="291" r:id="rId32"/>
    <p:sldId id="285" r:id="rId33"/>
    <p:sldId id="286" r:id="rId34"/>
    <p:sldId id="299" r:id="rId35"/>
    <p:sldId id="300" r:id="rId36"/>
    <p:sldId id="292" r:id="rId37"/>
    <p:sldId id="293" r:id="rId38"/>
    <p:sldId id="294" r:id="rId39"/>
    <p:sldId id="295" r:id="rId40"/>
    <p:sldId id="296" r:id="rId41"/>
    <p:sldId id="297" r:id="rId42"/>
    <p:sldId id="298" r:id="rId43"/>
    <p:sldId id="301" r:id="rId44"/>
    <p:sldId id="302" r:id="rId45"/>
    <p:sldId id="303" r:id="rId46"/>
    <p:sldId id="304"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05" r:id="rId61"/>
    <p:sldId id="306" r:id="rId62"/>
    <p:sldId id="320" r:id="rId63"/>
    <p:sldId id="321" r:id="rId64"/>
    <p:sldId id="324" r:id="rId65"/>
    <p:sldId id="325" r:id="rId66"/>
    <p:sldId id="326" r:id="rId67"/>
    <p:sldId id="327" r:id="rId68"/>
    <p:sldId id="328" r:id="rId69"/>
    <p:sldId id="322" r:id="rId70"/>
    <p:sldId id="323" r:id="rId71"/>
    <p:sldId id="329" r:id="rId72"/>
    <p:sldId id="330" r:id="rId73"/>
    <p:sldId id="333" r:id="rId74"/>
    <p:sldId id="334" r:id="rId75"/>
    <p:sldId id="339" r:id="rId76"/>
    <p:sldId id="331" r:id="rId77"/>
    <p:sldId id="332" r:id="rId78"/>
    <p:sldId id="335" r:id="rId79"/>
    <p:sldId id="336" r:id="rId80"/>
    <p:sldId id="340" r:id="rId81"/>
    <p:sldId id="337" r:id="rId82"/>
    <p:sldId id="338" r:id="rId83"/>
    <p:sldId id="341" r:id="rId84"/>
    <p:sldId id="345" r:id="rId85"/>
    <p:sldId id="346" r:id="rId86"/>
    <p:sldId id="343" r:id="rId87"/>
    <p:sldId id="34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B2CF1-5988-485C-B90F-BD5899B4EF93}"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8ABC6-0349-486F-8577-3E4C00C907E5}" type="slidenum">
              <a:rPr lang="en-US" smtClean="0"/>
              <a:t>‹#›</a:t>
            </a:fld>
            <a:endParaRPr lang="en-US"/>
          </a:p>
        </p:txBody>
      </p:sp>
    </p:spTree>
    <p:extLst>
      <p:ext uri="{BB962C8B-B14F-4D97-AF65-F5344CB8AC3E}">
        <p14:creationId xmlns:p14="http://schemas.microsoft.com/office/powerpoint/2010/main" val="274052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fbefab617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fbefab617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31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7945b233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7945b233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13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7945b233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47945b233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92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7945b233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7945b233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58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7945b233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7945b233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26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7945b233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7945b23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74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7945b233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7945b233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36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7945b233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7945b233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15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7945b233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7945b233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177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7945b233e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7945b233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625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7945b233e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47945b233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83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fbefab617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fbefab617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44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fbefab617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fbefab61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19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fbefab617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fbefab617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70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fbefab617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fbefab617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97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fbefab617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fbefab617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7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fbefab61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fbefab61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01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7945b233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7945b233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12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7945b233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7945b233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53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CC613-67DE-44B6-8566-728C043D56D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44584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CC613-67DE-44B6-8566-728C043D56D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234483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CC613-67DE-44B6-8566-728C043D56D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175953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011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CC613-67DE-44B6-8566-728C043D56D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309350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CC613-67DE-44B6-8566-728C043D56D1}"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1355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CC613-67DE-44B6-8566-728C043D56D1}"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2124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CC613-67DE-44B6-8566-728C043D56D1}"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93138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CC613-67DE-44B6-8566-728C043D56D1}"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119609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CC613-67DE-44B6-8566-728C043D56D1}"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69483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CC613-67DE-44B6-8566-728C043D56D1}"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382236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CC613-67DE-44B6-8566-728C043D56D1}"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441A1-B1DE-4C53-8462-E067F0781492}" type="slidenum">
              <a:rPr lang="en-US" smtClean="0"/>
              <a:t>‹#›</a:t>
            </a:fld>
            <a:endParaRPr lang="en-US"/>
          </a:p>
        </p:txBody>
      </p:sp>
    </p:spTree>
    <p:extLst>
      <p:ext uri="{BB962C8B-B14F-4D97-AF65-F5344CB8AC3E}">
        <p14:creationId xmlns:p14="http://schemas.microsoft.com/office/powerpoint/2010/main" val="244128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5000"/>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CC613-67DE-44B6-8566-728C043D56D1}"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41A1-B1DE-4C53-8462-E067F0781492}" type="slidenum">
              <a:rPr lang="en-US" smtClean="0"/>
              <a:t>‹#›</a:t>
            </a:fld>
            <a:endParaRPr lang="en-US"/>
          </a:p>
        </p:txBody>
      </p:sp>
    </p:spTree>
    <p:extLst>
      <p:ext uri="{BB962C8B-B14F-4D97-AF65-F5344CB8AC3E}">
        <p14:creationId xmlns:p14="http://schemas.microsoft.com/office/powerpoint/2010/main" val="42712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2" Type="http://schemas.openxmlformats.org/officeDocument/2006/relationships/hyperlink" Target="https://bigfuture.collegeboard.org/pay-for-college/college-costs/college-costs-calculator"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a:latin typeface="Arial Black" panose="020B0A04020102020204" pitchFamily="34" charset="0"/>
            </a:endParaRPr>
          </a:p>
          <a:p>
            <a:pPr marL="0" indent="0" algn="ctr">
              <a:buNone/>
            </a:pPr>
            <a:endParaRPr lang="en-US" sz="2000" dirty="0" smtClean="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smtClean="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smtClean="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smtClean="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smtClean="0">
              <a:latin typeface="Arial Black" panose="020B0A04020102020204" pitchFamily="34" charset="0"/>
            </a:endParaRPr>
          </a:p>
          <a:p>
            <a:pPr marL="0" indent="0" algn="ctr">
              <a:buNone/>
            </a:pPr>
            <a:r>
              <a:rPr lang="en-US" sz="2000" dirty="0" smtClean="0">
                <a:latin typeface="Arial Black" panose="020B0A04020102020204" pitchFamily="34" charset="0"/>
              </a:rPr>
              <a:t>Why do you think so? What determines this?</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878" y="1554719"/>
            <a:ext cx="7168243" cy="3778110"/>
          </a:xfrm>
          <a:prstGeom prst="rect">
            <a:avLst/>
          </a:prstGeom>
        </p:spPr>
      </p:pic>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1/7/2020</a:t>
            </a:r>
            <a:endParaRPr lang="en-US" dirty="0">
              <a:latin typeface="Arial Black" panose="020B0A04020102020204" pitchFamily="34" charset="0"/>
            </a:endParaRPr>
          </a:p>
        </p:txBody>
      </p:sp>
    </p:spTree>
    <p:extLst>
      <p:ext uri="{BB962C8B-B14F-4D97-AF65-F5344CB8AC3E}">
        <p14:creationId xmlns:p14="http://schemas.microsoft.com/office/powerpoint/2010/main" val="299497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anim calcmode="lin" valueType="num">
                                      <p:cBhvr additive="base">
                                        <p:cTn id="1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506" y="0"/>
            <a:ext cx="9714988" cy="6882425"/>
          </a:xfrm>
        </p:spPr>
      </p:pic>
    </p:spTree>
    <p:extLst>
      <p:ext uri="{BB962C8B-B14F-4D97-AF65-F5344CB8AC3E}">
        <p14:creationId xmlns:p14="http://schemas.microsoft.com/office/powerpoint/2010/main" val="749925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574" y="0"/>
            <a:ext cx="10186851" cy="6877299"/>
          </a:xfrm>
        </p:spPr>
      </p:pic>
    </p:spTree>
    <p:extLst>
      <p:ext uri="{BB962C8B-B14F-4D97-AF65-F5344CB8AC3E}">
        <p14:creationId xmlns:p14="http://schemas.microsoft.com/office/powerpoint/2010/main" val="2352666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Choose 3 Careers from the list of Fastest Growing Careers that look like they would match your profile. Record them at the bottom of Page 14 in your Module 1 Workbook.</a:t>
            </a: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This should be done by the time you come to class tomorrow!</a:t>
            </a:r>
            <a:endParaRPr lang="en-US" dirty="0">
              <a:latin typeface="Arial Black" panose="020B0A04020102020204" pitchFamily="34" charset="0"/>
            </a:endParaRPr>
          </a:p>
        </p:txBody>
      </p:sp>
    </p:spTree>
    <p:extLst>
      <p:ext uri="{BB962C8B-B14F-4D97-AF65-F5344CB8AC3E}">
        <p14:creationId xmlns:p14="http://schemas.microsoft.com/office/powerpoint/2010/main" val="1785639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lnSpcReduction="10000"/>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Do you already know what your future career will be? If so, what is it? If not, what areas are you interested in?</a:t>
            </a:r>
          </a:p>
          <a:p>
            <a:pPr marL="0" indent="0" algn="ctr">
              <a:buNone/>
            </a:pPr>
            <a:endParaRPr lang="en-US" sz="3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Does it, or anything related to it, show up on the list of fast growing careers?</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about that? Does it cause you concern or relief?</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1/7/2020</a:t>
            </a:r>
            <a:endParaRPr lang="en-US" dirty="0">
              <a:latin typeface="Arial Black" panose="020B0A04020102020204" pitchFamily="34" charset="0"/>
            </a:endParaRPr>
          </a:p>
        </p:txBody>
      </p:sp>
    </p:spTree>
    <p:extLst>
      <p:ext uri="{BB962C8B-B14F-4D97-AF65-F5344CB8AC3E}">
        <p14:creationId xmlns:p14="http://schemas.microsoft.com/office/powerpoint/2010/main" val="2661984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Think about and discuss the following phrases:</a:t>
            </a:r>
          </a:p>
          <a:p>
            <a:pPr marL="0" indent="0" algn="ctr">
              <a:buNone/>
            </a:pPr>
            <a:r>
              <a:rPr lang="en-US" dirty="0" smtClean="0">
                <a:latin typeface="Arial Black" panose="020B0A04020102020204" pitchFamily="34" charset="0"/>
              </a:rPr>
              <a:t>“career-path-specific” and “Skills-based.”</a:t>
            </a: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How could these two phrases relate to your EDUCATIONAL PLAN for your future?</a:t>
            </a:r>
          </a:p>
          <a:p>
            <a:pPr marL="0" indent="0" algn="ctr">
              <a:buNone/>
            </a:pPr>
            <a:r>
              <a:rPr lang="en-US" dirty="0" smtClean="0">
                <a:latin typeface="Arial Black" panose="020B0A04020102020204" pitchFamily="34" charset="0"/>
              </a:rPr>
              <a:t>Why would these things be important to consider?</a:t>
            </a: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1/8/2020</a:t>
            </a:r>
            <a:endParaRPr lang="en-US" dirty="0">
              <a:latin typeface="Arial Black" panose="020B0A04020102020204" pitchFamily="34" charset="0"/>
            </a:endParaRPr>
          </a:p>
        </p:txBody>
      </p:sp>
    </p:spTree>
    <p:extLst>
      <p:ext uri="{BB962C8B-B14F-4D97-AF65-F5344CB8AC3E}">
        <p14:creationId xmlns:p14="http://schemas.microsoft.com/office/powerpoint/2010/main" val="39467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smtClean="0">
                <a:latin typeface="Arial Black" panose="020B0A04020102020204" pitchFamily="34" charset="0"/>
              </a:rPr>
              <a:t>Think about the following phrases:</a:t>
            </a:r>
          </a:p>
          <a:p>
            <a:pPr marL="0" indent="0" algn="ctr">
              <a:buNone/>
            </a:pPr>
            <a:r>
              <a:rPr lang="en-US" dirty="0" smtClean="0">
                <a:latin typeface="Arial Black" panose="020B0A04020102020204" pitchFamily="34" charset="0"/>
              </a:rPr>
              <a:t>“career-path-specific” and “Skills-based.”</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How could these two phrases relate to your EDUCATIONAL PLAN for your future?</a:t>
            </a:r>
          </a:p>
          <a:p>
            <a:pPr marL="0" indent="0" algn="ctr">
              <a:buNone/>
            </a:pPr>
            <a:r>
              <a:rPr lang="en-US" dirty="0" smtClean="0">
                <a:latin typeface="Arial Black" panose="020B0A04020102020204" pitchFamily="34" charset="0"/>
              </a:rPr>
              <a:t>Why would these things be important to consider?</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1/8/2020</a:t>
            </a:r>
            <a:endParaRPr lang="en-US" dirty="0">
              <a:latin typeface="Arial Black" panose="020B0A04020102020204" pitchFamily="34" charset="0"/>
            </a:endParaRPr>
          </a:p>
        </p:txBody>
      </p:sp>
    </p:spTree>
    <p:extLst>
      <p:ext uri="{BB962C8B-B14F-4D97-AF65-F5344CB8AC3E}">
        <p14:creationId xmlns:p14="http://schemas.microsoft.com/office/powerpoint/2010/main" val="2790477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lstStyle/>
          <a:p>
            <a:pPr algn="ctr"/>
            <a:r>
              <a:rPr lang="en-US" dirty="0" smtClean="0">
                <a:latin typeface="Arial Black" panose="020B0A04020102020204" pitchFamily="34" charset="0"/>
              </a:rPr>
              <a:t>Careeronestop.org</a:t>
            </a:r>
            <a:endParaRPr lang="en-US" dirty="0">
              <a:latin typeface="Arial Black" panose="020B0A04020102020204" pitchFamily="34" charset="0"/>
            </a:endParaRPr>
          </a:p>
        </p:txBody>
      </p:sp>
      <p:sp>
        <p:nvSpPr>
          <p:cNvPr id="3" name="Content Placeholder 2"/>
          <p:cNvSpPr>
            <a:spLocks noGrp="1"/>
          </p:cNvSpPr>
          <p:nvPr>
            <p:ph idx="1"/>
          </p:nvPr>
        </p:nvSpPr>
        <p:spPr>
          <a:xfrm>
            <a:off x="365760" y="1306286"/>
            <a:ext cx="11547566" cy="4870677"/>
          </a:xfrm>
        </p:spPr>
        <p:txBody>
          <a:bodyPr>
            <a:normAutofit/>
          </a:bodyPr>
          <a:lstStyle/>
          <a:p>
            <a:r>
              <a:rPr lang="en-US" dirty="0" smtClean="0">
                <a:latin typeface="Arial Black" panose="020B0A04020102020204" pitchFamily="34" charset="0"/>
              </a:rPr>
              <a:t>Today, you will be doing some research and reporting on the three “Fast Growing” careers you chose yesterday.</a:t>
            </a:r>
          </a:p>
          <a:p>
            <a:r>
              <a:rPr lang="en-US" dirty="0" smtClean="0">
                <a:latin typeface="Arial Black" panose="020B0A04020102020204" pitchFamily="34" charset="0"/>
              </a:rPr>
              <a:t>You will use the website for this.</a:t>
            </a:r>
          </a:p>
          <a:p>
            <a:r>
              <a:rPr lang="en-US" dirty="0" smtClean="0">
                <a:latin typeface="Arial Black" panose="020B0A04020102020204" pitchFamily="34" charset="0"/>
              </a:rPr>
              <a:t>As you do your research, you will be recording information about those careers in a Google Doc.</a:t>
            </a:r>
          </a:p>
          <a:p>
            <a:r>
              <a:rPr lang="en-US" dirty="0" smtClean="0">
                <a:latin typeface="Arial Black" panose="020B0A04020102020204" pitchFamily="34" charset="0"/>
              </a:rPr>
              <a:t>Open up “Fastest Growing Careers – Research”</a:t>
            </a:r>
          </a:p>
          <a:p>
            <a:r>
              <a:rPr lang="en-US" dirty="0" smtClean="0">
                <a:latin typeface="Arial Black" panose="020B0A04020102020204" pitchFamily="34" charset="0"/>
              </a:rPr>
              <a:t>You will need to complete this for ALL THREE of the fast growing careers you chose.</a:t>
            </a:r>
          </a:p>
          <a:p>
            <a:r>
              <a:rPr lang="en-US" dirty="0" smtClean="0">
                <a:latin typeface="Arial Black" panose="020B0A04020102020204" pitchFamily="34" charset="0"/>
              </a:rPr>
              <a:t>In addition, you are responsible for the questions on Page 15 in your Module 1 Workbook.</a:t>
            </a:r>
            <a:endParaRPr lang="en-US" dirty="0">
              <a:latin typeface="Arial Black" panose="020B0A04020102020204" pitchFamily="34" charset="0"/>
            </a:endParaRPr>
          </a:p>
        </p:txBody>
      </p:sp>
    </p:spTree>
    <p:extLst>
      <p:ext uri="{BB962C8B-B14F-4D97-AF65-F5344CB8AC3E}">
        <p14:creationId xmlns:p14="http://schemas.microsoft.com/office/powerpoint/2010/main" val="28054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Fastest Growing Careers – Research</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AND</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Page 15 Questions in your Mod1 Workbook</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DUE TOMORROW!</a:t>
            </a:r>
            <a:endParaRPr lang="en-US" dirty="0">
              <a:latin typeface="Arial Black" panose="020B0A04020102020204" pitchFamily="34" charset="0"/>
            </a:endParaRPr>
          </a:p>
        </p:txBody>
      </p:sp>
    </p:spTree>
    <p:extLst>
      <p:ext uri="{BB962C8B-B14F-4D97-AF65-F5344CB8AC3E}">
        <p14:creationId xmlns:p14="http://schemas.microsoft.com/office/powerpoint/2010/main" val="285630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Of the three careers you are researching, which one is the fastest growing?</a:t>
            </a:r>
          </a:p>
          <a:p>
            <a:pPr marL="0" indent="0" algn="ctr">
              <a:buNone/>
            </a:pPr>
            <a:r>
              <a:rPr lang="en-US" sz="3200" dirty="0" smtClean="0">
                <a:latin typeface="Arial Black" panose="020B0A04020102020204" pitchFamily="34" charset="0"/>
              </a:rPr>
              <a:t>Why do you think that is?</a:t>
            </a:r>
          </a:p>
          <a:p>
            <a:pPr marL="0" indent="0" algn="ctr">
              <a:buNone/>
            </a:pPr>
            <a:r>
              <a:rPr lang="en-US" sz="3200" dirty="0" smtClean="0">
                <a:latin typeface="Arial Black" panose="020B0A04020102020204" pitchFamily="34" charset="0"/>
              </a:rPr>
              <a:t>Is this an area you would consider as a career possibility?</a:t>
            </a:r>
          </a:p>
          <a:p>
            <a:pPr marL="0" indent="0" algn="ctr">
              <a:buNone/>
            </a:pPr>
            <a:r>
              <a:rPr lang="en-US" sz="3200" dirty="0" smtClean="0">
                <a:latin typeface="Arial Black" panose="020B0A04020102020204" pitchFamily="34" charset="0"/>
              </a:rPr>
              <a:t>Why or why not?</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1/8/2020</a:t>
            </a:r>
            <a:endParaRPr lang="en-US" dirty="0">
              <a:latin typeface="Arial Black" panose="020B0A04020102020204" pitchFamily="34" charset="0"/>
            </a:endParaRPr>
          </a:p>
        </p:txBody>
      </p:sp>
    </p:spTree>
    <p:extLst>
      <p:ext uri="{BB962C8B-B14F-4D97-AF65-F5344CB8AC3E}">
        <p14:creationId xmlns:p14="http://schemas.microsoft.com/office/powerpoint/2010/main" val="48257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What do you think would be involved in creating an “Education Plan?”</a:t>
            </a:r>
          </a:p>
          <a:p>
            <a:pPr marL="0" indent="0" algn="ctr">
              <a:buNone/>
            </a:pPr>
            <a:r>
              <a:rPr lang="en-US" dirty="0" smtClean="0">
                <a:latin typeface="Arial Black" panose="020B0A04020102020204" pitchFamily="34" charset="0"/>
              </a:rPr>
              <a:t>What sort of things would you want or need to know?</a:t>
            </a:r>
          </a:p>
          <a:p>
            <a:pPr marL="0" indent="0" algn="ctr">
              <a:buNone/>
            </a:pPr>
            <a:r>
              <a:rPr lang="en-US" dirty="0" smtClean="0">
                <a:latin typeface="Arial Black" panose="020B0A04020102020204" pitchFamily="34" charset="0"/>
              </a:rPr>
              <a:t>Why would these things be important?</a:t>
            </a: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1/9/2020</a:t>
            </a:r>
            <a:endParaRPr lang="en-US" dirty="0">
              <a:latin typeface="Arial Black" panose="020B0A04020102020204" pitchFamily="34" charset="0"/>
            </a:endParaRPr>
          </a:p>
        </p:txBody>
      </p:sp>
    </p:spTree>
    <p:extLst>
      <p:ext uri="{BB962C8B-B14F-4D97-AF65-F5344CB8AC3E}">
        <p14:creationId xmlns:p14="http://schemas.microsoft.com/office/powerpoint/2010/main" val="12043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r>
              <a:rPr lang="en-US" sz="2000" dirty="0">
                <a:latin typeface="Arial Black" panose="020B0A04020102020204" pitchFamily="34" charset="0"/>
              </a:rPr>
              <a:t>:</a:t>
            </a: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endParaRPr lang="en-US" sz="2000" dirty="0">
              <a:latin typeface="Arial Black" panose="020B0A04020102020204" pitchFamily="34" charset="0"/>
            </a:endParaRPr>
          </a:p>
          <a:p>
            <a:pPr marL="0" indent="0" algn="ctr">
              <a:buNone/>
            </a:pPr>
            <a:r>
              <a:rPr lang="en-US" sz="2000" dirty="0">
                <a:latin typeface="Arial Black" panose="020B0A04020102020204" pitchFamily="34" charset="0"/>
              </a:rPr>
              <a:t>Why do you think so? What determines this?</a:t>
            </a:r>
          </a:p>
          <a:p>
            <a:pPr marL="0" indent="0" algn="ctr">
              <a:buNone/>
            </a:pPr>
            <a:endParaRPr lang="en-US" sz="2000"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278" y="1554719"/>
            <a:ext cx="6863443" cy="3617461"/>
          </a:xfrm>
          <a:prstGeom prst="rect">
            <a:avLst/>
          </a:prstGeom>
        </p:spPr>
      </p:pic>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1/7/2020</a:t>
            </a:r>
            <a:endParaRPr lang="en-US" dirty="0">
              <a:latin typeface="Arial Black" panose="020B0A04020102020204" pitchFamily="34" charset="0"/>
            </a:endParaRPr>
          </a:p>
        </p:txBody>
      </p:sp>
    </p:spTree>
    <p:extLst>
      <p:ext uri="{BB962C8B-B14F-4D97-AF65-F5344CB8AC3E}">
        <p14:creationId xmlns:p14="http://schemas.microsoft.com/office/powerpoint/2010/main" val="21434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smtClean="0">
                <a:latin typeface="Arial Black" panose="020B0A04020102020204" pitchFamily="34" charset="0"/>
              </a:rPr>
              <a:t>What do you think would be involved in creating an “Education Plan?”</a:t>
            </a:r>
          </a:p>
          <a:p>
            <a:pPr marL="0" indent="0" algn="ctr">
              <a:buNone/>
            </a:pPr>
            <a:r>
              <a:rPr lang="en-US" dirty="0" smtClean="0">
                <a:latin typeface="Arial Black" panose="020B0A04020102020204" pitchFamily="34" charset="0"/>
              </a:rPr>
              <a:t>What sort of things would you want or need to know?</a:t>
            </a:r>
          </a:p>
          <a:p>
            <a:pPr marL="0" indent="0" algn="ctr">
              <a:buNone/>
            </a:pPr>
            <a:r>
              <a:rPr lang="en-US" dirty="0" smtClean="0">
                <a:latin typeface="Arial Black" panose="020B0A04020102020204" pitchFamily="34" charset="0"/>
              </a:rPr>
              <a:t>Why would these things be important?</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1/9/2020</a:t>
            </a:r>
            <a:endParaRPr lang="en-US" dirty="0">
              <a:latin typeface="Arial Black" panose="020B0A04020102020204" pitchFamily="34" charset="0"/>
            </a:endParaRPr>
          </a:p>
        </p:txBody>
      </p:sp>
    </p:spTree>
    <p:extLst>
      <p:ext uri="{BB962C8B-B14F-4D97-AF65-F5344CB8AC3E}">
        <p14:creationId xmlns:p14="http://schemas.microsoft.com/office/powerpoint/2010/main" val="4185563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765175"/>
          </a:xfrm>
        </p:spPr>
        <p:txBody>
          <a:bodyPr/>
          <a:lstStyle/>
          <a:p>
            <a:pPr algn="ctr"/>
            <a:r>
              <a:rPr lang="en-US" dirty="0" smtClean="0">
                <a:latin typeface="Arial Black" panose="020B0A04020102020204" pitchFamily="34" charset="0"/>
              </a:rPr>
              <a:t>First Read - Solo</a:t>
            </a:r>
            <a:endParaRPr lang="en-US" dirty="0">
              <a:latin typeface="Arial Black" panose="020B0A04020102020204" pitchFamily="34" charset="0"/>
            </a:endParaRPr>
          </a:p>
        </p:txBody>
      </p:sp>
      <p:sp>
        <p:nvSpPr>
          <p:cNvPr id="3" name="Content Placeholder 2"/>
          <p:cNvSpPr>
            <a:spLocks noGrp="1"/>
          </p:cNvSpPr>
          <p:nvPr>
            <p:ph idx="1"/>
          </p:nvPr>
        </p:nvSpPr>
        <p:spPr>
          <a:xfrm>
            <a:off x="241300" y="927100"/>
            <a:ext cx="11696700" cy="5740400"/>
          </a:xfrm>
        </p:spPr>
        <p:txBody>
          <a:bodyPr>
            <a:normAutofit lnSpcReduction="10000"/>
          </a:bodyPr>
          <a:lstStyle/>
          <a:p>
            <a:r>
              <a:rPr lang="en-US" dirty="0" smtClean="0">
                <a:latin typeface="Arial Black" panose="020B0A04020102020204" pitchFamily="34" charset="0"/>
              </a:rPr>
              <a:t>Grab a pen or highlighter and open up your Module 1 Books and go to Page 20.</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Take a moment to read the section titled, “Why Is This Critical to Your Future Success and Happiness?” </a:t>
            </a:r>
            <a:r>
              <a:rPr lang="en-US" dirty="0">
                <a:latin typeface="Arial Black" panose="020B0A04020102020204" pitchFamily="34" charset="0"/>
              </a:rPr>
              <a:t>and “To Make the Best Choices for Yourself, It Is Important to Know:”</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As you read, underline or highlight any words you do not recognize or can not define.</a:t>
            </a:r>
          </a:p>
          <a:p>
            <a:endParaRPr lang="en-US" dirty="0">
              <a:latin typeface="Arial Black" panose="020B0A04020102020204" pitchFamily="34" charset="0"/>
            </a:endParaRPr>
          </a:p>
          <a:p>
            <a:r>
              <a:rPr lang="en-US" dirty="0">
                <a:latin typeface="Arial Black" panose="020B0A04020102020204" pitchFamily="34" charset="0"/>
              </a:rPr>
              <a:t>Now take a moment, with your group, to look at the words you all noted. Make sure that you have definitions for these words before you move on</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33910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Second Read - Group</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Now, read the section again together as a Small Group Read.</a:t>
            </a:r>
          </a:p>
          <a:p>
            <a:r>
              <a:rPr lang="en-US" dirty="0" smtClean="0">
                <a:latin typeface="Arial Black" panose="020B0A04020102020204" pitchFamily="34" charset="0"/>
              </a:rPr>
              <a:t>Take a few minutes to discuss what it says.</a:t>
            </a:r>
          </a:p>
        </p:txBody>
      </p:sp>
    </p:spTree>
    <p:extLst>
      <p:ext uri="{BB962C8B-B14F-4D97-AF65-F5344CB8AC3E}">
        <p14:creationId xmlns:p14="http://schemas.microsoft.com/office/powerpoint/2010/main" val="1831922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Group Summarization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As a group, on the card provided, write out a BRIEF summary of the section you just read.</a:t>
            </a:r>
          </a:p>
          <a:p>
            <a:r>
              <a:rPr lang="en-US" dirty="0" smtClean="0">
                <a:latin typeface="Arial Black" panose="020B0A04020102020204" pitchFamily="34" charset="0"/>
              </a:rPr>
              <a:t>Your summary should include ALL the important points the sections make but should be NO MORE THAN 3-4 SENTENCES in length.</a:t>
            </a:r>
          </a:p>
          <a:p>
            <a:r>
              <a:rPr lang="en-US" dirty="0" smtClean="0">
                <a:latin typeface="Arial Black" panose="020B0A04020102020204" pitchFamily="34" charset="0"/>
              </a:rPr>
              <a:t>You have 5 minutes to discuss and word your summary which will be shared with the class.</a:t>
            </a:r>
            <a:endParaRPr lang="en-US" dirty="0">
              <a:latin typeface="Arial Black" panose="020B0A04020102020204" pitchFamily="34" charset="0"/>
            </a:endParaRPr>
          </a:p>
        </p:txBody>
      </p:sp>
    </p:spTree>
    <p:extLst>
      <p:ext uri="{BB962C8B-B14F-4D97-AF65-F5344CB8AC3E}">
        <p14:creationId xmlns:p14="http://schemas.microsoft.com/office/powerpoint/2010/main" val="343680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Building Your Plan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On page 22, you will find instructions for building your Education Plan.</a:t>
            </a:r>
          </a:p>
          <a:p>
            <a:r>
              <a:rPr lang="en-US" dirty="0" smtClean="0">
                <a:latin typeface="Arial Black" panose="020B0A04020102020204" pitchFamily="34" charset="0"/>
              </a:rPr>
              <a:t>Follow those to complete the activity on the my10yearplan.com website.</a:t>
            </a:r>
          </a:p>
          <a:p>
            <a:endParaRPr lang="en-US" dirty="0">
              <a:latin typeface="Arial Black" panose="020B0A04020102020204" pitchFamily="34" charset="0"/>
            </a:endParaRPr>
          </a:p>
          <a:p>
            <a:r>
              <a:rPr lang="en-US" dirty="0" smtClean="0">
                <a:latin typeface="Arial Black" panose="020B0A04020102020204" pitchFamily="34" charset="0"/>
              </a:rPr>
              <a:t>If you are still not able to login to my10yearplan.com, we will get that taken care of right now!</a:t>
            </a:r>
            <a:endParaRPr lang="en-US" dirty="0">
              <a:latin typeface="Arial Black" panose="020B0A04020102020204" pitchFamily="34" charset="0"/>
            </a:endParaRPr>
          </a:p>
        </p:txBody>
      </p:sp>
    </p:spTree>
    <p:extLst>
      <p:ext uri="{BB962C8B-B14F-4D97-AF65-F5344CB8AC3E}">
        <p14:creationId xmlns:p14="http://schemas.microsoft.com/office/powerpoint/2010/main" val="796725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Complete the ACTIVITY from Page 22 in your Mod1 Workbook on the website</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AND</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Answer the questions on Page 23.</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DUE TOMORROW!</a:t>
            </a:r>
            <a:endParaRPr lang="en-US" dirty="0">
              <a:latin typeface="Arial Black" panose="020B0A04020102020204" pitchFamily="34" charset="0"/>
            </a:endParaRPr>
          </a:p>
        </p:txBody>
      </p:sp>
    </p:spTree>
    <p:extLst>
      <p:ext uri="{BB962C8B-B14F-4D97-AF65-F5344CB8AC3E}">
        <p14:creationId xmlns:p14="http://schemas.microsoft.com/office/powerpoint/2010/main" val="1647781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2000" dirty="0" smtClean="0">
                <a:latin typeface="Arial Black" panose="020B0A04020102020204" pitchFamily="34" charset="0"/>
              </a:rPr>
              <a:t>“Fact: Too many high school students do not understand why the courses they are taking are required. The resulting disengagement causes them to be unprepared when they enter college” (Bingham et al, 21).</a:t>
            </a:r>
          </a:p>
          <a:p>
            <a:pPr marL="0" indent="0" algn="ctr">
              <a:buNone/>
            </a:pPr>
            <a:endParaRPr lang="en-US" sz="2000" dirty="0">
              <a:latin typeface="Arial Black" panose="020B0A04020102020204" pitchFamily="34" charset="0"/>
            </a:endParaRPr>
          </a:p>
          <a:p>
            <a:pPr marL="0" indent="0" algn="ctr">
              <a:buNone/>
            </a:pPr>
            <a:r>
              <a:rPr lang="en-US" sz="3200" dirty="0" smtClean="0">
                <a:latin typeface="Arial Black" panose="020B0A04020102020204" pitchFamily="34" charset="0"/>
              </a:rPr>
              <a:t>Do you agree or disagree?</a:t>
            </a:r>
          </a:p>
          <a:p>
            <a:pPr marL="0" indent="0" algn="ctr">
              <a:buNone/>
            </a:pPr>
            <a:r>
              <a:rPr lang="en-US" sz="3200" dirty="0" smtClean="0">
                <a:latin typeface="Arial Black" panose="020B0A04020102020204" pitchFamily="34" charset="0"/>
              </a:rPr>
              <a:t>Why?</a:t>
            </a:r>
          </a:p>
          <a:p>
            <a:pPr marL="0" indent="0" algn="ctr">
              <a:buNone/>
            </a:pPr>
            <a:r>
              <a:rPr lang="en-US" sz="3200" dirty="0" smtClean="0">
                <a:latin typeface="Arial Black" panose="020B0A04020102020204" pitchFamily="34" charset="0"/>
              </a:rPr>
              <a:t>What do you think would be a way to change this or make it better?</a:t>
            </a:r>
            <a:endParaRPr lang="en-US" sz="3200"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1/9/2020</a:t>
            </a:r>
            <a:endParaRPr lang="en-US" dirty="0">
              <a:latin typeface="Arial Black" panose="020B0A04020102020204" pitchFamily="34" charset="0"/>
            </a:endParaRPr>
          </a:p>
        </p:txBody>
      </p:sp>
    </p:spTree>
    <p:extLst>
      <p:ext uri="{BB962C8B-B14F-4D97-AF65-F5344CB8AC3E}">
        <p14:creationId xmlns:p14="http://schemas.microsoft.com/office/powerpoint/2010/main" val="4232888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How was your schedule decided for this year at THS?</a:t>
            </a:r>
          </a:p>
          <a:p>
            <a:pPr marL="0" indent="0" algn="ctr">
              <a:buNone/>
            </a:pPr>
            <a:r>
              <a:rPr lang="en-US" dirty="0" smtClean="0">
                <a:latin typeface="Arial Black" panose="020B0A04020102020204" pitchFamily="34" charset="0"/>
              </a:rPr>
              <a:t>Did you get all the classes you needed? Wanted?</a:t>
            </a:r>
          </a:p>
          <a:p>
            <a:pPr marL="0" indent="0" algn="ctr">
              <a:buNone/>
            </a:pPr>
            <a:r>
              <a:rPr lang="en-US" dirty="0" smtClean="0">
                <a:latin typeface="Arial Black" panose="020B0A04020102020204" pitchFamily="34" charset="0"/>
              </a:rPr>
              <a:t>How many choices did YOU have to (or get to) make?</a:t>
            </a:r>
          </a:p>
          <a:p>
            <a:pPr marL="0" indent="0" algn="ctr">
              <a:buNone/>
            </a:pPr>
            <a:r>
              <a:rPr lang="en-US" dirty="0" smtClean="0">
                <a:latin typeface="Arial Black" panose="020B0A04020102020204" pitchFamily="34" charset="0"/>
              </a:rPr>
              <a:t>How do you think this could be different when you go to college?</a:t>
            </a: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1/10/2020</a:t>
            </a:r>
            <a:endParaRPr lang="en-US" dirty="0">
              <a:latin typeface="Arial Black" panose="020B0A04020102020204" pitchFamily="34" charset="0"/>
            </a:endParaRPr>
          </a:p>
        </p:txBody>
      </p:sp>
    </p:spTree>
    <p:extLst>
      <p:ext uri="{BB962C8B-B14F-4D97-AF65-F5344CB8AC3E}">
        <p14:creationId xmlns:p14="http://schemas.microsoft.com/office/powerpoint/2010/main" val="374786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smtClean="0">
                <a:latin typeface="Arial Black" panose="020B0A04020102020204" pitchFamily="34" charset="0"/>
              </a:rPr>
              <a:t>How was your schedule decided for this year at THS?</a:t>
            </a:r>
          </a:p>
          <a:p>
            <a:pPr marL="0" indent="0" algn="ctr">
              <a:buNone/>
            </a:pPr>
            <a:r>
              <a:rPr lang="en-US" dirty="0" smtClean="0">
                <a:latin typeface="Arial Black" panose="020B0A04020102020204" pitchFamily="34" charset="0"/>
              </a:rPr>
              <a:t>Did you get all the classes you needed? Wanted?</a:t>
            </a:r>
          </a:p>
          <a:p>
            <a:pPr marL="0" indent="0" algn="ctr">
              <a:buNone/>
            </a:pPr>
            <a:r>
              <a:rPr lang="en-US" dirty="0" smtClean="0">
                <a:latin typeface="Arial Black" panose="020B0A04020102020204" pitchFamily="34" charset="0"/>
              </a:rPr>
              <a:t>How many choices did YOU have to (or get to) make?</a:t>
            </a:r>
          </a:p>
          <a:p>
            <a:pPr marL="0" indent="0" algn="ctr">
              <a:buNone/>
            </a:pPr>
            <a:r>
              <a:rPr lang="en-US" dirty="0" smtClean="0">
                <a:latin typeface="Arial Black" panose="020B0A04020102020204" pitchFamily="34" charset="0"/>
              </a:rPr>
              <a:t>How do you think this could be different when you go to college?</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1/10/2020</a:t>
            </a:r>
            <a:endParaRPr lang="en-US" dirty="0">
              <a:latin typeface="Arial Black" panose="020B0A04020102020204" pitchFamily="34" charset="0"/>
            </a:endParaRPr>
          </a:p>
        </p:txBody>
      </p:sp>
    </p:spTree>
    <p:extLst>
      <p:ext uri="{BB962C8B-B14F-4D97-AF65-F5344CB8AC3E}">
        <p14:creationId xmlns:p14="http://schemas.microsoft.com/office/powerpoint/2010/main" val="3335605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2194559"/>
          </a:xfrm>
        </p:spPr>
        <p:txBody>
          <a:bodyPr>
            <a:normAutofit/>
          </a:bodyPr>
          <a:lstStyle/>
          <a:p>
            <a:pPr algn="ctr"/>
            <a:r>
              <a:rPr lang="en-US" b="1" dirty="0" smtClean="0">
                <a:latin typeface="Arial Black" panose="020B0A04020102020204" pitchFamily="34" charset="0"/>
              </a:rPr>
              <a:t>Why Develop </a:t>
            </a:r>
            <a:r>
              <a:rPr lang="en-US" b="1" dirty="0">
                <a:latin typeface="Arial Black" panose="020B0A04020102020204" pitchFamily="34" charset="0"/>
              </a:rPr>
              <a:t>an Education Plan and Course Schedule </a:t>
            </a:r>
            <a:r>
              <a:rPr lang="en-US" b="1" dirty="0" smtClean="0">
                <a:latin typeface="Arial Black" panose="020B0A04020102020204" pitchFamily="34" charset="0"/>
              </a:rPr>
              <a:t>Now?</a:t>
            </a:r>
            <a:endParaRPr lang="en-US" dirty="0">
              <a:latin typeface="Arial Black" panose="020B0A04020102020204" pitchFamily="34" charset="0"/>
            </a:endParaRPr>
          </a:p>
        </p:txBody>
      </p:sp>
      <p:sp>
        <p:nvSpPr>
          <p:cNvPr id="3" name="Content Placeholder 2"/>
          <p:cNvSpPr>
            <a:spLocks noGrp="1"/>
          </p:cNvSpPr>
          <p:nvPr>
            <p:ph idx="1"/>
          </p:nvPr>
        </p:nvSpPr>
        <p:spPr>
          <a:xfrm>
            <a:off x="339633" y="2194559"/>
            <a:ext cx="11599817" cy="4351338"/>
          </a:xfrm>
        </p:spPr>
        <p:txBody>
          <a:bodyPr/>
          <a:lstStyle/>
          <a:p>
            <a:r>
              <a:rPr lang="en-US" dirty="0" smtClean="0">
                <a:latin typeface="Arial Black" panose="020B0A04020102020204" pitchFamily="34" charset="0"/>
              </a:rPr>
              <a:t>Your </a:t>
            </a:r>
            <a:r>
              <a:rPr lang="en-US" i="1" dirty="0">
                <a:latin typeface="Arial Black" panose="020B0A04020102020204" pitchFamily="34" charset="0"/>
              </a:rPr>
              <a:t>practice </a:t>
            </a:r>
            <a:r>
              <a:rPr lang="en-US" dirty="0">
                <a:latin typeface="Arial Black" panose="020B0A04020102020204" pitchFamily="34" charset="0"/>
              </a:rPr>
              <a:t>education plan will help you to determine what you can do in high school to make sure that you are college </a:t>
            </a:r>
            <a:r>
              <a:rPr lang="en-US" dirty="0" smtClean="0">
                <a:latin typeface="Arial Black" panose="020B0A04020102020204" pitchFamily="34" charset="0"/>
              </a:rPr>
              <a:t>ready. </a:t>
            </a:r>
            <a:endParaRPr lang="en-US" dirty="0">
              <a:latin typeface="Arial Black" panose="020B0A04020102020204" pitchFamily="34" charset="0"/>
            </a:endParaRPr>
          </a:p>
          <a:p>
            <a:r>
              <a:rPr lang="en-US" dirty="0" smtClean="0">
                <a:latin typeface="Arial Black" panose="020B0A04020102020204" pitchFamily="34" charset="0"/>
              </a:rPr>
              <a:t>It </a:t>
            </a:r>
            <a:r>
              <a:rPr lang="en-US" dirty="0">
                <a:latin typeface="Arial Black" panose="020B0A04020102020204" pitchFamily="34" charset="0"/>
              </a:rPr>
              <a:t>is important to make sure you don’t have to waste time or money with </a:t>
            </a:r>
            <a:r>
              <a:rPr lang="en-US" b="1" dirty="0">
                <a:latin typeface="Arial Black" panose="020B0A04020102020204" pitchFamily="34" charset="0"/>
              </a:rPr>
              <a:t>remediation </a:t>
            </a:r>
            <a:r>
              <a:rPr lang="en-US" dirty="0" smtClean="0">
                <a:latin typeface="Arial Black" panose="020B0A04020102020204" pitchFamily="34" charset="0"/>
              </a:rPr>
              <a:t>classes. </a:t>
            </a:r>
            <a:endParaRPr lang="en-US" dirty="0">
              <a:latin typeface="Arial Black" panose="020B0A04020102020204" pitchFamily="34" charset="0"/>
            </a:endParaRPr>
          </a:p>
          <a:p>
            <a:r>
              <a:rPr lang="en-US" dirty="0" smtClean="0">
                <a:latin typeface="Arial Black" panose="020B0A04020102020204" pitchFamily="34" charset="0"/>
              </a:rPr>
              <a:t>You </a:t>
            </a:r>
            <a:r>
              <a:rPr lang="en-US" dirty="0">
                <a:latin typeface="Arial Black" panose="020B0A04020102020204" pitchFamily="34" charset="0"/>
              </a:rPr>
              <a:t>will be making an education plan for your </a:t>
            </a:r>
            <a:r>
              <a:rPr lang="en-US" b="1" dirty="0">
                <a:latin typeface="Arial Black" panose="020B0A04020102020204" pitchFamily="34" charset="0"/>
              </a:rPr>
              <a:t>high demand </a:t>
            </a:r>
            <a:r>
              <a:rPr lang="en-US" dirty="0">
                <a:latin typeface="Arial Black" panose="020B0A04020102020204" pitchFamily="34" charset="0"/>
              </a:rPr>
              <a:t>career – it is important to increase your </a:t>
            </a:r>
            <a:r>
              <a:rPr lang="en-US" dirty="0" smtClean="0">
                <a:latin typeface="Arial Black" panose="020B0A04020102020204" pitchFamily="34" charset="0"/>
              </a:rPr>
              <a:t>employability. </a:t>
            </a:r>
            <a:endParaRPr lang="en-US" dirty="0">
              <a:latin typeface="Arial Black" panose="020B0A04020102020204" pitchFamily="34" charset="0"/>
            </a:endParaRPr>
          </a:p>
        </p:txBody>
      </p:sp>
    </p:spTree>
    <p:extLst>
      <p:ext uri="{BB962C8B-B14F-4D97-AF65-F5344CB8AC3E}">
        <p14:creationId xmlns:p14="http://schemas.microsoft.com/office/powerpoint/2010/main" val="96761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1" y="-57817"/>
            <a:ext cx="12090919" cy="6354114"/>
          </a:xfrm>
          <a:prstGeom prst="rect">
            <a:avLst/>
          </a:prstGeom>
        </p:spPr>
      </p:pic>
      <p:sp>
        <p:nvSpPr>
          <p:cNvPr id="5" name="TextBox 4"/>
          <p:cNvSpPr txBox="1"/>
          <p:nvPr/>
        </p:nvSpPr>
        <p:spPr>
          <a:xfrm>
            <a:off x="5782498" y="6488668"/>
            <a:ext cx="739305" cy="369332"/>
          </a:xfrm>
          <a:prstGeom prst="rect">
            <a:avLst/>
          </a:prstGeom>
          <a:noFill/>
        </p:spPr>
        <p:txBody>
          <a:bodyPr wrap="none" rtlCol="0">
            <a:spAutoFit/>
          </a:bodyPr>
          <a:lstStyle/>
          <a:p>
            <a:r>
              <a:rPr lang="en-US" b="1" dirty="0" smtClean="0"/>
              <a:t>Video</a:t>
            </a:r>
            <a:endParaRPr lang="en-US" b="1" dirty="0"/>
          </a:p>
        </p:txBody>
      </p:sp>
    </p:spTree>
    <p:extLst>
      <p:ext uri="{BB962C8B-B14F-4D97-AF65-F5344CB8AC3E}">
        <p14:creationId xmlns:p14="http://schemas.microsoft.com/office/powerpoint/2010/main" val="1616656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3412"/>
          </a:xfrm>
        </p:spPr>
        <p:txBody>
          <a:bodyPr/>
          <a:lstStyle/>
          <a:p>
            <a:pPr algn="ctr"/>
            <a:r>
              <a:rPr lang="en-US" dirty="0" smtClean="0">
                <a:latin typeface="Arial Black" panose="020B0A04020102020204" pitchFamily="34" charset="0"/>
              </a:rPr>
              <a:t>College Navigator</a:t>
            </a:r>
            <a:endParaRPr lang="en-US" dirty="0">
              <a:latin typeface="Arial Black" panose="020B0A04020102020204" pitchFamily="34" charset="0"/>
            </a:endParaRPr>
          </a:p>
        </p:txBody>
      </p:sp>
      <p:sp>
        <p:nvSpPr>
          <p:cNvPr id="3" name="Content Placeholder 2"/>
          <p:cNvSpPr>
            <a:spLocks noGrp="1"/>
          </p:cNvSpPr>
          <p:nvPr>
            <p:ph idx="1"/>
          </p:nvPr>
        </p:nvSpPr>
        <p:spPr>
          <a:xfrm>
            <a:off x="470263" y="993412"/>
            <a:ext cx="11443063" cy="5183551"/>
          </a:xfrm>
        </p:spPr>
        <p:txBody>
          <a:bodyPr>
            <a:normAutofit lnSpcReduction="10000"/>
          </a:bodyPr>
          <a:lstStyle/>
          <a:p>
            <a:r>
              <a:rPr lang="en-US" dirty="0" smtClean="0">
                <a:latin typeface="Arial Black" panose="020B0A04020102020204" pitchFamily="34" charset="0"/>
              </a:rPr>
              <a:t>Choose a college that is close to us (regardless of your personal choice…this is just practice).</a:t>
            </a:r>
          </a:p>
          <a:p>
            <a:pPr lvl="1"/>
            <a:r>
              <a:rPr lang="en-US" dirty="0" smtClean="0">
                <a:latin typeface="Arial Black" panose="020B0A04020102020204" pitchFamily="34" charset="0"/>
              </a:rPr>
              <a:t>MJC</a:t>
            </a:r>
          </a:p>
          <a:p>
            <a:pPr lvl="1"/>
            <a:r>
              <a:rPr lang="en-US" dirty="0" smtClean="0">
                <a:latin typeface="Arial Black" panose="020B0A04020102020204" pitchFamily="34" charset="0"/>
              </a:rPr>
              <a:t>Fresno State</a:t>
            </a:r>
          </a:p>
          <a:p>
            <a:pPr lvl="1"/>
            <a:r>
              <a:rPr lang="en-US" dirty="0" smtClean="0">
                <a:latin typeface="Arial Black" panose="020B0A04020102020204" pitchFamily="34" charset="0"/>
              </a:rPr>
              <a:t>UC Davis</a:t>
            </a:r>
          </a:p>
          <a:p>
            <a:pPr lvl="1"/>
            <a:r>
              <a:rPr lang="en-US" dirty="0">
                <a:latin typeface="Arial Black" panose="020B0A04020102020204" pitchFamily="34" charset="0"/>
              </a:rPr>
              <a:t>Stan </a:t>
            </a:r>
            <a:r>
              <a:rPr lang="en-US" dirty="0" smtClean="0">
                <a:latin typeface="Arial Black" panose="020B0A04020102020204" pitchFamily="34" charset="0"/>
              </a:rPr>
              <a:t>State</a:t>
            </a:r>
          </a:p>
          <a:p>
            <a:pPr lvl="1"/>
            <a:r>
              <a:rPr lang="en-US" dirty="0" smtClean="0">
                <a:latin typeface="Arial Black" panose="020B0A04020102020204" pitchFamily="34" charset="0"/>
              </a:rPr>
              <a:t>???</a:t>
            </a:r>
          </a:p>
          <a:p>
            <a:r>
              <a:rPr lang="en-US" dirty="0" smtClean="0">
                <a:latin typeface="Arial Black" panose="020B0A04020102020204" pitchFamily="34" charset="0"/>
              </a:rPr>
              <a:t>Go to Page 24 in your Mod1 Workbook. You will be completing the activity on pages 24 and 25 USING A NEARBY COLLEGE AND A CAREER YOU CHOSE FROM “FASTEST GROWING.”</a:t>
            </a:r>
          </a:p>
          <a:p>
            <a:pPr marL="0" indent="0">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(videos)</a:t>
            </a:r>
          </a:p>
          <a:p>
            <a:endParaRPr lang="en-US" dirty="0"/>
          </a:p>
        </p:txBody>
      </p:sp>
    </p:spTree>
    <p:extLst>
      <p:ext uri="{BB962C8B-B14F-4D97-AF65-F5344CB8AC3E}">
        <p14:creationId xmlns:p14="http://schemas.microsoft.com/office/powerpoint/2010/main" val="2316278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3412"/>
          </a:xfrm>
        </p:spPr>
        <p:txBody>
          <a:bodyPr/>
          <a:lstStyle/>
          <a:p>
            <a:pPr algn="ctr"/>
            <a:r>
              <a:rPr lang="en-US" dirty="0" smtClean="0">
                <a:latin typeface="Arial Black" panose="020B0A04020102020204" pitchFamily="34" charset="0"/>
              </a:rPr>
              <a:t>College Navigator</a:t>
            </a:r>
            <a:endParaRPr lang="en-US" dirty="0">
              <a:latin typeface="Arial Black" panose="020B0A04020102020204" pitchFamily="34" charset="0"/>
            </a:endParaRPr>
          </a:p>
        </p:txBody>
      </p:sp>
      <p:sp>
        <p:nvSpPr>
          <p:cNvPr id="3" name="Content Placeholder 2"/>
          <p:cNvSpPr>
            <a:spLocks noGrp="1"/>
          </p:cNvSpPr>
          <p:nvPr>
            <p:ph idx="1"/>
          </p:nvPr>
        </p:nvSpPr>
        <p:spPr>
          <a:xfrm>
            <a:off x="470263" y="993412"/>
            <a:ext cx="11443063" cy="5183551"/>
          </a:xfrm>
        </p:spPr>
        <p:txBody>
          <a:bodyPr>
            <a:normAutofit/>
          </a:bodyPr>
          <a:lstStyle/>
          <a:p>
            <a:r>
              <a:rPr lang="en-US" dirty="0">
                <a:latin typeface="Arial Black" panose="020B0A04020102020204" pitchFamily="34" charset="0"/>
              </a:rPr>
              <a:t>Name of college:</a:t>
            </a:r>
          </a:p>
          <a:p>
            <a:r>
              <a:rPr lang="en-US" dirty="0" smtClean="0">
                <a:latin typeface="Arial Black" panose="020B0A04020102020204" pitchFamily="34" charset="0"/>
              </a:rPr>
              <a:t>Location</a:t>
            </a:r>
            <a:r>
              <a:rPr lang="en-US" dirty="0">
                <a:latin typeface="Arial Black" panose="020B0A04020102020204" pitchFamily="34" charset="0"/>
              </a:rPr>
              <a:t>:</a:t>
            </a:r>
          </a:p>
          <a:p>
            <a:r>
              <a:rPr lang="en-US" dirty="0" smtClean="0">
                <a:latin typeface="Arial Black" panose="020B0A04020102020204" pitchFamily="34" charset="0"/>
              </a:rPr>
              <a:t>Web </a:t>
            </a:r>
            <a:r>
              <a:rPr lang="en-US" dirty="0">
                <a:latin typeface="Arial Black" panose="020B0A04020102020204" pitchFamily="34" charset="0"/>
              </a:rPr>
              <a:t>address for college:</a:t>
            </a:r>
          </a:p>
          <a:p>
            <a:r>
              <a:rPr lang="en-US" dirty="0" smtClean="0">
                <a:latin typeface="Arial Black" panose="020B0A04020102020204" pitchFamily="34" charset="0"/>
              </a:rPr>
              <a:t>Web </a:t>
            </a:r>
            <a:r>
              <a:rPr lang="en-US" dirty="0">
                <a:latin typeface="Arial Black" panose="020B0A04020102020204" pitchFamily="34" charset="0"/>
              </a:rPr>
              <a:t>address for the course catalog for this college:</a:t>
            </a:r>
          </a:p>
          <a:p>
            <a:r>
              <a:rPr lang="en-US" dirty="0" smtClean="0">
                <a:latin typeface="Arial Black" panose="020B0A04020102020204" pitchFamily="34" charset="0"/>
              </a:rPr>
              <a:t>The </a:t>
            </a:r>
            <a:r>
              <a:rPr lang="en-US" dirty="0">
                <a:latin typeface="Arial Black" panose="020B0A04020102020204" pitchFamily="34" charset="0"/>
              </a:rPr>
              <a:t>high-demand career you are writing your practice </a:t>
            </a:r>
          </a:p>
          <a:p>
            <a:r>
              <a:rPr lang="en-US" dirty="0">
                <a:latin typeface="Arial Black" panose="020B0A04020102020204" pitchFamily="34" charset="0"/>
              </a:rPr>
              <a:t>Education Plan for:</a:t>
            </a:r>
          </a:p>
          <a:p>
            <a:r>
              <a:rPr lang="en-US" dirty="0" smtClean="0">
                <a:latin typeface="Arial Black" panose="020B0A04020102020204" pitchFamily="34" charset="0"/>
              </a:rPr>
              <a:t>Web </a:t>
            </a:r>
            <a:r>
              <a:rPr lang="en-US" dirty="0">
                <a:latin typeface="Arial Black" panose="020B0A04020102020204" pitchFamily="34" charset="0"/>
              </a:rPr>
              <a:t>address on careeronestop.org for the details about that career</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4105196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Practice Education Plan</a:t>
            </a:r>
          </a:p>
          <a:p>
            <a:pPr marL="0" indent="0" algn="ctr">
              <a:buNone/>
            </a:pPr>
            <a:r>
              <a:rPr lang="en-US" dirty="0" err="1" smtClean="0">
                <a:latin typeface="Arial Black" panose="020B0A04020102020204" pitchFamily="34" charset="0"/>
              </a:rPr>
              <a:t>Pgs</a:t>
            </a:r>
            <a:r>
              <a:rPr lang="en-US" dirty="0" smtClean="0">
                <a:latin typeface="Arial Black" panose="020B0A04020102020204" pitchFamily="34" charset="0"/>
              </a:rPr>
              <a:t> 24-25 in Mod1 Workbook</a:t>
            </a:r>
          </a:p>
          <a:p>
            <a:pPr marL="0" indent="0" algn="ctr">
              <a:buNone/>
            </a:pPr>
            <a:r>
              <a:rPr lang="en-US" dirty="0" smtClean="0">
                <a:latin typeface="Arial Black" panose="020B0A04020102020204" pitchFamily="34" charset="0"/>
              </a:rPr>
              <a:t>Step 1 &amp; 2 </a:t>
            </a: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DUE MONDAY!</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Step THREE on My10YearPlan.com</a:t>
            </a:r>
          </a:p>
          <a:p>
            <a:pPr marL="0" indent="0" algn="ctr">
              <a:buNone/>
            </a:pPr>
            <a:r>
              <a:rPr lang="en-US" dirty="0" smtClean="0">
                <a:latin typeface="Arial Black" panose="020B0A04020102020204" pitchFamily="34" charset="0"/>
              </a:rPr>
              <a:t>DUE NEXT FRIDAY!</a:t>
            </a:r>
            <a:endParaRPr lang="en-US" dirty="0">
              <a:latin typeface="Arial Black" panose="020B0A04020102020204" pitchFamily="34" charset="0"/>
            </a:endParaRPr>
          </a:p>
        </p:txBody>
      </p:sp>
    </p:spTree>
    <p:extLst>
      <p:ext uri="{BB962C8B-B14F-4D97-AF65-F5344CB8AC3E}">
        <p14:creationId xmlns:p14="http://schemas.microsoft.com/office/powerpoint/2010/main" val="3521473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plan to go to college? </a:t>
            </a:r>
          </a:p>
          <a:p>
            <a:pPr marL="0" indent="0" algn="ctr">
              <a:buNone/>
            </a:pPr>
            <a:r>
              <a:rPr lang="en-US" sz="3200" dirty="0" smtClean="0">
                <a:latin typeface="Arial Black" panose="020B0A04020102020204" pitchFamily="34" charset="0"/>
              </a:rPr>
              <a:t>If so, do you know where you would like to go? If not, what do you plan to do instead?</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In a BROAD sense, Do you think that college is necessary for success? </a:t>
            </a:r>
          </a:p>
          <a:p>
            <a:pPr marL="0" indent="0" algn="ctr">
              <a:buNone/>
            </a:pPr>
            <a:r>
              <a:rPr lang="en-US" sz="3200" dirty="0" smtClean="0">
                <a:latin typeface="Arial Black" panose="020B0A04020102020204" pitchFamily="34" charset="0"/>
              </a:rPr>
              <a:t>Why or why not?</a:t>
            </a: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1/10/2020</a:t>
            </a:r>
            <a:endParaRPr lang="en-US" dirty="0">
              <a:latin typeface="Arial Black" panose="020B0A04020102020204" pitchFamily="34" charset="0"/>
            </a:endParaRPr>
          </a:p>
        </p:txBody>
      </p:sp>
    </p:spTree>
    <p:extLst>
      <p:ext uri="{BB962C8B-B14F-4D97-AF65-F5344CB8AC3E}">
        <p14:creationId xmlns:p14="http://schemas.microsoft.com/office/powerpoint/2010/main" val="2377636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indent="0" algn="ctr">
              <a:buNone/>
            </a:pPr>
            <a:r>
              <a:rPr lang="en-US" dirty="0" smtClean="0">
                <a:latin typeface="Arial Black" panose="020B0A04020102020204" pitchFamily="34" charset="0"/>
              </a:rPr>
              <a:t>Brainstorm a list of post-secondary options   </a:t>
            </a:r>
          </a:p>
          <a:p>
            <a:pPr marL="0" indent="0" algn="ctr">
              <a:buNone/>
            </a:pPr>
            <a:r>
              <a:rPr lang="en-US" dirty="0" smtClean="0">
                <a:latin typeface="Arial Black" panose="020B0A04020102020204" pitchFamily="34" charset="0"/>
              </a:rPr>
              <a:t>BESIDES COLLEGE </a:t>
            </a:r>
          </a:p>
          <a:p>
            <a:pPr marL="0" indent="0" algn="ctr">
              <a:buNone/>
            </a:pPr>
            <a:r>
              <a:rPr lang="en-US" dirty="0" smtClean="0">
                <a:latin typeface="Arial Black" panose="020B0A04020102020204" pitchFamily="34" charset="0"/>
              </a:rPr>
              <a:t>that could lead to success?</a:t>
            </a:r>
          </a:p>
          <a:p>
            <a:pPr marL="0" indent="0" algn="ctr">
              <a:buNone/>
            </a:pPr>
            <a:r>
              <a:rPr lang="en-US" dirty="0">
                <a:latin typeface="Arial Black" panose="020B0A04020102020204" pitchFamily="34" charset="0"/>
              </a:rPr>
              <a:t>What reasons can you think of that someone would choose one of those options over going to a 2 or 4 year college?</a:t>
            </a:r>
          </a:p>
          <a:p>
            <a:pPr marL="0" indent="0" algn="ctr">
              <a:buNone/>
            </a:pPr>
            <a:r>
              <a:rPr lang="en-US" dirty="0" smtClean="0">
                <a:latin typeface="Arial Black" panose="020B0A04020102020204" pitchFamily="34" charset="0"/>
              </a:rPr>
              <a:t>What careers can you think of that would begin with one of those options?</a:t>
            </a: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1/13/2020</a:t>
            </a:r>
            <a:endParaRPr lang="en-US" dirty="0">
              <a:latin typeface="Arial Black" panose="020B0A04020102020204" pitchFamily="34" charset="0"/>
            </a:endParaRPr>
          </a:p>
        </p:txBody>
      </p:sp>
    </p:spTree>
    <p:extLst>
      <p:ext uri="{BB962C8B-B14F-4D97-AF65-F5344CB8AC3E}">
        <p14:creationId xmlns:p14="http://schemas.microsoft.com/office/powerpoint/2010/main" val="470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a:latin typeface="Arial Black" panose="020B0A04020102020204" pitchFamily="34" charset="0"/>
              </a:rPr>
              <a:t>Brainstorm a list of post-secondary options   </a:t>
            </a:r>
          </a:p>
          <a:p>
            <a:pPr marL="0" indent="0" algn="ctr">
              <a:buNone/>
            </a:pPr>
            <a:r>
              <a:rPr lang="en-US" dirty="0">
                <a:latin typeface="Arial Black" panose="020B0A04020102020204" pitchFamily="34" charset="0"/>
              </a:rPr>
              <a:t>BESIDES COLLEGE </a:t>
            </a:r>
          </a:p>
          <a:p>
            <a:pPr marL="0" indent="0" algn="ctr">
              <a:buNone/>
            </a:pPr>
            <a:r>
              <a:rPr lang="en-US" dirty="0">
                <a:latin typeface="Arial Black" panose="020B0A04020102020204" pitchFamily="34" charset="0"/>
              </a:rPr>
              <a:t>that could lead to success?</a:t>
            </a:r>
          </a:p>
          <a:p>
            <a:pPr marL="0" indent="0" algn="ctr">
              <a:buNone/>
            </a:pPr>
            <a:r>
              <a:rPr lang="en-US" dirty="0">
                <a:latin typeface="Arial Black" panose="020B0A04020102020204" pitchFamily="34" charset="0"/>
              </a:rPr>
              <a:t>What reasons can you think of that someone would choose one of those options over going to a 2 or 4 year college?</a:t>
            </a:r>
          </a:p>
          <a:p>
            <a:pPr marL="0" indent="0" algn="ctr">
              <a:buNone/>
            </a:pPr>
            <a:r>
              <a:rPr lang="en-US" dirty="0">
                <a:latin typeface="Arial Black" panose="020B0A04020102020204" pitchFamily="34" charset="0"/>
              </a:rPr>
              <a:t>What careers can you think of that would begin with one of those options?</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1/13/2020</a:t>
            </a:r>
            <a:endParaRPr lang="en-US" dirty="0">
              <a:latin typeface="Arial Black" panose="020B0A04020102020204" pitchFamily="34" charset="0"/>
            </a:endParaRPr>
          </a:p>
        </p:txBody>
      </p:sp>
    </p:spTree>
    <p:extLst>
      <p:ext uri="{BB962C8B-B14F-4D97-AF65-F5344CB8AC3E}">
        <p14:creationId xmlns:p14="http://schemas.microsoft.com/office/powerpoint/2010/main" val="3371295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9"/>
          <p:cNvSpPr txBox="1">
            <a:spLocks noGrp="1"/>
          </p:cNvSpPr>
          <p:nvPr>
            <p:ph type="body" idx="1"/>
          </p:nvPr>
        </p:nvSpPr>
        <p:spPr>
          <a:xfrm>
            <a:off x="517000" y="92265"/>
            <a:ext cx="11157600" cy="1442400"/>
          </a:xfrm>
          <a:prstGeom prst="rect">
            <a:avLst/>
          </a:prstGeom>
        </p:spPr>
        <p:txBody>
          <a:bodyPr spcFirstLastPara="1" vert="horz" wrap="square" lIns="121900" tIns="121900" rIns="121900" bIns="121900" rtlCol="0" anchor="t" anchorCtr="0">
            <a:noAutofit/>
          </a:bodyPr>
          <a:lstStyle/>
          <a:p>
            <a:pPr marL="0" indent="0" algn="ctr">
              <a:lnSpc>
                <a:spcPct val="100000"/>
              </a:lnSpc>
              <a:buNone/>
            </a:pPr>
            <a:r>
              <a:rPr lang="en" sz="3200" dirty="0">
                <a:latin typeface="Century"/>
                <a:ea typeface="Century"/>
                <a:cs typeface="Century"/>
                <a:sym typeface="Century"/>
              </a:rPr>
              <a:t>Which Post-Secondary Option is Right for You? </a:t>
            </a:r>
            <a:endParaRPr sz="3200" dirty="0">
              <a:latin typeface="Century"/>
              <a:ea typeface="Century"/>
              <a:cs typeface="Century"/>
              <a:sym typeface="Century"/>
            </a:endParaRPr>
          </a:p>
          <a:p>
            <a:pPr marL="0" indent="0" algn="ctr">
              <a:lnSpc>
                <a:spcPct val="100000"/>
              </a:lnSpc>
              <a:buNone/>
            </a:pPr>
            <a:r>
              <a:rPr lang="en" sz="3200" dirty="0">
                <a:latin typeface="Century"/>
                <a:ea typeface="Century"/>
                <a:cs typeface="Century"/>
                <a:sym typeface="Century"/>
              </a:rPr>
              <a:t>Starting Your Education Plan</a:t>
            </a:r>
            <a:endParaRPr sz="3200" dirty="0">
              <a:latin typeface="Century"/>
              <a:ea typeface="Century"/>
              <a:cs typeface="Century"/>
              <a:sym typeface="Century"/>
            </a:endParaRPr>
          </a:p>
        </p:txBody>
      </p:sp>
      <p:sp>
        <p:nvSpPr>
          <p:cNvPr id="222" name="Google Shape;222;p39"/>
          <p:cNvSpPr txBox="1">
            <a:spLocks noGrp="1"/>
          </p:cNvSpPr>
          <p:nvPr>
            <p:ph type="body" idx="1"/>
          </p:nvPr>
        </p:nvSpPr>
        <p:spPr>
          <a:xfrm>
            <a:off x="5294600" y="1549798"/>
            <a:ext cx="6380000" cy="3547200"/>
          </a:xfrm>
          <a:prstGeom prst="rect">
            <a:avLst/>
          </a:prstGeom>
        </p:spPr>
        <p:txBody>
          <a:bodyPr spcFirstLastPara="1" vert="horz" wrap="square" lIns="121900" tIns="121900" rIns="121900" bIns="121900" rtlCol="0" anchor="t" anchorCtr="0">
            <a:noAutofit/>
          </a:bodyPr>
          <a:lstStyle/>
          <a:p>
            <a:pPr indent="-474121">
              <a:lnSpc>
                <a:spcPct val="100000"/>
              </a:lnSpc>
              <a:buClr>
                <a:schemeClr val="accent5"/>
              </a:buClr>
              <a:buSzPts val="2000"/>
              <a:buFont typeface="Century"/>
              <a:buChar char="➢"/>
            </a:pPr>
            <a:r>
              <a:rPr lang="en" sz="2667" dirty="0">
                <a:latin typeface="Arial Black" panose="020B0A04020102020204" pitchFamily="34" charset="0"/>
                <a:ea typeface="Century"/>
                <a:cs typeface="Century"/>
                <a:sym typeface="Century"/>
              </a:rPr>
              <a:t>This doesn’t only mean college!</a:t>
            </a:r>
            <a:endParaRPr sz="2667" dirty="0">
              <a:latin typeface="Arial Black" panose="020B0A04020102020204" pitchFamily="34" charset="0"/>
              <a:ea typeface="Century"/>
              <a:cs typeface="Century"/>
              <a:sym typeface="Century"/>
            </a:endParaRPr>
          </a:p>
          <a:p>
            <a:pPr indent="-474121">
              <a:lnSpc>
                <a:spcPct val="100000"/>
              </a:lnSpc>
              <a:buClr>
                <a:schemeClr val="accent5"/>
              </a:buClr>
              <a:buSzPts val="2000"/>
              <a:buFont typeface="Century"/>
              <a:buChar char="➢"/>
            </a:pPr>
            <a:r>
              <a:rPr lang="en" sz="2667" dirty="0">
                <a:latin typeface="Arial Black" panose="020B0A04020102020204" pitchFamily="34" charset="0"/>
                <a:ea typeface="Century"/>
                <a:cs typeface="Century"/>
                <a:sym typeface="Century"/>
              </a:rPr>
              <a:t>Gone are the days when people graduate high school and support a family without additional training.</a:t>
            </a:r>
            <a:endParaRPr sz="2667" dirty="0">
              <a:latin typeface="Arial Black" panose="020B0A04020102020204" pitchFamily="34" charset="0"/>
              <a:ea typeface="Century"/>
              <a:cs typeface="Century"/>
              <a:sym typeface="Century"/>
            </a:endParaRPr>
          </a:p>
          <a:p>
            <a:pPr indent="-474121">
              <a:lnSpc>
                <a:spcPct val="100000"/>
              </a:lnSpc>
              <a:buClr>
                <a:schemeClr val="accent5"/>
              </a:buClr>
              <a:buSzPts val="2000"/>
              <a:buFont typeface="Century"/>
              <a:buChar char="➢"/>
            </a:pPr>
            <a:r>
              <a:rPr lang="en" sz="2667" dirty="0">
                <a:latin typeface="Arial Black" panose="020B0A04020102020204" pitchFamily="34" charset="0"/>
                <a:ea typeface="Century"/>
                <a:cs typeface="Century"/>
                <a:sym typeface="Century"/>
              </a:rPr>
              <a:t>There are a variety of ways to get the training you need based on your level of commitment and your desired lifestyle</a:t>
            </a:r>
            <a:endParaRPr sz="2667" dirty="0">
              <a:latin typeface="Arial Black" panose="020B0A04020102020204" pitchFamily="34" charset="0"/>
              <a:ea typeface="Century"/>
              <a:cs typeface="Century"/>
              <a:sym typeface="Century"/>
            </a:endParaRPr>
          </a:p>
          <a:p>
            <a:pPr marL="0" indent="0" algn="ctr">
              <a:lnSpc>
                <a:spcPct val="100000"/>
              </a:lnSpc>
              <a:buNone/>
            </a:pPr>
            <a:endParaRPr sz="2667" dirty="0">
              <a:latin typeface="Century"/>
              <a:ea typeface="Century"/>
              <a:cs typeface="Century"/>
              <a:sym typeface="Century"/>
            </a:endParaRPr>
          </a:p>
        </p:txBody>
      </p:sp>
      <p:pic>
        <p:nvPicPr>
          <p:cNvPr id="223" name="Google Shape;223;p39"/>
          <p:cNvPicPr preferRelativeResize="0"/>
          <p:nvPr/>
        </p:nvPicPr>
        <p:blipFill>
          <a:blip r:embed="rId3">
            <a:alphaModFix/>
          </a:blip>
          <a:stretch>
            <a:fillRect/>
          </a:stretch>
        </p:blipFill>
        <p:spPr>
          <a:xfrm>
            <a:off x="293235" y="1894733"/>
            <a:ext cx="5001365" cy="3547067"/>
          </a:xfrm>
          <a:prstGeom prst="rect">
            <a:avLst/>
          </a:prstGeom>
          <a:noFill/>
          <a:ln>
            <a:noFill/>
          </a:ln>
        </p:spPr>
      </p:pic>
    </p:spTree>
    <p:extLst>
      <p:ext uri="{BB962C8B-B14F-4D97-AF65-F5344CB8AC3E}">
        <p14:creationId xmlns:p14="http://schemas.microsoft.com/office/powerpoint/2010/main" val="3016456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800">
                <a:latin typeface="Oswald"/>
                <a:ea typeface="Oswald"/>
                <a:cs typeface="Oswald"/>
                <a:sym typeface="Oswald"/>
              </a:rPr>
              <a:t>Did you know?</a:t>
            </a:r>
            <a:endParaRPr sz="4800">
              <a:latin typeface="Oswald"/>
              <a:ea typeface="Oswald"/>
              <a:cs typeface="Oswald"/>
              <a:sym typeface="Oswald"/>
            </a:endParaRPr>
          </a:p>
        </p:txBody>
      </p:sp>
      <p:sp>
        <p:nvSpPr>
          <p:cNvPr id="229" name="Google Shape;229;p40"/>
          <p:cNvSpPr txBox="1">
            <a:spLocks noGrp="1"/>
          </p:cNvSpPr>
          <p:nvPr>
            <p:ph type="body" idx="1"/>
          </p:nvPr>
        </p:nvSpPr>
        <p:spPr>
          <a:xfrm>
            <a:off x="517200" y="1755968"/>
            <a:ext cx="11157600" cy="4277200"/>
          </a:xfrm>
          <a:prstGeom prst="rect">
            <a:avLst/>
          </a:prstGeom>
        </p:spPr>
        <p:txBody>
          <a:bodyPr spcFirstLastPara="1" vert="horz" wrap="square" lIns="121900" tIns="121900" rIns="121900" bIns="121900" rtlCol="0" anchor="t" anchorCtr="0">
            <a:noAutofit/>
          </a:bodyPr>
          <a:lstStyle/>
          <a:p>
            <a:pPr marL="0" indent="0" algn="ctr">
              <a:lnSpc>
                <a:spcPct val="100000"/>
              </a:lnSpc>
              <a:buNone/>
            </a:pPr>
            <a:endParaRPr sz="1867">
              <a:latin typeface="Century"/>
              <a:ea typeface="Century"/>
              <a:cs typeface="Century"/>
              <a:sym typeface="Century"/>
            </a:endParaRPr>
          </a:p>
          <a:p>
            <a:pPr marL="0" indent="0" algn="ctr">
              <a:lnSpc>
                <a:spcPct val="100000"/>
              </a:lnSpc>
              <a:buNone/>
            </a:pPr>
            <a:r>
              <a:rPr lang="en" sz="6400">
                <a:latin typeface="Century"/>
                <a:ea typeface="Century"/>
                <a:cs typeface="Century"/>
                <a:sym typeface="Century"/>
              </a:rPr>
              <a:t>Only 68% of graduating high school students enter the traditional college track</a:t>
            </a:r>
            <a:endParaRPr sz="6400">
              <a:latin typeface="Century"/>
              <a:ea typeface="Century"/>
              <a:cs typeface="Century"/>
              <a:sym typeface="Century"/>
            </a:endParaRPr>
          </a:p>
        </p:txBody>
      </p:sp>
    </p:spTree>
    <p:extLst>
      <p:ext uri="{BB962C8B-B14F-4D97-AF65-F5344CB8AC3E}">
        <p14:creationId xmlns:p14="http://schemas.microsoft.com/office/powerpoint/2010/main" val="307019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1"/>
          <p:cNvPicPr preferRelativeResize="0"/>
          <p:nvPr/>
        </p:nvPicPr>
        <p:blipFill rotWithShape="1">
          <a:blip r:embed="rId3">
            <a:alphaModFix/>
          </a:blip>
          <a:srcRect l="15168" t="36846" r="53684" b="32145"/>
          <a:stretch/>
        </p:blipFill>
        <p:spPr>
          <a:xfrm>
            <a:off x="234101" y="288134"/>
            <a:ext cx="11663303" cy="6357132"/>
          </a:xfrm>
          <a:prstGeom prst="rect">
            <a:avLst/>
          </a:prstGeom>
          <a:noFill/>
          <a:ln>
            <a:noFill/>
          </a:ln>
        </p:spPr>
      </p:pic>
    </p:spTree>
    <p:extLst>
      <p:ext uri="{BB962C8B-B14F-4D97-AF65-F5344CB8AC3E}">
        <p14:creationId xmlns:p14="http://schemas.microsoft.com/office/powerpoint/2010/main" val="2007962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517200" y="862800"/>
            <a:ext cx="11157600" cy="914800"/>
          </a:xfrm>
          <a:prstGeom prst="rect">
            <a:avLst/>
          </a:prstGeom>
        </p:spPr>
        <p:txBody>
          <a:bodyPr spcFirstLastPara="1" vert="horz" wrap="square" lIns="121900" tIns="121900" rIns="121900" bIns="121900" rtlCol="0" anchor="b" anchorCtr="0">
            <a:noAutofit/>
          </a:bodyPr>
          <a:lstStyle/>
          <a:p>
            <a:pPr algn="ctr"/>
            <a:r>
              <a:rPr lang="en" sz="4800">
                <a:latin typeface="Oswald"/>
                <a:ea typeface="Oswald"/>
                <a:cs typeface="Oswald"/>
                <a:sym typeface="Oswald"/>
              </a:rPr>
              <a:t>Remember the Alternate Career Ladder that you completed in Success 101?</a:t>
            </a:r>
            <a:endParaRPr sz="4800">
              <a:latin typeface="Oswald"/>
              <a:ea typeface="Oswald"/>
              <a:cs typeface="Oswald"/>
              <a:sym typeface="Oswald"/>
            </a:endParaRPr>
          </a:p>
        </p:txBody>
      </p:sp>
      <p:sp>
        <p:nvSpPr>
          <p:cNvPr id="240" name="Google Shape;240;p42"/>
          <p:cNvSpPr/>
          <p:nvPr/>
        </p:nvSpPr>
        <p:spPr>
          <a:xfrm>
            <a:off x="517200" y="1777600"/>
            <a:ext cx="8260400" cy="4588000"/>
          </a:xfrm>
          <a:prstGeom prst="wedgeEllipseCallout">
            <a:avLst>
              <a:gd name="adj1" fmla="val -20833"/>
              <a:gd name="adj2" fmla="val 62500"/>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 name="Google Shape;241;p42"/>
          <p:cNvSpPr txBox="1">
            <a:spLocks noGrp="1"/>
          </p:cNvSpPr>
          <p:nvPr>
            <p:ph type="body" idx="1"/>
          </p:nvPr>
        </p:nvSpPr>
        <p:spPr>
          <a:xfrm>
            <a:off x="1363033" y="2194133"/>
            <a:ext cx="7167600" cy="3466800"/>
          </a:xfrm>
          <a:prstGeom prst="rect">
            <a:avLst/>
          </a:prstGeom>
        </p:spPr>
        <p:txBody>
          <a:bodyPr spcFirstLastPara="1" vert="horz" wrap="square" lIns="121900" tIns="121900" rIns="121900" bIns="121900" rtlCol="0" anchor="t" anchorCtr="0">
            <a:noAutofit/>
          </a:bodyPr>
          <a:lstStyle/>
          <a:p>
            <a:pPr marL="0" indent="0">
              <a:lnSpc>
                <a:spcPct val="100000"/>
              </a:lnSpc>
              <a:buNone/>
            </a:pPr>
            <a:endParaRPr sz="3200" dirty="0">
              <a:solidFill>
                <a:srgbClr val="FFFFFF"/>
              </a:solidFill>
              <a:latin typeface="Century"/>
              <a:ea typeface="Century"/>
              <a:cs typeface="Century"/>
              <a:sym typeface="Century"/>
            </a:endParaRPr>
          </a:p>
          <a:p>
            <a:pPr marL="0" indent="0">
              <a:lnSpc>
                <a:spcPct val="100000"/>
              </a:lnSpc>
              <a:buNone/>
            </a:pPr>
            <a:r>
              <a:rPr lang="en" sz="3200" b="1" dirty="0">
                <a:solidFill>
                  <a:srgbClr val="FFFFFF"/>
                </a:solidFill>
                <a:latin typeface="Century"/>
                <a:ea typeface="Century"/>
                <a:cs typeface="Century"/>
                <a:sym typeface="Century"/>
              </a:rPr>
              <a:t>Partner Talk:</a:t>
            </a:r>
            <a:r>
              <a:rPr lang="en" sz="3200" dirty="0">
                <a:solidFill>
                  <a:srgbClr val="FFFFFF"/>
                </a:solidFill>
                <a:latin typeface="Century"/>
                <a:ea typeface="Century"/>
                <a:cs typeface="Century"/>
                <a:sym typeface="Century"/>
              </a:rPr>
              <a:t> Turn and talk to your partner to tell them about some of the alternate careers </a:t>
            </a:r>
            <a:r>
              <a:rPr lang="en" sz="3200" dirty="0" smtClean="0">
                <a:solidFill>
                  <a:srgbClr val="FFFFFF"/>
                </a:solidFill>
                <a:latin typeface="Century"/>
                <a:ea typeface="Century"/>
                <a:cs typeface="Century"/>
                <a:sym typeface="Century"/>
              </a:rPr>
              <a:t>paths in </a:t>
            </a:r>
            <a:r>
              <a:rPr lang="en" sz="3200" dirty="0">
                <a:solidFill>
                  <a:srgbClr val="FFFFFF"/>
                </a:solidFill>
                <a:latin typeface="Century"/>
                <a:ea typeface="Century"/>
                <a:cs typeface="Century"/>
                <a:sym typeface="Century"/>
              </a:rPr>
              <a:t>your career ladder that you found in your research during Success 101.</a:t>
            </a:r>
            <a:endParaRPr sz="3200" dirty="0">
              <a:solidFill>
                <a:srgbClr val="FFFFFF"/>
              </a:solidFill>
              <a:latin typeface="Century"/>
              <a:ea typeface="Century"/>
              <a:cs typeface="Century"/>
              <a:sym typeface="Century"/>
            </a:endParaRPr>
          </a:p>
        </p:txBody>
      </p:sp>
      <p:pic>
        <p:nvPicPr>
          <p:cNvPr id="242" name="Google Shape;242;p42"/>
          <p:cNvPicPr preferRelativeResize="0"/>
          <p:nvPr/>
        </p:nvPicPr>
        <p:blipFill>
          <a:blip r:embed="rId3">
            <a:alphaModFix/>
          </a:blip>
          <a:stretch>
            <a:fillRect/>
          </a:stretch>
        </p:blipFill>
        <p:spPr>
          <a:xfrm rot="572127">
            <a:off x="8228705" y="1548975"/>
            <a:ext cx="3533689" cy="4943317"/>
          </a:xfrm>
          <a:prstGeom prst="rect">
            <a:avLst/>
          </a:prstGeom>
          <a:noFill/>
          <a:ln>
            <a:noFill/>
          </a:ln>
        </p:spPr>
      </p:pic>
    </p:spTree>
    <p:extLst>
      <p:ext uri="{BB962C8B-B14F-4D97-AF65-F5344CB8AC3E}">
        <p14:creationId xmlns:p14="http://schemas.microsoft.com/office/powerpoint/2010/main" val="149991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0062"/>
            <a:ext cx="10515600" cy="1325563"/>
          </a:xfrm>
        </p:spPr>
        <p:txBody>
          <a:bodyPr/>
          <a:lstStyle/>
          <a:p>
            <a:pPr algn="ctr"/>
            <a:r>
              <a:rPr lang="en-US" dirty="0" smtClean="0">
                <a:latin typeface="Arial Black" panose="020B0A04020102020204" pitchFamily="34" charset="0"/>
              </a:rPr>
              <a:t>First Read - Solo</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Grab a pen or highlighter and open up your Module 1 Books and go to Page 14.</a:t>
            </a:r>
          </a:p>
          <a:p>
            <a:r>
              <a:rPr lang="en-US" dirty="0" smtClean="0">
                <a:latin typeface="Arial Black" panose="020B0A04020102020204" pitchFamily="34" charset="0"/>
              </a:rPr>
              <a:t>Take a moment to read the section titled, “Why Do I Need to Study This.”</a:t>
            </a:r>
          </a:p>
          <a:p>
            <a:r>
              <a:rPr lang="en-US" dirty="0" smtClean="0">
                <a:latin typeface="Arial Black" panose="020B0A04020102020204" pitchFamily="34" charset="0"/>
              </a:rPr>
              <a:t>As you read, underline or highlight any words you do not recognize or can not define.</a:t>
            </a:r>
          </a:p>
          <a:p>
            <a:r>
              <a:rPr lang="en-US" dirty="0">
                <a:latin typeface="Arial Black" panose="020B0A04020102020204" pitchFamily="34" charset="0"/>
              </a:rPr>
              <a:t>Now take a moment, with your group, to look at the words you all noted. Make sure that you have definitions for these words before you move on</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9430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800" dirty="0">
                <a:latin typeface="Arial Black" panose="020B0A04020102020204" pitchFamily="34" charset="0"/>
                <a:ea typeface="Oswald"/>
                <a:cs typeface="Oswald"/>
                <a:sym typeface="Oswald"/>
              </a:rPr>
              <a:t>Workforce Credentials</a:t>
            </a:r>
            <a:endParaRPr sz="4800" dirty="0">
              <a:latin typeface="Arial Black" panose="020B0A04020102020204" pitchFamily="34" charset="0"/>
              <a:ea typeface="Oswald"/>
              <a:cs typeface="Oswald"/>
              <a:sym typeface="Oswald"/>
            </a:endParaRPr>
          </a:p>
        </p:txBody>
      </p:sp>
      <p:sp>
        <p:nvSpPr>
          <p:cNvPr id="248" name="Google Shape;248;p43"/>
          <p:cNvSpPr txBox="1">
            <a:spLocks noGrp="1"/>
          </p:cNvSpPr>
          <p:nvPr>
            <p:ph type="body" idx="1"/>
          </p:nvPr>
        </p:nvSpPr>
        <p:spPr>
          <a:xfrm>
            <a:off x="517200" y="1699933"/>
            <a:ext cx="11314800" cy="4527200"/>
          </a:xfrm>
          <a:prstGeom prst="rect">
            <a:avLst/>
          </a:prstGeom>
        </p:spPr>
        <p:txBody>
          <a:bodyPr spcFirstLastPara="1" vert="horz" wrap="square" lIns="121900" tIns="121900" rIns="121900" bIns="121900" rtlCol="0" anchor="t" anchorCtr="0">
            <a:noAutofit/>
          </a:bodyPr>
          <a:lstStyle/>
          <a:p>
            <a:pPr indent="-474121">
              <a:lnSpc>
                <a:spcPct val="100000"/>
              </a:lnSpc>
              <a:buSzPts val="2000"/>
              <a:buFont typeface="Century"/>
              <a:buChar char="➢"/>
            </a:pPr>
            <a:r>
              <a:rPr lang="en" sz="2667" dirty="0">
                <a:latin typeface="Arial Black" panose="020B0A04020102020204" pitchFamily="34" charset="0"/>
                <a:ea typeface="Century"/>
                <a:cs typeface="Century"/>
                <a:sym typeface="Century"/>
              </a:rPr>
              <a:t>Various methods used in the workplace to measure on-the-job- competency</a:t>
            </a:r>
            <a:endParaRPr sz="2667" dirty="0">
              <a:latin typeface="Arial Black" panose="020B0A04020102020204" pitchFamily="34" charset="0"/>
              <a:ea typeface="Century"/>
              <a:cs typeface="Century"/>
              <a:sym typeface="Century"/>
            </a:endParaRPr>
          </a:p>
          <a:p>
            <a:pPr lvl="1" indent="-474121">
              <a:lnSpc>
                <a:spcPct val="100000"/>
              </a:lnSpc>
              <a:spcBef>
                <a:spcPts val="0"/>
              </a:spcBef>
              <a:buSzPts val="2000"/>
              <a:buFont typeface="Century"/>
              <a:buChar char="○"/>
            </a:pPr>
            <a:r>
              <a:rPr lang="en" sz="2667" dirty="0">
                <a:latin typeface="Arial Black" panose="020B0A04020102020204" pitchFamily="34" charset="0"/>
                <a:ea typeface="Century"/>
                <a:cs typeface="Century"/>
                <a:sym typeface="Century"/>
              </a:rPr>
              <a:t>Licenses</a:t>
            </a:r>
            <a:endParaRPr sz="2667" dirty="0">
              <a:latin typeface="Arial Black" panose="020B0A04020102020204" pitchFamily="34" charset="0"/>
              <a:ea typeface="Century"/>
              <a:cs typeface="Century"/>
              <a:sym typeface="Century"/>
            </a:endParaRPr>
          </a:p>
          <a:p>
            <a:pPr lvl="1" indent="-474121">
              <a:lnSpc>
                <a:spcPct val="100000"/>
              </a:lnSpc>
              <a:spcBef>
                <a:spcPts val="0"/>
              </a:spcBef>
              <a:buSzPts val="2000"/>
              <a:buFont typeface="Century"/>
              <a:buChar char="○"/>
            </a:pPr>
            <a:r>
              <a:rPr lang="en" sz="2667" dirty="0">
                <a:latin typeface="Arial Black" panose="020B0A04020102020204" pitchFamily="34" charset="0"/>
                <a:ea typeface="Century"/>
                <a:cs typeface="Century"/>
                <a:sym typeface="Century"/>
              </a:rPr>
              <a:t>Certifications</a:t>
            </a:r>
            <a:endParaRPr sz="2667" dirty="0">
              <a:latin typeface="Arial Black" panose="020B0A04020102020204" pitchFamily="34" charset="0"/>
              <a:ea typeface="Century"/>
              <a:cs typeface="Century"/>
              <a:sym typeface="Century"/>
            </a:endParaRPr>
          </a:p>
          <a:p>
            <a:pPr lvl="1" indent="-474121">
              <a:lnSpc>
                <a:spcPct val="100000"/>
              </a:lnSpc>
              <a:spcBef>
                <a:spcPts val="0"/>
              </a:spcBef>
              <a:buSzPts val="2000"/>
              <a:buFont typeface="Century"/>
              <a:buChar char="○"/>
            </a:pPr>
            <a:r>
              <a:rPr lang="en" sz="2667" dirty="0">
                <a:latin typeface="Arial Black" panose="020B0A04020102020204" pitchFamily="34" charset="0"/>
                <a:ea typeface="Century"/>
                <a:cs typeface="Century"/>
                <a:sym typeface="Century"/>
              </a:rPr>
              <a:t>Apprenticeship Programs</a:t>
            </a:r>
            <a:endParaRPr sz="2667" dirty="0">
              <a:latin typeface="Arial Black" panose="020B0A04020102020204" pitchFamily="34" charset="0"/>
              <a:ea typeface="Century"/>
              <a:cs typeface="Century"/>
              <a:sym typeface="Century"/>
            </a:endParaRPr>
          </a:p>
          <a:p>
            <a:pPr lvl="1" indent="-474121">
              <a:lnSpc>
                <a:spcPct val="100000"/>
              </a:lnSpc>
              <a:spcBef>
                <a:spcPts val="0"/>
              </a:spcBef>
              <a:buSzPts val="2000"/>
              <a:buFont typeface="Century"/>
              <a:buChar char="○"/>
            </a:pPr>
            <a:r>
              <a:rPr lang="en" sz="2667" dirty="0">
                <a:latin typeface="Arial Black" panose="020B0A04020102020204" pitchFamily="34" charset="0"/>
                <a:ea typeface="Century"/>
                <a:cs typeface="Century"/>
                <a:sym typeface="Century"/>
              </a:rPr>
              <a:t>Educational Degrees (AA, BA, BS, MA, PhD)</a:t>
            </a:r>
            <a:endParaRPr sz="2667" dirty="0">
              <a:latin typeface="Arial Black" panose="020B0A04020102020204" pitchFamily="34" charset="0"/>
              <a:ea typeface="Century"/>
              <a:cs typeface="Century"/>
              <a:sym typeface="Century"/>
            </a:endParaRPr>
          </a:p>
          <a:p>
            <a:pPr lvl="1" indent="-474121">
              <a:lnSpc>
                <a:spcPct val="100000"/>
              </a:lnSpc>
              <a:spcBef>
                <a:spcPts val="0"/>
              </a:spcBef>
              <a:buSzPts val="2000"/>
              <a:buFont typeface="Century"/>
              <a:buChar char="○"/>
            </a:pPr>
            <a:r>
              <a:rPr lang="en" sz="2667" dirty="0">
                <a:latin typeface="Arial Black" panose="020B0A04020102020204" pitchFamily="34" charset="0"/>
                <a:ea typeface="Century"/>
                <a:cs typeface="Century"/>
                <a:sym typeface="Century"/>
              </a:rPr>
              <a:t>Work Experience</a:t>
            </a:r>
            <a:endParaRPr sz="2667" dirty="0">
              <a:latin typeface="Arial Black" panose="020B0A04020102020204" pitchFamily="34" charset="0"/>
              <a:ea typeface="Century"/>
              <a:cs typeface="Century"/>
              <a:sym typeface="Century"/>
            </a:endParaRPr>
          </a:p>
          <a:p>
            <a:pPr lvl="1" indent="-474121">
              <a:lnSpc>
                <a:spcPct val="100000"/>
              </a:lnSpc>
              <a:spcBef>
                <a:spcPts val="0"/>
              </a:spcBef>
              <a:buSzPts val="2000"/>
              <a:buFont typeface="Century"/>
              <a:buChar char="○"/>
            </a:pPr>
            <a:r>
              <a:rPr lang="en" sz="2667" dirty="0">
                <a:latin typeface="Arial Black" panose="020B0A04020102020204" pitchFamily="34" charset="0"/>
                <a:ea typeface="Century"/>
                <a:cs typeface="Century"/>
                <a:sym typeface="Century"/>
              </a:rPr>
              <a:t>Military</a:t>
            </a:r>
            <a:endParaRPr sz="2667" dirty="0">
              <a:latin typeface="Arial Black" panose="020B0A04020102020204" pitchFamily="34" charset="0"/>
              <a:ea typeface="Century"/>
              <a:cs typeface="Century"/>
              <a:sym typeface="Century"/>
            </a:endParaRPr>
          </a:p>
          <a:p>
            <a:pPr marL="457200" indent="-457200">
              <a:lnSpc>
                <a:spcPct val="100000"/>
              </a:lnSpc>
            </a:pPr>
            <a:endParaRPr sz="2667" dirty="0">
              <a:latin typeface="Arial Black" panose="020B0A04020102020204" pitchFamily="34" charset="0"/>
              <a:ea typeface="Century"/>
              <a:cs typeface="Century"/>
              <a:sym typeface="Century"/>
            </a:endParaRPr>
          </a:p>
          <a:p>
            <a:pPr indent="-474121" algn="ctr">
              <a:lnSpc>
                <a:spcPct val="100000"/>
              </a:lnSpc>
              <a:buSzPts val="2000"/>
              <a:buFont typeface="Century"/>
              <a:buChar char="❏"/>
            </a:pPr>
            <a:r>
              <a:rPr lang="en" sz="2667" b="1" dirty="0">
                <a:latin typeface="Arial Black" panose="020B0A04020102020204" pitchFamily="34" charset="0"/>
                <a:ea typeface="Century"/>
                <a:cs typeface="Century"/>
                <a:sym typeface="Century"/>
              </a:rPr>
              <a:t>Brainstorm a list of additional jobs that require credentials on page 35</a:t>
            </a:r>
            <a:endParaRPr sz="2667" b="1" dirty="0">
              <a:latin typeface="Arial Black" panose="020B0A04020102020204" pitchFamily="34" charset="0"/>
              <a:ea typeface="Century"/>
              <a:cs typeface="Century"/>
              <a:sym typeface="Century"/>
            </a:endParaRPr>
          </a:p>
          <a:p>
            <a:pPr marL="0" indent="0" algn="ctr">
              <a:lnSpc>
                <a:spcPct val="100000"/>
              </a:lnSpc>
              <a:buNone/>
            </a:pPr>
            <a:endParaRPr sz="2667" dirty="0">
              <a:latin typeface="Century"/>
              <a:ea typeface="Century"/>
              <a:cs typeface="Century"/>
              <a:sym typeface="Century"/>
            </a:endParaRPr>
          </a:p>
        </p:txBody>
      </p:sp>
    </p:spTree>
    <p:extLst>
      <p:ext uri="{BB962C8B-B14F-4D97-AF65-F5344CB8AC3E}">
        <p14:creationId xmlns:p14="http://schemas.microsoft.com/office/powerpoint/2010/main" val="3392983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800" i="1">
                <a:latin typeface="Oswald"/>
                <a:ea typeface="Oswald"/>
                <a:cs typeface="Oswald"/>
                <a:sym typeface="Oswald"/>
              </a:rPr>
              <a:t>The more you learn, the more you earn</a:t>
            </a:r>
            <a:endParaRPr sz="4800" i="1">
              <a:latin typeface="Oswald"/>
              <a:ea typeface="Oswald"/>
              <a:cs typeface="Oswald"/>
              <a:sym typeface="Oswald"/>
            </a:endParaRPr>
          </a:p>
        </p:txBody>
      </p:sp>
      <p:pic>
        <p:nvPicPr>
          <p:cNvPr id="254" name="Google Shape;254;p44"/>
          <p:cNvPicPr preferRelativeResize="0"/>
          <p:nvPr/>
        </p:nvPicPr>
        <p:blipFill rotWithShape="1">
          <a:blip r:embed="rId3">
            <a:alphaModFix/>
          </a:blip>
          <a:srcRect l="14592" t="43001" r="55169" b="32354"/>
          <a:stretch/>
        </p:blipFill>
        <p:spPr>
          <a:xfrm>
            <a:off x="618784" y="1525500"/>
            <a:ext cx="10954432" cy="5101765"/>
          </a:xfrm>
          <a:prstGeom prst="rect">
            <a:avLst/>
          </a:prstGeom>
          <a:noFill/>
          <a:ln>
            <a:noFill/>
          </a:ln>
        </p:spPr>
      </p:pic>
    </p:spTree>
    <p:extLst>
      <p:ext uri="{BB962C8B-B14F-4D97-AF65-F5344CB8AC3E}">
        <p14:creationId xmlns:p14="http://schemas.microsoft.com/office/powerpoint/2010/main" val="416399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800" dirty="0">
                <a:latin typeface="Arial Black" panose="020B0A04020102020204" pitchFamily="34" charset="0"/>
                <a:ea typeface="Oswald"/>
                <a:cs typeface="Oswald"/>
                <a:sym typeface="Oswald"/>
              </a:rPr>
              <a:t>Complete the online research on page 36</a:t>
            </a:r>
            <a:endParaRPr sz="4800" dirty="0">
              <a:latin typeface="Arial Black" panose="020B0A04020102020204" pitchFamily="34" charset="0"/>
              <a:ea typeface="Oswald"/>
              <a:cs typeface="Oswald"/>
              <a:sym typeface="Oswald"/>
            </a:endParaRPr>
          </a:p>
        </p:txBody>
      </p:sp>
      <p:sp>
        <p:nvSpPr>
          <p:cNvPr id="260" name="Google Shape;260;p45"/>
          <p:cNvSpPr txBox="1">
            <a:spLocks noGrp="1"/>
          </p:cNvSpPr>
          <p:nvPr>
            <p:ph type="body" idx="1"/>
          </p:nvPr>
        </p:nvSpPr>
        <p:spPr>
          <a:xfrm>
            <a:off x="517200" y="1699933"/>
            <a:ext cx="11314800" cy="4527200"/>
          </a:xfrm>
          <a:prstGeom prst="rect">
            <a:avLst/>
          </a:prstGeom>
        </p:spPr>
        <p:txBody>
          <a:bodyPr spcFirstLastPara="1" vert="horz" wrap="square" lIns="121900" tIns="121900" rIns="121900" bIns="121900" rtlCol="0" anchor="t" anchorCtr="0">
            <a:noAutofit/>
          </a:bodyPr>
          <a:lstStyle/>
          <a:p>
            <a:pPr marL="592664" indent="-457200">
              <a:lnSpc>
                <a:spcPct val="100000"/>
              </a:lnSpc>
              <a:buSzPts val="2000"/>
            </a:pPr>
            <a:r>
              <a:rPr lang="en" sz="2667" dirty="0">
                <a:latin typeface="Arial Black" panose="020B0A04020102020204" pitchFamily="34" charset="0"/>
                <a:ea typeface="Century"/>
                <a:cs typeface="Century"/>
                <a:sym typeface="Century"/>
              </a:rPr>
              <a:t>Search the career that you are most interested in under each of the categories</a:t>
            </a:r>
            <a:endParaRPr sz="2667" dirty="0">
              <a:latin typeface="Arial Black" panose="020B0A04020102020204" pitchFamily="34" charset="0"/>
              <a:ea typeface="Century"/>
              <a:cs typeface="Century"/>
              <a:sym typeface="Century"/>
            </a:endParaRPr>
          </a:p>
          <a:p>
            <a:pPr marL="1676370" indent="-457200">
              <a:lnSpc>
                <a:spcPct val="100000"/>
              </a:lnSpc>
            </a:pPr>
            <a:endParaRPr sz="2667" dirty="0">
              <a:latin typeface="Arial Black" panose="020B0A04020102020204" pitchFamily="34" charset="0"/>
              <a:ea typeface="Century"/>
              <a:cs typeface="Century"/>
              <a:sym typeface="Century"/>
            </a:endParaRPr>
          </a:p>
          <a:p>
            <a:pPr marL="592664" indent="-457200">
              <a:lnSpc>
                <a:spcPct val="100000"/>
              </a:lnSpc>
              <a:buSzPts val="2000"/>
            </a:pPr>
            <a:r>
              <a:rPr lang="en" sz="2667" dirty="0" smtClean="0">
                <a:latin typeface="Arial Black" panose="020B0A04020102020204" pitchFamily="34" charset="0"/>
                <a:ea typeface="Century"/>
                <a:cs typeface="Century"/>
                <a:sym typeface="Century"/>
              </a:rPr>
              <a:t>Use the Google Document labeled “Researching Career Credentials” to record your findings:</a:t>
            </a:r>
            <a:endParaRPr sz="2667" dirty="0">
              <a:latin typeface="Arial Black" panose="020B0A04020102020204" pitchFamily="34" charset="0"/>
              <a:ea typeface="Century"/>
              <a:cs typeface="Century"/>
              <a:sym typeface="Century"/>
            </a:endParaRPr>
          </a:p>
          <a:p>
            <a:pPr marL="1811833" lvl="1" indent="-457200">
              <a:lnSpc>
                <a:spcPct val="100000"/>
              </a:lnSpc>
              <a:spcBef>
                <a:spcPts val="0"/>
              </a:spcBef>
              <a:buSzPts val="2000"/>
            </a:pPr>
            <a:r>
              <a:rPr lang="en" sz="2667" dirty="0">
                <a:latin typeface="Arial Black" panose="020B0A04020102020204" pitchFamily="34" charset="0"/>
                <a:ea typeface="Century"/>
                <a:cs typeface="Century"/>
                <a:sym typeface="Century"/>
              </a:rPr>
              <a:t>Licenses</a:t>
            </a:r>
            <a:endParaRPr sz="2667" dirty="0">
              <a:latin typeface="Arial Black" panose="020B0A04020102020204" pitchFamily="34" charset="0"/>
              <a:ea typeface="Century"/>
              <a:cs typeface="Century"/>
              <a:sym typeface="Century"/>
            </a:endParaRPr>
          </a:p>
          <a:p>
            <a:pPr marL="1811833" lvl="1" indent="-457200">
              <a:lnSpc>
                <a:spcPct val="100000"/>
              </a:lnSpc>
              <a:spcBef>
                <a:spcPts val="0"/>
              </a:spcBef>
              <a:buSzPts val="2000"/>
            </a:pPr>
            <a:r>
              <a:rPr lang="en" sz="2667" dirty="0">
                <a:latin typeface="Arial Black" panose="020B0A04020102020204" pitchFamily="34" charset="0"/>
                <a:ea typeface="Century"/>
                <a:cs typeface="Century"/>
                <a:sym typeface="Century"/>
              </a:rPr>
              <a:t>Certification</a:t>
            </a:r>
            <a:endParaRPr sz="2667" dirty="0">
              <a:latin typeface="Arial Black" panose="020B0A04020102020204" pitchFamily="34" charset="0"/>
              <a:ea typeface="Century"/>
              <a:cs typeface="Century"/>
              <a:sym typeface="Century"/>
            </a:endParaRPr>
          </a:p>
          <a:p>
            <a:pPr marL="1811833" lvl="1" indent="-457200">
              <a:lnSpc>
                <a:spcPct val="100000"/>
              </a:lnSpc>
              <a:spcBef>
                <a:spcPts val="0"/>
              </a:spcBef>
              <a:buSzPts val="2000"/>
            </a:pPr>
            <a:r>
              <a:rPr lang="en" sz="2667" dirty="0">
                <a:latin typeface="Arial Black" panose="020B0A04020102020204" pitchFamily="34" charset="0"/>
                <a:ea typeface="Century"/>
                <a:cs typeface="Century"/>
                <a:sym typeface="Century"/>
              </a:rPr>
              <a:t>Apprenticeship Programs</a:t>
            </a:r>
            <a:endParaRPr sz="2667" dirty="0">
              <a:latin typeface="Arial Black" panose="020B0A04020102020204" pitchFamily="34" charset="0"/>
              <a:ea typeface="Century"/>
              <a:cs typeface="Century"/>
              <a:sym typeface="Century"/>
            </a:endParaRPr>
          </a:p>
          <a:p>
            <a:pPr marL="1811833" lvl="1" indent="-457200">
              <a:lnSpc>
                <a:spcPct val="100000"/>
              </a:lnSpc>
              <a:spcBef>
                <a:spcPts val="0"/>
              </a:spcBef>
              <a:buSzPts val="2000"/>
            </a:pPr>
            <a:r>
              <a:rPr lang="en" sz="2667" dirty="0">
                <a:latin typeface="Arial Black" panose="020B0A04020102020204" pitchFamily="34" charset="0"/>
                <a:ea typeface="Century"/>
                <a:cs typeface="Century"/>
                <a:sym typeface="Century"/>
              </a:rPr>
              <a:t>Educational Degrees or Training Course</a:t>
            </a:r>
            <a:endParaRPr sz="2667" dirty="0">
              <a:latin typeface="Arial Black" panose="020B0A04020102020204" pitchFamily="34" charset="0"/>
              <a:ea typeface="Century"/>
              <a:cs typeface="Century"/>
              <a:sym typeface="Century"/>
            </a:endParaRPr>
          </a:p>
          <a:p>
            <a:pPr marL="1811833" lvl="1" indent="-457200">
              <a:lnSpc>
                <a:spcPct val="100000"/>
              </a:lnSpc>
              <a:spcBef>
                <a:spcPts val="0"/>
              </a:spcBef>
              <a:buSzPts val="2000"/>
            </a:pPr>
            <a:r>
              <a:rPr lang="en" sz="2667" dirty="0">
                <a:latin typeface="Arial Black" panose="020B0A04020102020204" pitchFamily="34" charset="0"/>
                <a:ea typeface="Century"/>
                <a:cs typeface="Century"/>
                <a:sym typeface="Century"/>
              </a:rPr>
              <a:t>Work Experience</a:t>
            </a:r>
            <a:endParaRPr sz="2667" dirty="0">
              <a:latin typeface="Arial Black" panose="020B0A04020102020204" pitchFamily="34" charset="0"/>
              <a:ea typeface="Century"/>
              <a:cs typeface="Century"/>
              <a:sym typeface="Century"/>
            </a:endParaRPr>
          </a:p>
          <a:p>
            <a:pPr marL="1811833" lvl="1" indent="-457200">
              <a:lnSpc>
                <a:spcPct val="100000"/>
              </a:lnSpc>
              <a:spcBef>
                <a:spcPts val="0"/>
              </a:spcBef>
              <a:buSzPts val="2000"/>
            </a:pPr>
            <a:r>
              <a:rPr lang="en" sz="2667" dirty="0">
                <a:latin typeface="Arial Black" panose="020B0A04020102020204" pitchFamily="34" charset="0"/>
                <a:ea typeface="Century"/>
                <a:cs typeface="Century"/>
                <a:sym typeface="Century"/>
              </a:rPr>
              <a:t>Military</a:t>
            </a:r>
            <a:endParaRPr sz="2667" dirty="0">
              <a:latin typeface="Arial Black" panose="020B0A04020102020204" pitchFamily="34" charset="0"/>
              <a:ea typeface="Century"/>
              <a:cs typeface="Century"/>
              <a:sym typeface="Century"/>
            </a:endParaRPr>
          </a:p>
          <a:p>
            <a:pPr marL="0" indent="0" algn="ctr">
              <a:lnSpc>
                <a:spcPct val="100000"/>
              </a:lnSpc>
              <a:buNone/>
            </a:pPr>
            <a:endParaRPr sz="2667" dirty="0">
              <a:latin typeface="Century"/>
              <a:ea typeface="Century"/>
              <a:cs typeface="Century"/>
              <a:sym typeface="Century"/>
            </a:endParaRPr>
          </a:p>
        </p:txBody>
      </p:sp>
    </p:spTree>
    <p:extLst>
      <p:ext uri="{BB962C8B-B14F-4D97-AF65-F5344CB8AC3E}">
        <p14:creationId xmlns:p14="http://schemas.microsoft.com/office/powerpoint/2010/main" val="2093983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Complete Researching Career Credentials</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3426659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lnSpcReduction="10000"/>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know anyone who started college but didn’t finish?</a:t>
            </a:r>
          </a:p>
          <a:p>
            <a:pPr marL="0" indent="0" algn="ctr">
              <a:buNone/>
            </a:pPr>
            <a:r>
              <a:rPr lang="en-US" sz="3200" dirty="0" smtClean="0">
                <a:latin typeface="Arial Black" panose="020B0A04020102020204" pitchFamily="34" charset="0"/>
              </a:rPr>
              <a:t>If so, what were there reasons for not finishing?</a:t>
            </a:r>
          </a:p>
          <a:p>
            <a:pPr marL="0" indent="0" algn="ctr">
              <a:buNone/>
            </a:pPr>
            <a:r>
              <a:rPr lang="en-US" sz="3200" dirty="0" smtClean="0">
                <a:latin typeface="Arial Black" panose="020B0A04020102020204" pitchFamily="34" charset="0"/>
              </a:rPr>
              <a:t>If not, what reasons can you think of that might cause someone to leave college without finishing?</a:t>
            </a:r>
          </a:p>
          <a:p>
            <a:pPr marL="0" indent="0" algn="ctr">
              <a:buNone/>
            </a:pPr>
            <a:r>
              <a:rPr lang="en-US" sz="3200" dirty="0" smtClean="0">
                <a:latin typeface="Arial Black" panose="020B0A04020102020204" pitchFamily="34" charset="0"/>
              </a:rPr>
              <a:t>Are there things they did or didn’t do that you should be mindful of?</a:t>
            </a: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1/13/2020</a:t>
            </a:r>
            <a:endParaRPr lang="en-US" dirty="0">
              <a:latin typeface="Arial Black" panose="020B0A04020102020204" pitchFamily="34" charset="0"/>
            </a:endParaRPr>
          </a:p>
        </p:txBody>
      </p:sp>
    </p:spTree>
    <p:extLst>
      <p:ext uri="{BB962C8B-B14F-4D97-AF65-F5344CB8AC3E}">
        <p14:creationId xmlns:p14="http://schemas.microsoft.com/office/powerpoint/2010/main" val="2547597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lvl="0" indent="0" algn="ctr">
              <a:lnSpc>
                <a:spcPct val="100000"/>
              </a:lnSpc>
              <a:spcBef>
                <a:spcPts val="0"/>
              </a:spcBef>
              <a:buNone/>
            </a:pPr>
            <a:r>
              <a:rPr lang="en-US" dirty="0">
                <a:latin typeface="Arial Black" panose="020B0A04020102020204" pitchFamily="34" charset="0"/>
                <a:ea typeface="Century"/>
                <a:cs typeface="Century"/>
                <a:sym typeface="Century"/>
              </a:rPr>
              <a:t>Which should come first, the choice of college or the choice of major?</a:t>
            </a:r>
          </a:p>
          <a:p>
            <a:pPr marL="0" lvl="0" indent="0" algn="ctr">
              <a:lnSpc>
                <a:spcPct val="100000"/>
              </a:lnSpc>
              <a:spcBef>
                <a:spcPts val="0"/>
              </a:spcBef>
              <a:buNone/>
            </a:pPr>
            <a:r>
              <a:rPr lang="en-US" dirty="0" smtClean="0">
                <a:latin typeface="Arial Black" panose="020B0A04020102020204" pitchFamily="34" charset="0"/>
                <a:ea typeface="Century"/>
                <a:cs typeface="Century"/>
                <a:sym typeface="Century"/>
              </a:rPr>
              <a:t>Why?</a:t>
            </a:r>
          </a:p>
          <a:p>
            <a:pPr marL="0" lvl="0" indent="0" algn="ctr">
              <a:lnSpc>
                <a:spcPct val="100000"/>
              </a:lnSpc>
              <a:spcBef>
                <a:spcPts val="0"/>
              </a:spcBef>
              <a:buNone/>
            </a:pPr>
            <a:endParaRPr lang="en-US" dirty="0">
              <a:latin typeface="Arial Black" panose="020B0A04020102020204" pitchFamily="34" charset="0"/>
              <a:ea typeface="Century"/>
              <a:cs typeface="Century"/>
              <a:sym typeface="Century"/>
            </a:endParaRPr>
          </a:p>
          <a:p>
            <a:pPr marL="0" lvl="0" indent="0" algn="ctr">
              <a:lnSpc>
                <a:spcPct val="100000"/>
              </a:lnSpc>
              <a:spcBef>
                <a:spcPts val="0"/>
              </a:spcBef>
              <a:buNone/>
            </a:pPr>
            <a:r>
              <a:rPr lang="en-US" dirty="0">
                <a:latin typeface="Arial Black" panose="020B0A04020102020204" pitchFamily="34" charset="0"/>
                <a:ea typeface="Century"/>
                <a:cs typeface="Century"/>
                <a:sym typeface="Century"/>
              </a:rPr>
              <a:t>Which should come first, the choice of major or the choice of career</a:t>
            </a:r>
            <a:r>
              <a:rPr lang="en-US" dirty="0" smtClean="0">
                <a:latin typeface="Arial Black" panose="020B0A04020102020204" pitchFamily="34" charset="0"/>
                <a:ea typeface="Century"/>
                <a:cs typeface="Century"/>
                <a:sym typeface="Century"/>
              </a:rPr>
              <a:t>?</a:t>
            </a:r>
          </a:p>
          <a:p>
            <a:pPr marL="0" lvl="0" indent="0" algn="ctr">
              <a:lnSpc>
                <a:spcPct val="100000"/>
              </a:lnSpc>
              <a:spcBef>
                <a:spcPts val="0"/>
              </a:spcBef>
              <a:buNone/>
            </a:pPr>
            <a:r>
              <a:rPr lang="en-US" dirty="0" smtClean="0">
                <a:latin typeface="Arial Black" panose="020B0A04020102020204" pitchFamily="34" charset="0"/>
                <a:ea typeface="Century"/>
                <a:cs typeface="Century"/>
                <a:sym typeface="Century"/>
              </a:rPr>
              <a:t>Why?</a:t>
            </a:r>
            <a:endParaRPr lang="en-US" dirty="0">
              <a:latin typeface="Arial Black" panose="020B0A04020102020204" pitchFamily="34" charset="0"/>
              <a:ea typeface="Century"/>
              <a:cs typeface="Century"/>
              <a:sym typeface="Century"/>
            </a:endParaRPr>
          </a:p>
          <a:p>
            <a:pPr marL="0" lvl="0" indent="0">
              <a:lnSpc>
                <a:spcPct val="100000"/>
              </a:lnSpc>
              <a:spcBef>
                <a:spcPts val="0"/>
              </a:spcBef>
              <a:buNone/>
            </a:pPr>
            <a:endParaRPr lang="en-US" dirty="0">
              <a:latin typeface="Century"/>
              <a:ea typeface="Century"/>
              <a:cs typeface="Century"/>
              <a:sym typeface="Century"/>
            </a:endParaRP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1/14/2020</a:t>
            </a:r>
            <a:endParaRPr lang="en-US" dirty="0">
              <a:latin typeface="Arial Black" panose="020B0A04020102020204" pitchFamily="34" charset="0"/>
            </a:endParaRPr>
          </a:p>
        </p:txBody>
      </p:sp>
    </p:spTree>
    <p:extLst>
      <p:ext uri="{BB962C8B-B14F-4D97-AF65-F5344CB8AC3E}">
        <p14:creationId xmlns:p14="http://schemas.microsoft.com/office/powerpoint/2010/main" val="1951440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a:latin typeface="Arial Black" panose="020B0A04020102020204" pitchFamily="34" charset="0"/>
              </a:rPr>
              <a:t>Which should come first, the choice of college or the choice of major?</a:t>
            </a:r>
          </a:p>
          <a:p>
            <a:pPr marL="0" indent="0" algn="ctr">
              <a:buNone/>
            </a:pPr>
            <a:r>
              <a:rPr lang="en-US" dirty="0">
                <a:latin typeface="Arial Black" panose="020B0A04020102020204" pitchFamily="34" charset="0"/>
              </a:rPr>
              <a:t>Why?</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Which should come first, the choice of major or the choice of career?</a:t>
            </a:r>
          </a:p>
          <a:p>
            <a:pPr marL="0" indent="0" algn="ctr">
              <a:buNone/>
            </a:pPr>
            <a:r>
              <a:rPr lang="en-US" dirty="0">
                <a:latin typeface="Arial Black" panose="020B0A04020102020204" pitchFamily="34" charset="0"/>
              </a:rPr>
              <a:t>Why?</a:t>
            </a: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1/14/2020</a:t>
            </a:r>
            <a:endParaRPr lang="en-US" dirty="0">
              <a:latin typeface="Arial Black" panose="020B0A04020102020204" pitchFamily="34" charset="0"/>
            </a:endParaRPr>
          </a:p>
        </p:txBody>
      </p:sp>
    </p:spTree>
    <p:extLst>
      <p:ext uri="{BB962C8B-B14F-4D97-AF65-F5344CB8AC3E}">
        <p14:creationId xmlns:p14="http://schemas.microsoft.com/office/powerpoint/2010/main" val="3266777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Black" panose="020B0A04020102020204" pitchFamily="34" charset="0"/>
              </a:rPr>
              <a:t>Online Research for College and Post-Secondary </a:t>
            </a:r>
            <a:r>
              <a:rPr lang="en-US" dirty="0" smtClean="0">
                <a:latin typeface="Arial Black" panose="020B0A04020102020204" pitchFamily="34" charset="0"/>
              </a:rPr>
              <a:t>Options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latin typeface="Arial Black" panose="020B0A04020102020204" pitchFamily="34" charset="0"/>
              </a:rPr>
              <a:t>Ask someone you know who went to college… (any teacher/counselor)</a:t>
            </a:r>
          </a:p>
          <a:p>
            <a:endParaRPr lang="en-US" dirty="0">
              <a:latin typeface="Arial Black" panose="020B0A04020102020204" pitchFamily="34" charset="0"/>
            </a:endParaRPr>
          </a:p>
          <a:p>
            <a:r>
              <a:rPr lang="en-US" dirty="0">
                <a:latin typeface="Arial Black" panose="020B0A04020102020204" pitchFamily="34" charset="0"/>
              </a:rPr>
              <a:t>Did you choose your college, career, or major first and why?</a:t>
            </a:r>
          </a:p>
          <a:p>
            <a:pPr marL="0" indent="0">
              <a:buNone/>
            </a:pPr>
            <a:endParaRPr lang="en-US" dirty="0">
              <a:latin typeface="Arial Black" panose="020B0A04020102020204" pitchFamily="34" charset="0"/>
            </a:endParaRPr>
          </a:p>
          <a:p>
            <a:r>
              <a:rPr lang="en-US" dirty="0">
                <a:latin typeface="Arial Black" panose="020B0A04020102020204" pitchFamily="34" charset="0"/>
              </a:rPr>
              <a:t>How did this decision impact you in your career prep?</a:t>
            </a:r>
          </a:p>
          <a:p>
            <a:pPr marL="0" indent="0">
              <a:buNone/>
            </a:pPr>
            <a:endParaRPr lang="en-US" dirty="0"/>
          </a:p>
        </p:txBody>
      </p:sp>
    </p:spTree>
    <p:extLst>
      <p:ext uri="{BB962C8B-B14F-4D97-AF65-F5344CB8AC3E}">
        <p14:creationId xmlns:p14="http://schemas.microsoft.com/office/powerpoint/2010/main" val="2879813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4375"/>
          </a:xfrm>
        </p:spPr>
        <p:txBody>
          <a:bodyPr>
            <a:normAutofit/>
          </a:bodyPr>
          <a:lstStyle/>
          <a:p>
            <a:pPr algn="ctr"/>
            <a:r>
              <a:rPr lang="en-US" dirty="0" smtClean="0">
                <a:latin typeface="Arial Black" panose="020B0A04020102020204" pitchFamily="34" charset="0"/>
              </a:rPr>
              <a:t>Post-Secondary Options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Black" panose="020B0A04020102020204" pitchFamily="34" charset="0"/>
              </a:rPr>
              <a:t>Let’s look at some post-secondary options that you all have open to you…</a:t>
            </a:r>
            <a:endParaRPr lang="en-US" sz="3600" dirty="0">
              <a:latin typeface="Arial Black" panose="020B0A04020102020204" pitchFamily="34" charset="0"/>
            </a:endParaRPr>
          </a:p>
        </p:txBody>
      </p:sp>
    </p:spTree>
    <p:extLst>
      <p:ext uri="{BB962C8B-B14F-4D97-AF65-F5344CB8AC3E}">
        <p14:creationId xmlns:p14="http://schemas.microsoft.com/office/powerpoint/2010/main" val="2082047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0"/>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800">
                <a:latin typeface="Oswald"/>
                <a:ea typeface="Oswald"/>
                <a:cs typeface="Oswald"/>
                <a:sym typeface="Oswald"/>
              </a:rPr>
              <a:t>Community College</a:t>
            </a:r>
            <a:endParaRPr sz="4800">
              <a:latin typeface="Oswald"/>
              <a:ea typeface="Oswald"/>
              <a:cs typeface="Oswald"/>
              <a:sym typeface="Oswald"/>
            </a:endParaRPr>
          </a:p>
        </p:txBody>
      </p:sp>
      <p:sp>
        <p:nvSpPr>
          <p:cNvPr id="288" name="Google Shape;288;p50"/>
          <p:cNvSpPr txBox="1">
            <a:spLocks noGrp="1"/>
          </p:cNvSpPr>
          <p:nvPr>
            <p:ph type="body" idx="1"/>
          </p:nvPr>
        </p:nvSpPr>
        <p:spPr>
          <a:xfrm>
            <a:off x="517200" y="1699933"/>
            <a:ext cx="11314800" cy="4527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dirty="0">
                <a:latin typeface="Arial Black" panose="020B0A04020102020204" pitchFamily="34" charset="0"/>
                <a:ea typeface="Century"/>
                <a:cs typeface="Century"/>
                <a:sym typeface="Century"/>
              </a:rPr>
              <a:t>Educational institution offering workforce and college transfer academic programs</a:t>
            </a:r>
            <a:endParaRPr sz="3200" dirty="0">
              <a:latin typeface="Arial Black" panose="020B0A04020102020204" pitchFamily="34" charset="0"/>
              <a:ea typeface="Century"/>
              <a:cs typeface="Century"/>
              <a:sym typeface="Century"/>
            </a:endParaRPr>
          </a:p>
          <a:p>
            <a:pPr marL="0" indent="0">
              <a:lnSpc>
                <a:spcPct val="100000"/>
              </a:lnSpc>
              <a:buNone/>
            </a:pPr>
            <a:endParaRPr sz="3200"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Associates Degree or Certification</a:t>
            </a:r>
            <a:endParaRPr sz="3200"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Typically 2 years</a:t>
            </a:r>
            <a:endParaRPr sz="3200" dirty="0">
              <a:latin typeface="Arial Black" panose="020B0A04020102020204" pitchFamily="34" charset="0"/>
              <a:ea typeface="Century"/>
              <a:cs typeface="Century"/>
              <a:sym typeface="Century"/>
            </a:endParaRPr>
          </a:p>
          <a:p>
            <a:pPr marL="0" indent="0" algn="ctr">
              <a:lnSpc>
                <a:spcPct val="100000"/>
              </a:lnSpc>
              <a:buNone/>
            </a:pPr>
            <a:endParaRPr sz="2667" dirty="0">
              <a:latin typeface="Century"/>
              <a:ea typeface="Century"/>
              <a:cs typeface="Century"/>
              <a:sym typeface="Century"/>
            </a:endParaRPr>
          </a:p>
        </p:txBody>
      </p:sp>
      <p:pic>
        <p:nvPicPr>
          <p:cNvPr id="289" name="Google Shape;289;p50"/>
          <p:cNvPicPr preferRelativeResize="0"/>
          <p:nvPr/>
        </p:nvPicPr>
        <p:blipFill>
          <a:blip r:embed="rId3">
            <a:alphaModFix/>
          </a:blip>
          <a:stretch>
            <a:fillRect/>
          </a:stretch>
        </p:blipFill>
        <p:spPr>
          <a:xfrm>
            <a:off x="4679851" y="4466533"/>
            <a:ext cx="2832300" cy="2124200"/>
          </a:xfrm>
          <a:prstGeom prst="rect">
            <a:avLst/>
          </a:prstGeom>
          <a:noFill/>
          <a:ln>
            <a:noFill/>
          </a:ln>
        </p:spPr>
      </p:pic>
      <p:pic>
        <p:nvPicPr>
          <p:cNvPr id="290" name="Google Shape;290;p50"/>
          <p:cNvPicPr preferRelativeResize="0"/>
          <p:nvPr/>
        </p:nvPicPr>
        <p:blipFill>
          <a:blip r:embed="rId4">
            <a:alphaModFix/>
          </a:blip>
          <a:stretch>
            <a:fillRect/>
          </a:stretch>
        </p:blipFill>
        <p:spPr>
          <a:xfrm>
            <a:off x="9303435" y="2883201"/>
            <a:ext cx="2612600" cy="3811200"/>
          </a:xfrm>
          <a:prstGeom prst="rect">
            <a:avLst/>
          </a:prstGeom>
          <a:noFill/>
          <a:ln>
            <a:noFill/>
          </a:ln>
        </p:spPr>
      </p:pic>
    </p:spTree>
    <p:extLst>
      <p:ext uri="{BB962C8B-B14F-4D97-AF65-F5344CB8AC3E}">
        <p14:creationId xmlns:p14="http://schemas.microsoft.com/office/powerpoint/2010/main" val="284276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Second Read - Group</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Now, read the section again together as a Small Group Read.</a:t>
            </a:r>
          </a:p>
          <a:p>
            <a:r>
              <a:rPr lang="en-US" dirty="0" smtClean="0">
                <a:latin typeface="Arial Black" panose="020B0A04020102020204" pitchFamily="34" charset="0"/>
              </a:rPr>
              <a:t>Take a few minutes to discuss what it says.</a:t>
            </a:r>
          </a:p>
        </p:txBody>
      </p:sp>
    </p:spTree>
    <p:extLst>
      <p:ext uri="{BB962C8B-B14F-4D97-AF65-F5344CB8AC3E}">
        <p14:creationId xmlns:p14="http://schemas.microsoft.com/office/powerpoint/2010/main" val="44790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267">
                <a:latin typeface="Oswald"/>
                <a:ea typeface="Oswald"/>
                <a:cs typeface="Oswald"/>
                <a:sym typeface="Oswald"/>
              </a:rPr>
              <a:t>Four-year public college or university in your state</a:t>
            </a:r>
            <a:endParaRPr sz="4267">
              <a:latin typeface="Oswald"/>
              <a:ea typeface="Oswald"/>
              <a:cs typeface="Oswald"/>
              <a:sym typeface="Oswald"/>
            </a:endParaRPr>
          </a:p>
        </p:txBody>
      </p:sp>
      <p:sp>
        <p:nvSpPr>
          <p:cNvPr id="296" name="Google Shape;296;p51"/>
          <p:cNvSpPr txBox="1">
            <a:spLocks noGrp="1"/>
          </p:cNvSpPr>
          <p:nvPr>
            <p:ph type="body" idx="1"/>
          </p:nvPr>
        </p:nvSpPr>
        <p:spPr>
          <a:xfrm>
            <a:off x="517200" y="1699933"/>
            <a:ext cx="8430000" cy="4527200"/>
          </a:xfrm>
          <a:prstGeom prst="rect">
            <a:avLst/>
          </a:prstGeom>
        </p:spPr>
        <p:txBody>
          <a:bodyPr spcFirstLastPara="1" vert="horz" wrap="square" lIns="121900" tIns="121900" rIns="121900" bIns="121900" rtlCol="0" anchor="t" anchorCtr="0">
            <a:noAutofit/>
          </a:bodyPr>
          <a:lstStyle/>
          <a:p>
            <a:pPr marL="0" indent="0">
              <a:lnSpc>
                <a:spcPct val="100000"/>
              </a:lnSpc>
              <a:buNone/>
            </a:pPr>
            <a:endParaRPr sz="3200" dirty="0">
              <a:solidFill>
                <a:srgbClr val="FFFFFF"/>
              </a:solidFill>
              <a:latin typeface="Century"/>
              <a:ea typeface="Century"/>
              <a:cs typeface="Century"/>
              <a:sym typeface="Century"/>
            </a:endParaRPr>
          </a:p>
          <a:p>
            <a:pPr indent="-507987">
              <a:lnSpc>
                <a:spcPct val="100000"/>
              </a:lnSpc>
              <a:buClr>
                <a:srgbClr val="FFFFFF"/>
              </a:buClr>
              <a:buSzPts val="2400"/>
              <a:buFont typeface="Century"/>
              <a:buChar char="➢"/>
            </a:pPr>
            <a:r>
              <a:rPr lang="en" sz="3200" b="1" dirty="0">
                <a:latin typeface="Arial Black" panose="020B0A04020102020204" pitchFamily="34" charset="0"/>
                <a:ea typeface="Century"/>
                <a:cs typeface="Century"/>
                <a:sym typeface="Century"/>
              </a:rPr>
              <a:t>These are publicly funded universities that in state residents, received reduced tuition</a:t>
            </a:r>
            <a:endParaRPr sz="3200" b="1"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b="1" dirty="0">
                <a:latin typeface="Arial Black" panose="020B0A04020102020204" pitchFamily="34" charset="0"/>
                <a:ea typeface="Century"/>
                <a:cs typeface="Century"/>
                <a:sym typeface="Century"/>
              </a:rPr>
              <a:t>Bachelor's degree can be obtained here as well as some Masters and Doctoral degrees</a:t>
            </a:r>
            <a:endParaRPr sz="3200" b="1"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b="1" dirty="0">
                <a:latin typeface="Arial Black" panose="020B0A04020102020204" pitchFamily="34" charset="0"/>
                <a:ea typeface="Century"/>
                <a:cs typeface="Century"/>
                <a:sym typeface="Century"/>
              </a:rPr>
              <a:t>Typically 4 years for a Bachelor’s</a:t>
            </a:r>
            <a:endParaRPr sz="3200" b="1" dirty="0">
              <a:latin typeface="Arial Black" panose="020B0A04020102020204" pitchFamily="34" charset="0"/>
              <a:ea typeface="Century"/>
              <a:cs typeface="Century"/>
              <a:sym typeface="Century"/>
            </a:endParaRPr>
          </a:p>
          <a:p>
            <a:pPr marL="0" indent="0" algn="ctr">
              <a:lnSpc>
                <a:spcPct val="100000"/>
              </a:lnSpc>
              <a:buNone/>
            </a:pPr>
            <a:endParaRPr sz="2667" dirty="0">
              <a:latin typeface="Century"/>
              <a:ea typeface="Century"/>
              <a:cs typeface="Century"/>
              <a:sym typeface="Century"/>
            </a:endParaRPr>
          </a:p>
        </p:txBody>
      </p:sp>
      <p:pic>
        <p:nvPicPr>
          <p:cNvPr id="297" name="Google Shape;297;p51"/>
          <p:cNvPicPr preferRelativeResize="0"/>
          <p:nvPr/>
        </p:nvPicPr>
        <p:blipFill>
          <a:blip r:embed="rId3">
            <a:alphaModFix/>
          </a:blip>
          <a:stretch>
            <a:fillRect/>
          </a:stretch>
        </p:blipFill>
        <p:spPr>
          <a:xfrm>
            <a:off x="9052293" y="1699933"/>
            <a:ext cx="2547467" cy="2547467"/>
          </a:xfrm>
          <a:prstGeom prst="rect">
            <a:avLst/>
          </a:prstGeom>
          <a:noFill/>
          <a:ln>
            <a:noFill/>
          </a:ln>
        </p:spPr>
      </p:pic>
      <p:pic>
        <p:nvPicPr>
          <p:cNvPr id="298" name="Google Shape;298;p51"/>
          <p:cNvPicPr preferRelativeResize="0"/>
          <p:nvPr/>
        </p:nvPicPr>
        <p:blipFill>
          <a:blip r:embed="rId4">
            <a:alphaModFix/>
          </a:blip>
          <a:stretch>
            <a:fillRect/>
          </a:stretch>
        </p:blipFill>
        <p:spPr>
          <a:xfrm>
            <a:off x="9052300" y="4450600"/>
            <a:ext cx="2547467" cy="2204200"/>
          </a:xfrm>
          <a:prstGeom prst="rect">
            <a:avLst/>
          </a:prstGeom>
          <a:noFill/>
          <a:ln>
            <a:noFill/>
          </a:ln>
        </p:spPr>
      </p:pic>
    </p:spTree>
    <p:extLst>
      <p:ext uri="{BB962C8B-B14F-4D97-AF65-F5344CB8AC3E}">
        <p14:creationId xmlns:p14="http://schemas.microsoft.com/office/powerpoint/2010/main" val="3353221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267">
                <a:latin typeface="Oswald"/>
                <a:ea typeface="Oswald"/>
                <a:cs typeface="Oswald"/>
                <a:sym typeface="Oswald"/>
              </a:rPr>
              <a:t>Four-year Private College Anywhere</a:t>
            </a:r>
            <a:endParaRPr sz="4267">
              <a:latin typeface="Oswald"/>
              <a:ea typeface="Oswald"/>
              <a:cs typeface="Oswald"/>
              <a:sym typeface="Oswald"/>
            </a:endParaRPr>
          </a:p>
        </p:txBody>
      </p:sp>
      <p:sp>
        <p:nvSpPr>
          <p:cNvPr id="304" name="Google Shape;304;p52"/>
          <p:cNvSpPr txBox="1">
            <a:spLocks noGrp="1"/>
          </p:cNvSpPr>
          <p:nvPr>
            <p:ph type="body" idx="1"/>
          </p:nvPr>
        </p:nvSpPr>
        <p:spPr>
          <a:xfrm>
            <a:off x="517200" y="1699933"/>
            <a:ext cx="8430000" cy="4527200"/>
          </a:xfrm>
          <a:prstGeom prst="rect">
            <a:avLst/>
          </a:prstGeom>
        </p:spPr>
        <p:txBody>
          <a:bodyPr spcFirstLastPara="1" vert="horz" wrap="square" lIns="121900" tIns="121900" rIns="121900" bIns="121900" rtlCol="0" anchor="t" anchorCtr="0">
            <a:noAutofit/>
          </a:bodyPr>
          <a:lstStyle/>
          <a:p>
            <a:pPr indent="-507987">
              <a:lnSpc>
                <a:spcPct val="100000"/>
              </a:lnSpc>
              <a:buClr>
                <a:srgbClr val="FFFFFF"/>
              </a:buClr>
              <a:buSzPts val="2400"/>
              <a:buFont typeface="Century"/>
              <a:buChar char="➢"/>
            </a:pPr>
            <a:r>
              <a:rPr lang="en" sz="3200" dirty="0" smtClean="0">
                <a:latin typeface="Arial Black" panose="020B0A04020102020204" pitchFamily="34" charset="0"/>
                <a:ea typeface="Century"/>
                <a:cs typeface="Century"/>
                <a:sym typeface="Century"/>
              </a:rPr>
              <a:t>Privately </a:t>
            </a:r>
            <a:r>
              <a:rPr lang="en" sz="3200" dirty="0">
                <a:latin typeface="Arial Black" panose="020B0A04020102020204" pitchFamily="34" charset="0"/>
                <a:ea typeface="Century"/>
                <a:cs typeface="Century"/>
                <a:sym typeface="Century"/>
              </a:rPr>
              <a:t>funded colleges and university, generally no out of state tuition rates</a:t>
            </a:r>
            <a:endParaRPr sz="3200"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Often times having a religious affiliation</a:t>
            </a:r>
            <a:endParaRPr sz="3200"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Bachelor’s degree can be obtained here as well as some Masters and Doctoral degrees</a:t>
            </a:r>
            <a:endParaRPr sz="3200"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Typically 4 years for a Bachelor’s</a:t>
            </a:r>
            <a:endParaRPr sz="3200" dirty="0">
              <a:latin typeface="Arial Black" panose="020B0A04020102020204" pitchFamily="34" charset="0"/>
              <a:ea typeface="Century"/>
              <a:cs typeface="Century"/>
              <a:sym typeface="Century"/>
            </a:endParaRPr>
          </a:p>
          <a:p>
            <a:pPr marL="0" indent="0" algn="ctr">
              <a:lnSpc>
                <a:spcPct val="100000"/>
              </a:lnSpc>
              <a:buNone/>
            </a:pPr>
            <a:endParaRPr sz="2667" dirty="0">
              <a:latin typeface="Century"/>
              <a:ea typeface="Century"/>
              <a:cs typeface="Century"/>
              <a:sym typeface="Century"/>
            </a:endParaRPr>
          </a:p>
        </p:txBody>
      </p:sp>
      <p:pic>
        <p:nvPicPr>
          <p:cNvPr id="305" name="Google Shape;305;p52"/>
          <p:cNvPicPr preferRelativeResize="0"/>
          <p:nvPr/>
        </p:nvPicPr>
        <p:blipFill>
          <a:blip r:embed="rId3">
            <a:alphaModFix/>
          </a:blip>
          <a:stretch>
            <a:fillRect/>
          </a:stretch>
        </p:blipFill>
        <p:spPr>
          <a:xfrm>
            <a:off x="9150400" y="1728700"/>
            <a:ext cx="2838400" cy="2450963"/>
          </a:xfrm>
          <a:prstGeom prst="rect">
            <a:avLst/>
          </a:prstGeom>
          <a:noFill/>
          <a:ln>
            <a:noFill/>
          </a:ln>
        </p:spPr>
      </p:pic>
      <p:pic>
        <p:nvPicPr>
          <p:cNvPr id="306" name="Google Shape;306;p52"/>
          <p:cNvPicPr preferRelativeResize="0"/>
          <p:nvPr/>
        </p:nvPicPr>
        <p:blipFill>
          <a:blip r:embed="rId4">
            <a:alphaModFix/>
          </a:blip>
          <a:stretch>
            <a:fillRect/>
          </a:stretch>
        </p:blipFill>
        <p:spPr>
          <a:xfrm>
            <a:off x="8565832" y="4382867"/>
            <a:ext cx="3422968" cy="2361000"/>
          </a:xfrm>
          <a:prstGeom prst="rect">
            <a:avLst/>
          </a:prstGeom>
          <a:noFill/>
          <a:ln>
            <a:noFill/>
          </a:ln>
        </p:spPr>
      </p:pic>
    </p:spTree>
    <p:extLst>
      <p:ext uri="{BB962C8B-B14F-4D97-AF65-F5344CB8AC3E}">
        <p14:creationId xmlns:p14="http://schemas.microsoft.com/office/powerpoint/2010/main" val="939319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267">
                <a:latin typeface="Oswald"/>
                <a:ea typeface="Oswald"/>
                <a:cs typeface="Oswald"/>
                <a:sym typeface="Oswald"/>
              </a:rPr>
              <a:t>For-profit College</a:t>
            </a:r>
            <a:endParaRPr sz="4267">
              <a:latin typeface="Oswald"/>
              <a:ea typeface="Oswald"/>
              <a:cs typeface="Oswald"/>
              <a:sym typeface="Oswald"/>
            </a:endParaRPr>
          </a:p>
        </p:txBody>
      </p:sp>
      <p:sp>
        <p:nvSpPr>
          <p:cNvPr id="312" name="Google Shape;312;p53"/>
          <p:cNvSpPr txBox="1">
            <a:spLocks noGrp="1"/>
          </p:cNvSpPr>
          <p:nvPr>
            <p:ph type="body" idx="1"/>
          </p:nvPr>
        </p:nvSpPr>
        <p:spPr>
          <a:xfrm>
            <a:off x="517200" y="1525500"/>
            <a:ext cx="8430000" cy="4527200"/>
          </a:xfrm>
          <a:prstGeom prst="rect">
            <a:avLst/>
          </a:prstGeom>
        </p:spPr>
        <p:txBody>
          <a:bodyPr spcFirstLastPara="1" vert="horz" wrap="square" lIns="121900" tIns="121900" rIns="121900" bIns="121900" rtlCol="0" anchor="t" anchorCtr="0">
            <a:noAutofit/>
          </a:bodyPr>
          <a:lstStyle/>
          <a:p>
            <a:pPr marL="0" indent="0">
              <a:lnSpc>
                <a:spcPct val="100000"/>
              </a:lnSpc>
              <a:buNone/>
            </a:pPr>
            <a:endParaRPr sz="3200" dirty="0">
              <a:solidFill>
                <a:srgbClr val="FFFFFF"/>
              </a:solidFill>
              <a:latin typeface="Century"/>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Refers to higher education institutions operated by private, profit-seeing businesses</a:t>
            </a:r>
            <a:endParaRPr sz="3200"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Offer a variety of degrees</a:t>
            </a:r>
            <a:endParaRPr sz="3200" dirty="0">
              <a:latin typeface="Arial Black" panose="020B0A04020102020204" pitchFamily="34" charset="0"/>
              <a:ea typeface="Century"/>
              <a:cs typeface="Century"/>
              <a:sym typeface="Century"/>
            </a:endParaRPr>
          </a:p>
          <a:p>
            <a:pPr indent="-507987">
              <a:lnSpc>
                <a:spcPct val="100000"/>
              </a:lnSpc>
              <a:buClr>
                <a:srgbClr val="FFFFFF"/>
              </a:buClr>
              <a:buSzPts val="2400"/>
              <a:buFont typeface="Century"/>
              <a:buChar char="➢"/>
            </a:pPr>
            <a:r>
              <a:rPr lang="en" sz="3200" dirty="0">
                <a:latin typeface="Arial Black" panose="020B0A04020102020204" pitchFamily="34" charset="0"/>
                <a:ea typeface="Century"/>
                <a:cs typeface="Century"/>
                <a:sym typeface="Century"/>
              </a:rPr>
              <a:t>Varying duration of </a:t>
            </a:r>
            <a:r>
              <a:rPr lang="en" sz="3200" dirty="0" smtClean="0">
                <a:latin typeface="Arial Black" panose="020B0A04020102020204" pitchFamily="34" charset="0"/>
                <a:ea typeface="Century"/>
                <a:cs typeface="Century"/>
                <a:sym typeface="Century"/>
              </a:rPr>
              <a:t/>
            </a:r>
            <a:br>
              <a:rPr lang="en" sz="3200" dirty="0" smtClean="0">
                <a:latin typeface="Arial Black" panose="020B0A04020102020204" pitchFamily="34" charset="0"/>
                <a:ea typeface="Century"/>
                <a:cs typeface="Century"/>
                <a:sym typeface="Century"/>
              </a:rPr>
            </a:br>
            <a:r>
              <a:rPr lang="en" sz="3200" dirty="0" smtClean="0">
                <a:latin typeface="Arial Black" panose="020B0A04020102020204" pitchFamily="34" charset="0"/>
                <a:ea typeface="Century"/>
                <a:cs typeface="Century"/>
                <a:sym typeface="Century"/>
              </a:rPr>
              <a:t>programs</a:t>
            </a:r>
            <a:endParaRPr sz="3200" dirty="0">
              <a:latin typeface="Arial Black" panose="020B0A04020102020204" pitchFamily="34" charset="0"/>
              <a:ea typeface="Century"/>
              <a:cs typeface="Century"/>
              <a:sym typeface="Century"/>
            </a:endParaRPr>
          </a:p>
          <a:p>
            <a:pPr marL="0" indent="0" algn="ctr">
              <a:lnSpc>
                <a:spcPct val="100000"/>
              </a:lnSpc>
              <a:buNone/>
            </a:pPr>
            <a:endParaRPr sz="2667" dirty="0">
              <a:latin typeface="Century"/>
              <a:ea typeface="Century"/>
              <a:cs typeface="Century"/>
              <a:sym typeface="Century"/>
            </a:endParaRPr>
          </a:p>
        </p:txBody>
      </p:sp>
      <p:pic>
        <p:nvPicPr>
          <p:cNvPr id="313" name="Google Shape;313;p53"/>
          <p:cNvPicPr preferRelativeResize="0"/>
          <p:nvPr/>
        </p:nvPicPr>
        <p:blipFill>
          <a:blip r:embed="rId3">
            <a:alphaModFix/>
          </a:blip>
          <a:stretch>
            <a:fillRect/>
          </a:stretch>
        </p:blipFill>
        <p:spPr>
          <a:xfrm>
            <a:off x="4464266" y="4842167"/>
            <a:ext cx="3582433" cy="1836800"/>
          </a:xfrm>
          <a:prstGeom prst="rect">
            <a:avLst/>
          </a:prstGeom>
          <a:noFill/>
          <a:ln>
            <a:noFill/>
          </a:ln>
        </p:spPr>
      </p:pic>
      <p:pic>
        <p:nvPicPr>
          <p:cNvPr id="314" name="Google Shape;314;p53"/>
          <p:cNvPicPr preferRelativeResize="0"/>
          <p:nvPr/>
        </p:nvPicPr>
        <p:blipFill>
          <a:blip r:embed="rId4">
            <a:alphaModFix/>
          </a:blip>
          <a:stretch>
            <a:fillRect/>
          </a:stretch>
        </p:blipFill>
        <p:spPr>
          <a:xfrm>
            <a:off x="9075367" y="228167"/>
            <a:ext cx="2838400" cy="2838400"/>
          </a:xfrm>
          <a:prstGeom prst="rect">
            <a:avLst/>
          </a:prstGeom>
          <a:noFill/>
          <a:ln>
            <a:noFill/>
          </a:ln>
        </p:spPr>
      </p:pic>
      <p:pic>
        <p:nvPicPr>
          <p:cNvPr id="315" name="Google Shape;315;p53"/>
          <p:cNvPicPr preferRelativeResize="0"/>
          <p:nvPr/>
        </p:nvPicPr>
        <p:blipFill>
          <a:blip r:embed="rId5">
            <a:alphaModFix/>
          </a:blip>
          <a:stretch>
            <a:fillRect/>
          </a:stretch>
        </p:blipFill>
        <p:spPr>
          <a:xfrm>
            <a:off x="7223459" y="3171033"/>
            <a:ext cx="4690308" cy="1566667"/>
          </a:xfrm>
          <a:prstGeom prst="rect">
            <a:avLst/>
          </a:prstGeom>
          <a:noFill/>
          <a:ln>
            <a:noFill/>
          </a:ln>
        </p:spPr>
      </p:pic>
      <p:pic>
        <p:nvPicPr>
          <p:cNvPr id="316" name="Google Shape;316;p53"/>
          <p:cNvPicPr preferRelativeResize="0"/>
          <p:nvPr/>
        </p:nvPicPr>
        <p:blipFill>
          <a:blip r:embed="rId6">
            <a:alphaModFix/>
          </a:blip>
          <a:stretch>
            <a:fillRect/>
          </a:stretch>
        </p:blipFill>
        <p:spPr>
          <a:xfrm>
            <a:off x="8247336" y="4842167"/>
            <a:ext cx="3666425" cy="1836800"/>
          </a:xfrm>
          <a:prstGeom prst="rect">
            <a:avLst/>
          </a:prstGeom>
          <a:noFill/>
          <a:ln>
            <a:noFill/>
          </a:ln>
        </p:spPr>
      </p:pic>
    </p:spTree>
    <p:extLst>
      <p:ext uri="{BB962C8B-B14F-4D97-AF65-F5344CB8AC3E}">
        <p14:creationId xmlns:p14="http://schemas.microsoft.com/office/powerpoint/2010/main" val="4603045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4"/>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267">
                <a:latin typeface="Oswald"/>
                <a:ea typeface="Oswald"/>
                <a:cs typeface="Oswald"/>
                <a:sym typeface="Oswald"/>
              </a:rPr>
              <a:t>Technical College, apprenticeship, or internship</a:t>
            </a:r>
            <a:endParaRPr sz="4267">
              <a:latin typeface="Oswald"/>
              <a:ea typeface="Oswald"/>
              <a:cs typeface="Oswald"/>
              <a:sym typeface="Oswald"/>
            </a:endParaRPr>
          </a:p>
        </p:txBody>
      </p:sp>
      <p:sp>
        <p:nvSpPr>
          <p:cNvPr id="322" name="Google Shape;322;p54"/>
          <p:cNvSpPr txBox="1">
            <a:spLocks noGrp="1"/>
          </p:cNvSpPr>
          <p:nvPr>
            <p:ph type="body" idx="1"/>
          </p:nvPr>
        </p:nvSpPr>
        <p:spPr>
          <a:xfrm>
            <a:off x="517200" y="1699933"/>
            <a:ext cx="7848400" cy="4527200"/>
          </a:xfrm>
          <a:prstGeom prst="rect">
            <a:avLst/>
          </a:prstGeom>
        </p:spPr>
        <p:txBody>
          <a:bodyPr spcFirstLastPara="1" vert="horz" wrap="square" lIns="121900" tIns="121900" rIns="121900" bIns="121900" rtlCol="0" anchor="t" anchorCtr="0">
            <a:noAutofit/>
          </a:bodyPr>
          <a:lstStyle/>
          <a:p>
            <a:pPr indent="-491054">
              <a:lnSpc>
                <a:spcPct val="100000"/>
              </a:lnSpc>
              <a:buClr>
                <a:srgbClr val="FFFFFF"/>
              </a:buClr>
              <a:buSzPts val="2200"/>
              <a:buFont typeface="Century"/>
              <a:buChar char="➢"/>
            </a:pPr>
            <a:r>
              <a:rPr lang="en" sz="2400" dirty="0">
                <a:latin typeface="Arial Black" panose="020B0A04020102020204" pitchFamily="34" charset="0"/>
                <a:ea typeface="Century"/>
                <a:cs typeface="Century"/>
                <a:sym typeface="Century"/>
              </a:rPr>
              <a:t>Technical college offers hands-on training leading to certifications, license, or degree</a:t>
            </a:r>
            <a:endParaRPr sz="2400" dirty="0">
              <a:latin typeface="Arial Black" panose="020B0A04020102020204" pitchFamily="34" charset="0"/>
              <a:ea typeface="Century"/>
              <a:cs typeface="Century"/>
              <a:sym typeface="Century"/>
            </a:endParaRPr>
          </a:p>
          <a:p>
            <a:pPr indent="-491054">
              <a:lnSpc>
                <a:spcPct val="100000"/>
              </a:lnSpc>
              <a:buClr>
                <a:srgbClr val="FFFFFF"/>
              </a:buClr>
              <a:buSzPts val="2200"/>
              <a:buFont typeface="Century"/>
              <a:buChar char="➢"/>
            </a:pPr>
            <a:r>
              <a:rPr lang="en" sz="2400" dirty="0">
                <a:latin typeface="Arial Black" panose="020B0A04020102020204" pitchFamily="34" charset="0"/>
                <a:ea typeface="Century"/>
                <a:cs typeface="Century"/>
                <a:sym typeface="Century"/>
              </a:rPr>
              <a:t>Apprenticeship programs offer opportunities to learn and earn simultaneously</a:t>
            </a:r>
            <a:endParaRPr sz="2400" dirty="0">
              <a:latin typeface="Arial Black" panose="020B0A04020102020204" pitchFamily="34" charset="0"/>
              <a:ea typeface="Century"/>
              <a:cs typeface="Century"/>
              <a:sym typeface="Century"/>
            </a:endParaRPr>
          </a:p>
          <a:p>
            <a:pPr indent="-491054">
              <a:lnSpc>
                <a:spcPct val="100000"/>
              </a:lnSpc>
              <a:buClr>
                <a:srgbClr val="FFFFFF"/>
              </a:buClr>
              <a:buSzPts val="2200"/>
              <a:buFont typeface="Century"/>
              <a:buChar char="➢"/>
            </a:pPr>
            <a:r>
              <a:rPr lang="en" sz="2400" dirty="0">
                <a:latin typeface="Arial Black" panose="020B0A04020102020204" pitchFamily="34" charset="0"/>
                <a:ea typeface="Century"/>
                <a:cs typeface="Century"/>
                <a:sym typeface="Century"/>
              </a:rPr>
              <a:t>Internship is offered to students or trainees who works in an organization, sometimes without pay, to gain work experience or satisfy requirements for a qualification</a:t>
            </a:r>
            <a:endParaRPr sz="2400" dirty="0">
              <a:latin typeface="Arial Black" panose="020B0A04020102020204" pitchFamily="34" charset="0"/>
              <a:ea typeface="Century"/>
              <a:cs typeface="Century"/>
              <a:sym typeface="Century"/>
            </a:endParaRPr>
          </a:p>
          <a:p>
            <a:pPr marL="0" indent="0" algn="ctr">
              <a:lnSpc>
                <a:spcPct val="100000"/>
              </a:lnSpc>
              <a:buNone/>
            </a:pPr>
            <a:endParaRPr sz="2933" dirty="0">
              <a:latin typeface="Century"/>
              <a:ea typeface="Century"/>
              <a:cs typeface="Century"/>
              <a:sym typeface="Century"/>
            </a:endParaRPr>
          </a:p>
        </p:txBody>
      </p:sp>
      <p:pic>
        <p:nvPicPr>
          <p:cNvPr id="323" name="Google Shape;323;p54"/>
          <p:cNvPicPr preferRelativeResize="0"/>
          <p:nvPr/>
        </p:nvPicPr>
        <p:blipFill>
          <a:blip r:embed="rId3">
            <a:alphaModFix/>
          </a:blip>
          <a:stretch>
            <a:fillRect/>
          </a:stretch>
        </p:blipFill>
        <p:spPr>
          <a:xfrm>
            <a:off x="8365601" y="1699934"/>
            <a:ext cx="3654567" cy="2248967"/>
          </a:xfrm>
          <a:prstGeom prst="rect">
            <a:avLst/>
          </a:prstGeom>
          <a:noFill/>
          <a:ln>
            <a:noFill/>
          </a:ln>
        </p:spPr>
      </p:pic>
      <p:pic>
        <p:nvPicPr>
          <p:cNvPr id="324" name="Google Shape;324;p54"/>
          <p:cNvPicPr preferRelativeResize="0"/>
          <p:nvPr/>
        </p:nvPicPr>
        <p:blipFill>
          <a:blip r:embed="rId4">
            <a:alphaModFix/>
          </a:blip>
          <a:stretch>
            <a:fillRect/>
          </a:stretch>
        </p:blipFill>
        <p:spPr>
          <a:xfrm>
            <a:off x="8365601" y="4152101"/>
            <a:ext cx="3654567" cy="2502700"/>
          </a:xfrm>
          <a:prstGeom prst="rect">
            <a:avLst/>
          </a:prstGeom>
          <a:noFill/>
          <a:ln>
            <a:noFill/>
          </a:ln>
        </p:spPr>
      </p:pic>
    </p:spTree>
    <p:extLst>
      <p:ext uri="{BB962C8B-B14F-4D97-AF65-F5344CB8AC3E}">
        <p14:creationId xmlns:p14="http://schemas.microsoft.com/office/powerpoint/2010/main" val="1081224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800">
                <a:latin typeface="Oswald"/>
                <a:ea typeface="Oswald"/>
                <a:cs typeface="Oswald"/>
                <a:sym typeface="Oswald"/>
              </a:rPr>
              <a:t>Go to www.careerinfonet.org/edutraining</a:t>
            </a:r>
            <a:endParaRPr sz="4800">
              <a:latin typeface="Oswald"/>
              <a:ea typeface="Oswald"/>
              <a:cs typeface="Oswald"/>
              <a:sym typeface="Oswald"/>
            </a:endParaRPr>
          </a:p>
        </p:txBody>
      </p:sp>
      <p:pic>
        <p:nvPicPr>
          <p:cNvPr id="330" name="Google Shape;330;p55"/>
          <p:cNvPicPr preferRelativeResize="0"/>
          <p:nvPr/>
        </p:nvPicPr>
        <p:blipFill>
          <a:blip r:embed="rId3">
            <a:alphaModFix/>
          </a:blip>
          <a:stretch>
            <a:fillRect/>
          </a:stretch>
        </p:blipFill>
        <p:spPr>
          <a:xfrm>
            <a:off x="1806901" y="1525501"/>
            <a:ext cx="8578209" cy="4926100"/>
          </a:xfrm>
          <a:prstGeom prst="rect">
            <a:avLst/>
          </a:prstGeom>
          <a:noFill/>
          <a:ln>
            <a:noFill/>
          </a:ln>
        </p:spPr>
      </p:pic>
    </p:spTree>
    <p:extLst>
      <p:ext uri="{BB962C8B-B14F-4D97-AF65-F5344CB8AC3E}">
        <p14:creationId xmlns:p14="http://schemas.microsoft.com/office/powerpoint/2010/main" val="3102613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800">
                <a:latin typeface="Oswald"/>
                <a:ea typeface="Oswald"/>
                <a:cs typeface="Oswald"/>
                <a:sym typeface="Oswald"/>
              </a:rPr>
              <a:t>Type your desired occupation into keyword</a:t>
            </a:r>
            <a:endParaRPr sz="4800">
              <a:latin typeface="Oswald"/>
              <a:ea typeface="Oswald"/>
              <a:cs typeface="Oswald"/>
              <a:sym typeface="Oswald"/>
            </a:endParaRPr>
          </a:p>
        </p:txBody>
      </p:sp>
      <p:pic>
        <p:nvPicPr>
          <p:cNvPr id="336" name="Google Shape;336;p56"/>
          <p:cNvPicPr preferRelativeResize="0"/>
          <p:nvPr/>
        </p:nvPicPr>
        <p:blipFill>
          <a:blip r:embed="rId3">
            <a:alphaModFix/>
          </a:blip>
          <a:stretch>
            <a:fillRect/>
          </a:stretch>
        </p:blipFill>
        <p:spPr>
          <a:xfrm>
            <a:off x="1962317" y="1525501"/>
            <a:ext cx="8267352" cy="4926100"/>
          </a:xfrm>
          <a:prstGeom prst="rect">
            <a:avLst/>
          </a:prstGeom>
          <a:noFill/>
          <a:ln>
            <a:noFill/>
          </a:ln>
        </p:spPr>
      </p:pic>
    </p:spTree>
    <p:extLst>
      <p:ext uri="{BB962C8B-B14F-4D97-AF65-F5344CB8AC3E}">
        <p14:creationId xmlns:p14="http://schemas.microsoft.com/office/powerpoint/2010/main" val="30557578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7"/>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267">
                <a:latin typeface="Oswald"/>
                <a:ea typeface="Oswald"/>
                <a:cs typeface="Oswald"/>
                <a:sym typeface="Oswald"/>
              </a:rPr>
              <a:t>Select occupation that most closely describes your chosen career</a:t>
            </a:r>
            <a:endParaRPr sz="4267">
              <a:latin typeface="Oswald"/>
              <a:ea typeface="Oswald"/>
              <a:cs typeface="Oswald"/>
              <a:sym typeface="Oswald"/>
            </a:endParaRPr>
          </a:p>
        </p:txBody>
      </p:sp>
      <p:pic>
        <p:nvPicPr>
          <p:cNvPr id="342" name="Google Shape;342;p57"/>
          <p:cNvPicPr preferRelativeResize="0"/>
          <p:nvPr/>
        </p:nvPicPr>
        <p:blipFill>
          <a:blip r:embed="rId3">
            <a:alphaModFix/>
          </a:blip>
          <a:stretch>
            <a:fillRect/>
          </a:stretch>
        </p:blipFill>
        <p:spPr>
          <a:xfrm>
            <a:off x="2348067" y="1525501"/>
            <a:ext cx="7495852" cy="4926100"/>
          </a:xfrm>
          <a:prstGeom prst="rect">
            <a:avLst/>
          </a:prstGeom>
          <a:noFill/>
          <a:ln>
            <a:noFill/>
          </a:ln>
        </p:spPr>
      </p:pic>
    </p:spTree>
    <p:extLst>
      <p:ext uri="{BB962C8B-B14F-4D97-AF65-F5344CB8AC3E}">
        <p14:creationId xmlns:p14="http://schemas.microsoft.com/office/powerpoint/2010/main" val="1548312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8"/>
          <p:cNvPicPr preferRelativeResize="0"/>
          <p:nvPr/>
        </p:nvPicPr>
        <p:blipFill>
          <a:blip r:embed="rId3">
            <a:alphaModFix/>
          </a:blip>
          <a:stretch>
            <a:fillRect/>
          </a:stretch>
        </p:blipFill>
        <p:spPr>
          <a:xfrm>
            <a:off x="870300" y="203201"/>
            <a:ext cx="10451416" cy="6451601"/>
          </a:xfrm>
          <a:prstGeom prst="rect">
            <a:avLst/>
          </a:prstGeom>
          <a:noFill/>
          <a:ln>
            <a:noFill/>
          </a:ln>
        </p:spPr>
      </p:pic>
    </p:spTree>
    <p:extLst>
      <p:ext uri="{BB962C8B-B14F-4D97-AF65-F5344CB8AC3E}">
        <p14:creationId xmlns:p14="http://schemas.microsoft.com/office/powerpoint/2010/main" val="21318408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267">
                <a:latin typeface="Oswald"/>
                <a:ea typeface="Oswald"/>
                <a:cs typeface="Oswald"/>
                <a:sym typeface="Oswald"/>
              </a:rPr>
              <a:t>Complete the chart on pg. 39</a:t>
            </a:r>
            <a:endParaRPr sz="4267">
              <a:latin typeface="Oswald"/>
              <a:ea typeface="Oswald"/>
              <a:cs typeface="Oswald"/>
              <a:sym typeface="Oswald"/>
            </a:endParaRPr>
          </a:p>
        </p:txBody>
      </p:sp>
      <p:pic>
        <p:nvPicPr>
          <p:cNvPr id="353" name="Google Shape;353;p59"/>
          <p:cNvPicPr preferRelativeResize="0"/>
          <p:nvPr/>
        </p:nvPicPr>
        <p:blipFill rotWithShape="1">
          <a:blip r:embed="rId3">
            <a:alphaModFix/>
          </a:blip>
          <a:srcRect l="14599" t="41548" r="52629" b="31064"/>
          <a:stretch/>
        </p:blipFill>
        <p:spPr>
          <a:xfrm>
            <a:off x="517200" y="1631867"/>
            <a:ext cx="11037069" cy="4929268"/>
          </a:xfrm>
          <a:prstGeom prst="rect">
            <a:avLst/>
          </a:prstGeom>
          <a:noFill/>
          <a:ln>
            <a:noFill/>
          </a:ln>
        </p:spPr>
      </p:pic>
    </p:spTree>
    <p:extLst>
      <p:ext uri="{BB962C8B-B14F-4D97-AF65-F5344CB8AC3E}">
        <p14:creationId xmlns:p14="http://schemas.microsoft.com/office/powerpoint/2010/main" val="1316086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xfrm>
            <a:off x="517200" y="291833"/>
            <a:ext cx="11157600" cy="914800"/>
          </a:xfrm>
          <a:prstGeom prst="rect">
            <a:avLst/>
          </a:prstGeom>
        </p:spPr>
        <p:txBody>
          <a:bodyPr spcFirstLastPara="1" vert="horz" wrap="square" lIns="121900" tIns="121900" rIns="121900" bIns="121900" rtlCol="0" anchor="b" anchorCtr="0">
            <a:noAutofit/>
          </a:bodyPr>
          <a:lstStyle/>
          <a:p>
            <a:pPr algn="ctr"/>
            <a:r>
              <a:rPr lang="en" sz="3200">
                <a:latin typeface="Oswald"/>
                <a:ea typeface="Oswald"/>
                <a:cs typeface="Oswald"/>
                <a:sym typeface="Oswald"/>
              </a:rPr>
              <a:t>With research, complete the college comparison chart on pg. 41</a:t>
            </a:r>
            <a:endParaRPr sz="3200">
              <a:latin typeface="Oswald"/>
              <a:ea typeface="Oswald"/>
              <a:cs typeface="Oswald"/>
              <a:sym typeface="Oswald"/>
            </a:endParaRPr>
          </a:p>
        </p:txBody>
      </p:sp>
      <p:pic>
        <p:nvPicPr>
          <p:cNvPr id="359" name="Google Shape;359;p60"/>
          <p:cNvPicPr preferRelativeResize="0"/>
          <p:nvPr/>
        </p:nvPicPr>
        <p:blipFill rotWithShape="1">
          <a:blip r:embed="rId3">
            <a:alphaModFix/>
          </a:blip>
          <a:srcRect l="14739" t="41784" r="53169" b="30706"/>
          <a:stretch/>
        </p:blipFill>
        <p:spPr>
          <a:xfrm>
            <a:off x="656501" y="1196839"/>
            <a:ext cx="11018297" cy="5312895"/>
          </a:xfrm>
          <a:prstGeom prst="rect">
            <a:avLst/>
          </a:prstGeom>
          <a:noFill/>
          <a:ln>
            <a:noFill/>
          </a:ln>
        </p:spPr>
      </p:pic>
    </p:spTree>
    <p:extLst>
      <p:ext uri="{BB962C8B-B14F-4D97-AF65-F5344CB8AC3E}">
        <p14:creationId xmlns:p14="http://schemas.microsoft.com/office/powerpoint/2010/main" val="22213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Group Summarization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As a group, on the card provided, write out a BRIEF summary of the section you just read.</a:t>
            </a:r>
          </a:p>
          <a:p>
            <a:r>
              <a:rPr lang="en-US" dirty="0" smtClean="0">
                <a:latin typeface="Arial Black" panose="020B0A04020102020204" pitchFamily="34" charset="0"/>
              </a:rPr>
              <a:t>Your summary should include ALL the important points the section makes but should be NO MORE THAN 3-4 SENTENCES in length.</a:t>
            </a:r>
          </a:p>
          <a:p>
            <a:r>
              <a:rPr lang="en-US" dirty="0" smtClean="0">
                <a:latin typeface="Arial Black" panose="020B0A04020102020204" pitchFamily="34" charset="0"/>
              </a:rPr>
              <a:t>You have 5 minutes to discuss and word your summary which will be shared with the class.</a:t>
            </a:r>
            <a:endParaRPr lang="en-US" dirty="0">
              <a:latin typeface="Arial Black" panose="020B0A04020102020204" pitchFamily="34" charset="0"/>
            </a:endParaRPr>
          </a:p>
        </p:txBody>
      </p:sp>
    </p:spTree>
    <p:extLst>
      <p:ext uri="{BB962C8B-B14F-4D97-AF65-F5344CB8AC3E}">
        <p14:creationId xmlns:p14="http://schemas.microsoft.com/office/powerpoint/2010/main" val="35065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Complete </a:t>
            </a:r>
            <a:r>
              <a:rPr lang="en-US" sz="4000" dirty="0" err="1" smtClean="0">
                <a:latin typeface="Arial Black" panose="020B0A04020102020204" pitchFamily="34" charset="0"/>
              </a:rPr>
              <a:t>Pgs</a:t>
            </a:r>
            <a:r>
              <a:rPr lang="en-US" sz="4000" dirty="0" smtClean="0">
                <a:latin typeface="Arial Black" panose="020B0A04020102020204" pitchFamily="34" charset="0"/>
              </a:rPr>
              <a:t> 39-41</a:t>
            </a:r>
          </a:p>
          <a:p>
            <a:pPr marL="0" indent="0" algn="ctr">
              <a:buNone/>
            </a:pPr>
            <a:r>
              <a:rPr lang="en-US" sz="4000" dirty="0" smtClean="0">
                <a:latin typeface="Arial Black" panose="020B0A04020102020204" pitchFamily="34" charset="0"/>
              </a:rPr>
              <a:t>In your My10YearPlan Workbook</a:t>
            </a: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(except costs…we will look at that tomorrow)</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FRIDAY</a:t>
            </a:r>
            <a:endParaRPr lang="en-US" sz="4000" dirty="0">
              <a:latin typeface="Arial Black" panose="020B0A04020102020204" pitchFamily="34" charset="0"/>
            </a:endParaRPr>
          </a:p>
        </p:txBody>
      </p:sp>
    </p:spTree>
    <p:extLst>
      <p:ext uri="{BB962C8B-B14F-4D97-AF65-F5344CB8AC3E}">
        <p14:creationId xmlns:p14="http://schemas.microsoft.com/office/powerpoint/2010/main" val="25612723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advantages/disadvantages can you think of to choosing a post-secondary option that does not include college?</a:t>
            </a:r>
          </a:p>
          <a:p>
            <a:pPr marL="0" indent="0" algn="ctr">
              <a:buNone/>
            </a:pPr>
            <a:r>
              <a:rPr lang="en-US" sz="3200" dirty="0" smtClean="0">
                <a:latin typeface="Arial Black" panose="020B0A04020102020204" pitchFamily="34" charset="0"/>
              </a:rPr>
              <a:t>What factors do you think people need to consider when making that choice?</a:t>
            </a: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1/14/2020</a:t>
            </a:r>
            <a:endParaRPr lang="en-US" dirty="0">
              <a:latin typeface="Arial Black" panose="020B0A04020102020204" pitchFamily="34" charset="0"/>
            </a:endParaRPr>
          </a:p>
        </p:txBody>
      </p:sp>
    </p:spTree>
    <p:extLst>
      <p:ext uri="{BB962C8B-B14F-4D97-AF65-F5344CB8AC3E}">
        <p14:creationId xmlns:p14="http://schemas.microsoft.com/office/powerpoint/2010/main" val="2720384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lvl="0" indent="0" algn="ctr">
              <a:lnSpc>
                <a:spcPct val="100000"/>
              </a:lnSpc>
              <a:spcBef>
                <a:spcPts val="0"/>
              </a:spcBef>
              <a:buNone/>
            </a:pPr>
            <a:r>
              <a:rPr lang="en-US" sz="5400" dirty="0" smtClean="0">
                <a:latin typeface="Arial Black" panose="020B0A04020102020204" pitchFamily="34" charset="0"/>
                <a:ea typeface="Century"/>
                <a:cs typeface="Century"/>
                <a:sym typeface="Century"/>
              </a:rPr>
              <a:t>Watch</a:t>
            </a:r>
            <a:r>
              <a:rPr lang="en-US" dirty="0" smtClean="0">
                <a:latin typeface="Century"/>
                <a:ea typeface="Century"/>
                <a:cs typeface="Century"/>
                <a:sym typeface="Century"/>
              </a:rPr>
              <a:t>…</a:t>
            </a:r>
          </a:p>
          <a:p>
            <a:pPr marL="0" lvl="0" indent="0" algn="ctr">
              <a:lnSpc>
                <a:spcPct val="100000"/>
              </a:lnSpc>
              <a:spcBef>
                <a:spcPts val="0"/>
              </a:spcBef>
              <a:buNone/>
            </a:pPr>
            <a:r>
              <a:rPr lang="en-US" dirty="0" smtClean="0">
                <a:latin typeface="Century"/>
                <a:ea typeface="Century"/>
                <a:cs typeface="Century"/>
                <a:sym typeface="Century"/>
              </a:rPr>
              <a:t>(video in drive…lesson 12)</a:t>
            </a:r>
          </a:p>
          <a:p>
            <a:pPr marL="0" lvl="0" indent="0" algn="ctr">
              <a:lnSpc>
                <a:spcPct val="100000"/>
              </a:lnSpc>
              <a:spcBef>
                <a:spcPts val="0"/>
              </a:spcBef>
              <a:buNone/>
            </a:pPr>
            <a:endParaRPr lang="en-US" dirty="0">
              <a:latin typeface="Century"/>
              <a:ea typeface="Century"/>
              <a:cs typeface="Century"/>
              <a:sym typeface="Century"/>
            </a:endParaRPr>
          </a:p>
          <a:p>
            <a:pPr marL="0" lvl="0" indent="0" algn="ctr">
              <a:lnSpc>
                <a:spcPct val="100000"/>
              </a:lnSpc>
              <a:spcBef>
                <a:spcPts val="0"/>
              </a:spcBef>
              <a:buNone/>
            </a:pPr>
            <a:endParaRPr lang="en-US" dirty="0" smtClean="0">
              <a:latin typeface="Century"/>
              <a:ea typeface="Century"/>
              <a:cs typeface="Century"/>
              <a:sym typeface="Century"/>
            </a:endParaRPr>
          </a:p>
          <a:p>
            <a:pPr marL="0" lvl="0" indent="0" algn="ctr">
              <a:lnSpc>
                <a:spcPct val="100000"/>
              </a:lnSpc>
              <a:spcBef>
                <a:spcPts val="0"/>
              </a:spcBef>
              <a:buNone/>
            </a:pPr>
            <a:r>
              <a:rPr lang="en-US" sz="4000" dirty="0" smtClean="0">
                <a:latin typeface="Arial Black" panose="020B0A04020102020204" pitchFamily="34" charset="0"/>
                <a:ea typeface="Century"/>
                <a:cs typeface="Century"/>
                <a:sym typeface="Century"/>
              </a:rPr>
              <a:t>Now discuss…</a:t>
            </a:r>
            <a:endParaRPr lang="en-US" sz="4000" dirty="0">
              <a:latin typeface="Arial Black" panose="020B0A04020102020204" pitchFamily="34" charset="0"/>
              <a:ea typeface="Century"/>
              <a:cs typeface="Century"/>
              <a:sym typeface="Century"/>
            </a:endParaRP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1/15/2020</a:t>
            </a:r>
            <a:endParaRPr lang="en-US" dirty="0">
              <a:latin typeface="Arial Black" panose="020B0A04020102020204" pitchFamily="34" charset="0"/>
            </a:endParaRPr>
          </a:p>
        </p:txBody>
      </p:sp>
    </p:spTree>
    <p:extLst>
      <p:ext uri="{BB962C8B-B14F-4D97-AF65-F5344CB8AC3E}">
        <p14:creationId xmlns:p14="http://schemas.microsoft.com/office/powerpoint/2010/main" val="5512132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smtClean="0">
                <a:latin typeface="Arial Black" panose="020B0A04020102020204" pitchFamily="34" charset="0"/>
              </a:rPr>
              <a:t>What were you thinking while watching the video?</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Did anything in it surprise you? What?</a:t>
            </a:r>
          </a:p>
          <a:p>
            <a:pPr marL="0" indent="0" algn="ctr">
              <a:buNone/>
            </a:pP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What was your biggest take-away from it?</a:t>
            </a: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1/15/2020</a:t>
            </a:r>
            <a:endParaRPr lang="en-US" dirty="0">
              <a:latin typeface="Arial Black" panose="020B0A04020102020204" pitchFamily="34" charset="0"/>
            </a:endParaRPr>
          </a:p>
        </p:txBody>
      </p:sp>
    </p:spTree>
    <p:extLst>
      <p:ext uri="{BB962C8B-B14F-4D97-AF65-F5344CB8AC3E}">
        <p14:creationId xmlns:p14="http://schemas.microsoft.com/office/powerpoint/2010/main" val="1319957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517200" y="610700"/>
            <a:ext cx="11157600" cy="914800"/>
          </a:xfrm>
          <a:prstGeom prst="rect">
            <a:avLst/>
          </a:prstGeom>
        </p:spPr>
        <p:txBody>
          <a:bodyPr spcFirstLastPara="1" vert="horz" wrap="square" lIns="121900" tIns="121900" rIns="121900" bIns="121900" rtlCol="0" anchor="b" anchorCtr="0">
            <a:noAutofit/>
          </a:bodyPr>
          <a:lstStyle/>
          <a:p>
            <a:pPr algn="ctr"/>
            <a:r>
              <a:rPr lang="en" sz="4267">
                <a:latin typeface="Oswald"/>
                <a:ea typeface="Oswald"/>
                <a:cs typeface="Oswald"/>
                <a:sym typeface="Oswald"/>
              </a:rPr>
              <a:t>College costs How much?</a:t>
            </a:r>
            <a:endParaRPr sz="4267">
              <a:latin typeface="Oswald"/>
              <a:ea typeface="Oswald"/>
              <a:cs typeface="Oswald"/>
              <a:sym typeface="Oswald"/>
            </a:endParaRPr>
          </a:p>
        </p:txBody>
      </p:sp>
      <p:sp>
        <p:nvSpPr>
          <p:cNvPr id="381" name="Google Shape;381;p64"/>
          <p:cNvSpPr txBox="1">
            <a:spLocks noGrp="1"/>
          </p:cNvSpPr>
          <p:nvPr>
            <p:ph type="body" idx="1"/>
          </p:nvPr>
        </p:nvSpPr>
        <p:spPr>
          <a:xfrm>
            <a:off x="517200" y="1525500"/>
            <a:ext cx="8430000" cy="4527200"/>
          </a:xfrm>
          <a:prstGeom prst="rect">
            <a:avLst/>
          </a:prstGeom>
        </p:spPr>
        <p:txBody>
          <a:bodyPr spcFirstLastPara="1" vert="horz" wrap="square" lIns="121900" tIns="121900" rIns="121900" bIns="121900" rtlCol="0" anchor="t" anchorCtr="0">
            <a:noAutofit/>
          </a:bodyPr>
          <a:lstStyle/>
          <a:p>
            <a:pPr>
              <a:lnSpc>
                <a:spcPct val="100000"/>
              </a:lnSpc>
              <a:buFont typeface="Century"/>
              <a:buChar char="➢"/>
            </a:pPr>
            <a:r>
              <a:rPr lang="en" dirty="0">
                <a:latin typeface="Arial Black" panose="020B0A04020102020204" pitchFamily="34" charset="0"/>
                <a:ea typeface="Century"/>
                <a:cs typeface="Century"/>
                <a:sym typeface="Century"/>
              </a:rPr>
              <a:t>Looking at the cost of attendance is very important in making your decision on where to go.</a:t>
            </a:r>
            <a:endParaRPr dirty="0">
              <a:latin typeface="Arial Black" panose="020B0A04020102020204" pitchFamily="34" charset="0"/>
              <a:ea typeface="Century"/>
              <a:cs typeface="Century"/>
              <a:sym typeface="Century"/>
            </a:endParaRPr>
          </a:p>
          <a:p>
            <a:pPr>
              <a:lnSpc>
                <a:spcPct val="100000"/>
              </a:lnSpc>
              <a:buFont typeface="Century"/>
              <a:buChar char="➢"/>
            </a:pPr>
            <a:r>
              <a:rPr lang="en" dirty="0">
                <a:latin typeface="Arial Black" panose="020B0A04020102020204" pitchFamily="34" charset="0"/>
                <a:ea typeface="Century"/>
                <a:cs typeface="Century"/>
                <a:sym typeface="Century"/>
              </a:rPr>
              <a:t>Some colleges are very expensive, others are more affordable</a:t>
            </a:r>
            <a:endParaRPr dirty="0">
              <a:latin typeface="Arial Black" panose="020B0A04020102020204" pitchFamily="34" charset="0"/>
              <a:ea typeface="Century"/>
              <a:cs typeface="Century"/>
              <a:sym typeface="Century"/>
            </a:endParaRPr>
          </a:p>
          <a:p>
            <a:pPr>
              <a:lnSpc>
                <a:spcPct val="100000"/>
              </a:lnSpc>
              <a:buFont typeface="Century"/>
              <a:buChar char="➢"/>
            </a:pPr>
            <a:r>
              <a:rPr lang="en" dirty="0">
                <a:latin typeface="Arial Black" panose="020B0A04020102020204" pitchFamily="34" charset="0"/>
                <a:ea typeface="Century"/>
                <a:cs typeface="Century"/>
                <a:sym typeface="Century"/>
              </a:rPr>
              <a:t>By planning ahead, you can can save thousands of dollars</a:t>
            </a:r>
            <a:endParaRPr dirty="0">
              <a:latin typeface="Arial Black" panose="020B0A04020102020204" pitchFamily="34" charset="0"/>
              <a:ea typeface="Century"/>
              <a:cs typeface="Century"/>
              <a:sym typeface="Century"/>
            </a:endParaRPr>
          </a:p>
          <a:p>
            <a:pPr>
              <a:lnSpc>
                <a:spcPct val="100000"/>
              </a:lnSpc>
              <a:buFont typeface="Century"/>
              <a:buChar char="➢"/>
            </a:pPr>
            <a:r>
              <a:rPr lang="en" dirty="0">
                <a:latin typeface="Arial Black" panose="020B0A04020102020204" pitchFamily="34" charset="0"/>
                <a:ea typeface="Century"/>
                <a:cs typeface="Century"/>
                <a:sym typeface="Century"/>
              </a:rPr>
              <a:t>If possible you want to avoid paying off student loans for 20-30 years</a:t>
            </a:r>
            <a:r>
              <a:rPr lang="en" dirty="0" smtClean="0">
                <a:latin typeface="Arial Black" panose="020B0A04020102020204" pitchFamily="34" charset="0"/>
                <a:ea typeface="Century"/>
                <a:cs typeface="Century"/>
                <a:sym typeface="Century"/>
              </a:rPr>
              <a:t>!</a:t>
            </a:r>
            <a:endParaRPr dirty="0">
              <a:latin typeface="Arial Black" panose="020B0A04020102020204" pitchFamily="34" charset="0"/>
              <a:ea typeface="Century"/>
              <a:cs typeface="Century"/>
              <a:sym typeface="Century"/>
            </a:endParaRPr>
          </a:p>
        </p:txBody>
      </p:sp>
      <p:pic>
        <p:nvPicPr>
          <p:cNvPr id="382" name="Google Shape;382;p64"/>
          <p:cNvPicPr preferRelativeResize="0"/>
          <p:nvPr/>
        </p:nvPicPr>
        <p:blipFill>
          <a:blip r:embed="rId3">
            <a:alphaModFix/>
          </a:blip>
          <a:stretch>
            <a:fillRect/>
          </a:stretch>
        </p:blipFill>
        <p:spPr>
          <a:xfrm>
            <a:off x="9203618" y="610700"/>
            <a:ext cx="2579204" cy="2910267"/>
          </a:xfrm>
          <a:prstGeom prst="rect">
            <a:avLst/>
          </a:prstGeom>
          <a:noFill/>
          <a:ln>
            <a:noFill/>
          </a:ln>
        </p:spPr>
      </p:pic>
      <p:pic>
        <p:nvPicPr>
          <p:cNvPr id="383" name="Google Shape;383;p64"/>
          <p:cNvPicPr preferRelativeResize="0"/>
          <p:nvPr/>
        </p:nvPicPr>
        <p:blipFill>
          <a:blip r:embed="rId4">
            <a:alphaModFix/>
          </a:blip>
          <a:stretch>
            <a:fillRect/>
          </a:stretch>
        </p:blipFill>
        <p:spPr>
          <a:xfrm>
            <a:off x="9150400" y="3724167"/>
            <a:ext cx="2838400" cy="2653709"/>
          </a:xfrm>
          <a:prstGeom prst="rect">
            <a:avLst/>
          </a:prstGeom>
          <a:noFill/>
          <a:ln>
            <a:noFill/>
          </a:ln>
        </p:spPr>
      </p:pic>
    </p:spTree>
    <p:extLst>
      <p:ext uri="{BB962C8B-B14F-4D97-AF65-F5344CB8AC3E}">
        <p14:creationId xmlns:p14="http://schemas.microsoft.com/office/powerpoint/2010/main" val="27593111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00" y="128100"/>
            <a:ext cx="11157600" cy="914800"/>
          </a:xfrm>
        </p:spPr>
        <p:txBody>
          <a:bodyPr/>
          <a:lstStyle/>
          <a:p>
            <a:pPr algn="ctr"/>
            <a:r>
              <a:rPr lang="en-US" dirty="0" smtClean="0">
                <a:latin typeface="Arial Black" panose="020B0A04020102020204" pitchFamily="34" charset="0"/>
              </a:rPr>
              <a:t>College Costs?</a:t>
            </a:r>
            <a:endParaRPr lang="en-US" dirty="0">
              <a:latin typeface="Arial Black" panose="020B0A04020102020204" pitchFamily="34" charset="0"/>
            </a:endParaRPr>
          </a:p>
        </p:txBody>
      </p:sp>
      <p:sp>
        <p:nvSpPr>
          <p:cNvPr id="3" name="Text Placeholder 2"/>
          <p:cNvSpPr>
            <a:spLocks noGrp="1"/>
          </p:cNvSpPr>
          <p:nvPr>
            <p:ph type="body" idx="1"/>
          </p:nvPr>
        </p:nvSpPr>
        <p:spPr>
          <a:xfrm>
            <a:off x="279400" y="939800"/>
            <a:ext cx="11722100" cy="5753100"/>
          </a:xfrm>
        </p:spPr>
        <p:txBody>
          <a:bodyPr/>
          <a:lstStyle/>
          <a:p>
            <a:r>
              <a:rPr lang="en-US" dirty="0" smtClean="0">
                <a:latin typeface="Arial Black" panose="020B0A04020102020204" pitchFamily="34" charset="0"/>
              </a:rPr>
              <a:t>Let’s focus on just tuition.</a:t>
            </a:r>
          </a:p>
          <a:p>
            <a:r>
              <a:rPr lang="en-US" dirty="0" smtClean="0">
                <a:latin typeface="Arial Black" panose="020B0A04020102020204" pitchFamily="34" charset="0"/>
              </a:rPr>
              <a:t>Go back to the website for the college you worked with in the last activity.</a:t>
            </a:r>
          </a:p>
          <a:p>
            <a:r>
              <a:rPr lang="en-US" dirty="0" smtClean="0">
                <a:latin typeface="Arial Black" panose="020B0A04020102020204" pitchFamily="34" charset="0"/>
              </a:rPr>
              <a:t>Do some research to find out the cost of tuition.</a:t>
            </a:r>
          </a:p>
          <a:p>
            <a:r>
              <a:rPr lang="en-US" dirty="0" smtClean="0">
                <a:latin typeface="Arial Black" panose="020B0A04020102020204" pitchFamily="34" charset="0"/>
              </a:rPr>
              <a:t>In the document in Google Classroom, write down the tuition per year.</a:t>
            </a:r>
          </a:p>
          <a:p>
            <a:r>
              <a:rPr lang="en-US" dirty="0" smtClean="0">
                <a:latin typeface="Arial Black" panose="020B0A04020102020204" pitchFamily="34" charset="0"/>
              </a:rPr>
              <a:t>Now go to</a:t>
            </a:r>
            <a:r>
              <a:rPr lang="en-US" dirty="0">
                <a:latin typeface="Arial Black" panose="020B0A04020102020204" pitchFamily="34" charset="0"/>
              </a:rPr>
              <a:t>: </a:t>
            </a:r>
            <a:r>
              <a:rPr lang="en-US" dirty="0">
                <a:latin typeface="Arial Black" panose="020B0A04020102020204" pitchFamily="34" charset="0"/>
                <a:hlinkClick r:id="rId2"/>
              </a:rPr>
              <a:t>https://</a:t>
            </a:r>
            <a:r>
              <a:rPr lang="en-US" dirty="0" smtClean="0">
                <a:latin typeface="Arial Black" panose="020B0A04020102020204" pitchFamily="34" charset="0"/>
                <a:hlinkClick r:id="rId2"/>
              </a:rPr>
              <a:t>bigfuture.collegeboard.org/pay-for-college/college-costs/college-costs-calculator</a:t>
            </a:r>
            <a:endParaRPr lang="en-US" dirty="0" smtClean="0">
              <a:latin typeface="Arial Black" panose="020B0A04020102020204" pitchFamily="34" charset="0"/>
            </a:endParaRPr>
          </a:p>
          <a:p>
            <a:pPr lvl="1"/>
            <a:r>
              <a:rPr lang="en-US" dirty="0" smtClean="0">
                <a:latin typeface="Arial Black" panose="020B0A04020102020204" pitchFamily="34" charset="0"/>
              </a:rPr>
              <a:t>Link is in Google Classroom</a:t>
            </a:r>
          </a:p>
          <a:p>
            <a:r>
              <a:rPr lang="en-US" dirty="0" smtClean="0">
                <a:latin typeface="Arial Black" panose="020B0A04020102020204" pitchFamily="34" charset="0"/>
              </a:rPr>
              <a:t>Enter your yearly total</a:t>
            </a:r>
          </a:p>
          <a:p>
            <a:r>
              <a:rPr lang="en-US" dirty="0" smtClean="0">
                <a:latin typeface="Arial Black" panose="020B0A04020102020204" pitchFamily="34" charset="0"/>
              </a:rPr>
              <a:t>Set your “Percentage from savings” to 25%</a:t>
            </a:r>
          </a:p>
          <a:p>
            <a:r>
              <a:rPr lang="en-US" dirty="0" smtClean="0">
                <a:latin typeface="Arial Black" panose="020B0A04020102020204" pitchFamily="34" charset="0"/>
              </a:rPr>
              <a:t>Leave the rest and hit “See Results”</a:t>
            </a:r>
          </a:p>
          <a:p>
            <a:r>
              <a:rPr lang="en-US" dirty="0" smtClean="0">
                <a:latin typeface="Arial Black" panose="020B0A04020102020204" pitchFamily="34" charset="0"/>
              </a:rPr>
              <a:t>Write that total under the first one you wrote down.</a:t>
            </a:r>
          </a:p>
        </p:txBody>
      </p:sp>
    </p:spTree>
    <p:extLst>
      <p:ext uri="{BB962C8B-B14F-4D97-AF65-F5344CB8AC3E}">
        <p14:creationId xmlns:p14="http://schemas.microsoft.com/office/powerpoint/2010/main" val="1628986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00" y="280500"/>
            <a:ext cx="11157600" cy="914800"/>
          </a:xfrm>
        </p:spPr>
        <p:txBody>
          <a:bodyPr/>
          <a:lstStyle/>
          <a:p>
            <a:pPr algn="ctr"/>
            <a:r>
              <a:rPr lang="en-US" dirty="0" smtClean="0">
                <a:latin typeface="Arial Black" panose="020B0A04020102020204" pitchFamily="34" charset="0"/>
              </a:rPr>
              <a:t>Comparison</a:t>
            </a:r>
            <a:endParaRPr lang="en-US" dirty="0">
              <a:latin typeface="Arial Black" panose="020B0A04020102020204" pitchFamily="34" charset="0"/>
            </a:endParaRPr>
          </a:p>
        </p:txBody>
      </p:sp>
      <p:sp>
        <p:nvSpPr>
          <p:cNvPr id="3" name="Text Placeholder 2"/>
          <p:cNvSpPr>
            <a:spLocks noGrp="1"/>
          </p:cNvSpPr>
          <p:nvPr>
            <p:ph type="body" idx="1"/>
          </p:nvPr>
        </p:nvSpPr>
        <p:spPr>
          <a:xfrm>
            <a:off x="517200" y="1358900"/>
            <a:ext cx="11157600" cy="5194300"/>
          </a:xfrm>
        </p:spPr>
        <p:txBody>
          <a:bodyPr/>
          <a:lstStyle/>
          <a:p>
            <a:r>
              <a:rPr lang="en-US" sz="3600" dirty="0" smtClean="0">
                <a:latin typeface="Arial Black" panose="020B0A04020102020204" pitchFamily="34" charset="0"/>
              </a:rPr>
              <a:t>In your groups, share that new annual total you calculated.</a:t>
            </a:r>
          </a:p>
          <a:p>
            <a:endParaRPr lang="en-US" sz="3600" dirty="0" smtClean="0">
              <a:latin typeface="Arial Black" panose="020B0A04020102020204" pitchFamily="34" charset="0"/>
            </a:endParaRPr>
          </a:p>
          <a:p>
            <a:r>
              <a:rPr lang="en-US" sz="3600" dirty="0" smtClean="0">
                <a:latin typeface="Arial Black" panose="020B0A04020102020204" pitchFamily="34" charset="0"/>
              </a:rPr>
              <a:t>Discuss: What are the differences in cost between your and other group members? What could be the reasons for those differences?</a:t>
            </a:r>
          </a:p>
          <a:p>
            <a:pPr marL="152396" indent="0">
              <a:buNone/>
            </a:pPr>
            <a:endParaRPr lang="en-US" sz="3600" dirty="0" smtClean="0">
              <a:latin typeface="Arial Black" panose="020B0A04020102020204" pitchFamily="34" charset="0"/>
            </a:endParaRPr>
          </a:p>
          <a:p>
            <a:r>
              <a:rPr lang="en-US" sz="3600" dirty="0" smtClean="0">
                <a:latin typeface="Arial Black" panose="020B0A04020102020204" pitchFamily="34" charset="0"/>
              </a:rPr>
              <a:t>Log your results in your Google Doc.</a:t>
            </a:r>
          </a:p>
          <a:p>
            <a:endParaRPr lang="en-US" dirty="0">
              <a:latin typeface="Arial Black" panose="020B0A04020102020204" pitchFamily="34" charset="0"/>
            </a:endParaRPr>
          </a:p>
          <a:p>
            <a:pPr marL="152396" indent="0">
              <a:buNone/>
            </a:pP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481039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Individual Comparison</a:t>
            </a:r>
            <a:endParaRPr lang="en-US" dirty="0">
              <a:latin typeface="Arial Black" panose="020B0A04020102020204" pitchFamily="34" charset="0"/>
            </a:endParaRPr>
          </a:p>
        </p:txBody>
      </p:sp>
      <p:sp>
        <p:nvSpPr>
          <p:cNvPr id="3" name="Text Placeholder 2"/>
          <p:cNvSpPr>
            <a:spLocks noGrp="1"/>
          </p:cNvSpPr>
          <p:nvPr>
            <p:ph type="body" idx="1"/>
          </p:nvPr>
        </p:nvSpPr>
        <p:spPr/>
        <p:txBody>
          <a:bodyPr/>
          <a:lstStyle/>
          <a:p>
            <a:r>
              <a:rPr lang="en-US" dirty="0" smtClean="0">
                <a:latin typeface="Arial Black" panose="020B0A04020102020204" pitchFamily="34" charset="0"/>
              </a:rPr>
              <a:t>Your job now is to find TWO MORE OPTIONS…</a:t>
            </a:r>
            <a:r>
              <a:rPr lang="en-US" dirty="0">
                <a:latin typeface="Arial Black" panose="020B0A04020102020204" pitchFamily="34" charset="0"/>
              </a:rPr>
              <a:t> </a:t>
            </a:r>
            <a:r>
              <a:rPr lang="en-US" dirty="0" smtClean="0">
                <a:latin typeface="Arial Black" panose="020B0A04020102020204" pitchFamily="34" charset="0"/>
              </a:rPr>
              <a:t>Two different colleges or training programs that also offer your degree.</a:t>
            </a:r>
          </a:p>
          <a:p>
            <a:r>
              <a:rPr lang="en-US" dirty="0" smtClean="0">
                <a:latin typeface="Arial Black" panose="020B0A04020102020204" pitchFamily="34" charset="0"/>
              </a:rPr>
              <a:t>Do a quick dive into their website and find their annual tuition costs.</a:t>
            </a:r>
          </a:p>
          <a:p>
            <a:r>
              <a:rPr lang="en-US" dirty="0" smtClean="0">
                <a:latin typeface="Arial Black" panose="020B0A04020102020204" pitchFamily="34" charset="0"/>
              </a:rPr>
              <a:t>Write those down with your other total…be sure to write what school or program that total comes from.</a:t>
            </a:r>
          </a:p>
          <a:p>
            <a:r>
              <a:rPr lang="en-US" dirty="0" smtClean="0">
                <a:latin typeface="Arial Black" panose="020B0A04020102020204" pitchFamily="34" charset="0"/>
              </a:rPr>
              <a:t>When you have your THREE options in front of you, answer the questions on Pg. 43.</a:t>
            </a:r>
          </a:p>
        </p:txBody>
      </p:sp>
    </p:spTree>
    <p:extLst>
      <p:ext uri="{BB962C8B-B14F-4D97-AF65-F5344CB8AC3E}">
        <p14:creationId xmlns:p14="http://schemas.microsoft.com/office/powerpoint/2010/main" val="6816899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Keep in Mind…</a:t>
            </a:r>
            <a:endParaRPr lang="en-US" dirty="0">
              <a:latin typeface="Arial Black" panose="020B0A04020102020204" pitchFamily="34" charset="0"/>
            </a:endParaRPr>
          </a:p>
        </p:txBody>
      </p:sp>
      <p:sp>
        <p:nvSpPr>
          <p:cNvPr id="3" name="Text Placeholder 2"/>
          <p:cNvSpPr>
            <a:spLocks noGrp="1"/>
          </p:cNvSpPr>
          <p:nvPr>
            <p:ph type="body" idx="1"/>
          </p:nvPr>
        </p:nvSpPr>
        <p:spPr/>
        <p:txBody>
          <a:bodyPr/>
          <a:lstStyle/>
          <a:p>
            <a:r>
              <a:rPr lang="en-US" dirty="0" smtClean="0"/>
              <a:t>Room and board</a:t>
            </a:r>
          </a:p>
          <a:p>
            <a:r>
              <a:rPr lang="en-US" dirty="0" smtClean="0"/>
              <a:t>Utilities</a:t>
            </a:r>
          </a:p>
          <a:p>
            <a:r>
              <a:rPr lang="en-US" dirty="0" smtClean="0"/>
              <a:t>Clothing/laundry</a:t>
            </a:r>
          </a:p>
          <a:p>
            <a:r>
              <a:rPr lang="en-US" dirty="0" smtClean="0"/>
              <a:t>Medical expenses</a:t>
            </a:r>
          </a:p>
          <a:p>
            <a:r>
              <a:rPr lang="en-US" dirty="0" smtClean="0"/>
              <a:t>Transportation</a:t>
            </a:r>
          </a:p>
          <a:p>
            <a:r>
              <a:rPr lang="en-US" dirty="0" smtClean="0"/>
              <a:t>?</a:t>
            </a:r>
          </a:p>
          <a:p>
            <a:r>
              <a:rPr lang="en-US" dirty="0" smtClean="0"/>
              <a:t>?</a:t>
            </a:r>
          </a:p>
          <a:p>
            <a:r>
              <a:rPr lang="en-US" dirty="0" smtClean="0"/>
              <a:t>?</a:t>
            </a:r>
          </a:p>
          <a:p>
            <a:r>
              <a:rPr lang="en-US" dirty="0" smtClean="0"/>
              <a:t>?</a:t>
            </a:r>
          </a:p>
          <a:p>
            <a:r>
              <a:rPr lang="en-US" dirty="0"/>
              <a:t>?</a:t>
            </a:r>
          </a:p>
        </p:txBody>
      </p:sp>
    </p:spTree>
    <p:extLst>
      <p:ext uri="{BB962C8B-B14F-4D97-AF65-F5344CB8AC3E}">
        <p14:creationId xmlns:p14="http://schemas.microsoft.com/office/powerpoint/2010/main" val="414139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Complete </a:t>
            </a:r>
            <a:r>
              <a:rPr lang="en-US" sz="4000" dirty="0" err="1" smtClean="0">
                <a:latin typeface="Arial Black" panose="020B0A04020102020204" pitchFamily="34" charset="0"/>
              </a:rPr>
              <a:t>Pgs</a:t>
            </a:r>
            <a:r>
              <a:rPr lang="en-US" sz="4000" dirty="0" smtClean="0">
                <a:latin typeface="Arial Black" panose="020B0A04020102020204" pitchFamily="34" charset="0"/>
              </a:rPr>
              <a:t> 39-41</a:t>
            </a:r>
          </a:p>
          <a:p>
            <a:pPr marL="0" indent="0" algn="ctr">
              <a:buNone/>
            </a:pPr>
            <a:r>
              <a:rPr lang="en-US" sz="4000" dirty="0" smtClean="0">
                <a:latin typeface="Arial Black" panose="020B0A04020102020204" pitchFamily="34" charset="0"/>
              </a:rPr>
              <a:t>In your My10YearPlan </a:t>
            </a:r>
            <a:r>
              <a:rPr lang="en-US" sz="4000" dirty="0" smtClean="0">
                <a:latin typeface="Arial Black" panose="020B0A04020102020204" pitchFamily="34" charset="0"/>
              </a:rPr>
              <a:t>Workbook</a:t>
            </a:r>
          </a:p>
          <a:p>
            <a:pPr marL="0" indent="0" algn="ctr">
              <a:buNone/>
            </a:pPr>
            <a:r>
              <a:rPr lang="en-US" sz="4000" dirty="0" smtClean="0">
                <a:latin typeface="Arial Black" panose="020B0A04020102020204" pitchFamily="34" charset="0"/>
              </a:rPr>
              <a:t>AND</a:t>
            </a:r>
          </a:p>
          <a:p>
            <a:pPr marL="0" indent="0" algn="ctr">
              <a:buNone/>
            </a:pPr>
            <a:r>
              <a:rPr lang="en-US" sz="4000" dirty="0" smtClean="0">
                <a:latin typeface="Arial Black" panose="020B0A04020102020204" pitchFamily="34" charset="0"/>
              </a:rPr>
              <a:t>College Cost Worksheet in Google Classroom</a:t>
            </a: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FRIDAY</a:t>
            </a:r>
            <a:endParaRPr lang="en-US" sz="4000" dirty="0">
              <a:latin typeface="Arial Black" panose="020B0A04020102020204" pitchFamily="34" charset="0"/>
            </a:endParaRPr>
          </a:p>
        </p:txBody>
      </p:sp>
    </p:spTree>
    <p:extLst>
      <p:ext uri="{BB962C8B-B14F-4D97-AF65-F5344CB8AC3E}">
        <p14:creationId xmlns:p14="http://schemas.microsoft.com/office/powerpoint/2010/main" val="2106220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Careeronestop.org</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You will be doing some research tomorrow into some fast growing careers.</a:t>
            </a:r>
          </a:p>
          <a:p>
            <a:r>
              <a:rPr lang="en-US" dirty="0" smtClean="0">
                <a:latin typeface="Arial Black" panose="020B0A04020102020204" pitchFamily="34" charset="0"/>
              </a:rPr>
              <a:t>To prepare for that, let’s see what they have to show you.</a:t>
            </a:r>
          </a:p>
          <a:p>
            <a:r>
              <a:rPr lang="en-US" dirty="0" smtClean="0">
                <a:latin typeface="Arial Black" panose="020B0A04020102020204" pitchFamily="34" charset="0"/>
              </a:rPr>
              <a:t>Open up </a:t>
            </a:r>
            <a:r>
              <a:rPr lang="en-US" dirty="0" err="1" smtClean="0">
                <a:latin typeface="Arial Black" panose="020B0A04020102020204" pitchFamily="34" charset="0"/>
              </a:rPr>
              <a:t>chromebooks</a:t>
            </a:r>
            <a:r>
              <a:rPr lang="en-US" dirty="0" smtClean="0">
                <a:latin typeface="Arial Black" panose="020B0A04020102020204" pitchFamily="34" charset="0"/>
              </a:rPr>
              <a:t> and go to:</a:t>
            </a:r>
          </a:p>
          <a:p>
            <a:pPr marL="0" indent="0" algn="ctr">
              <a:buNone/>
            </a:pPr>
            <a:r>
              <a:rPr lang="en-US" dirty="0" smtClean="0">
                <a:latin typeface="Arial Black" panose="020B0A04020102020204" pitchFamily="34" charset="0"/>
              </a:rPr>
              <a:t>Careeronestop.org</a:t>
            </a:r>
            <a:endParaRPr lang="en-US" dirty="0">
              <a:latin typeface="Arial Black" panose="020B0A04020102020204" pitchFamily="34" charset="0"/>
            </a:endParaRPr>
          </a:p>
        </p:txBody>
      </p:sp>
    </p:spTree>
    <p:extLst>
      <p:ext uri="{BB962C8B-B14F-4D97-AF65-F5344CB8AC3E}">
        <p14:creationId xmlns:p14="http://schemas.microsoft.com/office/powerpoint/2010/main" val="11237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have a plan to pay for your post-secondary education?</a:t>
            </a:r>
          </a:p>
          <a:p>
            <a:pPr marL="0" indent="0" algn="ctr">
              <a:buNone/>
            </a:pPr>
            <a:r>
              <a:rPr lang="en-US" sz="3200" dirty="0" smtClean="0">
                <a:latin typeface="Arial Black" panose="020B0A04020102020204" pitchFamily="34" charset="0"/>
              </a:rPr>
              <a:t>If so, what is it?</a:t>
            </a:r>
          </a:p>
          <a:p>
            <a:pPr marL="0" indent="0" algn="ctr">
              <a:buNone/>
            </a:pPr>
            <a:r>
              <a:rPr lang="en-US" sz="3200" dirty="0" smtClean="0">
                <a:latin typeface="Arial Black" panose="020B0A04020102020204" pitchFamily="34" charset="0"/>
              </a:rPr>
              <a:t>(</a:t>
            </a:r>
            <a:r>
              <a:rPr lang="en-US" sz="3200" dirty="0" err="1" smtClean="0">
                <a:latin typeface="Arial Black" panose="020B0A04020102020204" pitchFamily="34" charset="0"/>
              </a:rPr>
              <a:t>eg</a:t>
            </a:r>
            <a:r>
              <a:rPr lang="en-US" sz="3200" dirty="0" smtClean="0">
                <a:latin typeface="Arial Black" panose="020B0A04020102020204" pitchFamily="34" charset="0"/>
              </a:rPr>
              <a:t>: scholarships, grants, loans, parents, work, etc.)</a:t>
            </a:r>
          </a:p>
          <a:p>
            <a:pPr marL="0" indent="0" algn="ctr">
              <a:buNone/>
            </a:pPr>
            <a:r>
              <a:rPr lang="en-US" sz="3200" dirty="0" smtClean="0">
                <a:latin typeface="Arial Black" panose="020B0A04020102020204" pitchFamily="34" charset="0"/>
              </a:rPr>
              <a:t>After looking at the yearly tuition data, do you have any concerns? How can you start to address them?</a:t>
            </a: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1/15/2020</a:t>
            </a:r>
            <a:endParaRPr lang="en-US" dirty="0">
              <a:latin typeface="Arial Black" panose="020B0A04020102020204" pitchFamily="34" charset="0"/>
            </a:endParaRPr>
          </a:p>
        </p:txBody>
      </p:sp>
    </p:spTree>
    <p:extLst>
      <p:ext uri="{BB962C8B-B14F-4D97-AF65-F5344CB8AC3E}">
        <p14:creationId xmlns:p14="http://schemas.microsoft.com/office/powerpoint/2010/main" val="29438424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Can you think of any ways that you could reduce your college costs?</a:t>
            </a: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What are they and how would they help?</a:t>
            </a:r>
            <a:endParaRPr lang="en-US" sz="3200" dirty="0">
              <a:latin typeface="Arial Black" panose="020B0A04020102020204" pitchFamily="34" charset="0"/>
              <a:ea typeface="Century"/>
              <a:cs typeface="Century"/>
              <a:sym typeface="Century"/>
            </a:endParaRP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1/16/2020</a:t>
            </a:r>
            <a:endParaRPr lang="en-US" dirty="0">
              <a:latin typeface="Arial Black" panose="020B0A04020102020204" pitchFamily="34" charset="0"/>
            </a:endParaRPr>
          </a:p>
        </p:txBody>
      </p:sp>
    </p:spTree>
    <p:extLst>
      <p:ext uri="{BB962C8B-B14F-4D97-AF65-F5344CB8AC3E}">
        <p14:creationId xmlns:p14="http://schemas.microsoft.com/office/powerpoint/2010/main" val="41545388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a:latin typeface="Arial Black" panose="020B0A04020102020204" pitchFamily="34" charset="0"/>
              </a:rPr>
              <a:t>Can you think of any ways that you could reduce your college costs?</a:t>
            </a:r>
          </a:p>
          <a:p>
            <a:pPr marL="0" indent="0" algn="ctr">
              <a:buNone/>
            </a:pPr>
            <a:r>
              <a:rPr lang="en-US" dirty="0">
                <a:latin typeface="Arial Black" panose="020B0A04020102020204" pitchFamily="34" charset="0"/>
              </a:rPr>
              <a:t>What are they and how would they help?</a:t>
            </a:r>
          </a:p>
          <a:p>
            <a:pPr marL="0" indent="0" algn="ctr">
              <a:buNone/>
            </a:pP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1/16/2020</a:t>
            </a:r>
            <a:endParaRPr lang="en-US" dirty="0">
              <a:latin typeface="Arial Black" panose="020B0A04020102020204" pitchFamily="34" charset="0"/>
            </a:endParaRPr>
          </a:p>
        </p:txBody>
      </p:sp>
    </p:spTree>
    <p:extLst>
      <p:ext uri="{BB962C8B-B14F-4D97-AF65-F5344CB8AC3E}">
        <p14:creationId xmlns:p14="http://schemas.microsoft.com/office/powerpoint/2010/main" val="2721110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Reducing College Costs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Black" panose="020B0A04020102020204" pitchFamily="34" charset="0"/>
              </a:rPr>
              <a:t>In your workbooks, go to page 47.</a:t>
            </a:r>
          </a:p>
          <a:p>
            <a:r>
              <a:rPr lang="en-US" dirty="0" smtClean="0">
                <a:latin typeface="Arial Black" panose="020B0A04020102020204" pitchFamily="34" charset="0"/>
              </a:rPr>
              <a:t>Take a few minutes to read over the list, “30 Ways to Reduce College Costs”</a:t>
            </a:r>
          </a:p>
          <a:p>
            <a:r>
              <a:rPr lang="en-US" dirty="0" smtClean="0">
                <a:latin typeface="Arial Black" panose="020B0A04020102020204" pitchFamily="34" charset="0"/>
              </a:rPr>
              <a:t>As you do, circle or highlight ANY that you think you could apply to your situation.</a:t>
            </a:r>
          </a:p>
          <a:p>
            <a:pPr lvl="1"/>
            <a:r>
              <a:rPr lang="en-US" dirty="0" smtClean="0">
                <a:latin typeface="Arial Black" panose="020B0A04020102020204" pitchFamily="34" charset="0"/>
              </a:rPr>
              <a:t>MARK AT LEAST 3</a:t>
            </a:r>
          </a:p>
          <a:p>
            <a:endParaRPr lang="en-US" dirty="0">
              <a:latin typeface="Arial Black" panose="020B0A04020102020204" pitchFamily="34" charset="0"/>
            </a:endParaRPr>
          </a:p>
          <a:p>
            <a:r>
              <a:rPr lang="en-US" dirty="0" smtClean="0">
                <a:latin typeface="Arial Black" panose="020B0A04020102020204" pitchFamily="34" charset="0"/>
              </a:rPr>
              <a:t>Now take a few minutes to discuss/compare with your group.</a:t>
            </a:r>
          </a:p>
          <a:p>
            <a:r>
              <a:rPr lang="en-US" dirty="0" smtClean="0">
                <a:latin typeface="Arial Black" panose="020B0A04020102020204" pitchFamily="34" charset="0"/>
              </a:rPr>
              <a:t>Did you mark the same options? Why or why not?</a:t>
            </a:r>
            <a:endParaRPr lang="en-US" dirty="0">
              <a:latin typeface="Arial Black" panose="020B0A04020102020204" pitchFamily="34" charset="0"/>
            </a:endParaRPr>
          </a:p>
        </p:txBody>
      </p:sp>
    </p:spTree>
    <p:extLst>
      <p:ext uri="{BB962C8B-B14F-4D97-AF65-F5344CB8AC3E}">
        <p14:creationId xmlns:p14="http://schemas.microsoft.com/office/powerpoint/2010/main" val="20696616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Reducing College Costs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As a group, choose the SIX strategies that you all agree would be beneficial.</a:t>
            </a:r>
          </a:p>
          <a:p>
            <a:r>
              <a:rPr lang="en-US" dirty="0" smtClean="0">
                <a:latin typeface="Arial Black" panose="020B0A04020102020204" pitchFamily="34" charset="0"/>
              </a:rPr>
              <a:t>Write those down on page 45 in your workbook.</a:t>
            </a:r>
          </a:p>
          <a:p>
            <a:r>
              <a:rPr lang="en-US" dirty="0" smtClean="0">
                <a:latin typeface="Arial Black" panose="020B0A04020102020204" pitchFamily="34" charset="0"/>
              </a:rPr>
              <a:t>Next to each one, estimate how much money you could save with each option and write that total down.</a:t>
            </a:r>
          </a:p>
          <a:p>
            <a:endParaRPr lang="en-US" dirty="0">
              <a:latin typeface="Arial Black" panose="020B0A04020102020204" pitchFamily="34" charset="0"/>
            </a:endParaRPr>
          </a:p>
        </p:txBody>
      </p:sp>
    </p:spTree>
    <p:extLst>
      <p:ext uri="{BB962C8B-B14F-4D97-AF65-F5344CB8AC3E}">
        <p14:creationId xmlns:p14="http://schemas.microsoft.com/office/powerpoint/2010/main" val="33396642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975"/>
          </a:xfrm>
        </p:spPr>
        <p:txBody>
          <a:bodyPr/>
          <a:lstStyle/>
          <a:p>
            <a:pPr algn="ctr"/>
            <a:r>
              <a:rPr lang="en-US" dirty="0" smtClean="0">
                <a:latin typeface="Arial Black" panose="020B0A04020102020204" pitchFamily="34" charset="0"/>
              </a:rPr>
              <a:t>Getting Ready</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In Google Classroom, you will find a template for a short writing assignment.</a:t>
            </a:r>
          </a:p>
          <a:p>
            <a:r>
              <a:rPr lang="en-US" dirty="0" smtClean="0">
                <a:latin typeface="Arial Black" panose="020B0A04020102020204" pitchFamily="34" charset="0"/>
              </a:rPr>
              <a:t>Using the list of </a:t>
            </a:r>
            <a:endParaRPr lang="en-US" dirty="0">
              <a:latin typeface="Arial Black" panose="020B0A04020102020204" pitchFamily="34" charset="0"/>
            </a:endParaRPr>
          </a:p>
        </p:txBody>
      </p:sp>
    </p:spTree>
    <p:extLst>
      <p:ext uri="{BB962C8B-B14F-4D97-AF65-F5344CB8AC3E}">
        <p14:creationId xmlns:p14="http://schemas.microsoft.com/office/powerpoint/2010/main" val="9639523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sz="4000" dirty="0" smtClean="0">
                <a:latin typeface="Arial Black" panose="020B0A04020102020204" pitchFamily="34" charset="0"/>
              </a:rPr>
              <a:t>Complete Pg. 45</a:t>
            </a:r>
          </a:p>
          <a:p>
            <a:pPr marL="0" indent="0" algn="ctr">
              <a:buNone/>
            </a:pPr>
            <a:r>
              <a:rPr lang="en-US" sz="4000" dirty="0">
                <a:latin typeface="Arial Black" panose="020B0A04020102020204" pitchFamily="34" charset="0"/>
              </a:rPr>
              <a:t>Parent/guardian section</a:t>
            </a: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In your My10YearPlan </a:t>
            </a:r>
            <a:r>
              <a:rPr lang="en-US" sz="4000" dirty="0" smtClean="0">
                <a:latin typeface="Arial Black" panose="020B0A04020102020204" pitchFamily="34" charset="0"/>
              </a:rPr>
              <a:t>Workbook</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AND</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“Getting Ready” writing assignment</a:t>
            </a: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DUE FRIDAY</a:t>
            </a:r>
            <a:endParaRPr lang="en-US" sz="4000" dirty="0">
              <a:latin typeface="Arial Black" panose="020B0A04020102020204" pitchFamily="34" charset="0"/>
            </a:endParaRPr>
          </a:p>
        </p:txBody>
      </p:sp>
    </p:spTree>
    <p:extLst>
      <p:ext uri="{BB962C8B-B14F-4D97-AF65-F5344CB8AC3E}">
        <p14:creationId xmlns:p14="http://schemas.microsoft.com/office/powerpoint/2010/main" val="38340868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Consider this common phrase:</a:t>
            </a:r>
          </a:p>
          <a:p>
            <a:pPr marL="0" indent="0" algn="ctr">
              <a:buNone/>
            </a:pPr>
            <a:r>
              <a:rPr lang="en-US" sz="3200" dirty="0" smtClean="0">
                <a:latin typeface="Arial Black" panose="020B0A04020102020204" pitchFamily="34" charset="0"/>
              </a:rPr>
              <a:t>“Where there’s a will, there’s a way.”</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does this relate you your post-secondary  planning; especially when it comes to the financial considerations?</a:t>
            </a: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1/16/2020</a:t>
            </a:r>
            <a:endParaRPr lang="en-US" dirty="0">
              <a:latin typeface="Arial Black" panose="020B0A04020102020204" pitchFamily="34" charset="0"/>
            </a:endParaRPr>
          </a:p>
        </p:txBody>
      </p:sp>
    </p:spTree>
    <p:extLst>
      <p:ext uri="{BB962C8B-B14F-4D97-AF65-F5344CB8AC3E}">
        <p14:creationId xmlns:p14="http://schemas.microsoft.com/office/powerpoint/2010/main" val="21957886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fontScale="92500"/>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What, besides, GPA, do you think colleges look at to decide acceptance?</a:t>
            </a:r>
          </a:p>
          <a:p>
            <a:pPr marL="0" lvl="0" indent="0" algn="ctr">
              <a:lnSpc>
                <a:spcPct val="100000"/>
              </a:lnSpc>
              <a:spcBef>
                <a:spcPts val="0"/>
              </a:spcBef>
              <a:buNone/>
            </a:pPr>
            <a:endParaRPr lang="en-US" sz="3200" dirty="0" smtClean="0">
              <a:latin typeface="Arial Black" panose="020B0A04020102020204" pitchFamily="34" charset="0"/>
              <a:ea typeface="Century"/>
              <a:cs typeface="Century"/>
              <a:sym typeface="Century"/>
            </a:endParaRP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What qualities do employers look for when they interview/hire?</a:t>
            </a:r>
          </a:p>
          <a:p>
            <a:pPr marL="0" lvl="0" indent="0" algn="ctr">
              <a:lnSpc>
                <a:spcPct val="100000"/>
              </a:lnSpc>
              <a:spcBef>
                <a:spcPts val="0"/>
              </a:spcBef>
              <a:buNone/>
            </a:pPr>
            <a:endParaRPr lang="en-US" sz="3200" dirty="0">
              <a:latin typeface="Arial Black" panose="020B0A04020102020204" pitchFamily="34" charset="0"/>
              <a:ea typeface="Century"/>
              <a:cs typeface="Century"/>
              <a:sym typeface="Century"/>
            </a:endParaRP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Do you feel like you have qualities/experiences that will make you stand out?</a:t>
            </a: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If so, what are they? If not, why not?</a:t>
            </a:r>
          </a:p>
          <a:p>
            <a:pPr marL="0" lvl="0" indent="0" algn="ctr">
              <a:lnSpc>
                <a:spcPct val="100000"/>
              </a:lnSpc>
              <a:spcBef>
                <a:spcPts val="0"/>
              </a:spcBef>
              <a:buNone/>
            </a:pPr>
            <a:endParaRPr lang="en-US" sz="3200" dirty="0">
              <a:latin typeface="Arial Black" panose="020B0A04020102020204" pitchFamily="34" charset="0"/>
              <a:ea typeface="Century"/>
              <a:cs typeface="Century"/>
              <a:sym typeface="Century"/>
            </a:endParaRP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1/17/2020</a:t>
            </a:r>
            <a:endParaRPr lang="en-US" dirty="0">
              <a:latin typeface="Arial Black" panose="020B0A04020102020204" pitchFamily="34" charset="0"/>
            </a:endParaRPr>
          </a:p>
        </p:txBody>
      </p:sp>
    </p:spTree>
    <p:extLst>
      <p:ext uri="{BB962C8B-B14F-4D97-AF65-F5344CB8AC3E}">
        <p14:creationId xmlns:p14="http://schemas.microsoft.com/office/powerpoint/2010/main" val="36090452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a:latin typeface="Arial Black" panose="020B0A04020102020204" pitchFamily="34" charset="0"/>
            </a:endParaRPr>
          </a:p>
          <a:p>
            <a:pPr marL="0" indent="0" algn="ctr">
              <a:buNone/>
            </a:pPr>
            <a:r>
              <a:rPr lang="en-US" dirty="0">
                <a:latin typeface="Arial Black" panose="020B0A04020102020204" pitchFamily="34" charset="0"/>
              </a:rPr>
              <a:t>What, besides, GPA, do you think colleges look at to decide acceptance?</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What qualities do employers look for when they interview/hire?</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Do you feel like you have qualities/experiences that will make you stand out?</a:t>
            </a:r>
          </a:p>
          <a:p>
            <a:pPr marL="0" indent="0" algn="ctr">
              <a:buNone/>
            </a:pPr>
            <a:r>
              <a:rPr lang="en-US" dirty="0">
                <a:latin typeface="Arial Black" panose="020B0A04020102020204" pitchFamily="34" charset="0"/>
              </a:rPr>
              <a:t>If so, what are they? If not, why not?</a:t>
            </a:r>
            <a:endParaRPr lang="en-US"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1/17/2020</a:t>
            </a:r>
            <a:endParaRPr lang="en-US" dirty="0">
              <a:latin typeface="Arial Black" panose="020B0A04020102020204" pitchFamily="34" charset="0"/>
            </a:endParaRPr>
          </a:p>
        </p:txBody>
      </p:sp>
    </p:spTree>
    <p:extLst>
      <p:ext uri="{BB962C8B-B14F-4D97-AF65-F5344CB8AC3E}">
        <p14:creationId xmlns:p14="http://schemas.microsoft.com/office/powerpoint/2010/main" val="2710714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0"/>
            <a:ext cx="9509760" cy="6901098"/>
          </a:xfrm>
        </p:spPr>
      </p:pic>
    </p:spTree>
    <p:extLst>
      <p:ext uri="{BB962C8B-B14F-4D97-AF65-F5344CB8AC3E}">
        <p14:creationId xmlns:p14="http://schemas.microsoft.com/office/powerpoint/2010/main" val="1866706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Acceptance Requirements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On pages 53-55 in your workbook, you are asked to do some more research.</a:t>
            </a:r>
          </a:p>
          <a:p>
            <a:r>
              <a:rPr lang="en-US" dirty="0" smtClean="0">
                <a:latin typeface="Arial Black" panose="020B0A04020102020204" pitchFamily="34" charset="0"/>
              </a:rPr>
              <a:t>You will research ALL options on these pages, regardless of which you are planning to follow.</a:t>
            </a:r>
          </a:p>
          <a:p>
            <a:r>
              <a:rPr lang="en-US" dirty="0" smtClean="0">
                <a:latin typeface="Arial Black" panose="020B0A04020102020204" pitchFamily="34" charset="0"/>
              </a:rPr>
              <a:t>Use the COLLEGE/PROGRAM/PLAN you actually plan to follow in whichever category it fits.</a:t>
            </a:r>
          </a:p>
          <a:p>
            <a:r>
              <a:rPr lang="en-US" dirty="0" smtClean="0">
                <a:latin typeface="Arial Black" panose="020B0A04020102020204" pitchFamily="34" charset="0"/>
              </a:rPr>
              <a:t>Use your charts on Pages 39 and 41 to complete the other options.</a:t>
            </a:r>
            <a:endParaRPr lang="en-US" dirty="0">
              <a:latin typeface="Arial Black" panose="020B0A04020102020204" pitchFamily="34" charset="0"/>
            </a:endParaRPr>
          </a:p>
        </p:txBody>
      </p:sp>
    </p:spTree>
    <p:extLst>
      <p:ext uri="{BB962C8B-B14F-4D97-AF65-F5344CB8AC3E}">
        <p14:creationId xmlns:p14="http://schemas.microsoft.com/office/powerpoint/2010/main" val="15942830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Pages 53-55</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TUESDAY</a:t>
            </a:r>
            <a:endParaRPr lang="en-US" sz="4000" dirty="0">
              <a:latin typeface="Arial Black" panose="020B0A04020102020204" pitchFamily="34" charset="0"/>
            </a:endParaRPr>
          </a:p>
        </p:txBody>
      </p:sp>
    </p:spTree>
    <p:extLst>
      <p:ext uri="{BB962C8B-B14F-4D97-AF65-F5344CB8AC3E}">
        <p14:creationId xmlns:p14="http://schemas.microsoft.com/office/powerpoint/2010/main" val="40544057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Has going through this program made you think about your future plans?</a:t>
            </a:r>
          </a:p>
          <a:p>
            <a:pPr marL="0" indent="0" algn="ctr">
              <a:buNone/>
            </a:pPr>
            <a:r>
              <a:rPr lang="en-US" sz="3200" dirty="0" smtClean="0">
                <a:latin typeface="Arial Black" panose="020B0A04020102020204" pitchFamily="34" charset="0"/>
              </a:rPr>
              <a:t>What are your most significant take-</a:t>
            </a:r>
            <a:r>
              <a:rPr lang="en-US" sz="3200" dirty="0" err="1" smtClean="0">
                <a:latin typeface="Arial Black" panose="020B0A04020102020204" pitchFamily="34" charset="0"/>
              </a:rPr>
              <a:t>aways</a:t>
            </a:r>
            <a:r>
              <a:rPr lang="en-US" sz="3200" dirty="0" smtClean="0">
                <a:latin typeface="Arial Black" panose="020B0A04020102020204" pitchFamily="34" charset="0"/>
              </a:rPr>
              <a:t> from this process?</a:t>
            </a:r>
          </a:p>
          <a:p>
            <a:pPr marL="0" indent="0" algn="ctr">
              <a:buNone/>
            </a:pPr>
            <a:r>
              <a:rPr lang="en-US" sz="3200" dirty="0" smtClean="0">
                <a:latin typeface="Arial Black" panose="020B0A04020102020204" pitchFamily="34" charset="0"/>
              </a:rPr>
              <a:t>Do you think it was worth taking the time in class to do?</a:t>
            </a:r>
          </a:p>
          <a:p>
            <a:pPr marL="0" indent="0" algn="ctr">
              <a:buNone/>
            </a:pPr>
            <a:r>
              <a:rPr lang="en-US" sz="3200" dirty="0" smtClean="0">
                <a:latin typeface="Arial Black" panose="020B0A04020102020204" pitchFamily="34" charset="0"/>
              </a:rPr>
              <a:t>Why or why not?</a:t>
            </a:r>
            <a:endParaRPr lang="en-US" sz="3200" dirty="0" smtClean="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1/17/2020</a:t>
            </a:r>
            <a:endParaRPr lang="en-US" dirty="0">
              <a:latin typeface="Arial Black" panose="020B0A04020102020204" pitchFamily="34" charset="0"/>
            </a:endParaRPr>
          </a:p>
        </p:txBody>
      </p:sp>
    </p:spTree>
    <p:extLst>
      <p:ext uri="{BB962C8B-B14F-4D97-AF65-F5344CB8AC3E}">
        <p14:creationId xmlns:p14="http://schemas.microsoft.com/office/powerpoint/2010/main" val="9597820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In your groups, discuss the following:</a:t>
            </a:r>
          </a:p>
          <a:p>
            <a:pPr marL="0" indent="0" algn="ctr">
              <a:buNone/>
            </a:pPr>
            <a:endParaRPr lang="en-US" sz="2000" dirty="0" smtClean="0">
              <a:latin typeface="Arial Black" panose="020B0A04020102020204" pitchFamily="34" charset="0"/>
            </a:endParaRPr>
          </a:p>
          <a:p>
            <a:pPr marL="0" lvl="0" indent="0" algn="ctr">
              <a:lnSpc>
                <a:spcPct val="100000"/>
              </a:lnSpc>
              <a:spcBef>
                <a:spcPts val="0"/>
              </a:spcBef>
              <a:buNone/>
            </a:pPr>
            <a:r>
              <a:rPr lang="en-US" sz="2400" dirty="0" smtClean="0">
                <a:latin typeface="Arial Black" panose="020B0A04020102020204" pitchFamily="34" charset="0"/>
                <a:ea typeface="Century"/>
                <a:cs typeface="Century"/>
                <a:sym typeface="Century"/>
              </a:rPr>
              <a:t>Think about the things you have done since entering high school that will help you in your future.</a:t>
            </a:r>
          </a:p>
          <a:p>
            <a:pPr marL="0" lvl="0" indent="0" algn="ctr">
              <a:lnSpc>
                <a:spcPct val="100000"/>
              </a:lnSpc>
              <a:spcBef>
                <a:spcPts val="0"/>
              </a:spcBef>
              <a:buNone/>
            </a:pPr>
            <a:endParaRPr lang="en-US" sz="2400" dirty="0">
              <a:latin typeface="Arial Black" panose="020B0A04020102020204" pitchFamily="34" charset="0"/>
              <a:ea typeface="Century"/>
              <a:cs typeface="Century"/>
              <a:sym typeface="Century"/>
            </a:endParaRP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If you were to write a letter to an 8</a:t>
            </a:r>
            <a:r>
              <a:rPr lang="en-US" sz="3200" baseline="30000" dirty="0" smtClean="0">
                <a:latin typeface="Arial Black" panose="020B0A04020102020204" pitchFamily="34" charset="0"/>
                <a:ea typeface="Century"/>
                <a:cs typeface="Century"/>
                <a:sym typeface="Century"/>
              </a:rPr>
              <a:t>th</a:t>
            </a:r>
            <a:r>
              <a:rPr lang="en-US" sz="3200" dirty="0" smtClean="0">
                <a:latin typeface="Arial Black" panose="020B0A04020102020204" pitchFamily="34" charset="0"/>
                <a:ea typeface="Century"/>
                <a:cs typeface="Century"/>
                <a:sym typeface="Century"/>
              </a:rPr>
              <a:t> grade student who will be coming here next year, what advice would you give them to help them start preparing for their futures?</a:t>
            </a:r>
          </a:p>
          <a:p>
            <a:pPr marL="0" lvl="0" indent="0" algn="ctr">
              <a:lnSpc>
                <a:spcPct val="100000"/>
              </a:lnSpc>
              <a:spcBef>
                <a:spcPts val="0"/>
              </a:spcBef>
              <a:buNone/>
            </a:pPr>
            <a:r>
              <a:rPr lang="en-US" sz="3200" dirty="0" smtClean="0">
                <a:latin typeface="Arial Black" panose="020B0A04020102020204" pitchFamily="34" charset="0"/>
                <a:ea typeface="Century"/>
                <a:cs typeface="Century"/>
                <a:sym typeface="Century"/>
              </a:rPr>
              <a:t>What things have you done that they should do (or not do)?</a:t>
            </a:r>
          </a:p>
          <a:p>
            <a:pPr marL="0" lvl="0" indent="0" algn="ctr">
              <a:lnSpc>
                <a:spcPct val="100000"/>
              </a:lnSpc>
              <a:spcBef>
                <a:spcPts val="0"/>
              </a:spcBef>
              <a:buNone/>
            </a:pPr>
            <a:endParaRPr lang="en-US" sz="3200" dirty="0">
              <a:latin typeface="Arial Black" panose="020B0A04020102020204" pitchFamily="34" charset="0"/>
              <a:ea typeface="Century"/>
              <a:cs typeface="Century"/>
              <a:sym typeface="Century"/>
            </a:endParaRP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1/21/2020</a:t>
            </a:r>
            <a:endParaRPr lang="en-US" dirty="0">
              <a:latin typeface="Arial Black" panose="020B0A04020102020204" pitchFamily="34" charset="0"/>
            </a:endParaRPr>
          </a:p>
        </p:txBody>
      </p:sp>
    </p:spTree>
    <p:extLst>
      <p:ext uri="{BB962C8B-B14F-4D97-AF65-F5344CB8AC3E}">
        <p14:creationId xmlns:p14="http://schemas.microsoft.com/office/powerpoint/2010/main" val="41279611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Start-Up - </a:t>
            </a:r>
            <a:r>
              <a:rPr lang="en-US" dirty="0" smtClean="0">
                <a:latin typeface="Arial Black" panose="020B0A04020102020204" pitchFamily="34" charset="0"/>
              </a:rPr>
              <a:t>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fontScale="92500" lnSpcReduction="10000"/>
          </a:bodyPr>
          <a:lstStyle/>
          <a:p>
            <a:pPr marL="0" indent="0" algn="ctr">
              <a:buNone/>
            </a:pPr>
            <a:r>
              <a:rPr lang="en-US" sz="2000" dirty="0" smtClean="0">
                <a:latin typeface="Arial Black" panose="020B0A04020102020204" pitchFamily="34" charset="0"/>
              </a:rPr>
              <a:t>Now write about the </a:t>
            </a:r>
            <a:r>
              <a:rPr lang="en-US" sz="2000" dirty="0" smtClean="0">
                <a:latin typeface="Arial Black" panose="020B0A04020102020204" pitchFamily="34" charset="0"/>
              </a:rPr>
              <a:t>following:</a:t>
            </a:r>
          </a:p>
          <a:p>
            <a:pPr marL="0" indent="0" algn="ctr">
              <a:buNone/>
            </a:pPr>
            <a:endParaRPr lang="en-US" sz="2000" dirty="0" smtClean="0">
              <a:latin typeface="Arial Black" panose="020B0A04020102020204" pitchFamily="34" charset="0"/>
            </a:endParaRPr>
          </a:p>
          <a:p>
            <a:pPr marL="0" lvl="0" indent="0" algn="ctr">
              <a:lnSpc>
                <a:spcPct val="100000"/>
              </a:lnSpc>
              <a:spcBef>
                <a:spcPts val="0"/>
              </a:spcBef>
              <a:buNone/>
            </a:pPr>
            <a:r>
              <a:rPr lang="en-US" sz="3200" dirty="0">
                <a:latin typeface="Arial Black" panose="020B0A04020102020204" pitchFamily="34" charset="0"/>
                <a:ea typeface="Century"/>
                <a:cs typeface="Century"/>
                <a:sym typeface="Century"/>
              </a:rPr>
              <a:t>Think about the things you have done since entering high school that will help you in your future.</a:t>
            </a:r>
          </a:p>
          <a:p>
            <a:pPr marL="0" lvl="0" indent="0" algn="ctr">
              <a:lnSpc>
                <a:spcPct val="100000"/>
              </a:lnSpc>
              <a:spcBef>
                <a:spcPts val="0"/>
              </a:spcBef>
              <a:buNone/>
            </a:pPr>
            <a:endParaRPr lang="en-US" sz="3200" dirty="0">
              <a:latin typeface="Arial Black" panose="020B0A04020102020204" pitchFamily="34" charset="0"/>
              <a:ea typeface="Century"/>
              <a:cs typeface="Century"/>
              <a:sym typeface="Century"/>
            </a:endParaRPr>
          </a:p>
          <a:p>
            <a:pPr marL="0" lvl="0" indent="0" algn="ctr">
              <a:lnSpc>
                <a:spcPct val="100000"/>
              </a:lnSpc>
              <a:spcBef>
                <a:spcPts val="0"/>
              </a:spcBef>
              <a:buNone/>
            </a:pPr>
            <a:r>
              <a:rPr lang="en-US" sz="3200" dirty="0">
                <a:latin typeface="Arial Black" panose="020B0A04020102020204" pitchFamily="34" charset="0"/>
                <a:ea typeface="Century"/>
                <a:cs typeface="Century"/>
                <a:sym typeface="Century"/>
              </a:rPr>
              <a:t>If you were to write a letter to an 8th grade student who will be coming here next year, what advice would you give them to help them start preparing for their futures?</a:t>
            </a:r>
          </a:p>
          <a:p>
            <a:pPr marL="0" lvl="0" indent="0" algn="ctr">
              <a:lnSpc>
                <a:spcPct val="100000"/>
              </a:lnSpc>
              <a:spcBef>
                <a:spcPts val="0"/>
              </a:spcBef>
              <a:buNone/>
            </a:pPr>
            <a:r>
              <a:rPr lang="en-US" sz="3200" dirty="0">
                <a:latin typeface="Arial Black" panose="020B0A04020102020204" pitchFamily="34" charset="0"/>
                <a:ea typeface="Century"/>
                <a:cs typeface="Century"/>
                <a:sym typeface="Century"/>
              </a:rPr>
              <a:t>What things have you done that they should do (or not do)?</a:t>
            </a:r>
          </a:p>
          <a:p>
            <a:pPr marL="0" lvl="0" indent="0" algn="ctr">
              <a:lnSpc>
                <a:spcPct val="100000"/>
              </a:lnSpc>
              <a:spcBef>
                <a:spcPts val="0"/>
              </a:spcBef>
              <a:buNone/>
            </a:pPr>
            <a:endParaRPr lang="en-US" sz="3200" dirty="0">
              <a:latin typeface="Arial Black" panose="020B0A04020102020204" pitchFamily="34" charset="0"/>
              <a:ea typeface="Century"/>
              <a:cs typeface="Century"/>
              <a:sym typeface="Century"/>
            </a:endParaRPr>
          </a:p>
          <a:p>
            <a:pPr marL="0" indent="0" algn="ctr">
              <a:buNone/>
            </a:pPr>
            <a:endParaRPr lang="en-US" dirty="0">
              <a:latin typeface="Arial Black" panose="020B0A04020102020204" pitchFamily="34" charset="0"/>
            </a:endParaRPr>
          </a:p>
        </p:txBody>
      </p:sp>
      <p:sp>
        <p:nvSpPr>
          <p:cNvPr id="2" name="TextBox 1"/>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1/21/2020</a:t>
            </a:r>
            <a:endParaRPr lang="en-US" dirty="0">
              <a:latin typeface="Arial Black" panose="020B0A04020102020204" pitchFamily="34" charset="0"/>
            </a:endParaRPr>
          </a:p>
        </p:txBody>
      </p:sp>
    </p:spTree>
    <p:extLst>
      <p:ext uri="{BB962C8B-B14F-4D97-AF65-F5344CB8AC3E}">
        <p14:creationId xmlns:p14="http://schemas.microsoft.com/office/powerpoint/2010/main" val="41608991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Final Steps – Updating Online</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Go to page 56 in your workbook.</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Follow the instructions on pages 56-58 to finish the last steps and update your plan on the My10YearPlan website.</a:t>
            </a:r>
            <a:endParaRPr lang="en-US" dirty="0">
              <a:latin typeface="Arial Black" panose="020B0A04020102020204" pitchFamily="34" charset="0"/>
            </a:endParaRPr>
          </a:p>
        </p:txBody>
      </p:sp>
    </p:spTree>
    <p:extLst>
      <p:ext uri="{BB962C8B-B14F-4D97-AF65-F5344CB8AC3E}">
        <p14:creationId xmlns:p14="http://schemas.microsoft.com/office/powerpoint/2010/main" val="4179815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Completed Workbooks AND</a:t>
            </a:r>
          </a:p>
          <a:p>
            <a:pPr marL="0" indent="0" algn="ctr">
              <a:buNone/>
            </a:pPr>
            <a:r>
              <a:rPr lang="en-US" sz="4000" dirty="0" smtClean="0">
                <a:latin typeface="Arial Black" panose="020B0A04020102020204" pitchFamily="34" charset="0"/>
              </a:rPr>
              <a:t>Website Updates</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40426593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9463"/>
          </a:xfrm>
        </p:spPr>
        <p:txBody>
          <a:bodyPr/>
          <a:lstStyle/>
          <a:p>
            <a:pPr algn="ctr"/>
            <a:r>
              <a:rPr lang="en-US" dirty="0" smtClean="0">
                <a:latin typeface="Arial Black" panose="020B0A04020102020204" pitchFamily="34" charset="0"/>
              </a:rPr>
              <a:t>Exit Ticket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144588"/>
            <a:ext cx="10515600" cy="5032375"/>
          </a:xfrm>
        </p:spPr>
        <p:txBody>
          <a:bodyPr>
            <a:normAutofit/>
          </a:bodyPr>
          <a:lstStyle/>
          <a:p>
            <a:pPr marL="0" indent="0" algn="ctr">
              <a:buNone/>
            </a:pPr>
            <a:r>
              <a:rPr lang="en-US" sz="2000" dirty="0" smtClean="0">
                <a:latin typeface="Arial Black" panose="020B0A04020102020204" pitchFamily="34" charset="0"/>
              </a:rPr>
              <a:t>Now write about the following:</a:t>
            </a:r>
          </a:p>
          <a:p>
            <a:pPr marL="0" indent="0" algn="ctr">
              <a:buNone/>
            </a:pPr>
            <a:endParaRPr lang="en-US" sz="20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Do you know anyone who has changed careers later in their lives?</a:t>
            </a:r>
          </a:p>
          <a:p>
            <a:pPr marL="0" indent="0" algn="ctr">
              <a:buNone/>
            </a:pPr>
            <a:r>
              <a:rPr lang="en-US" sz="3200" dirty="0" smtClean="0">
                <a:latin typeface="Arial Black" panose="020B0A04020102020204" pitchFamily="34" charset="0"/>
              </a:rPr>
              <a:t>What reasons could cause someone to make a change like that?</a:t>
            </a:r>
          </a:p>
          <a:p>
            <a:pPr marL="0" indent="0" algn="ctr">
              <a:buNone/>
            </a:pPr>
            <a:r>
              <a:rPr lang="en-US" sz="3200" dirty="0" smtClean="0">
                <a:latin typeface="Arial Black" panose="020B0A04020102020204" pitchFamily="34" charset="0"/>
              </a:rPr>
              <a:t>If you found yourself needing to give up your chosen career, what would you do?</a:t>
            </a:r>
            <a:endParaRPr lang="en-US" sz="3200" dirty="0">
              <a:latin typeface="Arial Black" panose="020B0A04020102020204" pitchFamily="34" charset="0"/>
            </a:endParaRPr>
          </a:p>
        </p:txBody>
      </p:sp>
      <p:sp>
        <p:nvSpPr>
          <p:cNvPr id="7" name="TextBox 6"/>
          <p:cNvSpPr txBox="1"/>
          <p:nvPr/>
        </p:nvSpPr>
        <p:spPr>
          <a:xfrm>
            <a:off x="9797143" y="365125"/>
            <a:ext cx="2037806" cy="369332"/>
          </a:xfrm>
          <a:prstGeom prst="rect">
            <a:avLst/>
          </a:prstGeom>
          <a:noFill/>
        </p:spPr>
        <p:txBody>
          <a:bodyPr wrap="square" rtlCol="0">
            <a:spAutoFit/>
          </a:bodyPr>
          <a:lstStyle/>
          <a:p>
            <a:pPr algn="ctr"/>
            <a:r>
              <a:rPr lang="en-US" dirty="0" smtClean="0">
                <a:latin typeface="Arial Black" panose="020B0A04020102020204" pitchFamily="34" charset="0"/>
              </a:rPr>
              <a:t>1/21/2020</a:t>
            </a:r>
            <a:endParaRPr lang="en-US" dirty="0">
              <a:latin typeface="Arial Black" panose="020B0A04020102020204" pitchFamily="34" charset="0"/>
            </a:endParaRPr>
          </a:p>
        </p:txBody>
      </p:sp>
    </p:spTree>
    <p:extLst>
      <p:ext uri="{BB962C8B-B14F-4D97-AF65-F5344CB8AC3E}">
        <p14:creationId xmlns:p14="http://schemas.microsoft.com/office/powerpoint/2010/main" val="744736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2654" y="0"/>
            <a:ext cx="8906691" cy="6903864"/>
          </a:xfrm>
        </p:spPr>
      </p:pic>
    </p:spTree>
    <p:extLst>
      <p:ext uri="{BB962C8B-B14F-4D97-AF65-F5344CB8AC3E}">
        <p14:creationId xmlns:p14="http://schemas.microsoft.com/office/powerpoint/2010/main" val="1216155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6034</TotalTime>
  <Words>3516</Words>
  <Application>Microsoft Office PowerPoint</Application>
  <PresentationFormat>Widescreen</PresentationFormat>
  <Paragraphs>524</Paragraphs>
  <Slides>87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Arial Black</vt:lpstr>
      <vt:lpstr>Calibri</vt:lpstr>
      <vt:lpstr>Calibri Light</vt:lpstr>
      <vt:lpstr>Century</vt:lpstr>
      <vt:lpstr>Oswald</vt:lpstr>
      <vt:lpstr>Office Theme</vt:lpstr>
      <vt:lpstr>Start-Up - Discussion</vt:lpstr>
      <vt:lpstr>Start-Up - Writing</vt:lpstr>
      <vt:lpstr>PowerPoint Presentation</vt:lpstr>
      <vt:lpstr>First Read - Solo</vt:lpstr>
      <vt:lpstr>Second Read - Group</vt:lpstr>
      <vt:lpstr>Group Summarization</vt:lpstr>
      <vt:lpstr>Careeronestop.org</vt:lpstr>
      <vt:lpstr>PowerPoint Presentation</vt:lpstr>
      <vt:lpstr>PowerPoint Presentation</vt:lpstr>
      <vt:lpstr>PowerPoint Presentation</vt:lpstr>
      <vt:lpstr>PowerPoint Presentation</vt:lpstr>
      <vt:lpstr>Homework</vt:lpstr>
      <vt:lpstr>Exit Ticket - Writing</vt:lpstr>
      <vt:lpstr>Start-Up - Discussion</vt:lpstr>
      <vt:lpstr>Start-Up - Writing</vt:lpstr>
      <vt:lpstr>Careeronestop.org</vt:lpstr>
      <vt:lpstr>Homework</vt:lpstr>
      <vt:lpstr>Exit Ticket - Writing</vt:lpstr>
      <vt:lpstr>Start-Up - Discussion</vt:lpstr>
      <vt:lpstr>Start-Up - Writing</vt:lpstr>
      <vt:lpstr>First Read - Solo</vt:lpstr>
      <vt:lpstr>Second Read - Group</vt:lpstr>
      <vt:lpstr>Group Summarization</vt:lpstr>
      <vt:lpstr>Building Your Plan</vt:lpstr>
      <vt:lpstr>Homework</vt:lpstr>
      <vt:lpstr>Exit Ticket - Writing</vt:lpstr>
      <vt:lpstr>Start-Up - Discussion</vt:lpstr>
      <vt:lpstr>Start-Up - Writing</vt:lpstr>
      <vt:lpstr>Why Develop an Education Plan and Course Schedule Now?</vt:lpstr>
      <vt:lpstr>College Navigator</vt:lpstr>
      <vt:lpstr>College Navigator</vt:lpstr>
      <vt:lpstr>Homework</vt:lpstr>
      <vt:lpstr>Exit Ticket - Writing</vt:lpstr>
      <vt:lpstr>Start-Up - Discussion</vt:lpstr>
      <vt:lpstr>Start-Up - Writing</vt:lpstr>
      <vt:lpstr>PowerPoint Presentation</vt:lpstr>
      <vt:lpstr>Did you know?</vt:lpstr>
      <vt:lpstr>PowerPoint Presentation</vt:lpstr>
      <vt:lpstr>Remember the Alternate Career Ladder that you completed in Success 101?</vt:lpstr>
      <vt:lpstr>Workforce Credentials</vt:lpstr>
      <vt:lpstr>The more you learn, the more you earn</vt:lpstr>
      <vt:lpstr>Complete the online research on page 36</vt:lpstr>
      <vt:lpstr>Homework</vt:lpstr>
      <vt:lpstr>Exit Ticket - Writing</vt:lpstr>
      <vt:lpstr>Start-Up - Discussion</vt:lpstr>
      <vt:lpstr>Start-Up - Writing</vt:lpstr>
      <vt:lpstr>Online Research for College and Post-Secondary Options</vt:lpstr>
      <vt:lpstr>Post-Secondary Options</vt:lpstr>
      <vt:lpstr>Community College</vt:lpstr>
      <vt:lpstr>Four-year public college or university in your state</vt:lpstr>
      <vt:lpstr>Four-year Private College Anywhere</vt:lpstr>
      <vt:lpstr>For-profit College</vt:lpstr>
      <vt:lpstr>Technical College, apprenticeship, or internship</vt:lpstr>
      <vt:lpstr>Go to www.careerinfonet.org/edutraining</vt:lpstr>
      <vt:lpstr>Type your desired occupation into keyword</vt:lpstr>
      <vt:lpstr>Select occupation that most closely describes your chosen career</vt:lpstr>
      <vt:lpstr>PowerPoint Presentation</vt:lpstr>
      <vt:lpstr>Complete the chart on pg. 39</vt:lpstr>
      <vt:lpstr>With research, complete the college comparison chart on pg. 41</vt:lpstr>
      <vt:lpstr>Homework</vt:lpstr>
      <vt:lpstr>Exit Ticket - Writing</vt:lpstr>
      <vt:lpstr>Start-Up - Discussion</vt:lpstr>
      <vt:lpstr>Start-Up - Writing</vt:lpstr>
      <vt:lpstr>College costs How much?</vt:lpstr>
      <vt:lpstr>College Costs?</vt:lpstr>
      <vt:lpstr>Comparison</vt:lpstr>
      <vt:lpstr>Individual Comparison</vt:lpstr>
      <vt:lpstr>Keep in Mind…</vt:lpstr>
      <vt:lpstr>Homework</vt:lpstr>
      <vt:lpstr>Exit Ticket - Writing</vt:lpstr>
      <vt:lpstr>Start-Up - Discussion</vt:lpstr>
      <vt:lpstr>Start-Up - Writing</vt:lpstr>
      <vt:lpstr>Reducing College Costs</vt:lpstr>
      <vt:lpstr>Reducing College Costs</vt:lpstr>
      <vt:lpstr>Getting Ready</vt:lpstr>
      <vt:lpstr>Homework</vt:lpstr>
      <vt:lpstr>Exit Ticket - Writing</vt:lpstr>
      <vt:lpstr>Start-Up - Discussion</vt:lpstr>
      <vt:lpstr>Start-Up - Writing</vt:lpstr>
      <vt:lpstr>Acceptance Requirements</vt:lpstr>
      <vt:lpstr>Homework</vt:lpstr>
      <vt:lpstr>Exit Ticket - Writing</vt:lpstr>
      <vt:lpstr>Start-Up - Discussion</vt:lpstr>
      <vt:lpstr>Start-Up - Writing</vt:lpstr>
      <vt:lpstr>Final Steps – Updating Online</vt:lpstr>
      <vt:lpstr>Homework</vt:lpstr>
      <vt:lpstr>Exit Ticket - Writing</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49</cp:revision>
  <dcterms:created xsi:type="dcterms:W3CDTF">2020-01-06T18:57:19Z</dcterms:created>
  <dcterms:modified xsi:type="dcterms:W3CDTF">2020-01-13T23:07:07Z</dcterms:modified>
</cp:coreProperties>
</file>