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7" r:id="rId4"/>
    <p:sldId id="258" r:id="rId5"/>
    <p:sldId id="263" r:id="rId6"/>
    <p:sldId id="264" r:id="rId7"/>
    <p:sldId id="259" r:id="rId8"/>
    <p:sldId id="266"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CE4B4C5-F655-4E3C-A11A-7BDD72DFC773}" type="datetimeFigureOut">
              <a:rPr lang="en-US" smtClean="0"/>
              <a:t>11/12/2014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9E85EEA-8F9F-41A4-ADE1-368849C8EF6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4B4C5-F655-4E3C-A11A-7BDD72DFC773}"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85EEA-8F9F-41A4-ADE1-368849C8EF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4B4C5-F655-4E3C-A11A-7BDD72DFC773}"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85EEA-8F9F-41A4-ADE1-368849C8EF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CE4B4C5-F655-4E3C-A11A-7BDD72DFC773}" type="datetimeFigureOut">
              <a:rPr lang="en-US" smtClean="0"/>
              <a:t>11/12/2014</a:t>
            </a:fld>
            <a:endParaRPr lang="en-US"/>
          </a:p>
        </p:txBody>
      </p:sp>
      <p:sp>
        <p:nvSpPr>
          <p:cNvPr id="9" name="Slide Number Placeholder 8"/>
          <p:cNvSpPr>
            <a:spLocks noGrp="1"/>
          </p:cNvSpPr>
          <p:nvPr>
            <p:ph type="sldNum" sz="quarter" idx="15"/>
          </p:nvPr>
        </p:nvSpPr>
        <p:spPr/>
        <p:txBody>
          <a:bodyPr rtlCol="0"/>
          <a:lstStyle/>
          <a:p>
            <a:fld id="{59E85EEA-8F9F-41A4-ADE1-368849C8EF6F}"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CE4B4C5-F655-4E3C-A11A-7BDD72DFC773}" type="datetimeFigureOut">
              <a:rPr lang="en-US" smtClean="0"/>
              <a:t>11/12/2014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9E85EEA-8F9F-41A4-ADE1-368849C8EF6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CE4B4C5-F655-4E3C-A11A-7BDD72DFC773}"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85EEA-8F9F-41A4-ADE1-368849C8EF6F}"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CE4B4C5-F655-4E3C-A11A-7BDD72DFC773}" type="datetimeFigureOut">
              <a:rPr lang="en-US" smtClean="0"/>
              <a:t>11/12/2014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85EEA-8F9F-41A4-ADE1-368849C8EF6F}"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CE4B4C5-F655-4E3C-A11A-7BDD72DFC773}" type="datetimeFigureOut">
              <a:rPr lang="en-US" smtClean="0"/>
              <a:t>11/12/2014</a:t>
            </a:fld>
            <a:endParaRPr lang="en-US"/>
          </a:p>
        </p:txBody>
      </p:sp>
      <p:sp>
        <p:nvSpPr>
          <p:cNvPr id="7" name="Slide Number Placeholder 6"/>
          <p:cNvSpPr>
            <a:spLocks noGrp="1"/>
          </p:cNvSpPr>
          <p:nvPr>
            <p:ph type="sldNum" sz="quarter" idx="11"/>
          </p:nvPr>
        </p:nvSpPr>
        <p:spPr/>
        <p:txBody>
          <a:bodyPr rtlCol="0"/>
          <a:lstStyle/>
          <a:p>
            <a:fld id="{59E85EEA-8F9F-41A4-ADE1-368849C8EF6F}"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4B4C5-F655-4E3C-A11A-7BDD72DFC773}" type="datetimeFigureOut">
              <a:rPr lang="en-US" smtClean="0"/>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85EEA-8F9F-41A4-ADE1-368849C8EF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CE4B4C5-F655-4E3C-A11A-7BDD72DFC773}" type="datetimeFigureOut">
              <a:rPr lang="en-US" smtClean="0"/>
              <a:t>11/12/2014</a:t>
            </a:fld>
            <a:endParaRPr lang="en-US"/>
          </a:p>
        </p:txBody>
      </p:sp>
      <p:sp>
        <p:nvSpPr>
          <p:cNvPr id="22" name="Slide Number Placeholder 21"/>
          <p:cNvSpPr>
            <a:spLocks noGrp="1"/>
          </p:cNvSpPr>
          <p:nvPr>
            <p:ph type="sldNum" sz="quarter" idx="15"/>
          </p:nvPr>
        </p:nvSpPr>
        <p:spPr/>
        <p:txBody>
          <a:bodyPr rtlCol="0"/>
          <a:lstStyle/>
          <a:p>
            <a:fld id="{59E85EEA-8F9F-41A4-ADE1-368849C8EF6F}"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CE4B4C5-F655-4E3C-A11A-7BDD72DFC773}" type="datetimeFigureOut">
              <a:rPr lang="en-US" smtClean="0"/>
              <a:t>11/12/2014</a:t>
            </a:fld>
            <a:endParaRPr lang="en-US"/>
          </a:p>
        </p:txBody>
      </p:sp>
      <p:sp>
        <p:nvSpPr>
          <p:cNvPr id="18" name="Slide Number Placeholder 17"/>
          <p:cNvSpPr>
            <a:spLocks noGrp="1"/>
          </p:cNvSpPr>
          <p:nvPr>
            <p:ph type="sldNum" sz="quarter" idx="11"/>
          </p:nvPr>
        </p:nvSpPr>
        <p:spPr/>
        <p:txBody>
          <a:bodyPr rtlCol="0"/>
          <a:lstStyle/>
          <a:p>
            <a:fld id="{59E85EEA-8F9F-41A4-ADE1-368849C8EF6F}"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CE4B4C5-F655-4E3C-A11A-7BDD72DFC773}" type="datetimeFigureOut">
              <a:rPr lang="en-US" smtClean="0"/>
              <a:t>11/12/2014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9E85EEA-8F9F-41A4-ADE1-368849C8EF6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yYEfLm5dLM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START-UP</a:t>
            </a:r>
            <a:endParaRPr lang="en-US" dirty="0"/>
          </a:p>
        </p:txBody>
      </p:sp>
      <p:sp>
        <p:nvSpPr>
          <p:cNvPr id="3" name="Content Placeholder 2"/>
          <p:cNvSpPr>
            <a:spLocks noGrp="1"/>
          </p:cNvSpPr>
          <p:nvPr>
            <p:ph sz="quarter" idx="1"/>
          </p:nvPr>
        </p:nvSpPr>
        <p:spPr/>
        <p:txBody>
          <a:bodyPr>
            <a:normAutofit/>
          </a:bodyPr>
          <a:lstStyle/>
          <a:p>
            <a:r>
              <a:rPr lang="en-US" sz="3600" dirty="0" smtClean="0"/>
              <a:t>When (if ever) should the rights of the individual be more important than the law? Write at least </a:t>
            </a:r>
            <a:r>
              <a:rPr lang="en-US" sz="3600" dirty="0" smtClean="0"/>
              <a:t>3-5 sentences.</a:t>
            </a:r>
          </a:p>
          <a:p>
            <a:endParaRPr lang="en-US" sz="3600" dirty="0"/>
          </a:p>
          <a:p>
            <a:r>
              <a:rPr lang="en-US" sz="3200" dirty="0" smtClean="0"/>
              <a:t>When you finish your writing, get your IR </a:t>
            </a:r>
            <a:r>
              <a:rPr lang="en-US" sz="3200" smtClean="0"/>
              <a:t>books…Pages 93-96</a:t>
            </a:r>
            <a:r>
              <a:rPr lang="en-US" sz="3200" dirty="0" smtClean="0"/>
              <a:t>.</a:t>
            </a:r>
            <a:endParaRPr lang="en-US" sz="3200" dirty="0"/>
          </a:p>
        </p:txBody>
      </p:sp>
    </p:spTree>
    <p:extLst>
      <p:ext uri="{BB962C8B-B14F-4D97-AF65-F5344CB8AC3E}">
        <p14:creationId xmlns:p14="http://schemas.microsoft.com/office/powerpoint/2010/main" val="2026475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839200" cy="1143000"/>
          </a:xfrm>
        </p:spPr>
        <p:txBody>
          <a:bodyPr>
            <a:normAutofit/>
          </a:bodyPr>
          <a:lstStyle/>
          <a:p>
            <a:pPr algn="ctr"/>
            <a:r>
              <a:rPr lang="en-US" sz="4800" b="1" dirty="0" smtClean="0"/>
              <a:t> </a:t>
            </a:r>
            <a:r>
              <a:rPr lang="en-US" sz="4800" b="1" dirty="0" smtClean="0"/>
              <a:t>Today’s Objective</a:t>
            </a:r>
            <a:endParaRPr lang="en-US" sz="4800" b="1" dirty="0"/>
          </a:p>
        </p:txBody>
      </p:sp>
      <p:sp>
        <p:nvSpPr>
          <p:cNvPr id="3" name="Content Placeholder 2"/>
          <p:cNvSpPr>
            <a:spLocks noGrp="1"/>
          </p:cNvSpPr>
          <p:nvPr>
            <p:ph sz="quarter" idx="1"/>
          </p:nvPr>
        </p:nvSpPr>
        <p:spPr>
          <a:xfrm>
            <a:off x="228600" y="1143000"/>
            <a:ext cx="8382000" cy="4873752"/>
          </a:xfrm>
        </p:spPr>
        <p:txBody>
          <a:bodyPr>
            <a:noAutofit/>
          </a:bodyPr>
          <a:lstStyle/>
          <a:p>
            <a:pPr marL="0" indent="0">
              <a:buNone/>
            </a:pPr>
            <a:r>
              <a:rPr lang="en-US" sz="3200" dirty="0" smtClean="0"/>
              <a:t>By the end of the period, students will be able to:</a:t>
            </a:r>
          </a:p>
          <a:p>
            <a:r>
              <a:rPr lang="en-US" sz="3200" dirty="0" smtClean="0"/>
              <a:t>Understand </a:t>
            </a:r>
            <a:r>
              <a:rPr lang="en-US" sz="3200" dirty="0" smtClean="0"/>
              <a:t>what </a:t>
            </a:r>
            <a:r>
              <a:rPr lang="en-US" sz="3200" dirty="0" smtClean="0"/>
              <a:t>their </a:t>
            </a:r>
            <a:r>
              <a:rPr lang="en-US" sz="3200" dirty="0" smtClean="0"/>
              <a:t>individual rights are under the Bill of Rights.</a:t>
            </a:r>
          </a:p>
          <a:p>
            <a:r>
              <a:rPr lang="en-US" sz="3200" dirty="0" smtClean="0"/>
              <a:t>Be </a:t>
            </a:r>
            <a:r>
              <a:rPr lang="en-US" sz="3200" dirty="0" smtClean="0"/>
              <a:t>able to define the term - </a:t>
            </a:r>
            <a:r>
              <a:rPr lang="en-US" sz="3200" b="1" dirty="0" smtClean="0"/>
              <a:t>civil </a:t>
            </a:r>
            <a:r>
              <a:rPr lang="en-US" sz="3200" b="1" dirty="0"/>
              <a:t>d</a:t>
            </a:r>
            <a:r>
              <a:rPr lang="en-US" sz="3200" b="1" dirty="0" smtClean="0"/>
              <a:t>isobedience. </a:t>
            </a:r>
            <a:r>
              <a:rPr lang="en-US" sz="3200" dirty="0" smtClean="0"/>
              <a:t> </a:t>
            </a:r>
          </a:p>
          <a:p>
            <a:r>
              <a:rPr lang="en-US" sz="3200" dirty="0" smtClean="0"/>
              <a:t>Identify how and why figures like Martin Luther King </a:t>
            </a:r>
            <a:r>
              <a:rPr lang="en-US" sz="3200" dirty="0" smtClean="0"/>
              <a:t>Jr. practiced </a:t>
            </a:r>
            <a:r>
              <a:rPr lang="en-US" sz="3200" dirty="0" smtClean="0"/>
              <a:t>civil disobedience. Demonstrate by </a:t>
            </a:r>
            <a:r>
              <a:rPr lang="en-US" sz="3200" dirty="0" smtClean="0"/>
              <a:t>identifying a </a:t>
            </a:r>
            <a:r>
              <a:rPr lang="en-US" sz="3200" dirty="0" smtClean="0"/>
              <a:t>claim and supporting  it with </a:t>
            </a:r>
            <a:r>
              <a:rPr lang="en-US" sz="3200" dirty="0" smtClean="0"/>
              <a:t>evidence.</a:t>
            </a:r>
            <a:endParaRPr lang="en-US" sz="3200" dirty="0" smtClean="0"/>
          </a:p>
        </p:txBody>
      </p:sp>
    </p:spTree>
    <p:extLst>
      <p:ext uri="{BB962C8B-B14F-4D97-AF65-F5344CB8AC3E}">
        <p14:creationId xmlns:p14="http://schemas.microsoft.com/office/powerpoint/2010/main" val="3919247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let’s Establish What your Rights are</a:t>
            </a:r>
            <a:endParaRPr lang="en-US" dirty="0"/>
          </a:p>
        </p:txBody>
      </p:sp>
      <p:sp>
        <p:nvSpPr>
          <p:cNvPr id="3" name="Content Placeholder 2"/>
          <p:cNvSpPr>
            <a:spLocks noGrp="1"/>
          </p:cNvSpPr>
          <p:nvPr>
            <p:ph sz="quarter" idx="1"/>
          </p:nvPr>
        </p:nvSpPr>
        <p:spPr/>
        <p:txBody>
          <a:bodyPr/>
          <a:lstStyle/>
          <a:p>
            <a:r>
              <a:rPr lang="en-US" sz="3600" dirty="0" smtClean="0"/>
              <a:t>As you watch the video – pick out 2 or 3 rights that are most important to you – be ready to discuss with your partner.</a:t>
            </a:r>
          </a:p>
          <a:p>
            <a:endParaRPr lang="en-US" sz="3200" dirty="0"/>
          </a:p>
          <a:p>
            <a:r>
              <a:rPr lang="en-US" sz="3200" dirty="0" smtClean="0"/>
              <a:t>A quick review of the Bill of Rights –</a:t>
            </a:r>
          </a:p>
          <a:p>
            <a:pPr marL="0" indent="0">
              <a:buNone/>
            </a:pPr>
            <a:r>
              <a:rPr lang="en-US" sz="3200" dirty="0">
                <a:hlinkClick r:id="rId2"/>
              </a:rPr>
              <a:t>http://</a:t>
            </a:r>
            <a:r>
              <a:rPr lang="en-US" sz="3200" dirty="0" smtClean="0">
                <a:hlinkClick r:id="rId2"/>
              </a:rPr>
              <a:t>www.youtube.com/watch?v=yYEfLm5dLMQ</a:t>
            </a:r>
            <a:endParaRPr lang="en-US" sz="3200" dirty="0" smtClean="0"/>
          </a:p>
          <a:p>
            <a:endParaRPr lang="en-US" sz="3200" dirty="0" smtClean="0"/>
          </a:p>
          <a:p>
            <a:endParaRPr lang="en-US" dirty="0"/>
          </a:p>
          <a:p>
            <a:endParaRPr lang="en-US" dirty="0"/>
          </a:p>
        </p:txBody>
      </p:sp>
    </p:spTree>
    <p:extLst>
      <p:ext uri="{BB962C8B-B14F-4D97-AF65-F5344CB8AC3E}">
        <p14:creationId xmlns:p14="http://schemas.microsoft.com/office/powerpoint/2010/main" val="3887935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878"/>
            <a:ext cx="7467600" cy="1143000"/>
          </a:xfrm>
        </p:spPr>
        <p:txBody>
          <a:bodyPr>
            <a:normAutofit fontScale="90000"/>
          </a:bodyPr>
          <a:lstStyle/>
          <a:p>
            <a:pPr algn="ctr"/>
            <a:r>
              <a:rPr lang="en-US" sz="3600" dirty="0" smtClean="0"/>
              <a:t>Now discuss with your </a:t>
            </a:r>
            <a:r>
              <a:rPr lang="en-US" sz="3600" dirty="0" smtClean="0"/>
              <a:t>VERTICAL partner</a:t>
            </a:r>
            <a:endParaRPr lang="en-US" sz="3600" dirty="0"/>
          </a:p>
        </p:txBody>
      </p:sp>
      <p:sp>
        <p:nvSpPr>
          <p:cNvPr id="3" name="Content Placeholder 2"/>
          <p:cNvSpPr>
            <a:spLocks noGrp="1"/>
          </p:cNvSpPr>
          <p:nvPr>
            <p:ph sz="quarter" idx="1"/>
          </p:nvPr>
        </p:nvSpPr>
        <p:spPr/>
        <p:txBody>
          <a:bodyPr>
            <a:noAutofit/>
          </a:bodyPr>
          <a:lstStyle/>
          <a:p>
            <a:r>
              <a:rPr lang="en-US" sz="2800" dirty="0" smtClean="0"/>
              <a:t>Which rights were most important to you?  Why?</a:t>
            </a:r>
          </a:p>
          <a:p>
            <a:endParaRPr lang="en-US" sz="1000" dirty="0"/>
          </a:p>
          <a:p>
            <a:r>
              <a:rPr lang="en-US" sz="3200" dirty="0" smtClean="0"/>
              <a:t>On your own paper, complete the following sentence: </a:t>
            </a:r>
          </a:p>
          <a:p>
            <a:endParaRPr lang="en-US" sz="1000" dirty="0" smtClean="0"/>
          </a:p>
          <a:p>
            <a:pPr marL="0" indent="0">
              <a:buNone/>
            </a:pPr>
            <a:r>
              <a:rPr lang="en-US" sz="3200" dirty="0" smtClean="0"/>
              <a:t>The most important right to me is the right to </a:t>
            </a:r>
            <a:r>
              <a:rPr lang="en-US" sz="3200" dirty="0" smtClean="0"/>
              <a:t>___________________________________ </a:t>
            </a:r>
            <a:r>
              <a:rPr lang="en-US" sz="3200" dirty="0" smtClean="0"/>
              <a:t>because </a:t>
            </a:r>
            <a:r>
              <a:rPr lang="en-US" sz="3200" dirty="0" smtClean="0"/>
              <a:t>___________________________________</a:t>
            </a:r>
            <a:endParaRPr lang="en-US" sz="3200" dirty="0"/>
          </a:p>
        </p:txBody>
      </p:sp>
    </p:spTree>
    <p:extLst>
      <p:ext uri="{BB962C8B-B14F-4D97-AF65-F5344CB8AC3E}">
        <p14:creationId xmlns:p14="http://schemas.microsoft.com/office/powerpoint/2010/main" val="1616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WHAT IF . . .?</a:t>
            </a:r>
            <a:endParaRPr lang="en-US" sz="6600" dirty="0"/>
          </a:p>
        </p:txBody>
      </p:sp>
      <p:sp>
        <p:nvSpPr>
          <p:cNvPr id="3" name="Content Placeholder 2"/>
          <p:cNvSpPr>
            <a:spLocks noGrp="1"/>
          </p:cNvSpPr>
          <p:nvPr>
            <p:ph sz="quarter" idx="1"/>
          </p:nvPr>
        </p:nvSpPr>
        <p:spPr/>
        <p:txBody>
          <a:bodyPr>
            <a:normAutofit fontScale="92500"/>
          </a:bodyPr>
          <a:lstStyle/>
          <a:p>
            <a:r>
              <a:rPr lang="en-US" sz="4400" dirty="0" smtClean="0"/>
              <a:t>The Government denied you your individual rights?</a:t>
            </a:r>
          </a:p>
          <a:p>
            <a:endParaRPr lang="en-US" sz="4400" dirty="0" smtClean="0"/>
          </a:p>
          <a:p>
            <a:r>
              <a:rPr lang="en-US" sz="4400" dirty="0" smtClean="0"/>
              <a:t>Everyone did what they wanted when they wanted?</a:t>
            </a:r>
          </a:p>
          <a:p>
            <a:endParaRPr lang="en-US" sz="4400" dirty="0"/>
          </a:p>
          <a:p>
            <a:r>
              <a:rPr lang="en-US" sz="3500" dirty="0" smtClean="0"/>
              <a:t>Discuss as a class</a:t>
            </a:r>
            <a:endParaRPr lang="en-US" sz="3500" dirty="0"/>
          </a:p>
        </p:txBody>
      </p:sp>
    </p:spTree>
    <p:extLst>
      <p:ext uri="{BB962C8B-B14F-4D97-AF65-F5344CB8AC3E}">
        <p14:creationId xmlns:p14="http://schemas.microsoft.com/office/powerpoint/2010/main" val="1283442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7848600" cy="6473952"/>
          </a:xfrm>
        </p:spPr>
        <p:txBody>
          <a:bodyPr>
            <a:normAutofit lnSpcReduction="10000"/>
          </a:bodyPr>
          <a:lstStyle/>
          <a:p>
            <a:r>
              <a:rPr lang="en-US" sz="3000" dirty="0" smtClean="0"/>
              <a:t>Today you are going to learn how Martin Luther King Jr.  broke the law to stand up for his rights as an individual.  The technique he used to do this was called – Civil Disobedience.</a:t>
            </a:r>
          </a:p>
          <a:p>
            <a:endParaRPr lang="en-US" dirty="0"/>
          </a:p>
          <a:p>
            <a:r>
              <a:rPr lang="en-US" sz="3000" dirty="0" smtClean="0"/>
              <a:t>So what is Civil Disobedience?  Think first about the word disobedience and what that means.  Then think about the word civil.  Is it possible to be both civil and disobedient?  </a:t>
            </a:r>
            <a:endParaRPr lang="en-US" sz="3000" dirty="0" smtClean="0"/>
          </a:p>
          <a:p>
            <a:pPr marL="0" indent="0">
              <a:buNone/>
            </a:pPr>
            <a:endParaRPr lang="en-US" sz="3000" dirty="0" smtClean="0"/>
          </a:p>
          <a:p>
            <a:r>
              <a:rPr lang="en-US" sz="3000" dirty="0" smtClean="0"/>
              <a:t>Let’s see how King and others like him did just that.</a:t>
            </a:r>
            <a:endParaRPr lang="en-US" sz="3000" dirty="0"/>
          </a:p>
        </p:txBody>
      </p:sp>
    </p:spTree>
    <p:extLst>
      <p:ext uri="{BB962C8B-B14F-4D97-AF65-F5344CB8AC3E}">
        <p14:creationId xmlns:p14="http://schemas.microsoft.com/office/powerpoint/2010/main" val="197910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0"/>
            <a:ext cx="8915400" cy="6858000"/>
          </a:xfrm>
        </p:spPr>
        <p:txBody>
          <a:bodyPr>
            <a:normAutofit lnSpcReduction="10000"/>
          </a:bodyPr>
          <a:lstStyle/>
          <a:p>
            <a:r>
              <a:rPr lang="en-US" sz="4000" dirty="0" smtClean="0"/>
              <a:t>Read King’s “Letter from a Birmingham Jail”</a:t>
            </a:r>
            <a:endParaRPr lang="en-US" sz="4000" dirty="0"/>
          </a:p>
          <a:p>
            <a:r>
              <a:rPr lang="en-US" sz="4000" dirty="0" smtClean="0"/>
              <a:t>As you read identify King’s claim. Highlight evidence in the text that demonstrates that claim.  </a:t>
            </a:r>
          </a:p>
          <a:p>
            <a:r>
              <a:rPr lang="en-US" sz="4000" dirty="0" smtClean="0"/>
              <a:t>In a paragraph give your opinion on this author’s claim.  </a:t>
            </a:r>
            <a:r>
              <a:rPr lang="en-US" sz="4000" dirty="0" smtClean="0"/>
              <a:t>Do you agree or disagree? Give </a:t>
            </a:r>
            <a:r>
              <a:rPr lang="en-US" sz="4000" dirty="0" smtClean="0"/>
              <a:t>evidence from the text to support your ideas.  Please write at least 5-7 thoughtful sentences.</a:t>
            </a:r>
          </a:p>
          <a:p>
            <a:endParaRPr lang="en-US" dirty="0"/>
          </a:p>
          <a:p>
            <a:endParaRPr lang="en-US" dirty="0"/>
          </a:p>
        </p:txBody>
      </p:sp>
    </p:spTree>
    <p:extLst>
      <p:ext uri="{BB962C8B-B14F-4D97-AF65-F5344CB8AC3E}">
        <p14:creationId xmlns:p14="http://schemas.microsoft.com/office/powerpoint/2010/main" val="243906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Homework</a:t>
            </a:r>
            <a:endParaRPr lang="en-US" b="1" dirty="0"/>
          </a:p>
        </p:txBody>
      </p:sp>
      <p:sp>
        <p:nvSpPr>
          <p:cNvPr id="3" name="Content Placeholder 2"/>
          <p:cNvSpPr>
            <a:spLocks noGrp="1"/>
          </p:cNvSpPr>
          <p:nvPr>
            <p:ph sz="quarter" idx="1"/>
          </p:nvPr>
        </p:nvSpPr>
        <p:spPr/>
        <p:txBody>
          <a:bodyPr>
            <a:normAutofit/>
          </a:bodyPr>
          <a:lstStyle/>
          <a:p>
            <a:r>
              <a:rPr lang="en-US" sz="4800" dirty="0" smtClean="0"/>
              <a:t>Complete your paragraphs and the IR questions, including page 96.</a:t>
            </a:r>
            <a:endParaRPr lang="en-US" sz="4800" dirty="0"/>
          </a:p>
        </p:txBody>
      </p:sp>
    </p:spTree>
    <p:extLst>
      <p:ext uri="{BB962C8B-B14F-4D97-AF65-F5344CB8AC3E}">
        <p14:creationId xmlns:p14="http://schemas.microsoft.com/office/powerpoint/2010/main" val="3255541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467600" cy="1143000"/>
          </a:xfrm>
        </p:spPr>
        <p:txBody>
          <a:bodyPr/>
          <a:lstStyle/>
          <a:p>
            <a:pPr algn="ctr"/>
            <a:r>
              <a:rPr lang="en-US" b="1" dirty="0" smtClean="0"/>
              <a:t>Exit Ticket</a:t>
            </a:r>
            <a:endParaRPr lang="en-US" b="1" dirty="0"/>
          </a:p>
        </p:txBody>
      </p:sp>
      <p:sp>
        <p:nvSpPr>
          <p:cNvPr id="3" name="Content Placeholder 2"/>
          <p:cNvSpPr>
            <a:spLocks noGrp="1"/>
          </p:cNvSpPr>
          <p:nvPr>
            <p:ph sz="quarter" idx="1"/>
          </p:nvPr>
        </p:nvSpPr>
        <p:spPr>
          <a:xfrm>
            <a:off x="228600" y="1066800"/>
            <a:ext cx="8534400" cy="5791200"/>
          </a:xfrm>
        </p:spPr>
        <p:txBody>
          <a:bodyPr>
            <a:noAutofit/>
          </a:bodyPr>
          <a:lstStyle/>
          <a:p>
            <a:pPr marL="0" indent="0" algn="ctr">
              <a:buNone/>
            </a:pPr>
            <a:endParaRPr lang="en-US" sz="3200" dirty="0" smtClean="0"/>
          </a:p>
          <a:p>
            <a:pPr marL="0" indent="0" algn="ctr">
              <a:buNone/>
            </a:pPr>
            <a:endParaRPr lang="en-US" sz="1000" dirty="0"/>
          </a:p>
          <a:p>
            <a:pPr marL="0" indent="0" algn="ctr">
              <a:buNone/>
            </a:pPr>
            <a:r>
              <a:rPr lang="en-US" sz="4000" dirty="0" smtClean="0"/>
              <a:t>Based </a:t>
            </a:r>
            <a:r>
              <a:rPr lang="en-US" sz="4000" dirty="0" smtClean="0"/>
              <a:t>on his “Letter from </a:t>
            </a:r>
            <a:r>
              <a:rPr lang="en-US" sz="4000" dirty="0" smtClean="0"/>
              <a:t>a Birmingham Jail,” </a:t>
            </a:r>
            <a:r>
              <a:rPr lang="en-US" sz="4000" dirty="0" smtClean="0"/>
              <a:t>how does Martin Luther King Jr. feel about the rights of the individual</a:t>
            </a:r>
            <a:r>
              <a:rPr lang="en-US" sz="4000" dirty="0" smtClean="0"/>
              <a:t>? Do you agree or disagree? Why</a:t>
            </a:r>
            <a:endParaRPr lang="en-US" sz="4000" dirty="0"/>
          </a:p>
        </p:txBody>
      </p:sp>
    </p:spTree>
    <p:extLst>
      <p:ext uri="{BB962C8B-B14F-4D97-AF65-F5344CB8AC3E}">
        <p14:creationId xmlns:p14="http://schemas.microsoft.com/office/powerpoint/2010/main" val="6263715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230</TotalTime>
  <Words>404</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START-UP</vt:lpstr>
      <vt:lpstr> Today’s Objective</vt:lpstr>
      <vt:lpstr>First let’s Establish What your Rights are</vt:lpstr>
      <vt:lpstr>Now discuss with your VERTICAL partner</vt:lpstr>
      <vt:lpstr>WHAT IF . . .?</vt:lpstr>
      <vt:lpstr>PowerPoint Presentation</vt:lpstr>
      <vt:lpstr>PowerPoint Presentation</vt:lpstr>
      <vt:lpstr>Homework</vt:lpstr>
      <vt:lpstr>Exit Ticket</vt:lpstr>
    </vt:vector>
  </TitlesOfParts>
  <Company>MUHSD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Rights of the Individual Vs. The Rights of the Group</dc:title>
  <dc:creator>MUHSD</dc:creator>
  <cp:lastModifiedBy>JAMES MCELROY</cp:lastModifiedBy>
  <cp:revision>13</cp:revision>
  <dcterms:created xsi:type="dcterms:W3CDTF">2013-10-23T21:32:36Z</dcterms:created>
  <dcterms:modified xsi:type="dcterms:W3CDTF">2014-11-12T17:36:46Z</dcterms:modified>
</cp:coreProperties>
</file>