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 id="2147483673" r:id="rId3"/>
  </p:sldMasterIdLst>
  <p:notesMasterIdLst>
    <p:notesMasterId r:id="rId36"/>
  </p:notesMasterIdLst>
  <p:sldIdLst>
    <p:sldId id="273" r:id="rId4"/>
    <p:sldId id="287" r:id="rId5"/>
    <p:sldId id="271" r:id="rId6"/>
    <p:sldId id="286"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70" r:id="rId33"/>
    <p:sldId id="269" r:id="rId34"/>
    <p:sldId id="288" r:id="rId35"/>
  </p:sldIdLst>
  <p:sldSz cx="9144000" cy="5143500" type="screen16x9"/>
  <p:notesSz cx="6858000" cy="9144000"/>
  <p:embeddedFontLst>
    <p:embeddedFont>
      <p:font typeface="Advent Pro" panose="020B0604020202020204" charset="0"/>
      <p:regular r:id="rId37"/>
      <p:bold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font" Target="fonts/font1.fntdata"/><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755747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14478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60415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445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3725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7236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0654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300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32400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24976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81634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2713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54389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3610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2842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1069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36693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14163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2517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829344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7649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87209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9150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04035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29298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3658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03188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9742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0028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36479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2760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4648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1583342"/>
            <a:ext cx="7772400" cy="1159800"/>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56" name="Shape 56"/>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lvl="0" algn="ctr" rtl="0">
              <a:spcBef>
                <a:spcPts val="0"/>
              </a:spcBef>
              <a:buClr>
                <a:schemeClr val="dk2"/>
              </a:buClr>
              <a:buNone/>
              <a:defRPr>
                <a:solidFill>
                  <a:schemeClr val="dk2"/>
                </a:solidFill>
              </a:defRPr>
            </a:lvl1pPr>
            <a:lvl2pPr lvl="1" algn="ctr" rtl="0">
              <a:spcBef>
                <a:spcPts val="0"/>
              </a:spcBef>
              <a:buClr>
                <a:schemeClr val="dk2"/>
              </a:buClr>
              <a:buSzPct val="100000"/>
              <a:buNone/>
              <a:defRPr sz="3000">
                <a:solidFill>
                  <a:schemeClr val="dk2"/>
                </a:solidFill>
              </a:defRPr>
            </a:lvl2pPr>
            <a:lvl3pPr lvl="2" algn="ctr" rtl="0">
              <a:spcBef>
                <a:spcPts val="0"/>
              </a:spcBef>
              <a:buClr>
                <a:schemeClr val="dk2"/>
              </a:buClr>
              <a:buSzPct val="100000"/>
              <a:buNone/>
              <a:defRPr sz="3000">
                <a:solidFill>
                  <a:schemeClr val="dk2"/>
                </a:solidFill>
              </a:defRPr>
            </a:lvl3pPr>
            <a:lvl4pPr lvl="3" algn="ctr" rtl="0">
              <a:spcBef>
                <a:spcPts val="0"/>
              </a:spcBef>
              <a:buClr>
                <a:schemeClr val="dk2"/>
              </a:buClr>
              <a:buSzPct val="100000"/>
              <a:buNone/>
              <a:defRPr sz="3000">
                <a:solidFill>
                  <a:schemeClr val="dk2"/>
                </a:solidFill>
              </a:defRPr>
            </a:lvl4pPr>
            <a:lvl5pPr lvl="4" algn="ctr" rtl="0">
              <a:spcBef>
                <a:spcPts val="0"/>
              </a:spcBef>
              <a:buClr>
                <a:schemeClr val="dk2"/>
              </a:buClr>
              <a:buSzPct val="100000"/>
              <a:buNone/>
              <a:defRPr sz="3000">
                <a:solidFill>
                  <a:schemeClr val="dk2"/>
                </a:solidFill>
              </a:defRPr>
            </a:lvl5pPr>
            <a:lvl6pPr lvl="5" algn="ctr" rtl="0">
              <a:spcBef>
                <a:spcPts val="0"/>
              </a:spcBef>
              <a:buClr>
                <a:schemeClr val="dk2"/>
              </a:buClr>
              <a:buSzPct val="100000"/>
              <a:buNone/>
              <a:defRPr sz="3000">
                <a:solidFill>
                  <a:schemeClr val="dk2"/>
                </a:solidFill>
              </a:defRPr>
            </a:lvl6pPr>
            <a:lvl7pPr lvl="6" algn="ctr" rtl="0">
              <a:spcBef>
                <a:spcPts val="0"/>
              </a:spcBef>
              <a:buClr>
                <a:schemeClr val="dk2"/>
              </a:buClr>
              <a:buSzPct val="100000"/>
              <a:buNone/>
              <a:defRPr sz="3000">
                <a:solidFill>
                  <a:schemeClr val="dk2"/>
                </a:solidFill>
              </a:defRPr>
            </a:lvl7pPr>
            <a:lvl8pPr lvl="7" algn="ctr" rtl="0">
              <a:spcBef>
                <a:spcPts val="0"/>
              </a:spcBef>
              <a:buClr>
                <a:schemeClr val="dk2"/>
              </a:buClr>
              <a:buSzPct val="100000"/>
              <a:buNone/>
              <a:defRPr sz="3000">
                <a:solidFill>
                  <a:schemeClr val="dk2"/>
                </a:solidFill>
              </a:defRPr>
            </a:lvl8pPr>
            <a:lvl9pPr lvl="8" algn="ctr" rtl="0">
              <a:spcBef>
                <a:spcPts val="0"/>
              </a:spcBef>
              <a:buClr>
                <a:schemeClr val="dk2"/>
              </a:buClr>
              <a:buSzPct val="100000"/>
              <a:buNone/>
              <a:defRPr sz="3000">
                <a:solidFill>
                  <a:schemeClr val="dk2"/>
                </a:solidFill>
              </a:defRPr>
            </a:lvl9pPr>
          </a:lstStyle>
          <a:p>
            <a:endParaRPr/>
          </a:p>
        </p:txBody>
      </p:sp>
      <p:sp>
        <p:nvSpPr>
          <p:cNvPr id="57" name="Shape 57"/>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1"/>
          </p:nvPr>
        </p:nvSpPr>
        <p:spPr>
          <a:xfrm>
            <a:off x="457200" y="1200150"/>
            <a:ext cx="82296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1" name="Shape 61"/>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4" name="Shape 64"/>
          <p:cNvSpPr txBox="1">
            <a:spLocks noGrp="1"/>
          </p:cNvSpPr>
          <p:nvPr>
            <p:ph type="body" idx="1"/>
          </p:nvPr>
        </p:nvSpPr>
        <p:spPr>
          <a:xfrm>
            <a:off x="457200" y="1200150"/>
            <a:ext cx="39945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5" name="Shape 65"/>
          <p:cNvSpPr txBox="1">
            <a:spLocks noGrp="1"/>
          </p:cNvSpPr>
          <p:nvPr>
            <p:ph type="body" idx="2"/>
          </p:nvPr>
        </p:nvSpPr>
        <p:spPr>
          <a:xfrm>
            <a:off x="4692273" y="1200150"/>
            <a:ext cx="39945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aption">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457200" y="4406309"/>
            <a:ext cx="8229600" cy="519600"/>
          </a:xfrm>
          <a:prstGeom prst="rect">
            <a:avLst/>
          </a:prstGeom>
        </p:spPr>
        <p:txBody>
          <a:bodyPr lIns="91425" tIns="91425" rIns="91425" bIns="91425" anchor="t" anchorCtr="0"/>
          <a:lstStyle>
            <a:lvl1pPr lvl="0" algn="ctr" rtl="0">
              <a:spcBef>
                <a:spcPts val="360"/>
              </a:spcBef>
              <a:buSzPct val="100000"/>
              <a:buNone/>
              <a:defRPr sz="1800"/>
            </a:lvl1pPr>
          </a:lstStyle>
          <a:p>
            <a:endParaRPr/>
          </a:p>
        </p:txBody>
      </p:sp>
      <p:sp>
        <p:nvSpPr>
          <p:cNvPr id="72" name="Shape 72"/>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3"/>
        <p:cNvGrpSpPr/>
        <p:nvPr/>
      </p:nvGrpSpPr>
      <p:grpSpPr>
        <a:xfrm>
          <a:off x="0" y="0"/>
          <a:ext cx="0" cy="0"/>
          <a:chOff x="0" y="0"/>
          <a:chExt cx="0" cy="0"/>
        </a:xfrm>
      </p:grpSpPr>
      <p:sp>
        <p:nvSpPr>
          <p:cNvPr id="74" name="Shape 74"/>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1583342"/>
            <a:ext cx="7772400" cy="1159800"/>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81" name="Shape 81"/>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lvl="0" algn="ctr" rtl="0">
              <a:spcBef>
                <a:spcPts val="0"/>
              </a:spcBef>
              <a:buClr>
                <a:schemeClr val="dk2"/>
              </a:buClr>
              <a:buNone/>
              <a:defRPr>
                <a:solidFill>
                  <a:schemeClr val="dk2"/>
                </a:solidFill>
              </a:defRPr>
            </a:lvl1pPr>
            <a:lvl2pPr lvl="1" algn="ctr" rtl="0">
              <a:spcBef>
                <a:spcPts val="0"/>
              </a:spcBef>
              <a:buClr>
                <a:schemeClr val="dk2"/>
              </a:buClr>
              <a:buSzPct val="100000"/>
              <a:buNone/>
              <a:defRPr sz="3000">
                <a:solidFill>
                  <a:schemeClr val="dk2"/>
                </a:solidFill>
              </a:defRPr>
            </a:lvl2pPr>
            <a:lvl3pPr lvl="2" algn="ctr" rtl="0">
              <a:spcBef>
                <a:spcPts val="0"/>
              </a:spcBef>
              <a:buClr>
                <a:schemeClr val="dk2"/>
              </a:buClr>
              <a:buSzPct val="100000"/>
              <a:buNone/>
              <a:defRPr sz="3000">
                <a:solidFill>
                  <a:schemeClr val="dk2"/>
                </a:solidFill>
              </a:defRPr>
            </a:lvl3pPr>
            <a:lvl4pPr lvl="3" algn="ctr" rtl="0">
              <a:spcBef>
                <a:spcPts val="0"/>
              </a:spcBef>
              <a:buClr>
                <a:schemeClr val="dk2"/>
              </a:buClr>
              <a:buSzPct val="100000"/>
              <a:buNone/>
              <a:defRPr sz="3000">
                <a:solidFill>
                  <a:schemeClr val="dk2"/>
                </a:solidFill>
              </a:defRPr>
            </a:lvl4pPr>
            <a:lvl5pPr lvl="4" algn="ctr" rtl="0">
              <a:spcBef>
                <a:spcPts val="0"/>
              </a:spcBef>
              <a:buClr>
                <a:schemeClr val="dk2"/>
              </a:buClr>
              <a:buSzPct val="100000"/>
              <a:buNone/>
              <a:defRPr sz="3000">
                <a:solidFill>
                  <a:schemeClr val="dk2"/>
                </a:solidFill>
              </a:defRPr>
            </a:lvl5pPr>
            <a:lvl6pPr lvl="5" algn="ctr" rtl="0">
              <a:spcBef>
                <a:spcPts val="0"/>
              </a:spcBef>
              <a:buClr>
                <a:schemeClr val="dk2"/>
              </a:buClr>
              <a:buSzPct val="100000"/>
              <a:buNone/>
              <a:defRPr sz="3000">
                <a:solidFill>
                  <a:schemeClr val="dk2"/>
                </a:solidFill>
              </a:defRPr>
            </a:lvl6pPr>
            <a:lvl7pPr lvl="6" algn="ctr" rtl="0">
              <a:spcBef>
                <a:spcPts val="0"/>
              </a:spcBef>
              <a:buClr>
                <a:schemeClr val="dk2"/>
              </a:buClr>
              <a:buSzPct val="100000"/>
              <a:buNone/>
              <a:defRPr sz="3000">
                <a:solidFill>
                  <a:schemeClr val="dk2"/>
                </a:solidFill>
              </a:defRPr>
            </a:lvl7pPr>
            <a:lvl8pPr lvl="7" algn="ctr" rtl="0">
              <a:spcBef>
                <a:spcPts val="0"/>
              </a:spcBef>
              <a:buClr>
                <a:schemeClr val="dk2"/>
              </a:buClr>
              <a:buSzPct val="100000"/>
              <a:buNone/>
              <a:defRPr sz="3000">
                <a:solidFill>
                  <a:schemeClr val="dk2"/>
                </a:solidFill>
              </a:defRPr>
            </a:lvl8pPr>
            <a:lvl9pPr lvl="8" algn="ctr" rtl="0">
              <a:spcBef>
                <a:spcPts val="0"/>
              </a:spcBef>
              <a:buClr>
                <a:schemeClr val="dk2"/>
              </a:buClr>
              <a:buSzPct val="100000"/>
              <a:buNone/>
              <a:defRPr sz="3000">
                <a:solidFill>
                  <a:schemeClr val="dk2"/>
                </a:solidFill>
              </a:defRPr>
            </a:lvl9pPr>
          </a:lstStyle>
          <a:p>
            <a:endParaRPr/>
          </a:p>
        </p:txBody>
      </p:sp>
      <p:sp>
        <p:nvSpPr>
          <p:cNvPr id="82" name="Shape 82"/>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5" name="Shape 85"/>
          <p:cNvSpPr txBox="1">
            <a:spLocks noGrp="1"/>
          </p:cNvSpPr>
          <p:nvPr>
            <p:ph type="body" idx="1"/>
          </p:nvPr>
        </p:nvSpPr>
        <p:spPr>
          <a:xfrm>
            <a:off x="457200" y="1200150"/>
            <a:ext cx="82296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6" name="Shape 86"/>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9" name="Shape 89"/>
          <p:cNvSpPr txBox="1">
            <a:spLocks noGrp="1"/>
          </p:cNvSpPr>
          <p:nvPr>
            <p:ph type="body" idx="1"/>
          </p:nvPr>
        </p:nvSpPr>
        <p:spPr>
          <a:xfrm>
            <a:off x="457200" y="1200150"/>
            <a:ext cx="39945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0" name="Shape 90"/>
          <p:cNvSpPr txBox="1">
            <a:spLocks noGrp="1"/>
          </p:cNvSpPr>
          <p:nvPr>
            <p:ph type="body" idx="2"/>
          </p:nvPr>
        </p:nvSpPr>
        <p:spPr>
          <a:xfrm>
            <a:off x="4692273" y="1200150"/>
            <a:ext cx="3994500" cy="3725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1" name="Shape 91"/>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4" name="Shape 94"/>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ption">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4406309"/>
            <a:ext cx="8229600" cy="519600"/>
          </a:xfrm>
          <a:prstGeom prst="rect">
            <a:avLst/>
          </a:prstGeom>
        </p:spPr>
        <p:txBody>
          <a:bodyPr lIns="91425" tIns="91425" rIns="91425" bIns="91425" anchor="t" anchorCtr="0"/>
          <a:lstStyle>
            <a:lvl1pPr lvl="0" algn="ctr" rtl="0">
              <a:spcBef>
                <a:spcPts val="360"/>
              </a:spcBef>
              <a:buSzPct val="100000"/>
              <a:buNone/>
              <a:defRPr sz="1800"/>
            </a:lvl1pPr>
          </a:lstStyle>
          <a:p>
            <a:endParaRPr/>
          </a:p>
        </p:txBody>
      </p:sp>
      <p:sp>
        <p:nvSpPr>
          <p:cNvPr id="97" name="Shape 97"/>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8"/>
        <p:cNvGrpSpPr/>
        <p:nvPr/>
      </p:nvGrpSpPr>
      <p:grpSpPr>
        <a:xfrm>
          <a:off x="0" y="0"/>
          <a:ext cx="0" cy="0"/>
          <a:chOff x="0" y="0"/>
          <a:chExt cx="0" cy="0"/>
        </a:xfrm>
      </p:grpSpPr>
      <p:sp>
        <p:nvSpPr>
          <p:cNvPr id="99" name="Shape 99"/>
          <p:cNvSpPr txBox="1">
            <a:spLocks noGrp="1"/>
          </p:cNvSpPr>
          <p:nvPr>
            <p:ph type="sldNum" idx="12"/>
          </p:nvPr>
        </p:nvSpPr>
        <p:spPr>
          <a:xfrm>
            <a:off x="8556791" y="4749850"/>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rtl="0">
              <a:spcBef>
                <a:spcPts val="0"/>
              </a:spcBef>
              <a:buClr>
                <a:schemeClr val="dk1"/>
              </a:buClr>
              <a:buSzPct val="100000"/>
              <a:buNone/>
              <a:defRPr sz="3600" b="1">
                <a:solidFill>
                  <a:schemeClr val="dk1"/>
                </a:solidFill>
              </a:defRPr>
            </a:lvl1pPr>
            <a:lvl2pPr lvl="1" rtl="0">
              <a:spcBef>
                <a:spcPts val="0"/>
              </a:spcBef>
              <a:buClr>
                <a:schemeClr val="dk1"/>
              </a:buClr>
              <a:buSzPct val="100000"/>
              <a:buNone/>
              <a:defRPr sz="3600" b="1">
                <a:solidFill>
                  <a:schemeClr val="dk1"/>
                </a:solidFill>
              </a:defRPr>
            </a:lvl2pPr>
            <a:lvl3pPr lvl="2" rtl="0">
              <a:spcBef>
                <a:spcPts val="0"/>
              </a:spcBef>
              <a:buClr>
                <a:schemeClr val="dk1"/>
              </a:buClr>
              <a:buSzPct val="100000"/>
              <a:buNone/>
              <a:defRPr sz="3600" b="1">
                <a:solidFill>
                  <a:schemeClr val="dk1"/>
                </a:solidFill>
              </a:defRPr>
            </a:lvl3pPr>
            <a:lvl4pPr lvl="3" rtl="0">
              <a:spcBef>
                <a:spcPts val="0"/>
              </a:spcBef>
              <a:buClr>
                <a:schemeClr val="dk1"/>
              </a:buClr>
              <a:buSzPct val="100000"/>
              <a:buNone/>
              <a:defRPr sz="3600" b="1">
                <a:solidFill>
                  <a:schemeClr val="dk1"/>
                </a:solidFill>
              </a:defRPr>
            </a:lvl4pPr>
            <a:lvl5pPr lvl="4" rtl="0">
              <a:spcBef>
                <a:spcPts val="0"/>
              </a:spcBef>
              <a:buClr>
                <a:schemeClr val="dk1"/>
              </a:buClr>
              <a:buSzPct val="100000"/>
              <a:buNone/>
              <a:defRPr sz="3600" b="1">
                <a:solidFill>
                  <a:schemeClr val="dk1"/>
                </a:solidFill>
              </a:defRPr>
            </a:lvl5pPr>
            <a:lvl6pPr lvl="5" rtl="0">
              <a:spcBef>
                <a:spcPts val="0"/>
              </a:spcBef>
              <a:buClr>
                <a:schemeClr val="dk1"/>
              </a:buClr>
              <a:buSzPct val="100000"/>
              <a:buNone/>
              <a:defRPr sz="3600" b="1">
                <a:solidFill>
                  <a:schemeClr val="dk1"/>
                </a:solidFill>
              </a:defRPr>
            </a:lvl6pPr>
            <a:lvl7pPr lvl="6" rtl="0">
              <a:spcBef>
                <a:spcPts val="0"/>
              </a:spcBef>
              <a:buClr>
                <a:schemeClr val="dk1"/>
              </a:buClr>
              <a:buSzPct val="100000"/>
              <a:buNone/>
              <a:defRPr sz="3600" b="1">
                <a:solidFill>
                  <a:schemeClr val="dk1"/>
                </a:solidFill>
              </a:defRPr>
            </a:lvl7pPr>
            <a:lvl8pPr lvl="7" rtl="0">
              <a:spcBef>
                <a:spcPts val="0"/>
              </a:spcBef>
              <a:buClr>
                <a:schemeClr val="dk1"/>
              </a:buClr>
              <a:buSzPct val="100000"/>
              <a:buNone/>
              <a:defRPr sz="3600" b="1">
                <a:solidFill>
                  <a:schemeClr val="dk1"/>
                </a:solidFill>
              </a:defRPr>
            </a:lvl8pPr>
            <a:lvl9pPr lvl="8" rtl="0">
              <a:spcBef>
                <a:spcPts val="0"/>
              </a:spcBef>
              <a:buClr>
                <a:schemeClr val="dk1"/>
              </a:buClr>
              <a:buSzPct val="100000"/>
              <a:buNone/>
              <a:defRPr sz="3600" b="1">
                <a:solidFill>
                  <a:schemeClr val="dk1"/>
                </a:solidFill>
              </a:defRPr>
            </a:lvl9pPr>
          </a:lstStyle>
          <a:p>
            <a:endParaRPr/>
          </a:p>
        </p:txBody>
      </p:sp>
      <p:sp>
        <p:nvSpPr>
          <p:cNvPr id="52" name="Shape 52"/>
          <p:cNvSpPr txBox="1">
            <a:spLocks noGrp="1"/>
          </p:cNvSpPr>
          <p:nvPr>
            <p:ph type="body" idx="1"/>
          </p:nvPr>
        </p:nvSpPr>
        <p:spPr>
          <a:xfrm>
            <a:off x="457200" y="1200150"/>
            <a:ext cx="8229600" cy="3725700"/>
          </a:xfrm>
          <a:prstGeom prst="rect">
            <a:avLst/>
          </a:prstGeom>
          <a:noFill/>
          <a:ln>
            <a:noFill/>
          </a:ln>
        </p:spPr>
        <p:txBody>
          <a:bodyPr lIns="91425" tIns="91425" rIns="91425" bIns="91425" anchor="t" anchorCtr="0"/>
          <a:lstStyle>
            <a:lvl1pPr lvl="0" rtl="0">
              <a:spcBef>
                <a:spcPts val="600"/>
              </a:spcBef>
              <a:buClr>
                <a:schemeClr val="dk1"/>
              </a:buClr>
              <a:buSzPct val="100000"/>
              <a:defRPr sz="3000">
                <a:solidFill>
                  <a:schemeClr val="dk1"/>
                </a:solidFill>
              </a:defRPr>
            </a:lvl1pPr>
            <a:lvl2pPr lvl="1" rtl="0">
              <a:spcBef>
                <a:spcPts val="480"/>
              </a:spcBef>
              <a:buClr>
                <a:schemeClr val="dk1"/>
              </a:buClr>
              <a:buSzPct val="100000"/>
              <a:defRPr sz="2400">
                <a:solidFill>
                  <a:schemeClr val="dk1"/>
                </a:solidFill>
              </a:defRPr>
            </a:lvl2pPr>
            <a:lvl3pPr lvl="2" rtl="0">
              <a:spcBef>
                <a:spcPts val="480"/>
              </a:spcBef>
              <a:buClr>
                <a:schemeClr val="dk1"/>
              </a:buClr>
              <a:buSzPct val="100000"/>
              <a:defRPr sz="2400">
                <a:solidFill>
                  <a:schemeClr val="dk1"/>
                </a:solidFill>
              </a:defRPr>
            </a:lvl3pPr>
            <a:lvl4pPr lvl="3" rtl="0">
              <a:spcBef>
                <a:spcPts val="360"/>
              </a:spcBef>
              <a:buClr>
                <a:schemeClr val="dk1"/>
              </a:buClr>
              <a:buSzPct val="100000"/>
              <a:defRPr sz="1800">
                <a:solidFill>
                  <a:schemeClr val="dk1"/>
                </a:solidFill>
              </a:defRPr>
            </a:lvl4pPr>
            <a:lvl5pPr lvl="4" rtl="0">
              <a:spcBef>
                <a:spcPts val="360"/>
              </a:spcBef>
              <a:buClr>
                <a:schemeClr val="dk1"/>
              </a:buClr>
              <a:buSzPct val="100000"/>
              <a:defRPr sz="1800">
                <a:solidFill>
                  <a:schemeClr val="dk1"/>
                </a:solidFill>
              </a:defRPr>
            </a:lvl5pPr>
            <a:lvl6pPr lvl="5" rtl="0">
              <a:spcBef>
                <a:spcPts val="360"/>
              </a:spcBef>
              <a:buClr>
                <a:schemeClr val="dk1"/>
              </a:buClr>
              <a:buSzPct val="100000"/>
              <a:defRPr sz="1800">
                <a:solidFill>
                  <a:schemeClr val="dk1"/>
                </a:solidFill>
              </a:defRPr>
            </a:lvl6pPr>
            <a:lvl7pPr lvl="6" rtl="0">
              <a:spcBef>
                <a:spcPts val="360"/>
              </a:spcBef>
              <a:buClr>
                <a:schemeClr val="dk1"/>
              </a:buClr>
              <a:buSzPct val="100000"/>
              <a:defRPr sz="1800">
                <a:solidFill>
                  <a:schemeClr val="dk1"/>
                </a:solidFill>
              </a:defRPr>
            </a:lvl7pPr>
            <a:lvl8pPr lvl="7" rtl="0">
              <a:spcBef>
                <a:spcPts val="360"/>
              </a:spcBef>
              <a:buClr>
                <a:schemeClr val="dk1"/>
              </a:buClr>
              <a:buSzPct val="100000"/>
              <a:defRPr sz="1800">
                <a:solidFill>
                  <a:schemeClr val="dk1"/>
                </a:solidFill>
              </a:defRPr>
            </a:lvl8pPr>
            <a:lvl9pPr lvl="8" rtl="0">
              <a:spcBef>
                <a:spcPts val="360"/>
              </a:spcBef>
              <a:buClr>
                <a:schemeClr val="dk1"/>
              </a:buClr>
              <a:buSzPct val="100000"/>
              <a:defRPr sz="1800">
                <a:solidFill>
                  <a:schemeClr val="dk1"/>
                </a:solidFill>
              </a:defRPr>
            </a:lvl9pPr>
          </a:lstStyle>
          <a:p>
            <a:endParaRPr/>
          </a:p>
        </p:txBody>
      </p:sp>
      <p:sp>
        <p:nvSpPr>
          <p:cNvPr id="53" name="Shape 53"/>
          <p:cNvSpPr txBox="1">
            <a:spLocks noGrp="1"/>
          </p:cNvSpPr>
          <p:nvPr>
            <p:ph type="sldNum" idx="12"/>
          </p:nvPr>
        </p:nvSpPr>
        <p:spPr>
          <a:xfrm>
            <a:off x="8556791" y="4749850"/>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rtl="0">
              <a:spcBef>
                <a:spcPts val="0"/>
              </a:spcBef>
              <a:buClr>
                <a:schemeClr val="dk1"/>
              </a:buClr>
              <a:buSzPct val="100000"/>
              <a:buNone/>
              <a:defRPr sz="3600" b="1">
                <a:solidFill>
                  <a:schemeClr val="dk1"/>
                </a:solidFill>
              </a:defRPr>
            </a:lvl1pPr>
            <a:lvl2pPr lvl="1" rtl="0">
              <a:spcBef>
                <a:spcPts val="0"/>
              </a:spcBef>
              <a:buClr>
                <a:schemeClr val="dk1"/>
              </a:buClr>
              <a:buSzPct val="100000"/>
              <a:buNone/>
              <a:defRPr sz="3600" b="1">
                <a:solidFill>
                  <a:schemeClr val="dk1"/>
                </a:solidFill>
              </a:defRPr>
            </a:lvl2pPr>
            <a:lvl3pPr lvl="2" rtl="0">
              <a:spcBef>
                <a:spcPts val="0"/>
              </a:spcBef>
              <a:buClr>
                <a:schemeClr val="dk1"/>
              </a:buClr>
              <a:buSzPct val="100000"/>
              <a:buNone/>
              <a:defRPr sz="3600" b="1">
                <a:solidFill>
                  <a:schemeClr val="dk1"/>
                </a:solidFill>
              </a:defRPr>
            </a:lvl3pPr>
            <a:lvl4pPr lvl="3" rtl="0">
              <a:spcBef>
                <a:spcPts val="0"/>
              </a:spcBef>
              <a:buClr>
                <a:schemeClr val="dk1"/>
              </a:buClr>
              <a:buSzPct val="100000"/>
              <a:buNone/>
              <a:defRPr sz="3600" b="1">
                <a:solidFill>
                  <a:schemeClr val="dk1"/>
                </a:solidFill>
              </a:defRPr>
            </a:lvl4pPr>
            <a:lvl5pPr lvl="4" rtl="0">
              <a:spcBef>
                <a:spcPts val="0"/>
              </a:spcBef>
              <a:buClr>
                <a:schemeClr val="dk1"/>
              </a:buClr>
              <a:buSzPct val="100000"/>
              <a:buNone/>
              <a:defRPr sz="3600" b="1">
                <a:solidFill>
                  <a:schemeClr val="dk1"/>
                </a:solidFill>
              </a:defRPr>
            </a:lvl5pPr>
            <a:lvl6pPr lvl="5" rtl="0">
              <a:spcBef>
                <a:spcPts val="0"/>
              </a:spcBef>
              <a:buClr>
                <a:schemeClr val="dk1"/>
              </a:buClr>
              <a:buSzPct val="100000"/>
              <a:buNone/>
              <a:defRPr sz="3600" b="1">
                <a:solidFill>
                  <a:schemeClr val="dk1"/>
                </a:solidFill>
              </a:defRPr>
            </a:lvl6pPr>
            <a:lvl7pPr lvl="6" rtl="0">
              <a:spcBef>
                <a:spcPts val="0"/>
              </a:spcBef>
              <a:buClr>
                <a:schemeClr val="dk1"/>
              </a:buClr>
              <a:buSzPct val="100000"/>
              <a:buNone/>
              <a:defRPr sz="3600" b="1">
                <a:solidFill>
                  <a:schemeClr val="dk1"/>
                </a:solidFill>
              </a:defRPr>
            </a:lvl7pPr>
            <a:lvl8pPr lvl="7" rtl="0">
              <a:spcBef>
                <a:spcPts val="0"/>
              </a:spcBef>
              <a:buClr>
                <a:schemeClr val="dk1"/>
              </a:buClr>
              <a:buSzPct val="100000"/>
              <a:buNone/>
              <a:defRPr sz="3600" b="1">
                <a:solidFill>
                  <a:schemeClr val="dk1"/>
                </a:solidFill>
              </a:defRPr>
            </a:lvl8pPr>
            <a:lvl9pPr lvl="8" rtl="0">
              <a:spcBef>
                <a:spcPts val="0"/>
              </a:spcBef>
              <a:buClr>
                <a:schemeClr val="dk1"/>
              </a:buClr>
              <a:buSzPct val="100000"/>
              <a:buNone/>
              <a:defRPr sz="3600" b="1">
                <a:solidFill>
                  <a:schemeClr val="dk1"/>
                </a:solidFill>
              </a:defRPr>
            </a:lvl9pPr>
          </a:lstStyle>
          <a:p>
            <a:endParaRPr/>
          </a:p>
        </p:txBody>
      </p:sp>
      <p:sp>
        <p:nvSpPr>
          <p:cNvPr id="77" name="Shape 77"/>
          <p:cNvSpPr txBox="1">
            <a:spLocks noGrp="1"/>
          </p:cNvSpPr>
          <p:nvPr>
            <p:ph type="body" idx="1"/>
          </p:nvPr>
        </p:nvSpPr>
        <p:spPr>
          <a:xfrm>
            <a:off x="457200" y="1200150"/>
            <a:ext cx="8229600" cy="3725700"/>
          </a:xfrm>
          <a:prstGeom prst="rect">
            <a:avLst/>
          </a:prstGeom>
          <a:noFill/>
          <a:ln>
            <a:noFill/>
          </a:ln>
        </p:spPr>
        <p:txBody>
          <a:bodyPr lIns="91425" tIns="91425" rIns="91425" bIns="91425" anchor="t" anchorCtr="0"/>
          <a:lstStyle>
            <a:lvl1pPr lvl="0" rtl="0">
              <a:spcBef>
                <a:spcPts val="600"/>
              </a:spcBef>
              <a:buClr>
                <a:schemeClr val="dk1"/>
              </a:buClr>
              <a:buSzPct val="100000"/>
              <a:defRPr sz="3000">
                <a:solidFill>
                  <a:schemeClr val="dk1"/>
                </a:solidFill>
              </a:defRPr>
            </a:lvl1pPr>
            <a:lvl2pPr lvl="1" rtl="0">
              <a:spcBef>
                <a:spcPts val="480"/>
              </a:spcBef>
              <a:buClr>
                <a:schemeClr val="dk1"/>
              </a:buClr>
              <a:buSzPct val="100000"/>
              <a:defRPr sz="2400">
                <a:solidFill>
                  <a:schemeClr val="dk1"/>
                </a:solidFill>
              </a:defRPr>
            </a:lvl2pPr>
            <a:lvl3pPr lvl="2" rtl="0">
              <a:spcBef>
                <a:spcPts val="480"/>
              </a:spcBef>
              <a:buClr>
                <a:schemeClr val="dk1"/>
              </a:buClr>
              <a:buSzPct val="100000"/>
              <a:defRPr sz="2400">
                <a:solidFill>
                  <a:schemeClr val="dk1"/>
                </a:solidFill>
              </a:defRPr>
            </a:lvl3pPr>
            <a:lvl4pPr lvl="3" rtl="0">
              <a:spcBef>
                <a:spcPts val="360"/>
              </a:spcBef>
              <a:buClr>
                <a:schemeClr val="dk1"/>
              </a:buClr>
              <a:buSzPct val="100000"/>
              <a:defRPr sz="1800">
                <a:solidFill>
                  <a:schemeClr val="dk1"/>
                </a:solidFill>
              </a:defRPr>
            </a:lvl4pPr>
            <a:lvl5pPr lvl="4" rtl="0">
              <a:spcBef>
                <a:spcPts val="360"/>
              </a:spcBef>
              <a:buClr>
                <a:schemeClr val="dk1"/>
              </a:buClr>
              <a:buSzPct val="100000"/>
              <a:defRPr sz="1800">
                <a:solidFill>
                  <a:schemeClr val="dk1"/>
                </a:solidFill>
              </a:defRPr>
            </a:lvl5pPr>
            <a:lvl6pPr lvl="5" rtl="0">
              <a:spcBef>
                <a:spcPts val="360"/>
              </a:spcBef>
              <a:buClr>
                <a:schemeClr val="dk1"/>
              </a:buClr>
              <a:buSzPct val="100000"/>
              <a:defRPr sz="1800">
                <a:solidFill>
                  <a:schemeClr val="dk1"/>
                </a:solidFill>
              </a:defRPr>
            </a:lvl6pPr>
            <a:lvl7pPr lvl="6" rtl="0">
              <a:spcBef>
                <a:spcPts val="360"/>
              </a:spcBef>
              <a:buClr>
                <a:schemeClr val="dk1"/>
              </a:buClr>
              <a:buSzPct val="100000"/>
              <a:defRPr sz="1800">
                <a:solidFill>
                  <a:schemeClr val="dk1"/>
                </a:solidFill>
              </a:defRPr>
            </a:lvl7pPr>
            <a:lvl8pPr lvl="7" rtl="0">
              <a:spcBef>
                <a:spcPts val="360"/>
              </a:spcBef>
              <a:buClr>
                <a:schemeClr val="dk1"/>
              </a:buClr>
              <a:buSzPct val="100000"/>
              <a:defRPr sz="1800">
                <a:solidFill>
                  <a:schemeClr val="dk1"/>
                </a:solidFill>
              </a:defRPr>
            </a:lvl8pPr>
            <a:lvl9pPr lvl="8" rtl="0">
              <a:spcBef>
                <a:spcPts val="360"/>
              </a:spcBef>
              <a:buClr>
                <a:schemeClr val="dk1"/>
              </a:buClr>
              <a:buSzPct val="100000"/>
              <a:defRPr sz="1800">
                <a:solidFill>
                  <a:schemeClr val="dk1"/>
                </a:solidFill>
              </a:defRPr>
            </a:lvl9pPr>
          </a:lstStyle>
          <a:p>
            <a:endParaRPr/>
          </a:p>
        </p:txBody>
      </p:sp>
      <p:sp>
        <p:nvSpPr>
          <p:cNvPr id="78" name="Shape 78"/>
          <p:cNvSpPr txBox="1">
            <a:spLocks noGrp="1"/>
          </p:cNvSpPr>
          <p:nvPr>
            <p:ph type="sldNum" idx="12"/>
          </p:nvPr>
        </p:nvSpPr>
        <p:spPr>
          <a:xfrm>
            <a:off x="8556791" y="4749850"/>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hyperlink" Target="http://www.netsmartz.org/InternetSafety" TargetMode="External"/><Relationship Id="rId4" Type="http://schemas.openxmlformats.org/officeDocument/2006/relationships/hyperlink" Target="http://mattharrisedd.com/wp-content/uploads/2015/10/Digital-Citizenship-for-Students-Internet-Safety-Scenarios-Matt-Harris-Ed.D..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netsmartz.org/Cyberbullying"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www.netsmartz.org/Cyberbullying"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hyperlink" Target="http://goo.gl/5B9bCY" TargetMode="External"/><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hyperlink" Target="http://goo.gl/5B9bCY" TargetMode="External"/><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hyperlink" Target="http://goo.gl/5B9bCY" TargetMode="Externa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hyperlink" Target="http://www.netsmartz.org/Cyberbullying" TargetMode="External"/><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hyperlink" Target="http://www.netsafeutah.org/kids/kids_videos.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Shape 120"/>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21" name="Shape 12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Internet </a:t>
            </a:r>
            <a:r>
              <a:rPr lang="en" dirty="0" smtClean="0">
                <a:latin typeface="Advent Pro"/>
                <a:ea typeface="Advent Pro"/>
                <a:cs typeface="Advent Pro"/>
                <a:sym typeface="Advent Pro"/>
              </a:rPr>
              <a:t>Safety – Start Up Discussion</a:t>
            </a:r>
            <a:endParaRPr lang="en" dirty="0">
              <a:latin typeface="Advent Pro"/>
              <a:ea typeface="Advent Pro"/>
              <a:cs typeface="Advent Pro"/>
              <a:sym typeface="Advent Pro"/>
            </a:endParaRPr>
          </a:p>
        </p:txBody>
      </p:sp>
      <p:sp>
        <p:nvSpPr>
          <p:cNvPr id="122" name="Shape 12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dirty="0">
                <a:latin typeface="Advent Pro"/>
                <a:ea typeface="Advent Pro"/>
                <a:cs typeface="Advent Pro"/>
                <a:sym typeface="Advent Pro"/>
              </a:rPr>
              <a:t>What is your personal information</a:t>
            </a:r>
            <a:r>
              <a:rPr lang="en-US" dirty="0" smtClean="0">
                <a:latin typeface="Advent Pro"/>
                <a:ea typeface="Advent Pro"/>
                <a:cs typeface="Advent Pro"/>
                <a:sym typeface="Advent Pro"/>
              </a:rPr>
              <a:t>?</a:t>
            </a:r>
          </a:p>
          <a:p>
            <a:pPr lvl="0"/>
            <a:endParaRPr lang="en-US" dirty="0">
              <a:latin typeface="Advent Pro"/>
              <a:ea typeface="Advent Pro"/>
              <a:cs typeface="Advent Pro"/>
              <a:sym typeface="Advent Pro"/>
            </a:endParaRPr>
          </a:p>
          <a:p>
            <a:pPr lvl="0"/>
            <a:r>
              <a:rPr lang="en-US" dirty="0">
                <a:latin typeface="Advent Pro"/>
                <a:ea typeface="Advent Pro"/>
                <a:cs typeface="Advent Pro"/>
                <a:sym typeface="Advent Pro"/>
              </a:rPr>
              <a:t>What should you do to keep it private?</a:t>
            </a:r>
            <a:endParaRPr lang="en-US" dirty="0">
              <a:latin typeface="Advent Pro"/>
              <a:ea typeface="Advent Pro"/>
              <a:cs typeface="Advent Pro"/>
              <a:sym typeface="Advent Pro"/>
            </a:endParaRPr>
          </a:p>
        </p:txBody>
      </p:sp>
      <p:sp>
        <p:nvSpPr>
          <p:cNvPr id="123" name="Shape 123"/>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416226207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animEffect transition="in" filter="fade">
                                      <p:cBhvr>
                                        <p:cTn id="7" dur="1000"/>
                                        <p:tgtEl>
                                          <p:spTgt spid="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xEl>
                                              <p:pRg st="2" end="2"/>
                                            </p:txEl>
                                          </p:spTgt>
                                        </p:tgtEl>
                                        <p:attrNameLst>
                                          <p:attrName>style.visibility</p:attrName>
                                        </p:attrNameLst>
                                      </p:cBhvr>
                                      <p:to>
                                        <p:strVal val="visible"/>
                                      </p:to>
                                    </p:set>
                                    <p:animEffect transition="in" filter="fade">
                                      <p:cBhvr>
                                        <p:cTn id="12" dur="1000"/>
                                        <p:tgtEl>
                                          <p:spTgt spid="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Shape 168"/>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69" name="Shape 169"/>
          <p:cNvSpPr txBox="1">
            <a:spLocks noGrp="1"/>
          </p:cNvSpPr>
          <p:nvPr>
            <p:ph type="ctrTitle"/>
          </p:nvPr>
        </p:nvSpPr>
        <p:spPr>
          <a:xfrm>
            <a:off x="685800" y="188822"/>
            <a:ext cx="7772400" cy="784799"/>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 Quiz Scenarios</a:t>
            </a:r>
          </a:p>
        </p:txBody>
      </p:sp>
      <p:sp>
        <p:nvSpPr>
          <p:cNvPr id="170" name="Shape 170"/>
          <p:cNvSpPr txBox="1">
            <a:spLocks noGrp="1"/>
          </p:cNvSpPr>
          <p:nvPr>
            <p:ph type="subTitle" idx="1"/>
          </p:nvPr>
        </p:nvSpPr>
        <p:spPr>
          <a:xfrm>
            <a:off x="685800" y="4054953"/>
            <a:ext cx="7772400" cy="784800"/>
          </a:xfrm>
          <a:prstGeom prst="rect">
            <a:avLst/>
          </a:prstGeom>
        </p:spPr>
        <p:txBody>
          <a:bodyPr lIns="91425" tIns="91425" rIns="91425" bIns="91425" anchor="t" anchorCtr="0">
            <a:noAutofit/>
          </a:bodyPr>
          <a:lstStyle/>
          <a:p>
            <a:pPr lvl="0" rtl="0">
              <a:spcBef>
                <a:spcPts val="0"/>
              </a:spcBef>
              <a:buNone/>
            </a:pPr>
            <a:r>
              <a:rPr lang="en" b="1">
                <a:latin typeface="Advent Pro"/>
                <a:ea typeface="Advent Pro"/>
                <a:cs typeface="Advent Pro"/>
                <a:sym typeface="Advent Pro"/>
              </a:rPr>
              <a:t>Tech in TUSD</a:t>
            </a:r>
          </a:p>
        </p:txBody>
      </p:sp>
      <p:pic>
        <p:nvPicPr>
          <p:cNvPr id="171" name="Shape 171"/>
          <p:cNvPicPr preferRelativeResize="0"/>
          <p:nvPr/>
        </p:nvPicPr>
        <p:blipFill>
          <a:blip r:embed="rId3">
            <a:alphaModFix/>
          </a:blip>
          <a:stretch>
            <a:fillRect/>
          </a:stretch>
        </p:blipFill>
        <p:spPr>
          <a:xfrm>
            <a:off x="1619775" y="1095637"/>
            <a:ext cx="5904448" cy="2952224"/>
          </a:xfrm>
          <a:prstGeom prst="rect">
            <a:avLst/>
          </a:prstGeom>
          <a:noFill/>
          <a:ln>
            <a:noFill/>
          </a:ln>
        </p:spPr>
      </p:pic>
    </p:spTree>
    <p:extLst>
      <p:ext uri="{BB962C8B-B14F-4D97-AF65-F5344CB8AC3E}">
        <p14:creationId xmlns:p14="http://schemas.microsoft.com/office/powerpoint/2010/main" val="3486229830"/>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Shape 176"/>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77" name="Shape 1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smtClean="0">
                <a:latin typeface="Advent Pro"/>
                <a:ea typeface="Advent Pro"/>
                <a:cs typeface="Advent Pro"/>
                <a:sym typeface="Advent Pro"/>
              </a:rPr>
              <a:t>Directions</a:t>
            </a:r>
            <a:endParaRPr lang="en" dirty="0">
              <a:latin typeface="Advent Pro"/>
              <a:ea typeface="Advent Pro"/>
              <a:cs typeface="Advent Pro"/>
              <a:sym typeface="Advent Pro"/>
            </a:endParaRPr>
          </a:p>
        </p:txBody>
      </p:sp>
      <p:sp>
        <p:nvSpPr>
          <p:cNvPr id="178" name="Shape 17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 dirty="0" smtClean="0">
                <a:latin typeface="Advent Pro" panose="020B0604020202020204" charset="0"/>
                <a:ea typeface="Advent Pro"/>
                <a:cs typeface="Advent Pro"/>
                <a:sym typeface="Advent Pro"/>
              </a:rPr>
              <a:t>You are going to be presented with differ</a:t>
            </a:r>
            <a:r>
              <a:rPr lang="en-US" dirty="0" smtClean="0">
                <a:latin typeface="Advent Pro" panose="020B0604020202020204" charset="0"/>
                <a:ea typeface="Advent Pro"/>
                <a:cs typeface="Advent Pro"/>
                <a:sym typeface="Advent Pro"/>
              </a:rPr>
              <a:t>e</a:t>
            </a:r>
            <a:r>
              <a:rPr lang="en" dirty="0" smtClean="0">
                <a:latin typeface="Advent Pro" panose="020B0604020202020204" charset="0"/>
                <a:ea typeface="Advent Pro"/>
                <a:cs typeface="Advent Pro"/>
                <a:sym typeface="Advent Pro"/>
              </a:rPr>
              <a:t>nt scenarios. You must decide how you would react in each situation.</a:t>
            </a:r>
            <a:endParaRPr lang="en" dirty="0">
              <a:latin typeface="Advent Pro" panose="020B0604020202020204" charset="0"/>
              <a:ea typeface="Advent Pro"/>
              <a:cs typeface="Advent Pro"/>
              <a:sym typeface="Advent Pro"/>
            </a:endParaRPr>
          </a:p>
        </p:txBody>
      </p:sp>
    </p:spTree>
    <p:extLst>
      <p:ext uri="{BB962C8B-B14F-4D97-AF65-F5344CB8AC3E}">
        <p14:creationId xmlns:p14="http://schemas.microsoft.com/office/powerpoint/2010/main" val="82743798"/>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Shape 176"/>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77" name="Shape 1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Scenario #1</a:t>
            </a:r>
          </a:p>
        </p:txBody>
      </p:sp>
      <p:sp>
        <p:nvSpPr>
          <p:cNvPr id="178" name="Shape 17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dirty="0">
                <a:latin typeface="Advent Pro" panose="020B0604020202020204" charset="0"/>
              </a:rPr>
              <a:t>You begin to receive </a:t>
            </a:r>
            <a:r>
              <a:rPr lang="en-US" dirty="0" err="1">
                <a:latin typeface="Advent Pro" panose="020B0604020202020204" charset="0"/>
              </a:rPr>
              <a:t>Snapchats</a:t>
            </a:r>
            <a:r>
              <a:rPr lang="en-US" dirty="0">
                <a:latin typeface="Advent Pro" panose="020B0604020202020204" charset="0"/>
              </a:rPr>
              <a:t> from a user you don’t recognize. This person claims to go to your school and seems to know a lot of information about your school and your classes that makes you believe him. After a bit, he begins to ask you questions about you and your friends. However, when you ask for the person’s name, he avoids the question. </a:t>
            </a:r>
            <a:endParaRPr lang="en" dirty="0">
              <a:latin typeface="Advent Pro" panose="020B0604020202020204" charset="0"/>
              <a:ea typeface="Advent Pro"/>
              <a:cs typeface="Advent Pro"/>
              <a:sym typeface="Advent Pro"/>
            </a:endParaRPr>
          </a:p>
        </p:txBody>
      </p:sp>
      <p:sp>
        <p:nvSpPr>
          <p:cNvPr id="179" name="Shape 179"/>
          <p:cNvSpPr txBox="1"/>
          <p:nvPr/>
        </p:nvSpPr>
        <p:spPr>
          <a:xfrm>
            <a:off x="5169900" y="4623881"/>
            <a:ext cx="3869100" cy="387469"/>
          </a:xfrm>
          <a:prstGeom prst="rect">
            <a:avLst/>
          </a:prstGeom>
          <a:solidFill>
            <a:srgbClr val="C9DAF8"/>
          </a:solidFill>
          <a:ln>
            <a:noFill/>
          </a:ln>
        </p:spPr>
        <p:txBody>
          <a:bodyPr lIns="91425" tIns="91425" rIns="91425" bIns="91425" anchor="ctr" anchorCtr="0">
            <a:noAutofit/>
          </a:bodyPr>
          <a:lstStyle/>
          <a:p>
            <a:pPr algn="ctr"/>
            <a:r>
              <a:rPr lang="en-US" sz="1000" dirty="0">
                <a:latin typeface="Advent Pro"/>
                <a:ea typeface="Advent Pro"/>
                <a:cs typeface="Advent Pro"/>
                <a:sym typeface="Advent Pro"/>
              </a:rPr>
              <a:t>http://mattharrisedd.com/</a:t>
            </a:r>
            <a:r>
              <a:rPr lang="en-US" sz="1000" dirty="0" err="1">
                <a:latin typeface="Advent Pro"/>
                <a:ea typeface="Advent Pro"/>
                <a:cs typeface="Advent Pro"/>
                <a:sym typeface="Advent Pro"/>
              </a:rPr>
              <a:t>wp</a:t>
            </a:r>
            <a:r>
              <a:rPr lang="en-US" sz="1000" dirty="0">
                <a:latin typeface="Advent Pro"/>
                <a:ea typeface="Advent Pro"/>
                <a:cs typeface="Advent Pro"/>
                <a:sym typeface="Advent Pro"/>
              </a:rPr>
              <a:t>-content/uploads/2015/10/Digital-Citizenship-for-Students-Internet-Safety-Scenarios-Matt-Harris-Ed.D..pdf</a:t>
            </a:r>
            <a:endParaRPr lang="en" sz="1000" dirty="0">
              <a:latin typeface="Advent Pro"/>
              <a:ea typeface="Advent Pro"/>
              <a:cs typeface="Advent Pro"/>
              <a:sym typeface="Advent Pro"/>
            </a:endParaRPr>
          </a:p>
        </p:txBody>
      </p:sp>
    </p:spTree>
    <p:extLst>
      <p:ext uri="{BB962C8B-B14F-4D97-AF65-F5344CB8AC3E}">
        <p14:creationId xmlns:p14="http://schemas.microsoft.com/office/powerpoint/2010/main" val="4231002732"/>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4" name="Shape 184"/>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Scenario #2</a:t>
            </a:r>
          </a:p>
        </p:txBody>
      </p:sp>
      <p:sp>
        <p:nvSpPr>
          <p:cNvPr id="186" name="Shape 18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sz="2400" dirty="0">
                <a:latin typeface="Advent Pro" panose="020B0604020202020204" charset="0"/>
              </a:rPr>
              <a:t>You have a disagreement with one of your teammates at a game and the coach ends up benching her for the remainder of the game. Afterwards, she is so upset that she sends you an angry </a:t>
            </a:r>
            <a:r>
              <a:rPr lang="en-US" sz="2400" dirty="0" smtClean="0">
                <a:latin typeface="Advent Pro" panose="020B0604020202020204" charset="0"/>
              </a:rPr>
              <a:t>text, </a:t>
            </a:r>
            <a:r>
              <a:rPr lang="en-US" sz="2400" dirty="0">
                <a:latin typeface="Advent Pro" panose="020B0604020202020204" charset="0"/>
              </a:rPr>
              <a:t>blaming you for everything. You text back, trying to explain your side of things, but this angers her further and she ends up sending a series of mean text messages, calling you names and even threatening to put you “in your place” if you mess with her at the next game. </a:t>
            </a:r>
            <a:endParaRPr lang="en" sz="2400" dirty="0">
              <a:latin typeface="Advent Pro" panose="020B0604020202020204" charset="0"/>
              <a:ea typeface="Advent Pro"/>
              <a:cs typeface="Advent Pro"/>
              <a:sym typeface="Advent Pro"/>
            </a:endParaRPr>
          </a:p>
        </p:txBody>
      </p:sp>
      <p:sp>
        <p:nvSpPr>
          <p:cNvPr id="187" name="Shape 187"/>
          <p:cNvSpPr txBox="1"/>
          <p:nvPr/>
        </p:nvSpPr>
        <p:spPr>
          <a:xfrm>
            <a:off x="5169900" y="4620768"/>
            <a:ext cx="3869100" cy="390582"/>
          </a:xfrm>
          <a:prstGeom prst="rect">
            <a:avLst/>
          </a:prstGeom>
          <a:solidFill>
            <a:srgbClr val="C9DAF8"/>
          </a:solidFill>
          <a:ln>
            <a:noFill/>
          </a:ln>
        </p:spPr>
        <p:txBody>
          <a:bodyPr lIns="91425" tIns="91425" rIns="91425" bIns="91425" anchor="ctr" anchorCtr="0">
            <a:noAutofit/>
          </a:bodyPr>
          <a:lstStyle/>
          <a:p>
            <a:pPr algn="ctr"/>
            <a:r>
              <a:rPr lang="en-US" sz="1000" dirty="0">
                <a:latin typeface="Advent Pro"/>
                <a:ea typeface="Advent Pro"/>
                <a:cs typeface="Advent Pro"/>
                <a:sym typeface="Advent Pro"/>
              </a:rPr>
              <a:t>http://mattharrisedd.com/</a:t>
            </a:r>
            <a:r>
              <a:rPr lang="en-US" sz="1000" dirty="0" err="1">
                <a:latin typeface="Advent Pro"/>
                <a:ea typeface="Advent Pro"/>
                <a:cs typeface="Advent Pro"/>
                <a:sym typeface="Advent Pro"/>
              </a:rPr>
              <a:t>wp</a:t>
            </a:r>
            <a:r>
              <a:rPr lang="en-US" sz="1000" dirty="0">
                <a:latin typeface="Advent Pro"/>
                <a:ea typeface="Advent Pro"/>
                <a:cs typeface="Advent Pro"/>
                <a:sym typeface="Advent Pro"/>
              </a:rPr>
              <a:t>-content/uploads/2015/10/Digital-Citizenship-for-Students-Internet-Safety-Scenarios-Matt-Harris-Ed.D..pdf</a:t>
            </a:r>
            <a:endParaRPr lang="en" sz="1000" dirty="0">
              <a:latin typeface="Advent Pro"/>
              <a:ea typeface="Advent Pro"/>
              <a:cs typeface="Advent Pro"/>
              <a:sym typeface="Advent Pro"/>
            </a:endParaRPr>
          </a:p>
        </p:txBody>
      </p:sp>
    </p:spTree>
    <p:extLst>
      <p:ext uri="{BB962C8B-B14F-4D97-AF65-F5344CB8AC3E}">
        <p14:creationId xmlns:p14="http://schemas.microsoft.com/office/powerpoint/2010/main" val="1555177593"/>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4" name="Shape 184"/>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Scenario </a:t>
            </a:r>
            <a:r>
              <a:rPr lang="en" dirty="0" smtClean="0">
                <a:latin typeface="Advent Pro"/>
                <a:ea typeface="Advent Pro"/>
                <a:cs typeface="Advent Pro"/>
                <a:sym typeface="Advent Pro"/>
              </a:rPr>
              <a:t>#3</a:t>
            </a:r>
            <a:endParaRPr lang="en" dirty="0">
              <a:latin typeface="Advent Pro"/>
              <a:ea typeface="Advent Pro"/>
              <a:cs typeface="Advent Pro"/>
              <a:sym typeface="Advent Pro"/>
            </a:endParaRPr>
          </a:p>
        </p:txBody>
      </p:sp>
      <p:sp>
        <p:nvSpPr>
          <p:cNvPr id="186" name="Shape 18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sz="3200" dirty="0">
                <a:latin typeface="Advent Pro" panose="020B0604020202020204" charset="0"/>
              </a:rPr>
              <a:t>Michael is talking to his friend Chris from school online, studying for a test. They are working on their homework together. Chris says they should meet before class to review for the test</a:t>
            </a:r>
            <a:r>
              <a:rPr lang="en-US" sz="3200" dirty="0" smtClean="0">
                <a:latin typeface="Advent Pro" panose="020B0604020202020204" charset="0"/>
              </a:rPr>
              <a:t>.</a:t>
            </a:r>
            <a:endParaRPr lang="en" sz="3200" dirty="0">
              <a:latin typeface="Advent Pro" panose="020B0604020202020204" charset="0"/>
              <a:ea typeface="Advent Pro"/>
              <a:cs typeface="Advent Pro"/>
              <a:sym typeface="Advent Pro"/>
            </a:endParaRPr>
          </a:p>
        </p:txBody>
      </p:sp>
      <p:sp>
        <p:nvSpPr>
          <p:cNvPr id="187" name="Shape 187"/>
          <p:cNvSpPr txBox="1"/>
          <p:nvPr/>
        </p:nvSpPr>
        <p:spPr>
          <a:xfrm>
            <a:off x="5169900" y="4620768"/>
            <a:ext cx="3869100" cy="390582"/>
          </a:xfrm>
          <a:prstGeom prst="rect">
            <a:avLst/>
          </a:prstGeom>
          <a:solidFill>
            <a:srgbClr val="C9DAF8"/>
          </a:solidFill>
          <a:ln>
            <a:noFill/>
          </a:ln>
        </p:spPr>
        <p:txBody>
          <a:bodyPr lIns="91425" tIns="91425" rIns="91425" bIns="91425" anchor="ctr" anchorCtr="0">
            <a:noAutofit/>
          </a:bodyPr>
          <a:lstStyle/>
          <a:p>
            <a:pPr algn="ctr"/>
            <a:r>
              <a:rPr lang="en-US" sz="1000" dirty="0">
                <a:latin typeface="Advent Pro"/>
                <a:ea typeface="Advent Pro"/>
                <a:cs typeface="Advent Pro"/>
                <a:sym typeface="Advent Pro"/>
              </a:rPr>
              <a:t>http://www.safesurfingkids.com/lesson_plans_grades_3_12.htm</a:t>
            </a:r>
            <a:endParaRPr lang="en" sz="1000" dirty="0">
              <a:latin typeface="Advent Pro"/>
              <a:ea typeface="Advent Pro"/>
              <a:cs typeface="Advent Pro"/>
              <a:sym typeface="Advent Pro"/>
            </a:endParaRPr>
          </a:p>
        </p:txBody>
      </p:sp>
    </p:spTree>
    <p:extLst>
      <p:ext uri="{BB962C8B-B14F-4D97-AF65-F5344CB8AC3E}">
        <p14:creationId xmlns:p14="http://schemas.microsoft.com/office/powerpoint/2010/main" val="476746183"/>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4" name="Shape 184"/>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Scenario </a:t>
            </a:r>
            <a:r>
              <a:rPr lang="en" dirty="0" smtClean="0">
                <a:latin typeface="Advent Pro"/>
                <a:ea typeface="Advent Pro"/>
                <a:cs typeface="Advent Pro"/>
                <a:sym typeface="Advent Pro"/>
              </a:rPr>
              <a:t>#4</a:t>
            </a:r>
            <a:endParaRPr lang="en" dirty="0">
              <a:latin typeface="Advent Pro"/>
              <a:ea typeface="Advent Pro"/>
              <a:cs typeface="Advent Pro"/>
              <a:sym typeface="Advent Pro"/>
            </a:endParaRPr>
          </a:p>
        </p:txBody>
      </p:sp>
      <p:sp>
        <p:nvSpPr>
          <p:cNvPr id="186" name="Shape 18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sz="3200" dirty="0">
                <a:latin typeface="Advent Pro" panose="020B0604020202020204" charset="0"/>
              </a:rPr>
              <a:t>Jennifer is talking to a friend online when she gets a message saying there is trouble with her computer and she needs to type in her online password again.</a:t>
            </a:r>
            <a:endParaRPr lang="en" sz="3200" dirty="0">
              <a:latin typeface="Advent Pro" panose="020B0604020202020204" charset="0"/>
              <a:ea typeface="Advent Pro"/>
              <a:cs typeface="Advent Pro"/>
              <a:sym typeface="Advent Pro"/>
            </a:endParaRPr>
          </a:p>
        </p:txBody>
      </p:sp>
      <p:sp>
        <p:nvSpPr>
          <p:cNvPr id="187" name="Shape 187"/>
          <p:cNvSpPr txBox="1"/>
          <p:nvPr/>
        </p:nvSpPr>
        <p:spPr>
          <a:xfrm>
            <a:off x="5169900" y="4620768"/>
            <a:ext cx="3869100" cy="390582"/>
          </a:xfrm>
          <a:prstGeom prst="rect">
            <a:avLst/>
          </a:prstGeom>
          <a:solidFill>
            <a:srgbClr val="C9DAF8"/>
          </a:solidFill>
          <a:ln>
            <a:noFill/>
          </a:ln>
        </p:spPr>
        <p:txBody>
          <a:bodyPr lIns="91425" tIns="91425" rIns="91425" bIns="91425" anchor="ctr" anchorCtr="0">
            <a:noAutofit/>
          </a:bodyPr>
          <a:lstStyle/>
          <a:p>
            <a:pPr algn="ctr"/>
            <a:r>
              <a:rPr lang="en-US" sz="1000" dirty="0">
                <a:latin typeface="Advent Pro"/>
                <a:ea typeface="Advent Pro"/>
                <a:cs typeface="Advent Pro"/>
                <a:sym typeface="Advent Pro"/>
              </a:rPr>
              <a:t>http://www.safesurfingkids.com/lesson_plans_grades_3_12.htm</a:t>
            </a:r>
            <a:endParaRPr lang="en" sz="1000" dirty="0">
              <a:latin typeface="Advent Pro"/>
              <a:ea typeface="Advent Pro"/>
              <a:cs typeface="Advent Pro"/>
              <a:sym typeface="Advent Pro"/>
            </a:endParaRPr>
          </a:p>
        </p:txBody>
      </p:sp>
    </p:spTree>
    <p:extLst>
      <p:ext uri="{BB962C8B-B14F-4D97-AF65-F5344CB8AC3E}">
        <p14:creationId xmlns:p14="http://schemas.microsoft.com/office/powerpoint/2010/main" val="3553867305"/>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Shape 192"/>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93" name="Shape 19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Resources</a:t>
            </a:r>
          </a:p>
        </p:txBody>
      </p:sp>
      <p:sp>
        <p:nvSpPr>
          <p:cNvPr id="194" name="Shape 194"/>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sz="2400" b="1" dirty="0">
                <a:latin typeface="Advent Pro"/>
                <a:ea typeface="Advent Pro"/>
                <a:cs typeface="Advent Pro"/>
                <a:sym typeface="Advent Pro"/>
              </a:rPr>
              <a:t>NetSmartz</a:t>
            </a:r>
          </a:p>
          <a:p>
            <a:pPr lvl="0">
              <a:spcBef>
                <a:spcPts val="0"/>
              </a:spcBef>
              <a:buNone/>
            </a:pPr>
            <a:r>
              <a:rPr lang="en" sz="2400" u="sng" dirty="0">
                <a:solidFill>
                  <a:schemeClr val="hlink"/>
                </a:solidFill>
                <a:latin typeface="Advent Pro"/>
                <a:ea typeface="Advent Pro"/>
                <a:cs typeface="Advent Pro"/>
                <a:sym typeface="Advent Pro"/>
              </a:rPr>
              <a:t>http://</a:t>
            </a:r>
            <a:r>
              <a:rPr lang="en" sz="2400" u="sng" dirty="0" smtClean="0">
                <a:solidFill>
                  <a:schemeClr val="hlink"/>
                </a:solidFill>
                <a:latin typeface="Advent Pro"/>
                <a:ea typeface="Advent Pro"/>
                <a:cs typeface="Advent Pro"/>
                <a:sym typeface="Advent Pro"/>
              </a:rPr>
              <a:t>www.netsmartz.org/InternetSafety</a:t>
            </a:r>
          </a:p>
          <a:p>
            <a:pPr lvl="0">
              <a:spcBef>
                <a:spcPts val="0"/>
              </a:spcBef>
              <a:buNone/>
            </a:pPr>
            <a:endParaRPr lang="en" sz="2400" u="sng" dirty="0" smtClean="0">
              <a:solidFill>
                <a:schemeClr val="hlink"/>
              </a:solidFill>
              <a:latin typeface="Advent Pro"/>
              <a:ea typeface="Advent Pro"/>
              <a:cs typeface="Advent Pro"/>
              <a:sym typeface="Advent Pro"/>
            </a:endParaRPr>
          </a:p>
          <a:p>
            <a:pPr lvl="0">
              <a:spcBef>
                <a:spcPts val="0"/>
              </a:spcBef>
              <a:buNone/>
            </a:pPr>
            <a:r>
              <a:rPr lang="en" sz="2400" b="1" dirty="0" smtClean="0">
                <a:solidFill>
                  <a:schemeClr val="tx1"/>
                </a:solidFill>
                <a:latin typeface="Advent Pro"/>
                <a:ea typeface="Advent Pro"/>
                <a:cs typeface="Advent Pro"/>
                <a:sym typeface="Advent Pro"/>
              </a:rPr>
              <a:t>Digital Citizenship for Students- Internet Safety Scenarios</a:t>
            </a:r>
          </a:p>
          <a:p>
            <a:pPr lvl="0"/>
            <a:r>
              <a:rPr lang="en-US" sz="2400" u="sng" dirty="0" smtClean="0">
                <a:solidFill>
                  <a:schemeClr val="hlink"/>
                </a:solidFill>
                <a:latin typeface="Advent Pro"/>
                <a:ea typeface="Advent Pro"/>
                <a:cs typeface="Advent Pro"/>
                <a:sym typeface="Advent Pro"/>
                <a:hlinkClick r:id="rId4"/>
              </a:rPr>
              <a:t>http</a:t>
            </a:r>
            <a:r>
              <a:rPr lang="en-US" sz="2400" u="sng" dirty="0">
                <a:solidFill>
                  <a:schemeClr val="hlink"/>
                </a:solidFill>
                <a:latin typeface="Advent Pro"/>
                <a:ea typeface="Advent Pro"/>
                <a:cs typeface="Advent Pro"/>
                <a:sym typeface="Advent Pro"/>
                <a:hlinkClick r:id="rId4"/>
              </a:rPr>
              <a:t>://mattharrisedd.com/</a:t>
            </a:r>
            <a:r>
              <a:rPr lang="en-US" sz="2400" u="sng" dirty="0" err="1">
                <a:solidFill>
                  <a:schemeClr val="hlink"/>
                </a:solidFill>
                <a:latin typeface="Advent Pro"/>
                <a:ea typeface="Advent Pro"/>
                <a:cs typeface="Advent Pro"/>
                <a:sym typeface="Advent Pro"/>
                <a:hlinkClick r:id="rId4"/>
              </a:rPr>
              <a:t>wp</a:t>
            </a:r>
            <a:r>
              <a:rPr lang="en-US" sz="2400" u="sng" dirty="0">
                <a:solidFill>
                  <a:schemeClr val="hlink"/>
                </a:solidFill>
                <a:latin typeface="Advent Pro"/>
                <a:ea typeface="Advent Pro"/>
                <a:cs typeface="Advent Pro"/>
                <a:sym typeface="Advent Pro"/>
                <a:hlinkClick r:id="rId4"/>
              </a:rPr>
              <a:t>-content/uploads/2015/10/Digital-Citizenship-for-Students-Internet-Safety-Scenarios-Matt-Harris-Ed.D..</a:t>
            </a:r>
            <a:r>
              <a:rPr lang="en-US" sz="2400" u="sng" dirty="0" smtClean="0">
                <a:solidFill>
                  <a:schemeClr val="hlink"/>
                </a:solidFill>
                <a:latin typeface="Advent Pro"/>
                <a:ea typeface="Advent Pro"/>
                <a:cs typeface="Advent Pro"/>
                <a:sym typeface="Advent Pro"/>
                <a:hlinkClick r:id="rId4"/>
              </a:rPr>
              <a:t>pdf</a:t>
            </a:r>
            <a:endParaRPr lang="en-US" sz="2400" u="sng" dirty="0" smtClean="0">
              <a:solidFill>
                <a:schemeClr val="hlink"/>
              </a:solidFill>
              <a:latin typeface="Advent Pro"/>
              <a:ea typeface="Advent Pro"/>
              <a:cs typeface="Advent Pro"/>
              <a:sym typeface="Advent Pro"/>
            </a:endParaRPr>
          </a:p>
          <a:p>
            <a:pPr lvl="0"/>
            <a:r>
              <a:rPr lang="en-US" sz="2400" b="1" dirty="0" smtClean="0">
                <a:solidFill>
                  <a:schemeClr val="tx1"/>
                </a:solidFill>
                <a:latin typeface="Advent Pro"/>
                <a:ea typeface="Advent Pro"/>
                <a:cs typeface="Advent Pro"/>
                <a:sym typeface="Advent Pro"/>
              </a:rPr>
              <a:t>Safe Surfing Kids</a:t>
            </a:r>
          </a:p>
          <a:p>
            <a:pPr lvl="0"/>
            <a:r>
              <a:rPr lang="en-US" sz="2400" u="sng" dirty="0">
                <a:solidFill>
                  <a:schemeClr val="hlink"/>
                </a:solidFill>
                <a:latin typeface="Advent Pro"/>
                <a:ea typeface="Advent Pro"/>
                <a:cs typeface="Advent Pro"/>
                <a:sym typeface="Advent Pro"/>
                <a:hlinkClick r:id="rId5"/>
              </a:rPr>
              <a:t>http://www.safesurfingkids.com/lesson_plans_grades_3_12.htm</a:t>
            </a:r>
            <a:endParaRPr lang="en" sz="2400" u="sng" dirty="0">
              <a:solidFill>
                <a:schemeClr val="hlink"/>
              </a:solidFill>
              <a:latin typeface="Advent Pro"/>
              <a:ea typeface="Advent Pro"/>
              <a:cs typeface="Advent Pro"/>
              <a:sym typeface="Advent Pro"/>
              <a:hlinkClick r:id="rId5"/>
            </a:endParaRPr>
          </a:p>
        </p:txBody>
      </p:sp>
    </p:spTree>
    <p:extLst>
      <p:ext uri="{BB962C8B-B14F-4D97-AF65-F5344CB8AC3E}">
        <p14:creationId xmlns:p14="http://schemas.microsoft.com/office/powerpoint/2010/main" val="2512626911"/>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787" y="113724"/>
            <a:ext cx="7772400" cy="7476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Digital Citizenship</a:t>
            </a:r>
          </a:p>
        </p:txBody>
      </p:sp>
      <p:sp>
        <p:nvSpPr>
          <p:cNvPr id="105" name="Shape 105"/>
          <p:cNvSpPr txBox="1">
            <a:spLocks noGrp="1"/>
          </p:cNvSpPr>
          <p:nvPr>
            <p:ph type="subTitle" idx="1"/>
          </p:nvPr>
        </p:nvSpPr>
        <p:spPr>
          <a:xfrm>
            <a:off x="685800" y="4073325"/>
            <a:ext cx="7772400" cy="662100"/>
          </a:xfrm>
          <a:prstGeom prst="rect">
            <a:avLst/>
          </a:prstGeom>
        </p:spPr>
        <p:txBody>
          <a:bodyPr lIns="91425" tIns="91425" rIns="91425" bIns="91425" anchor="t" anchorCtr="0">
            <a:noAutofit/>
          </a:bodyPr>
          <a:lstStyle/>
          <a:p>
            <a:pPr lvl="0" rtl="0">
              <a:spcBef>
                <a:spcPts val="0"/>
              </a:spcBef>
              <a:buNone/>
            </a:pPr>
            <a:r>
              <a:rPr lang="en" sz="3600" b="1">
                <a:latin typeface="Advent Pro"/>
                <a:ea typeface="Advent Pro"/>
                <a:cs typeface="Advent Pro"/>
                <a:sym typeface="Advent Pro"/>
              </a:rPr>
              <a:t>Tech in TUSD</a:t>
            </a:r>
          </a:p>
        </p:txBody>
      </p:sp>
      <p:pic>
        <p:nvPicPr>
          <p:cNvPr id="106" name="Shape 106"/>
          <p:cNvPicPr preferRelativeResize="0"/>
          <p:nvPr/>
        </p:nvPicPr>
        <p:blipFill>
          <a:blip r:embed="rId3">
            <a:alphaModFix/>
          </a:blip>
          <a:stretch>
            <a:fillRect/>
          </a:stretch>
        </p:blipFill>
        <p:spPr>
          <a:xfrm>
            <a:off x="2979950" y="875275"/>
            <a:ext cx="3184100" cy="3184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What is Cyberbullying?</a:t>
            </a:r>
          </a:p>
        </p:txBody>
      </p:sp>
      <p:sp>
        <p:nvSpPr>
          <p:cNvPr id="112" name="Shape 11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latin typeface="Advent Pro"/>
                <a:ea typeface="Advent Pro"/>
                <a:cs typeface="Advent Pro"/>
                <a:sym typeface="Advent Pro"/>
              </a:rPr>
              <a:t>Cyber Bullying is repeated sending or posting of harmful messages, images, or videos about someone else using the Internet, cell phones, or other types of technology.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328450"/>
            <a:ext cx="8229600" cy="735000"/>
          </a:xfrm>
          <a:prstGeom prst="rect">
            <a:avLst/>
          </a:prstGeom>
        </p:spPr>
        <p:txBody>
          <a:bodyPr lIns="91425" tIns="91425" rIns="91425" bIns="91425" anchor="b" anchorCtr="0">
            <a:noAutofit/>
          </a:bodyPr>
          <a:lstStyle/>
          <a:p>
            <a:pPr lvl="0" rtl="0">
              <a:spcBef>
                <a:spcPts val="0"/>
              </a:spcBef>
              <a:buNone/>
            </a:pPr>
            <a:r>
              <a:rPr lang="en" sz="3000">
                <a:latin typeface="Advent Pro"/>
                <a:ea typeface="Advent Pro"/>
                <a:cs typeface="Advent Pro"/>
                <a:sym typeface="Advent Pro"/>
              </a:rPr>
              <a:t>What Should You Do if You are being Cyber Bullied?</a:t>
            </a:r>
          </a:p>
        </p:txBody>
      </p:sp>
      <p:sp>
        <p:nvSpPr>
          <p:cNvPr id="118" name="Shape 11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228600" rtl="0">
              <a:spcBef>
                <a:spcPts val="0"/>
              </a:spcBef>
              <a:buFont typeface="Advent Pro"/>
              <a:buAutoNum type="arabicPeriod"/>
            </a:pPr>
            <a:r>
              <a:rPr lang="en" dirty="0" smtClean="0">
                <a:latin typeface="Advent Pro"/>
                <a:ea typeface="Advent Pro"/>
                <a:cs typeface="Advent Pro"/>
                <a:sym typeface="Advent Pro"/>
              </a:rPr>
              <a:t>Step </a:t>
            </a:r>
            <a:r>
              <a:rPr lang="en" dirty="0">
                <a:latin typeface="Advent Pro"/>
                <a:ea typeface="Advent Pro"/>
                <a:cs typeface="Advent Pro"/>
                <a:sym typeface="Advent Pro"/>
              </a:rPr>
              <a:t>away from the computer or put the cell phone </a:t>
            </a:r>
            <a:r>
              <a:rPr lang="en" dirty="0" smtClean="0">
                <a:latin typeface="Advent Pro"/>
                <a:ea typeface="Advent Pro"/>
                <a:cs typeface="Advent Pro"/>
                <a:sym typeface="Advent Pro"/>
              </a:rPr>
              <a:t>down. Then </a:t>
            </a:r>
            <a:r>
              <a:rPr lang="en" dirty="0">
                <a:latin typeface="Advent Pro"/>
                <a:ea typeface="Advent Pro"/>
                <a:cs typeface="Advent Pro"/>
                <a:sym typeface="Advent Pro"/>
              </a:rPr>
              <a:t>tell a trusted adult (parent, teacher, etc.) what is going on.</a:t>
            </a:r>
          </a:p>
          <a:p>
            <a:pPr marL="457200" lvl="0" indent="-228600" rtl="0">
              <a:spcBef>
                <a:spcPts val="0"/>
              </a:spcBef>
              <a:buFont typeface="Advent Pro"/>
              <a:buAutoNum type="arabicPeriod"/>
            </a:pPr>
            <a:r>
              <a:rPr lang="en" dirty="0">
                <a:latin typeface="Advent Pro"/>
                <a:ea typeface="Advent Pro"/>
                <a:cs typeface="Advent Pro"/>
                <a:sym typeface="Advent Pro"/>
              </a:rPr>
              <a:t>D</a:t>
            </a:r>
            <a:r>
              <a:rPr lang="en" dirty="0" smtClean="0">
                <a:latin typeface="Advent Pro"/>
                <a:ea typeface="Advent Pro"/>
                <a:cs typeface="Advent Pro"/>
                <a:sym typeface="Advent Pro"/>
              </a:rPr>
              <a:t>on’t </a:t>
            </a:r>
            <a:r>
              <a:rPr lang="en" dirty="0">
                <a:latin typeface="Advent Pro"/>
                <a:ea typeface="Advent Pro"/>
                <a:cs typeface="Advent Pro"/>
                <a:sym typeface="Advent Pro"/>
              </a:rPr>
              <a:t>delete anything the cyberbully sent. They may need this as proof of what is going 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1000"/>
                                        <p:tgtEl>
                                          <p:spTgt spid="1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Effect transition="in" filter="fade">
                                      <p:cBhvr>
                                        <p:cTn id="12" dur="1000"/>
                                        <p:tgtEl>
                                          <p:spTgt spid="1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Shape 120"/>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21" name="Shape 12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Internet </a:t>
            </a:r>
            <a:r>
              <a:rPr lang="en" dirty="0" smtClean="0">
                <a:latin typeface="Advent Pro"/>
                <a:ea typeface="Advent Pro"/>
                <a:cs typeface="Advent Pro"/>
                <a:sym typeface="Advent Pro"/>
              </a:rPr>
              <a:t>Safety – Start Up Writing</a:t>
            </a:r>
            <a:endParaRPr lang="en" dirty="0">
              <a:latin typeface="Advent Pro"/>
              <a:ea typeface="Advent Pro"/>
              <a:cs typeface="Advent Pro"/>
              <a:sym typeface="Advent Pro"/>
            </a:endParaRPr>
          </a:p>
        </p:txBody>
      </p:sp>
      <p:sp>
        <p:nvSpPr>
          <p:cNvPr id="122" name="Shape 12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r>
              <a:rPr lang="en-US" dirty="0">
                <a:latin typeface="Advent Pro"/>
                <a:ea typeface="Advent Pro"/>
                <a:cs typeface="Advent Pro"/>
                <a:sym typeface="Advent Pro"/>
              </a:rPr>
              <a:t>What is your personal information</a:t>
            </a:r>
            <a:r>
              <a:rPr lang="en-US" dirty="0" smtClean="0">
                <a:latin typeface="Advent Pro"/>
                <a:ea typeface="Advent Pro"/>
                <a:cs typeface="Advent Pro"/>
                <a:sym typeface="Advent Pro"/>
              </a:rPr>
              <a:t>?</a:t>
            </a:r>
          </a:p>
          <a:p>
            <a:pPr lvl="0"/>
            <a:endParaRPr lang="en-US" dirty="0">
              <a:latin typeface="Advent Pro"/>
              <a:ea typeface="Advent Pro"/>
              <a:cs typeface="Advent Pro"/>
              <a:sym typeface="Advent Pro"/>
            </a:endParaRPr>
          </a:p>
          <a:p>
            <a:pPr lvl="0"/>
            <a:r>
              <a:rPr lang="en-US" dirty="0">
                <a:latin typeface="Advent Pro"/>
                <a:ea typeface="Advent Pro"/>
                <a:cs typeface="Advent Pro"/>
                <a:sym typeface="Advent Pro"/>
              </a:rPr>
              <a:t>What should you do to keep it private?</a:t>
            </a:r>
            <a:endParaRPr lang="en-US" dirty="0">
              <a:latin typeface="Advent Pro"/>
              <a:ea typeface="Advent Pro"/>
              <a:cs typeface="Advent Pro"/>
              <a:sym typeface="Advent Pro"/>
            </a:endParaRPr>
          </a:p>
        </p:txBody>
      </p:sp>
      <p:sp>
        <p:nvSpPr>
          <p:cNvPr id="123" name="Shape 123"/>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353922374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animEffect transition="in" filter="fade">
                                      <p:cBhvr>
                                        <p:cTn id="7" dur="1000"/>
                                        <p:tgtEl>
                                          <p:spTgt spid="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xEl>
                                              <p:pRg st="2" end="2"/>
                                            </p:txEl>
                                          </p:spTgt>
                                        </p:tgtEl>
                                        <p:attrNameLst>
                                          <p:attrName>style.visibility</p:attrName>
                                        </p:attrNameLst>
                                      </p:cBhvr>
                                      <p:to>
                                        <p:strVal val="visible"/>
                                      </p:to>
                                    </p:set>
                                    <p:animEffect transition="in" filter="fade">
                                      <p:cBhvr>
                                        <p:cTn id="12" dur="1000"/>
                                        <p:tgtEl>
                                          <p:spTgt spid="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2900">
                <a:latin typeface="Advent Pro"/>
                <a:ea typeface="Advent Pro"/>
                <a:cs typeface="Advent Pro"/>
                <a:sym typeface="Advent Pro"/>
              </a:rPr>
              <a:t>What if you suspect someone is getting Cyber Bullied?</a:t>
            </a:r>
          </a:p>
        </p:txBody>
      </p:sp>
      <p:sp>
        <p:nvSpPr>
          <p:cNvPr id="124" name="Shape 124"/>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sz="2800" dirty="0">
                <a:latin typeface="Advent Pro"/>
                <a:ea typeface="Advent Pro"/>
                <a:cs typeface="Advent Pro"/>
                <a:sym typeface="Advent Pro"/>
              </a:rPr>
              <a:t>If you think/suspect/know someone is being </a:t>
            </a:r>
            <a:r>
              <a:rPr lang="en" sz="2800" dirty="0" smtClean="0">
                <a:latin typeface="Advent Pro"/>
                <a:ea typeface="Advent Pro"/>
                <a:cs typeface="Advent Pro"/>
                <a:sym typeface="Advent Pro"/>
              </a:rPr>
              <a:t>cyberbullied:</a:t>
            </a:r>
          </a:p>
          <a:p>
            <a:pPr marL="457200" lvl="0" indent="-457200" rtl="0">
              <a:spcBef>
                <a:spcPts val="0"/>
              </a:spcBef>
              <a:buFont typeface="Arial" panose="020B0604020202020204" pitchFamily="34" charset="0"/>
              <a:buChar char="•"/>
            </a:pPr>
            <a:r>
              <a:rPr lang="en" sz="2800" dirty="0" smtClean="0">
                <a:latin typeface="Advent Pro"/>
                <a:ea typeface="Advent Pro"/>
                <a:cs typeface="Advent Pro"/>
                <a:sym typeface="Advent Pro"/>
              </a:rPr>
              <a:t>help </a:t>
            </a:r>
            <a:r>
              <a:rPr lang="en" sz="2800" dirty="0">
                <a:latin typeface="Advent Pro"/>
                <a:ea typeface="Advent Pro"/>
                <a:cs typeface="Advent Pro"/>
                <a:sym typeface="Advent Pro"/>
              </a:rPr>
              <a:t>the person by encouraging them to talk to an adult. </a:t>
            </a:r>
            <a:endParaRPr lang="en" sz="2800" dirty="0" smtClean="0">
              <a:latin typeface="Advent Pro"/>
              <a:ea typeface="Advent Pro"/>
              <a:cs typeface="Advent Pro"/>
              <a:sym typeface="Advent Pro"/>
            </a:endParaRPr>
          </a:p>
          <a:p>
            <a:pPr marL="457200" lvl="0" indent="-457200" rtl="0">
              <a:spcBef>
                <a:spcPts val="0"/>
              </a:spcBef>
              <a:buFont typeface="Arial" panose="020B0604020202020204" pitchFamily="34" charset="0"/>
              <a:buChar char="•"/>
            </a:pPr>
            <a:r>
              <a:rPr lang="en" sz="2800" dirty="0" smtClean="0">
                <a:latin typeface="Advent Pro"/>
                <a:ea typeface="Advent Pro"/>
                <a:cs typeface="Advent Pro"/>
                <a:sym typeface="Advent Pro"/>
              </a:rPr>
              <a:t>Tell </a:t>
            </a:r>
            <a:r>
              <a:rPr lang="en" sz="2800" dirty="0">
                <a:latin typeface="Advent Pro"/>
                <a:ea typeface="Advent Pro"/>
                <a:cs typeface="Advent Pro"/>
                <a:sym typeface="Advent Pro"/>
              </a:rPr>
              <a:t>the person being bullied that you care about them and want to </a:t>
            </a:r>
            <a:r>
              <a:rPr lang="en" sz="2800" dirty="0" smtClean="0">
                <a:latin typeface="Advent Pro"/>
                <a:ea typeface="Advent Pro"/>
                <a:cs typeface="Advent Pro"/>
                <a:sym typeface="Advent Pro"/>
              </a:rPr>
              <a:t>help.</a:t>
            </a:r>
          </a:p>
          <a:p>
            <a:pPr marL="457200" lvl="0" indent="-457200" rtl="0">
              <a:spcBef>
                <a:spcPts val="0"/>
              </a:spcBef>
              <a:buFont typeface="Arial" panose="020B0604020202020204" pitchFamily="34" charset="0"/>
              <a:buChar char="•"/>
            </a:pPr>
            <a:r>
              <a:rPr lang="en" sz="2800" dirty="0" smtClean="0">
                <a:latin typeface="Advent Pro"/>
                <a:ea typeface="Advent Pro"/>
                <a:cs typeface="Advent Pro"/>
                <a:sym typeface="Advent Pro"/>
              </a:rPr>
              <a:t>Do </a:t>
            </a:r>
            <a:r>
              <a:rPr lang="en" sz="2800" dirty="0">
                <a:latin typeface="Advent Pro"/>
                <a:ea typeface="Advent Pro"/>
                <a:cs typeface="Advent Pro"/>
                <a:sym typeface="Advent Pro"/>
              </a:rPr>
              <a:t>not spread </a:t>
            </a:r>
            <a:r>
              <a:rPr lang="en" sz="2800" dirty="0" smtClean="0">
                <a:latin typeface="Advent Pro"/>
                <a:ea typeface="Advent Pro"/>
                <a:cs typeface="Advent Pro"/>
                <a:sym typeface="Advent Pro"/>
              </a:rPr>
              <a:t>rumors.</a:t>
            </a:r>
          </a:p>
          <a:p>
            <a:pPr marL="457200" lvl="0" indent="-457200" rtl="0">
              <a:spcBef>
                <a:spcPts val="0"/>
              </a:spcBef>
              <a:buFont typeface="Arial" panose="020B0604020202020204" pitchFamily="34" charset="0"/>
              <a:buChar char="•"/>
            </a:pPr>
            <a:r>
              <a:rPr lang="en" sz="2800" dirty="0" smtClean="0">
                <a:latin typeface="Advent Pro"/>
                <a:ea typeface="Advent Pro"/>
                <a:cs typeface="Advent Pro"/>
                <a:sym typeface="Advent Pro"/>
              </a:rPr>
              <a:t>Tell </a:t>
            </a:r>
            <a:r>
              <a:rPr lang="en" sz="2800" dirty="0">
                <a:latin typeface="Advent Pro"/>
                <a:ea typeface="Advent Pro"/>
                <a:cs typeface="Advent Pro"/>
                <a:sym typeface="Advent Pro"/>
              </a:rPr>
              <a:t>the cyberbully to stop.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Effect transition="in" filter="fade">
                                      <p:cBhvr>
                                        <p:cTn id="7" dur="500"/>
                                        <p:tgtEl>
                                          <p:spTgt spid="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4">
                                            <p:txEl>
                                              <p:pRg st="1" end="1"/>
                                            </p:txEl>
                                          </p:spTgt>
                                        </p:tgtEl>
                                        <p:attrNameLst>
                                          <p:attrName>style.visibility</p:attrName>
                                        </p:attrNameLst>
                                      </p:cBhvr>
                                      <p:to>
                                        <p:strVal val="visible"/>
                                      </p:to>
                                    </p:set>
                                    <p:animEffect transition="in" filter="fade">
                                      <p:cBhvr>
                                        <p:cTn id="12" dur="500"/>
                                        <p:tgtEl>
                                          <p:spTgt spid="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4">
                                            <p:txEl>
                                              <p:pRg st="2" end="2"/>
                                            </p:txEl>
                                          </p:spTgt>
                                        </p:tgtEl>
                                        <p:attrNameLst>
                                          <p:attrName>style.visibility</p:attrName>
                                        </p:attrNameLst>
                                      </p:cBhvr>
                                      <p:to>
                                        <p:strVal val="visible"/>
                                      </p:to>
                                    </p:set>
                                    <p:animEffect transition="in" filter="fade">
                                      <p:cBhvr>
                                        <p:cTn id="17" dur="500"/>
                                        <p:tgtEl>
                                          <p:spTgt spid="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4">
                                            <p:txEl>
                                              <p:pRg st="3" end="3"/>
                                            </p:txEl>
                                          </p:spTgt>
                                        </p:tgtEl>
                                        <p:attrNameLst>
                                          <p:attrName>style.visibility</p:attrName>
                                        </p:attrNameLst>
                                      </p:cBhvr>
                                      <p:to>
                                        <p:strVal val="visible"/>
                                      </p:to>
                                    </p:set>
                                    <p:animEffect transition="in" filter="fade">
                                      <p:cBhvr>
                                        <p:cTn id="22" dur="500"/>
                                        <p:tgtEl>
                                          <p:spTgt spid="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4">
                                            <p:txEl>
                                              <p:pRg st="4" end="4"/>
                                            </p:txEl>
                                          </p:spTgt>
                                        </p:tgtEl>
                                        <p:attrNameLst>
                                          <p:attrName>style.visibility</p:attrName>
                                        </p:attrNameLst>
                                      </p:cBhvr>
                                      <p:to>
                                        <p:strVal val="visible"/>
                                      </p:to>
                                    </p:set>
                                    <p:animEffect transition="in" filter="fade">
                                      <p:cBhvr>
                                        <p:cTn id="27" dur="500"/>
                                        <p:tgtEl>
                                          <p:spTgt spid="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167100"/>
            <a:ext cx="8229600" cy="702299"/>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Common Forms of Cyberbullying</a:t>
            </a:r>
          </a:p>
        </p:txBody>
      </p:sp>
      <p:sp>
        <p:nvSpPr>
          <p:cNvPr id="130" name="Shape 130"/>
          <p:cNvSpPr txBox="1">
            <a:spLocks noGrp="1"/>
          </p:cNvSpPr>
          <p:nvPr>
            <p:ph type="body" idx="1"/>
          </p:nvPr>
        </p:nvSpPr>
        <p:spPr>
          <a:xfrm>
            <a:off x="457200" y="869400"/>
            <a:ext cx="8229600" cy="3725700"/>
          </a:xfrm>
          <a:prstGeom prst="rect">
            <a:avLst/>
          </a:prstGeom>
        </p:spPr>
        <p:txBody>
          <a:bodyPr lIns="91425" tIns="91425" rIns="91425" bIns="91425" anchor="t" anchorCtr="0">
            <a:noAutofit/>
          </a:bodyPr>
          <a:lstStyle/>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Flaming and Trolling</a:t>
            </a:r>
            <a:r>
              <a:rPr lang="en" sz="1600" dirty="0">
                <a:latin typeface="Advent Pro"/>
                <a:ea typeface="Advent Pro"/>
                <a:cs typeface="Advent Pro"/>
                <a:sym typeface="Advent Pro"/>
              </a:rPr>
              <a:t> – sending or posting hostile messages intended to “inflame” the emotions of others</a:t>
            </a:r>
          </a:p>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Happy-Slapping</a:t>
            </a:r>
            <a:r>
              <a:rPr lang="en" sz="1600" dirty="0">
                <a:latin typeface="Advent Pro"/>
                <a:ea typeface="Advent Pro"/>
                <a:cs typeface="Advent Pro"/>
                <a:sym typeface="Advent Pro"/>
              </a:rPr>
              <a:t> – recording someone being harassed or bullied in a way that usually involves physical abuse, then posting the video online for public viewing</a:t>
            </a:r>
          </a:p>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Identity Theft/Impersonation</a:t>
            </a:r>
            <a:r>
              <a:rPr lang="en" sz="1600" dirty="0">
                <a:latin typeface="Advent Pro"/>
                <a:ea typeface="Advent Pro"/>
                <a:cs typeface="Advent Pro"/>
                <a:sym typeface="Advent Pro"/>
              </a:rPr>
              <a:t> – stealing someone’s password and/or hijacking their online accounts to send or post incriminating or humiliating pictures, videos, or information</a:t>
            </a:r>
          </a:p>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Photoshopping</a:t>
            </a:r>
            <a:r>
              <a:rPr lang="en" sz="1600" dirty="0">
                <a:latin typeface="Advent Pro"/>
                <a:ea typeface="Advent Pro"/>
                <a:cs typeface="Advent Pro"/>
                <a:sym typeface="Advent Pro"/>
              </a:rPr>
              <a:t> – doctoring digital images so that the main subject is placed in a compromising or embarrassing situation</a:t>
            </a:r>
          </a:p>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Physical Threats</a:t>
            </a:r>
            <a:r>
              <a:rPr lang="en" sz="1600" dirty="0">
                <a:latin typeface="Advent Pro"/>
                <a:ea typeface="Advent Pro"/>
                <a:cs typeface="Advent Pro"/>
                <a:sym typeface="Advent Pro"/>
              </a:rPr>
              <a:t> – sending messages that involve threats to a person’s physical safety</a:t>
            </a:r>
          </a:p>
          <a:p>
            <a:pPr marL="596900" lvl="0" indent="-330200" rtl="0">
              <a:lnSpc>
                <a:spcPct val="120000"/>
              </a:lnSpc>
              <a:spcBef>
                <a:spcPts val="0"/>
              </a:spcBef>
              <a:spcAft>
                <a:spcPts val="1100"/>
              </a:spcAft>
              <a:buSzPct val="100000"/>
              <a:buFont typeface="Advent Pro"/>
            </a:pPr>
            <a:r>
              <a:rPr lang="en" sz="1600" b="1" dirty="0">
                <a:latin typeface="Advent Pro"/>
                <a:ea typeface="Advent Pro"/>
                <a:cs typeface="Advent Pro"/>
                <a:sym typeface="Advent Pro"/>
              </a:rPr>
              <a:t>Rumor Spreading </a:t>
            </a:r>
            <a:r>
              <a:rPr lang="en" sz="1600" dirty="0">
                <a:latin typeface="Advent Pro"/>
                <a:ea typeface="Advent Pro"/>
                <a:cs typeface="Advent Pro"/>
                <a:sym typeface="Advent Pro"/>
              </a:rPr>
              <a:t>– spreading gossip through e-mail, text messaging, or social networking sites</a:t>
            </a:r>
          </a:p>
          <a:p>
            <a:pPr lvl="0" rtl="0">
              <a:spcBef>
                <a:spcPts val="0"/>
              </a:spcBef>
              <a:buNone/>
            </a:pPr>
            <a:endParaRPr dirty="0"/>
          </a:p>
        </p:txBody>
      </p:sp>
      <p:sp>
        <p:nvSpPr>
          <p:cNvPr id="131" name="Shape 131"/>
          <p:cNvSpPr txBox="1"/>
          <p:nvPr/>
        </p:nvSpPr>
        <p:spPr>
          <a:xfrm>
            <a:off x="6099896" y="4595100"/>
            <a:ext cx="2586904" cy="468150"/>
          </a:xfrm>
          <a:prstGeom prst="rect">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50" u="sng" dirty="0">
                <a:solidFill>
                  <a:schemeClr val="hlink"/>
                </a:solidFill>
                <a:latin typeface="Advent Pro"/>
                <a:ea typeface="Advent Pro"/>
                <a:cs typeface="Advent Pro"/>
                <a:sym typeface="Advent Pro"/>
                <a:hlinkClick r:id="rId3"/>
              </a:rPr>
              <a:t>http://www.netsmartz.org/Cyberbullying</a:t>
            </a:r>
          </a:p>
          <a:p>
            <a:pPr lvl="0" algn="ctr" rtl="0">
              <a:spcBef>
                <a:spcPts val="0"/>
              </a:spcBef>
              <a:buNone/>
            </a:pPr>
            <a:r>
              <a:rPr lang="en" sz="700" dirty="0">
                <a:solidFill>
                  <a:schemeClr val="dk1"/>
                </a:solidFill>
                <a:latin typeface="Advent Pro"/>
                <a:ea typeface="Advent Pro"/>
                <a:cs typeface="Advent Pro"/>
                <a:sym typeface="Advent Pro"/>
              </a:rPr>
              <a:t>Hinduja, S., Patchin J. </a:t>
            </a:r>
            <a:r>
              <a:rPr lang="en" sz="700" i="1" dirty="0">
                <a:solidFill>
                  <a:schemeClr val="dk1"/>
                </a:solidFill>
                <a:latin typeface="Advent Pro"/>
                <a:ea typeface="Advent Pro"/>
                <a:cs typeface="Advent Pro"/>
                <a:sym typeface="Advent Pro"/>
              </a:rPr>
              <a:t>Bullying Beyond the Schoolyard: Preventing and Responding to Cyberbullying</a:t>
            </a:r>
            <a:r>
              <a:rPr lang="en" sz="700" dirty="0">
                <a:solidFill>
                  <a:schemeClr val="dk1"/>
                </a:solidFill>
                <a:latin typeface="Advent Pro"/>
                <a:ea typeface="Advent Pro"/>
                <a:cs typeface="Advent Pro"/>
                <a:sym typeface="Advent Pro"/>
              </a:rPr>
              <a:t>. Thousand Oaks: Corwin Press, 2009.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1000"/>
                                        <p:tgtEl>
                                          <p:spTgt spid="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0">
                                            <p:txEl>
                                              <p:pRg st="1" end="1"/>
                                            </p:txEl>
                                          </p:spTgt>
                                        </p:tgtEl>
                                        <p:attrNameLst>
                                          <p:attrName>style.visibility</p:attrName>
                                        </p:attrNameLst>
                                      </p:cBhvr>
                                      <p:to>
                                        <p:strVal val="visible"/>
                                      </p:to>
                                    </p:set>
                                    <p:animEffect transition="in" filter="fade">
                                      <p:cBhvr>
                                        <p:cTn id="12" dur="1000"/>
                                        <p:tgtEl>
                                          <p:spTgt spid="1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1000"/>
                                        <p:tgtEl>
                                          <p:spTgt spid="1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0">
                                            <p:txEl>
                                              <p:pRg st="3" end="3"/>
                                            </p:txEl>
                                          </p:spTgt>
                                        </p:tgtEl>
                                        <p:attrNameLst>
                                          <p:attrName>style.visibility</p:attrName>
                                        </p:attrNameLst>
                                      </p:cBhvr>
                                      <p:to>
                                        <p:strVal val="visible"/>
                                      </p:to>
                                    </p:set>
                                    <p:animEffect transition="in" filter="fade">
                                      <p:cBhvr>
                                        <p:cTn id="22" dur="1000"/>
                                        <p:tgtEl>
                                          <p:spTgt spid="1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0">
                                            <p:txEl>
                                              <p:pRg st="4" end="4"/>
                                            </p:txEl>
                                          </p:spTgt>
                                        </p:tgtEl>
                                        <p:attrNameLst>
                                          <p:attrName>style.visibility</p:attrName>
                                        </p:attrNameLst>
                                      </p:cBhvr>
                                      <p:to>
                                        <p:strVal val="visible"/>
                                      </p:to>
                                    </p:set>
                                    <p:animEffect transition="in" filter="fade">
                                      <p:cBhvr>
                                        <p:cTn id="27" dur="1000"/>
                                        <p:tgtEl>
                                          <p:spTgt spid="1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1000"/>
                                        <p:tgtEl>
                                          <p:spTgt spid="1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0">
                                            <p:txEl>
                                              <p:pRg st="6" end="6"/>
                                            </p:txEl>
                                          </p:spTgt>
                                        </p:tgtEl>
                                        <p:attrNameLst>
                                          <p:attrName>style.visibility</p:attrName>
                                        </p:attrNameLst>
                                      </p:cBhvr>
                                      <p:to>
                                        <p:strVal val="visible"/>
                                      </p:to>
                                    </p:set>
                                    <p:animEffect transition="in" filter="fade">
                                      <p:cBhvr>
                                        <p:cTn id="37" dur="1000"/>
                                        <p:tgtEl>
                                          <p:spTgt spid="1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53825"/>
            <a:ext cx="8229600" cy="628500"/>
          </a:xfrm>
          <a:prstGeom prst="rect">
            <a:avLst/>
          </a:prstGeom>
        </p:spPr>
        <p:txBody>
          <a:bodyPr lIns="91425" tIns="91425" rIns="91425" bIns="91425" anchor="b" anchorCtr="0">
            <a:noAutofit/>
          </a:bodyPr>
          <a:lstStyle/>
          <a:p>
            <a:pPr lvl="0" rtl="0">
              <a:spcBef>
                <a:spcPts val="0"/>
              </a:spcBef>
              <a:buNone/>
            </a:pPr>
            <a:r>
              <a:rPr lang="en" sz="3200">
                <a:latin typeface="Advent Pro"/>
                <a:ea typeface="Advent Pro"/>
                <a:cs typeface="Advent Pro"/>
                <a:sym typeface="Advent Pro"/>
              </a:rPr>
              <a:t>Signs your friend might be getting cyberbullied</a:t>
            </a:r>
          </a:p>
        </p:txBody>
      </p:sp>
      <p:sp>
        <p:nvSpPr>
          <p:cNvPr id="137" name="Shape 137"/>
          <p:cNvSpPr txBox="1">
            <a:spLocks noGrp="1"/>
          </p:cNvSpPr>
          <p:nvPr>
            <p:ph type="body" idx="1"/>
          </p:nvPr>
        </p:nvSpPr>
        <p:spPr>
          <a:xfrm>
            <a:off x="110247" y="782325"/>
            <a:ext cx="8962417" cy="4042594"/>
          </a:xfrm>
          <a:prstGeom prst="rect">
            <a:avLst/>
          </a:prstGeom>
        </p:spPr>
        <p:txBody>
          <a:bodyPr lIns="91425" tIns="91425" rIns="91425" bIns="91425" anchor="t" anchorCtr="0">
            <a:noAutofit/>
          </a:bodyPr>
          <a:lstStyle/>
          <a:p>
            <a:pPr marL="596900" lvl="0" indent="-342900" rtl="0">
              <a:lnSpc>
                <a:spcPct val="120000"/>
              </a:lnSpc>
              <a:spcBef>
                <a:spcPts val="0"/>
              </a:spcBef>
              <a:spcAft>
                <a:spcPts val="1100"/>
              </a:spcAft>
              <a:buSzPct val="100000"/>
              <a:buFont typeface="Advent Pro"/>
            </a:pPr>
            <a:r>
              <a:rPr lang="en" sz="2000" dirty="0">
                <a:latin typeface="Advent Pro"/>
                <a:ea typeface="Advent Pro"/>
                <a:cs typeface="Advent Pro"/>
                <a:sym typeface="Advent Pro"/>
              </a:rPr>
              <a:t>Avoids the computer, cell phone, and other technological </a:t>
            </a:r>
            <a:r>
              <a:rPr lang="en" sz="2000" dirty="0" smtClean="0">
                <a:latin typeface="Advent Pro"/>
                <a:ea typeface="Advent Pro"/>
                <a:cs typeface="Advent Pro"/>
                <a:sym typeface="Advent Pro"/>
              </a:rPr>
              <a:t>devices</a:t>
            </a:r>
          </a:p>
          <a:p>
            <a:pPr marL="596900" lvl="0" indent="-342900" rtl="0">
              <a:lnSpc>
                <a:spcPct val="120000"/>
              </a:lnSpc>
              <a:spcBef>
                <a:spcPts val="0"/>
              </a:spcBef>
              <a:spcAft>
                <a:spcPts val="1100"/>
              </a:spcAft>
              <a:buSzPct val="100000"/>
              <a:buFont typeface="Advent Pro"/>
            </a:pPr>
            <a:r>
              <a:rPr lang="en-US" sz="2000" dirty="0" smtClean="0">
                <a:latin typeface="Advent Pro"/>
                <a:ea typeface="Advent Pro"/>
                <a:cs typeface="Advent Pro"/>
                <a:sym typeface="Advent Pro"/>
              </a:rPr>
              <a:t>A</a:t>
            </a:r>
            <a:r>
              <a:rPr lang="en" sz="2000" dirty="0" smtClean="0">
                <a:latin typeface="Advent Pro"/>
                <a:ea typeface="Advent Pro"/>
                <a:cs typeface="Advent Pro"/>
                <a:sym typeface="Advent Pro"/>
              </a:rPr>
              <a:t>ppears stressed </a:t>
            </a:r>
            <a:r>
              <a:rPr lang="en" sz="2000" dirty="0">
                <a:latin typeface="Advent Pro"/>
                <a:ea typeface="Advent Pro"/>
                <a:cs typeface="Advent Pro"/>
                <a:sym typeface="Advent Pro"/>
              </a:rPr>
              <a:t>when receiving an e-mail, instant message, or text</a:t>
            </a:r>
          </a:p>
          <a:p>
            <a:pPr marL="596900" lvl="0" indent="-342900" rtl="0">
              <a:lnSpc>
                <a:spcPct val="120000"/>
              </a:lnSpc>
              <a:spcBef>
                <a:spcPts val="0"/>
              </a:spcBef>
              <a:spcAft>
                <a:spcPts val="1100"/>
              </a:spcAft>
              <a:buSzPct val="100000"/>
              <a:buFont typeface="Advent Pro"/>
            </a:pPr>
            <a:r>
              <a:rPr lang="en" sz="2000" dirty="0">
                <a:latin typeface="Advent Pro"/>
                <a:ea typeface="Advent Pro"/>
                <a:cs typeface="Advent Pro"/>
                <a:sym typeface="Advent Pro"/>
              </a:rPr>
              <a:t>Withdraws from family and friends or acts reluctant to attend school and </a:t>
            </a:r>
            <a:r>
              <a:rPr lang="en" sz="2000" dirty="0" smtClean="0">
                <a:latin typeface="Advent Pro"/>
                <a:ea typeface="Advent Pro"/>
                <a:cs typeface="Advent Pro"/>
                <a:sym typeface="Advent Pro"/>
              </a:rPr>
              <a:t>social events</a:t>
            </a:r>
            <a:endParaRPr lang="en" sz="2000" dirty="0">
              <a:latin typeface="Advent Pro"/>
              <a:ea typeface="Advent Pro"/>
              <a:cs typeface="Advent Pro"/>
              <a:sym typeface="Advent Pro"/>
            </a:endParaRPr>
          </a:p>
          <a:p>
            <a:pPr marL="596900" lvl="0" indent="-342900" rtl="0">
              <a:lnSpc>
                <a:spcPct val="120000"/>
              </a:lnSpc>
              <a:spcBef>
                <a:spcPts val="0"/>
              </a:spcBef>
              <a:spcAft>
                <a:spcPts val="1100"/>
              </a:spcAft>
              <a:buSzPct val="100000"/>
              <a:buFont typeface="Advent Pro"/>
            </a:pPr>
            <a:r>
              <a:rPr lang="en" sz="2000" dirty="0">
                <a:latin typeface="Advent Pro"/>
                <a:ea typeface="Advent Pro"/>
                <a:cs typeface="Advent Pro"/>
                <a:sym typeface="Advent Pro"/>
              </a:rPr>
              <a:t>Avoids conversations about computer </a:t>
            </a:r>
            <a:r>
              <a:rPr lang="en" sz="2000" dirty="0" smtClean="0">
                <a:latin typeface="Advent Pro"/>
                <a:ea typeface="Advent Pro"/>
                <a:cs typeface="Advent Pro"/>
                <a:sym typeface="Advent Pro"/>
              </a:rPr>
              <a:t>use</a:t>
            </a:r>
          </a:p>
          <a:p>
            <a:pPr marL="596900" lvl="0" indent="-342900" rtl="0">
              <a:lnSpc>
                <a:spcPct val="120000"/>
              </a:lnSpc>
              <a:spcBef>
                <a:spcPts val="0"/>
              </a:spcBef>
              <a:spcAft>
                <a:spcPts val="1100"/>
              </a:spcAft>
              <a:buSzPct val="100000"/>
              <a:buFont typeface="Advent Pro"/>
            </a:pPr>
            <a:r>
              <a:rPr lang="en" sz="2000" dirty="0" smtClean="0">
                <a:latin typeface="Advent Pro"/>
                <a:ea typeface="Advent Pro"/>
                <a:cs typeface="Advent Pro"/>
                <a:sym typeface="Advent Pro"/>
              </a:rPr>
              <a:t>Exhibits </a:t>
            </a:r>
            <a:r>
              <a:rPr lang="en" sz="2000" dirty="0">
                <a:latin typeface="Advent Pro"/>
                <a:ea typeface="Advent Pro"/>
                <a:cs typeface="Advent Pro"/>
                <a:sym typeface="Advent Pro"/>
              </a:rPr>
              <a:t>signs of low self-esteem including depression and/or fear</a:t>
            </a:r>
          </a:p>
          <a:p>
            <a:pPr marL="596900" lvl="0" indent="-342900" rtl="0">
              <a:lnSpc>
                <a:spcPct val="120000"/>
              </a:lnSpc>
              <a:spcBef>
                <a:spcPts val="0"/>
              </a:spcBef>
              <a:spcAft>
                <a:spcPts val="1100"/>
              </a:spcAft>
              <a:buSzPct val="100000"/>
              <a:buFont typeface="Advent Pro"/>
            </a:pPr>
            <a:r>
              <a:rPr lang="en" sz="2000" dirty="0">
                <a:latin typeface="Advent Pro"/>
                <a:ea typeface="Advent Pro"/>
                <a:cs typeface="Advent Pro"/>
                <a:sym typeface="Advent Pro"/>
              </a:rPr>
              <a:t>Has declining grades</a:t>
            </a:r>
          </a:p>
          <a:p>
            <a:pPr marL="596900" lvl="0" indent="-342900" rtl="0">
              <a:lnSpc>
                <a:spcPct val="120000"/>
              </a:lnSpc>
              <a:spcBef>
                <a:spcPts val="0"/>
              </a:spcBef>
              <a:spcAft>
                <a:spcPts val="1100"/>
              </a:spcAft>
              <a:buSzPct val="100000"/>
              <a:buFont typeface="Advent Pro"/>
            </a:pPr>
            <a:r>
              <a:rPr lang="en" sz="2000" dirty="0">
                <a:latin typeface="Advent Pro"/>
                <a:ea typeface="Advent Pro"/>
                <a:cs typeface="Advent Pro"/>
                <a:sym typeface="Advent Pro"/>
              </a:rPr>
              <a:t>Has poor eating or sleeping habits</a:t>
            </a:r>
          </a:p>
        </p:txBody>
      </p:sp>
      <p:sp>
        <p:nvSpPr>
          <p:cNvPr id="138" name="Shape 138"/>
          <p:cNvSpPr txBox="1"/>
          <p:nvPr/>
        </p:nvSpPr>
        <p:spPr>
          <a:xfrm>
            <a:off x="6057088" y="4537950"/>
            <a:ext cx="2629711" cy="387900"/>
          </a:xfrm>
          <a:prstGeom prst="rect">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200" u="sng" dirty="0">
                <a:solidFill>
                  <a:schemeClr val="hlink"/>
                </a:solidFill>
                <a:latin typeface="Advent Pro"/>
                <a:ea typeface="Advent Pro"/>
                <a:cs typeface="Advent Pro"/>
                <a:sym typeface="Advent Pro"/>
                <a:hlinkClick r:id="rId3"/>
              </a:rPr>
              <a:t>http://www.netsmartz.org/Cyberbullying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animEffect transition="in" filter="fade">
                                      <p:cBhvr>
                                        <p:cTn id="7" dur="1000"/>
                                        <p:tgtEl>
                                          <p:spTgt spid="1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7">
                                            <p:txEl>
                                              <p:pRg st="1" end="1"/>
                                            </p:txEl>
                                          </p:spTgt>
                                        </p:tgtEl>
                                        <p:attrNameLst>
                                          <p:attrName>style.visibility</p:attrName>
                                        </p:attrNameLst>
                                      </p:cBhvr>
                                      <p:to>
                                        <p:strVal val="visible"/>
                                      </p:to>
                                    </p:set>
                                    <p:animEffect transition="in" filter="fade">
                                      <p:cBhvr>
                                        <p:cTn id="12" dur="1000"/>
                                        <p:tgtEl>
                                          <p:spTgt spid="1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1000"/>
                                        <p:tgtEl>
                                          <p:spTgt spid="1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7">
                                            <p:txEl>
                                              <p:pRg st="3" end="3"/>
                                            </p:txEl>
                                          </p:spTgt>
                                        </p:tgtEl>
                                        <p:attrNameLst>
                                          <p:attrName>style.visibility</p:attrName>
                                        </p:attrNameLst>
                                      </p:cBhvr>
                                      <p:to>
                                        <p:strVal val="visible"/>
                                      </p:to>
                                    </p:set>
                                    <p:animEffect transition="in" filter="fade">
                                      <p:cBhvr>
                                        <p:cTn id="22" dur="1000"/>
                                        <p:tgtEl>
                                          <p:spTgt spid="13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7">
                                            <p:txEl>
                                              <p:pRg st="4" end="4"/>
                                            </p:txEl>
                                          </p:spTgt>
                                        </p:tgtEl>
                                        <p:attrNameLst>
                                          <p:attrName>style.visibility</p:attrName>
                                        </p:attrNameLst>
                                      </p:cBhvr>
                                      <p:to>
                                        <p:strVal val="visible"/>
                                      </p:to>
                                    </p:set>
                                    <p:animEffect transition="in" filter="fade">
                                      <p:cBhvr>
                                        <p:cTn id="27" dur="1000"/>
                                        <p:tgtEl>
                                          <p:spTgt spid="13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7">
                                            <p:txEl>
                                              <p:pRg st="5" end="5"/>
                                            </p:txEl>
                                          </p:spTgt>
                                        </p:tgtEl>
                                        <p:attrNameLst>
                                          <p:attrName>style.visibility</p:attrName>
                                        </p:attrNameLst>
                                      </p:cBhvr>
                                      <p:to>
                                        <p:strVal val="visible"/>
                                      </p:to>
                                    </p:set>
                                    <p:animEffect transition="in" filter="fade">
                                      <p:cBhvr>
                                        <p:cTn id="32" dur="1000"/>
                                        <p:tgtEl>
                                          <p:spTgt spid="13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7">
                                            <p:txEl>
                                              <p:pRg st="6" end="6"/>
                                            </p:txEl>
                                          </p:spTgt>
                                        </p:tgtEl>
                                        <p:attrNameLst>
                                          <p:attrName>style.visibility</p:attrName>
                                        </p:attrNameLst>
                                      </p:cBhvr>
                                      <p:to>
                                        <p:strVal val="visible"/>
                                      </p:to>
                                    </p:set>
                                    <p:animEffect transition="in" filter="fade">
                                      <p:cBhvr>
                                        <p:cTn id="37" dur="1000"/>
                                        <p:tgtEl>
                                          <p:spTgt spid="1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685800" y="153825"/>
            <a:ext cx="7772400" cy="15726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Digital Citizenship: Cyberbullying Discussions</a:t>
            </a:r>
          </a:p>
        </p:txBody>
      </p:sp>
      <p:sp>
        <p:nvSpPr>
          <p:cNvPr id="144" name="Shape 144"/>
          <p:cNvSpPr txBox="1">
            <a:spLocks noGrp="1"/>
          </p:cNvSpPr>
          <p:nvPr>
            <p:ph type="subTitle" idx="1"/>
          </p:nvPr>
        </p:nvSpPr>
        <p:spPr>
          <a:xfrm>
            <a:off x="685800" y="4180353"/>
            <a:ext cx="7772400" cy="784800"/>
          </a:xfrm>
          <a:prstGeom prst="rect">
            <a:avLst/>
          </a:prstGeom>
        </p:spPr>
        <p:txBody>
          <a:bodyPr lIns="91425" tIns="91425" rIns="91425" bIns="91425" anchor="t" anchorCtr="0">
            <a:noAutofit/>
          </a:bodyPr>
          <a:lstStyle/>
          <a:p>
            <a:pPr lvl="0" rtl="0">
              <a:spcBef>
                <a:spcPts val="0"/>
              </a:spcBef>
              <a:buNone/>
            </a:pPr>
            <a:r>
              <a:rPr lang="en" sz="4800" b="1">
                <a:latin typeface="Advent Pro"/>
                <a:ea typeface="Advent Pro"/>
                <a:cs typeface="Advent Pro"/>
                <a:sym typeface="Advent Pro"/>
              </a:rPr>
              <a:t>Tech in TUSD</a:t>
            </a:r>
          </a:p>
        </p:txBody>
      </p:sp>
      <p:pic>
        <p:nvPicPr>
          <p:cNvPr id="145" name="Shape 145"/>
          <p:cNvPicPr preferRelativeResize="0"/>
          <p:nvPr/>
        </p:nvPicPr>
        <p:blipFill>
          <a:blip r:embed="rId3">
            <a:alphaModFix/>
          </a:blip>
          <a:stretch>
            <a:fillRect/>
          </a:stretch>
        </p:blipFill>
        <p:spPr>
          <a:xfrm>
            <a:off x="2769437" y="1826787"/>
            <a:ext cx="3605124" cy="2253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1512150"/>
            <a:ext cx="8229600" cy="2119200"/>
          </a:xfrm>
          <a:prstGeom prst="rect">
            <a:avLst/>
          </a:prstGeom>
        </p:spPr>
        <p:txBody>
          <a:bodyPr lIns="91425" tIns="91425" rIns="91425" bIns="91425" anchor="b" anchorCtr="0">
            <a:noAutofit/>
          </a:bodyPr>
          <a:lstStyle/>
          <a:p>
            <a:pPr lvl="0" algn="ctr" rtl="0">
              <a:lnSpc>
                <a:spcPct val="120000"/>
              </a:lnSpc>
              <a:spcBef>
                <a:spcPts val="0"/>
              </a:spcBef>
              <a:spcAft>
                <a:spcPts val="1100"/>
              </a:spcAft>
              <a:buNone/>
            </a:pPr>
            <a:r>
              <a:rPr lang="en" sz="4800" dirty="0">
                <a:latin typeface="Advent Pro"/>
                <a:ea typeface="Advent Pro"/>
                <a:cs typeface="Advent Pro"/>
                <a:sym typeface="Advent Pro"/>
              </a:rPr>
              <a:t>Why do you think people cyberbully?</a:t>
            </a:r>
          </a:p>
        </p:txBody>
      </p:sp>
      <p:sp>
        <p:nvSpPr>
          <p:cNvPr id="151" name="Shape 151"/>
          <p:cNvSpPr txBox="1"/>
          <p:nvPr/>
        </p:nvSpPr>
        <p:spPr>
          <a:xfrm>
            <a:off x="5979575" y="4668625"/>
            <a:ext cx="3061500" cy="381300"/>
          </a:xfrm>
          <a:prstGeom prst="rect">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dirty="0">
                <a:latin typeface="Advent Pro"/>
                <a:ea typeface="Advent Pro"/>
                <a:cs typeface="Advent Pro"/>
                <a:sym typeface="Advent Pro"/>
              </a:rPr>
              <a:t>http://www.netsmartz.org/Cyberbullying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lnSpc>
                <a:spcPct val="120000"/>
              </a:lnSpc>
              <a:spcBef>
                <a:spcPts val="0"/>
              </a:spcBef>
              <a:spcAft>
                <a:spcPts val="1100"/>
              </a:spcAft>
              <a:buNone/>
            </a:pPr>
            <a:r>
              <a:rPr lang="en" sz="3000" dirty="0">
                <a:latin typeface="Advent Pro"/>
                <a:ea typeface="Advent Pro"/>
                <a:cs typeface="Advent Pro"/>
                <a:sym typeface="Advent Pro"/>
              </a:rPr>
              <a:t>How can you stop yourself from being cyberbullied?</a:t>
            </a:r>
          </a:p>
        </p:txBody>
      </p:sp>
      <p:sp>
        <p:nvSpPr>
          <p:cNvPr id="158" name="Shape 158"/>
          <p:cNvSpPr txBox="1"/>
          <p:nvPr/>
        </p:nvSpPr>
        <p:spPr>
          <a:xfrm>
            <a:off x="5739318" y="4798978"/>
            <a:ext cx="3308431" cy="257621"/>
          </a:xfrm>
          <a:prstGeom prst="rect">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50" dirty="0">
                <a:latin typeface="Advent Pro"/>
                <a:ea typeface="Advent Pro"/>
                <a:cs typeface="Advent Pro"/>
                <a:sym typeface="Advent Pro"/>
              </a:rPr>
              <a:t>http://www.marbellafamilyfun.com/avoid-cyberbullying.html</a:t>
            </a:r>
          </a:p>
        </p:txBody>
      </p:sp>
      <p:sp>
        <p:nvSpPr>
          <p:cNvPr id="3" name="Text Placeholder 2"/>
          <p:cNvSpPr>
            <a:spLocks noGrp="1"/>
          </p:cNvSpPr>
          <p:nvPr>
            <p:ph type="body" idx="1"/>
          </p:nvPr>
        </p:nvSpPr>
        <p:spPr>
          <a:xfrm>
            <a:off x="457200" y="1012082"/>
            <a:ext cx="8229600" cy="3725700"/>
          </a:xfrm>
        </p:spPr>
        <p:txBody>
          <a:bodyPr/>
          <a:lstStyle/>
          <a:p>
            <a:r>
              <a:rPr lang="en-US" sz="2400" dirty="0">
                <a:latin typeface="Advent Pro" panose="020B0604020202020204" charset="0"/>
              </a:rPr>
              <a:t>Never post personal information</a:t>
            </a:r>
          </a:p>
          <a:p>
            <a:r>
              <a:rPr lang="en-US" sz="2400" dirty="0">
                <a:latin typeface="Advent Pro" panose="020B0604020202020204" charset="0"/>
              </a:rPr>
              <a:t>Always check the TO: field</a:t>
            </a:r>
          </a:p>
          <a:p>
            <a:r>
              <a:rPr lang="en-US" sz="2400" dirty="0">
                <a:latin typeface="Advent Pro" panose="020B0604020202020204" charset="0"/>
              </a:rPr>
              <a:t>Don’t be gullible</a:t>
            </a:r>
          </a:p>
          <a:p>
            <a:r>
              <a:rPr lang="en-US" sz="2400" dirty="0">
                <a:latin typeface="Advent Pro" panose="020B0604020202020204" charset="0"/>
              </a:rPr>
              <a:t>Don’t respond to an angry message with anger</a:t>
            </a:r>
          </a:p>
          <a:p>
            <a:r>
              <a:rPr lang="en-US" sz="2400" dirty="0">
                <a:latin typeface="Advent Pro" panose="020B0604020202020204" charset="0"/>
              </a:rPr>
              <a:t>Never open messages </a:t>
            </a:r>
            <a:r>
              <a:rPr lang="en-US" sz="2400" dirty="0" err="1">
                <a:latin typeface="Advent Pro" panose="020B0604020202020204" charset="0"/>
              </a:rPr>
              <a:t>froms</a:t>
            </a:r>
            <a:r>
              <a:rPr lang="en-US" sz="2400" dirty="0">
                <a:latin typeface="Advent Pro" panose="020B0604020202020204" charset="0"/>
              </a:rPr>
              <a:t> </a:t>
            </a:r>
            <a:r>
              <a:rPr lang="en-US" sz="2400" dirty="0" err="1">
                <a:latin typeface="Advent Pro" panose="020B0604020202020204" charset="0"/>
              </a:rPr>
              <a:t>trangers</a:t>
            </a:r>
            <a:endParaRPr lang="en-US" sz="2400" dirty="0">
              <a:latin typeface="Advent Pro" panose="020B0604020202020204" charset="0"/>
            </a:endParaRPr>
          </a:p>
          <a:p>
            <a:r>
              <a:rPr lang="en-US" sz="2400" dirty="0">
                <a:latin typeface="Advent Pro" panose="020B0604020202020204" charset="0"/>
              </a:rPr>
              <a:t>Don’t forward chain mail, hoaxes, or long emails</a:t>
            </a:r>
          </a:p>
          <a:p>
            <a:r>
              <a:rPr lang="en-US" sz="2400" dirty="0">
                <a:latin typeface="Advent Pro" panose="020B0604020202020204" charset="0"/>
              </a:rPr>
              <a:t>Proofread your messages</a:t>
            </a:r>
          </a:p>
          <a:p>
            <a:r>
              <a:rPr lang="en-US" sz="2400" dirty="0">
                <a:latin typeface="Advent Pro" panose="020B0604020202020204" charset="0"/>
              </a:rPr>
              <a:t>Beware of certain topics</a:t>
            </a:r>
          </a:p>
          <a:p>
            <a:r>
              <a:rPr lang="en-US" sz="2400" dirty="0">
                <a:latin typeface="Advent Pro" panose="020B0604020202020204" charset="0"/>
              </a:rPr>
              <a:t>Don’t post anything that is private</a:t>
            </a:r>
          </a:p>
          <a:p>
            <a:endParaRPr lang="en-US"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lnSpc>
                <a:spcPct val="120000"/>
              </a:lnSpc>
              <a:spcBef>
                <a:spcPts val="0"/>
              </a:spcBef>
              <a:spcAft>
                <a:spcPts val="1100"/>
              </a:spcAft>
              <a:buNone/>
            </a:pPr>
            <a:r>
              <a:rPr lang="en" sz="3000">
                <a:latin typeface="Advent Pro"/>
                <a:ea typeface="Advent Pro"/>
                <a:cs typeface="Advent Pro"/>
                <a:sym typeface="Advent Pro"/>
              </a:rPr>
              <a:t>Who would you talk to if it happened to you?</a:t>
            </a:r>
          </a:p>
        </p:txBody>
      </p:sp>
      <p:sp>
        <p:nvSpPr>
          <p:cNvPr id="164" name="Shape 164"/>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228600" rtl="0">
              <a:spcBef>
                <a:spcPts val="0"/>
              </a:spcBef>
              <a:buFont typeface="Advent Pro"/>
            </a:pPr>
            <a:r>
              <a:rPr lang="en" dirty="0">
                <a:latin typeface="Advent Pro"/>
                <a:ea typeface="Advent Pro"/>
                <a:cs typeface="Advent Pro"/>
                <a:sym typeface="Advent Pro"/>
              </a:rPr>
              <a:t>Parents</a:t>
            </a:r>
          </a:p>
          <a:p>
            <a:pPr marL="457200" lvl="0" indent="-228600" rtl="0">
              <a:spcBef>
                <a:spcPts val="0"/>
              </a:spcBef>
              <a:buFont typeface="Advent Pro"/>
            </a:pPr>
            <a:r>
              <a:rPr lang="en" dirty="0">
                <a:latin typeface="Advent Pro"/>
                <a:ea typeface="Advent Pro"/>
                <a:cs typeface="Advent Pro"/>
                <a:sym typeface="Advent Pro"/>
              </a:rPr>
              <a:t>Teacher</a:t>
            </a:r>
          </a:p>
          <a:p>
            <a:pPr marL="457200" lvl="0" indent="-228600" rtl="0">
              <a:spcBef>
                <a:spcPts val="0"/>
              </a:spcBef>
              <a:buFont typeface="Advent Pro"/>
            </a:pPr>
            <a:r>
              <a:rPr lang="en" dirty="0">
                <a:latin typeface="Advent Pro"/>
                <a:ea typeface="Advent Pro"/>
                <a:cs typeface="Advent Pro"/>
                <a:sym typeface="Advent Pro"/>
              </a:rPr>
              <a:t>Principal</a:t>
            </a:r>
          </a:p>
          <a:p>
            <a:pPr marL="457200" lvl="0" indent="-228600" rtl="0">
              <a:spcBef>
                <a:spcPts val="0"/>
              </a:spcBef>
              <a:buFont typeface="Advent Pro"/>
            </a:pPr>
            <a:r>
              <a:rPr lang="en" dirty="0">
                <a:latin typeface="Advent Pro"/>
                <a:ea typeface="Advent Pro"/>
                <a:cs typeface="Advent Pro"/>
                <a:sym typeface="Advent Pro"/>
              </a:rPr>
              <a:t>Yard Duty</a:t>
            </a:r>
          </a:p>
        </p:txBody>
      </p:sp>
      <p:sp>
        <p:nvSpPr>
          <p:cNvPr id="165" name="Shape 165"/>
          <p:cNvSpPr txBox="1"/>
          <p:nvPr/>
        </p:nvSpPr>
        <p:spPr>
          <a:xfrm>
            <a:off x="5999650" y="4695375"/>
            <a:ext cx="3061500" cy="381300"/>
          </a:xfrm>
          <a:prstGeom prst="rect">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i="1">
                <a:latin typeface="Advent Pro"/>
                <a:ea typeface="Advent Pro"/>
                <a:cs typeface="Advent Pro"/>
                <a:sym typeface="Advent Pro"/>
              </a:rPr>
              <a:t>http://www.netsmartz.org/Cyberbullying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10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1000"/>
                                        <p:tgtEl>
                                          <p:spTgt spid="1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Shape 169"/>
        <p:cNvGrpSpPr/>
        <p:nvPr/>
      </p:nvGrpSpPr>
      <p:grpSpPr>
        <a:xfrm>
          <a:off x="0" y="0"/>
          <a:ext cx="0" cy="0"/>
          <a:chOff x="0" y="0"/>
          <a:chExt cx="0" cy="0"/>
        </a:xfrm>
      </p:grpSpPr>
      <p:sp>
        <p:nvSpPr>
          <p:cNvPr id="170" name="Shape 170"/>
          <p:cNvSpPr txBox="1">
            <a:spLocks noGrp="1"/>
          </p:cNvSpPr>
          <p:nvPr>
            <p:ph type="ctrTitle"/>
          </p:nvPr>
        </p:nvSpPr>
        <p:spPr>
          <a:xfrm>
            <a:off x="685800" y="172073"/>
            <a:ext cx="7772400" cy="8712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Cyberbullying Quiz Scenarios</a:t>
            </a:r>
          </a:p>
        </p:txBody>
      </p:sp>
      <p:sp>
        <p:nvSpPr>
          <p:cNvPr id="171" name="Shape 171"/>
          <p:cNvSpPr txBox="1">
            <a:spLocks noGrp="1"/>
          </p:cNvSpPr>
          <p:nvPr>
            <p:ph type="subTitle" idx="1"/>
          </p:nvPr>
        </p:nvSpPr>
        <p:spPr>
          <a:xfrm>
            <a:off x="685800" y="4272803"/>
            <a:ext cx="7772400" cy="784800"/>
          </a:xfrm>
          <a:prstGeom prst="rect">
            <a:avLst/>
          </a:prstGeom>
        </p:spPr>
        <p:txBody>
          <a:bodyPr lIns="91425" tIns="91425" rIns="91425" bIns="91425" anchor="t" anchorCtr="0">
            <a:noAutofit/>
          </a:bodyPr>
          <a:lstStyle/>
          <a:p>
            <a:pPr lvl="0" rtl="0">
              <a:spcBef>
                <a:spcPts val="0"/>
              </a:spcBef>
              <a:buNone/>
            </a:pPr>
            <a:r>
              <a:rPr lang="en" b="1">
                <a:latin typeface="Advent Pro"/>
                <a:ea typeface="Advent Pro"/>
                <a:cs typeface="Advent Pro"/>
                <a:sym typeface="Advent Pro"/>
              </a:rPr>
              <a:t>Tech in TUSD</a:t>
            </a:r>
          </a:p>
        </p:txBody>
      </p:sp>
      <p:pic>
        <p:nvPicPr>
          <p:cNvPr id="172" name="Shape 172"/>
          <p:cNvPicPr preferRelativeResize="0"/>
          <p:nvPr/>
        </p:nvPicPr>
        <p:blipFill>
          <a:blip r:embed="rId3">
            <a:alphaModFix/>
          </a:blip>
          <a:stretch>
            <a:fillRect/>
          </a:stretch>
        </p:blipFill>
        <p:spPr>
          <a:xfrm>
            <a:off x="2933900" y="996600"/>
            <a:ext cx="3276200" cy="3276200"/>
          </a:xfrm>
          <a:prstGeom prst="rect">
            <a:avLst/>
          </a:prstGeom>
          <a:noFill/>
          <a:ln>
            <a:noFill/>
          </a:ln>
        </p:spPr>
      </p:pic>
      <p:sp>
        <p:nvSpPr>
          <p:cNvPr id="173" name="Shape 173"/>
          <p:cNvSpPr txBox="1"/>
          <p:nvPr/>
        </p:nvSpPr>
        <p:spPr>
          <a:xfrm>
            <a:off x="7116625" y="4764500"/>
            <a:ext cx="1939500" cy="293100"/>
          </a:xfrm>
          <a:prstGeom prst="rect">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b="1"/>
              <a:t>Image: </a:t>
            </a:r>
          </a:p>
          <a:p>
            <a:pPr lvl="0" algn="ctr" rtl="0">
              <a:spcBef>
                <a:spcPts val="0"/>
              </a:spcBef>
              <a:buNone/>
            </a:pPr>
            <a:r>
              <a:rPr lang="en" sz="800" b="1"/>
              <a:t>http://hhpd.com/main/cyberbullying/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Scenario #1</a:t>
            </a:r>
          </a:p>
        </p:txBody>
      </p:sp>
      <p:sp>
        <p:nvSpPr>
          <p:cNvPr id="179" name="Shape 179"/>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dirty="0">
                <a:latin typeface="Advent Pro"/>
                <a:ea typeface="Advent Pro"/>
                <a:cs typeface="Advent Pro"/>
                <a:sym typeface="Advent Pro"/>
              </a:rPr>
              <a:t>Mark’s parents agree </a:t>
            </a:r>
            <a:r>
              <a:rPr lang="en" dirty="0" smtClean="0">
                <a:latin typeface="Advent Pro"/>
                <a:ea typeface="Advent Pro"/>
                <a:cs typeface="Advent Pro"/>
                <a:sym typeface="Advent Pro"/>
              </a:rPr>
              <a:t>for his birthday they are going to take him to Disneyland. Due to </a:t>
            </a:r>
            <a:r>
              <a:rPr lang="en" dirty="0">
                <a:latin typeface="Advent Pro"/>
                <a:ea typeface="Advent Pro"/>
                <a:cs typeface="Advent Pro"/>
                <a:sym typeface="Advent Pro"/>
              </a:rPr>
              <a:t>the expense he is only allowed to invite </a:t>
            </a:r>
            <a:r>
              <a:rPr lang="en" dirty="0" smtClean="0">
                <a:latin typeface="Advent Pro"/>
                <a:ea typeface="Advent Pro"/>
                <a:cs typeface="Advent Pro"/>
                <a:sym typeface="Advent Pro"/>
              </a:rPr>
              <a:t>one friend. </a:t>
            </a:r>
            <a:r>
              <a:rPr lang="en" dirty="0">
                <a:latin typeface="Advent Pro"/>
                <a:ea typeface="Advent Pro"/>
                <a:cs typeface="Advent Pro"/>
                <a:sym typeface="Advent Pro"/>
              </a:rPr>
              <a:t>One of his classmates is angry that he is not included and posts a mean </a:t>
            </a:r>
            <a:r>
              <a:rPr lang="en" dirty="0" smtClean="0">
                <a:latin typeface="Advent Pro"/>
                <a:ea typeface="Advent Pro"/>
                <a:cs typeface="Advent Pro"/>
                <a:sym typeface="Advent Pro"/>
              </a:rPr>
              <a:t>Meme </a:t>
            </a:r>
            <a:r>
              <a:rPr lang="en" dirty="0">
                <a:latin typeface="Advent Pro"/>
                <a:ea typeface="Advent Pro"/>
                <a:cs typeface="Advent Pro"/>
                <a:sym typeface="Advent Pro"/>
              </a:rPr>
              <a:t>about Mark on his </a:t>
            </a:r>
            <a:r>
              <a:rPr lang="en" dirty="0" smtClean="0">
                <a:latin typeface="Advent Pro"/>
                <a:ea typeface="Advent Pro"/>
                <a:cs typeface="Advent Pro"/>
                <a:sym typeface="Advent Pro"/>
              </a:rPr>
              <a:t>Instagram. </a:t>
            </a:r>
            <a:r>
              <a:rPr lang="en" dirty="0">
                <a:latin typeface="Advent Pro"/>
                <a:ea typeface="Advent Pro"/>
                <a:cs typeface="Advent Pro"/>
                <a:sym typeface="Advent Pro"/>
              </a:rPr>
              <a:t>Other kids at school spread the posting around and you see it. How do you respond?</a:t>
            </a:r>
          </a:p>
        </p:txBody>
      </p:sp>
      <p:sp>
        <p:nvSpPr>
          <p:cNvPr id="180" name="Shape 180"/>
          <p:cNvSpPr txBox="1"/>
          <p:nvPr/>
        </p:nvSpPr>
        <p:spPr>
          <a:xfrm>
            <a:off x="7812225" y="4715425"/>
            <a:ext cx="1257600" cy="334500"/>
          </a:xfrm>
          <a:prstGeom prst="rect">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latin typeface="Advent Pro"/>
                <a:ea typeface="Advent Pro"/>
                <a:cs typeface="Advent Pro"/>
                <a:sym typeface="Advent Pro"/>
              </a:rPr>
              <a:t>Link to scenarios: </a:t>
            </a:r>
            <a:r>
              <a:rPr lang="en" sz="1000" b="1" u="sng">
                <a:solidFill>
                  <a:srgbClr val="1155CC"/>
                </a:solidFill>
                <a:latin typeface="Advent Pro"/>
                <a:ea typeface="Advent Pro"/>
                <a:cs typeface="Advent Pro"/>
                <a:sym typeface="Advent Pro"/>
                <a:hlinkClick r:id="rId3"/>
              </a:rPr>
              <a:t>http://goo.gl/5B9bCY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Scenario #2</a:t>
            </a:r>
          </a:p>
        </p:txBody>
      </p:sp>
      <p:sp>
        <p:nvSpPr>
          <p:cNvPr id="186" name="Shape 18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dirty="0">
                <a:latin typeface="Advent Pro"/>
                <a:ea typeface="Advent Pro"/>
                <a:cs typeface="Advent Pro"/>
                <a:sym typeface="Advent Pro"/>
              </a:rPr>
              <a:t>After telling your friend a personal secret and making her swear not to tell anyone, you read about your secret in another classmate’s </a:t>
            </a:r>
            <a:r>
              <a:rPr lang="en" dirty="0" smtClean="0">
                <a:latin typeface="Advent Pro"/>
                <a:ea typeface="Advent Pro"/>
                <a:cs typeface="Advent Pro"/>
                <a:sym typeface="Advent Pro"/>
              </a:rPr>
              <a:t>Facebook wall. </a:t>
            </a:r>
            <a:r>
              <a:rPr lang="en" dirty="0">
                <a:latin typeface="Advent Pro"/>
                <a:ea typeface="Advent Pro"/>
                <a:cs typeface="Advent Pro"/>
                <a:sym typeface="Advent Pro"/>
              </a:rPr>
              <a:t>How do you respond?</a:t>
            </a:r>
          </a:p>
        </p:txBody>
      </p:sp>
      <p:sp>
        <p:nvSpPr>
          <p:cNvPr id="187" name="Shape 187"/>
          <p:cNvSpPr txBox="1"/>
          <p:nvPr/>
        </p:nvSpPr>
        <p:spPr>
          <a:xfrm>
            <a:off x="7812225" y="4715425"/>
            <a:ext cx="1257600" cy="334500"/>
          </a:xfrm>
          <a:prstGeom prst="rect">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dirty="0">
                <a:latin typeface="Advent Pro"/>
                <a:ea typeface="Advent Pro"/>
                <a:cs typeface="Advent Pro"/>
                <a:sym typeface="Advent Pro"/>
              </a:rPr>
              <a:t>Link to scenarios: </a:t>
            </a:r>
            <a:r>
              <a:rPr lang="en" sz="1000" b="1" u="sng" dirty="0">
                <a:solidFill>
                  <a:srgbClr val="1155CC"/>
                </a:solidFill>
                <a:latin typeface="Advent Pro"/>
                <a:ea typeface="Advent Pro"/>
                <a:cs typeface="Advent Pro"/>
                <a:sym typeface="Advent Pro"/>
                <a:hlinkClick r:id="rId3"/>
              </a:rPr>
              <a:t>http://goo.gl/5B9bCY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Shape 104"/>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05" name="Shape 105"/>
          <p:cNvSpPr txBox="1">
            <a:spLocks noGrp="1"/>
          </p:cNvSpPr>
          <p:nvPr>
            <p:ph type="ctrTitle"/>
          </p:nvPr>
        </p:nvSpPr>
        <p:spPr>
          <a:xfrm>
            <a:off x="685800" y="187299"/>
            <a:ext cx="7772400" cy="8571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a:t>
            </a:r>
          </a:p>
        </p:txBody>
      </p:sp>
      <p:pic>
        <p:nvPicPr>
          <p:cNvPr id="106" name="Shape 106"/>
          <p:cNvPicPr preferRelativeResize="0"/>
          <p:nvPr/>
        </p:nvPicPr>
        <p:blipFill>
          <a:blip r:embed="rId3">
            <a:alphaModFix/>
          </a:blip>
          <a:stretch>
            <a:fillRect/>
          </a:stretch>
        </p:blipFill>
        <p:spPr>
          <a:xfrm>
            <a:off x="1619775" y="1095637"/>
            <a:ext cx="5904448" cy="2952224"/>
          </a:xfrm>
          <a:prstGeom prst="rect">
            <a:avLst/>
          </a:prstGeom>
          <a:noFill/>
          <a:ln>
            <a:noFill/>
          </a:ln>
        </p:spPr>
      </p:pic>
      <p:sp>
        <p:nvSpPr>
          <p:cNvPr id="108" name="Shape 108"/>
          <p:cNvSpPr txBox="1">
            <a:spLocks noGrp="1"/>
          </p:cNvSpPr>
          <p:nvPr>
            <p:ph type="subTitle" idx="1"/>
          </p:nvPr>
        </p:nvSpPr>
        <p:spPr>
          <a:xfrm>
            <a:off x="685800" y="4099103"/>
            <a:ext cx="7772400" cy="784800"/>
          </a:xfrm>
          <a:prstGeom prst="rect">
            <a:avLst/>
          </a:prstGeom>
        </p:spPr>
        <p:txBody>
          <a:bodyPr lIns="91425" tIns="91425" rIns="91425" bIns="91425" anchor="t" anchorCtr="0">
            <a:noAutofit/>
          </a:bodyPr>
          <a:lstStyle/>
          <a:p>
            <a:pPr lvl="0" rtl="0">
              <a:spcBef>
                <a:spcPts val="0"/>
              </a:spcBef>
              <a:buNone/>
            </a:pPr>
            <a:r>
              <a:rPr lang="en" sz="3600" b="1">
                <a:latin typeface="Advent Pro"/>
                <a:ea typeface="Advent Pro"/>
                <a:cs typeface="Advent Pro"/>
                <a:sym typeface="Advent Pro"/>
              </a:rPr>
              <a:t>Tech in TUSD</a:t>
            </a:r>
          </a:p>
        </p:txBody>
      </p:sp>
    </p:spTree>
    <p:extLst>
      <p:ext uri="{BB962C8B-B14F-4D97-AF65-F5344CB8AC3E}">
        <p14:creationId xmlns:p14="http://schemas.microsoft.com/office/powerpoint/2010/main" val="3087183623"/>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vent Pro" panose="020B0604020202020204" charset="0"/>
              </a:rPr>
              <a:t>Scenario #3</a:t>
            </a:r>
            <a:endParaRPr lang="en-US" dirty="0">
              <a:latin typeface="Advent Pro" panose="020B0604020202020204" charset="0"/>
            </a:endParaRPr>
          </a:p>
        </p:txBody>
      </p:sp>
      <p:sp>
        <p:nvSpPr>
          <p:cNvPr id="3" name="Text Placeholder 2"/>
          <p:cNvSpPr>
            <a:spLocks noGrp="1"/>
          </p:cNvSpPr>
          <p:nvPr>
            <p:ph type="body" idx="1"/>
          </p:nvPr>
        </p:nvSpPr>
        <p:spPr/>
        <p:txBody>
          <a:bodyPr/>
          <a:lstStyle/>
          <a:p>
            <a:r>
              <a:rPr lang="en-US" dirty="0">
                <a:latin typeface="Advent Pro" panose="020B0604020202020204" charset="0"/>
              </a:rPr>
              <a:t>You have been receiving hurtful </a:t>
            </a:r>
            <a:r>
              <a:rPr lang="en-US" dirty="0" smtClean="0">
                <a:latin typeface="Advent Pro" panose="020B0604020202020204" charset="0"/>
              </a:rPr>
              <a:t>texts </a:t>
            </a:r>
            <a:r>
              <a:rPr lang="en-US" dirty="0">
                <a:latin typeface="Advent Pro" panose="020B0604020202020204" charset="0"/>
              </a:rPr>
              <a:t>for the past few weeks from </a:t>
            </a:r>
            <a:r>
              <a:rPr lang="en-US" dirty="0" smtClean="0">
                <a:latin typeface="Advent Pro" panose="020B0604020202020204" charset="0"/>
              </a:rPr>
              <a:t>a number </a:t>
            </a:r>
            <a:r>
              <a:rPr lang="en-US" dirty="0">
                <a:latin typeface="Advent Pro" panose="020B0604020202020204" charset="0"/>
              </a:rPr>
              <a:t>you don’t recognize. At first they just include insults about being fat, so you ignore them. But now they are coming more often and include threats that make you feel unsafe. How do you respond?</a:t>
            </a:r>
          </a:p>
        </p:txBody>
      </p:sp>
      <p:sp>
        <p:nvSpPr>
          <p:cNvPr id="4" name="Shape 187"/>
          <p:cNvSpPr txBox="1"/>
          <p:nvPr/>
        </p:nvSpPr>
        <p:spPr>
          <a:xfrm>
            <a:off x="7812225" y="4715425"/>
            <a:ext cx="1257600" cy="334500"/>
          </a:xfrm>
          <a:prstGeom prst="rect">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dirty="0">
                <a:latin typeface="Advent Pro"/>
                <a:ea typeface="Advent Pro"/>
                <a:cs typeface="Advent Pro"/>
                <a:sym typeface="Advent Pro"/>
              </a:rPr>
              <a:t>Link to scenarios: </a:t>
            </a:r>
            <a:r>
              <a:rPr lang="en" sz="1000" b="1" u="sng" dirty="0">
                <a:solidFill>
                  <a:srgbClr val="1155CC"/>
                </a:solidFill>
                <a:latin typeface="Advent Pro"/>
                <a:ea typeface="Advent Pro"/>
                <a:cs typeface="Advent Pro"/>
                <a:sym typeface="Advent Pro"/>
                <a:hlinkClick r:id="rId2"/>
              </a:rPr>
              <a:t>http://goo.gl/5B9bCY</a:t>
            </a:r>
          </a:p>
        </p:txBody>
      </p:sp>
    </p:spTree>
    <p:extLst>
      <p:ext uri="{BB962C8B-B14F-4D97-AF65-F5344CB8AC3E}">
        <p14:creationId xmlns:p14="http://schemas.microsoft.com/office/powerpoint/2010/main" val="54388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Resources</a:t>
            </a:r>
          </a:p>
        </p:txBody>
      </p:sp>
      <p:sp>
        <p:nvSpPr>
          <p:cNvPr id="193" name="Shape 193"/>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sz="1400" b="1"/>
              <a:t>NetSmartz</a:t>
            </a:r>
          </a:p>
          <a:p>
            <a:pPr lvl="0" rtl="0">
              <a:spcBef>
                <a:spcPts val="0"/>
              </a:spcBef>
              <a:buNone/>
            </a:pPr>
            <a:r>
              <a:rPr lang="en" sz="1400" u="sng">
                <a:solidFill>
                  <a:schemeClr val="hlink"/>
                </a:solidFill>
                <a:latin typeface="Advent Pro"/>
                <a:ea typeface="Advent Pro"/>
                <a:cs typeface="Advent Pro"/>
                <a:sym typeface="Advent Pro"/>
                <a:hlinkClick r:id="rId3"/>
              </a:rPr>
              <a:t>http://www.netsmartz.org/Cyberbullying</a:t>
            </a:r>
          </a:p>
          <a:p>
            <a:pPr lvl="0" rtl="0">
              <a:spcBef>
                <a:spcPts val="0"/>
              </a:spcBef>
              <a:buNone/>
            </a:pPr>
            <a:r>
              <a:rPr lang="en" sz="1400" b="1">
                <a:latin typeface="Advent Pro"/>
                <a:ea typeface="Advent Pro"/>
                <a:cs typeface="Advent Pro"/>
                <a:sym typeface="Advent Pro"/>
              </a:rPr>
              <a:t>NetSafe Utah</a:t>
            </a:r>
          </a:p>
          <a:p>
            <a:pPr lvl="0" rtl="0">
              <a:spcBef>
                <a:spcPts val="0"/>
              </a:spcBef>
              <a:buNone/>
            </a:pPr>
            <a:r>
              <a:rPr lang="en" sz="1400" u="sng">
                <a:solidFill>
                  <a:schemeClr val="hlink"/>
                </a:solidFill>
                <a:highlight>
                  <a:srgbClr val="FFFFFF"/>
                </a:highlight>
                <a:latin typeface="Advent Pro"/>
                <a:ea typeface="Advent Pro"/>
                <a:cs typeface="Advent Pro"/>
                <a:sym typeface="Advent Pro"/>
                <a:hlinkClick r:id="rId4"/>
              </a:rPr>
              <a:t>http://www.netsafeutah.org/kids/kids_videos.html</a:t>
            </a:r>
          </a:p>
          <a:p>
            <a:pPr lvl="0" rtl="0">
              <a:spcBef>
                <a:spcPts val="0"/>
              </a:spcBef>
              <a:buNone/>
            </a:pPr>
            <a:endParaRPr sz="1400">
              <a:solidFill>
                <a:srgbClr val="333333"/>
              </a:solidFill>
              <a:highlight>
                <a:srgbClr val="FFFFFF"/>
              </a:highlight>
              <a:latin typeface="Advent Pro"/>
              <a:ea typeface="Advent Pro"/>
              <a:cs typeface="Advent Pro"/>
              <a:sym typeface="Advent Pro"/>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lnSpc>
                <a:spcPct val="120000"/>
              </a:lnSpc>
              <a:spcBef>
                <a:spcPts val="0"/>
              </a:spcBef>
              <a:spcAft>
                <a:spcPts val="1100"/>
              </a:spcAft>
              <a:buNone/>
            </a:pPr>
            <a:r>
              <a:rPr lang="en" sz="3000" dirty="0" smtClean="0">
                <a:latin typeface="Advent Pro"/>
                <a:ea typeface="Advent Pro"/>
                <a:cs typeface="Advent Pro"/>
                <a:sym typeface="Advent Pro"/>
              </a:rPr>
              <a:t>Exit Ticket</a:t>
            </a:r>
            <a:endParaRPr lang="en" sz="3000" dirty="0">
              <a:latin typeface="Advent Pro"/>
              <a:ea typeface="Advent Pro"/>
              <a:cs typeface="Advent Pro"/>
              <a:sym typeface="Advent Pro"/>
            </a:endParaRPr>
          </a:p>
        </p:txBody>
      </p:sp>
      <p:sp>
        <p:nvSpPr>
          <p:cNvPr id="164" name="Shape 164"/>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228600" rtl="0">
              <a:spcBef>
                <a:spcPts val="0"/>
              </a:spcBef>
              <a:buFont typeface="Advent Pro"/>
            </a:pPr>
            <a:r>
              <a:rPr lang="en" dirty="0" smtClean="0">
                <a:latin typeface="Advent Pro"/>
                <a:ea typeface="Advent Pro"/>
                <a:cs typeface="Advent Pro"/>
                <a:sym typeface="Advent Pro"/>
              </a:rPr>
              <a:t>Which do you think is worse: physical bullying or cyberbullying? Why?</a:t>
            </a:r>
          </a:p>
          <a:p>
            <a:pPr marL="457200" lvl="0" indent="-228600" rtl="0">
              <a:spcBef>
                <a:spcPts val="0"/>
              </a:spcBef>
              <a:buFont typeface="Advent Pro"/>
            </a:pPr>
            <a:r>
              <a:rPr lang="en" dirty="0" smtClean="0">
                <a:latin typeface="Advent Pro"/>
                <a:ea typeface="Advent Pro"/>
                <a:cs typeface="Advent Pro"/>
                <a:sym typeface="Advent Pro"/>
              </a:rPr>
              <a:t>What should be the consequences of each? Should they be the same?</a:t>
            </a:r>
            <a:endParaRPr lang="en" dirty="0">
              <a:latin typeface="Advent Pro"/>
              <a:ea typeface="Advent Pro"/>
              <a:cs typeface="Advent Pro"/>
              <a:sym typeface="Advent Pro"/>
            </a:endParaRPr>
          </a:p>
        </p:txBody>
      </p:sp>
    </p:spTree>
    <p:extLst>
      <p:ext uri="{BB962C8B-B14F-4D97-AF65-F5344CB8AC3E}">
        <p14:creationId xmlns:p14="http://schemas.microsoft.com/office/powerpoint/2010/main" val="281564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Shape 120"/>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21" name="Shape 12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latin typeface="Advent Pro"/>
                <a:ea typeface="Advent Pro"/>
                <a:cs typeface="Advent Pro"/>
                <a:sym typeface="Advent Pro"/>
              </a:rPr>
              <a:t>Internet Safety</a:t>
            </a:r>
          </a:p>
        </p:txBody>
      </p:sp>
      <p:sp>
        <p:nvSpPr>
          <p:cNvPr id="122" name="Shape 12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dirty="0">
                <a:latin typeface="Advent Pro"/>
                <a:ea typeface="Advent Pro"/>
                <a:cs typeface="Advent Pro"/>
                <a:sym typeface="Advent Pro"/>
              </a:rPr>
              <a:t>Students use a variety of online services, and each of these services can have different safety concerns.</a:t>
            </a:r>
          </a:p>
          <a:p>
            <a:pPr lvl="0" rtl="0">
              <a:spcBef>
                <a:spcPts val="0"/>
              </a:spcBef>
              <a:buNone/>
            </a:pPr>
            <a:endParaRPr dirty="0">
              <a:latin typeface="Advent Pro"/>
              <a:ea typeface="Advent Pro"/>
              <a:cs typeface="Advent Pro"/>
              <a:sym typeface="Advent Pro"/>
            </a:endParaRPr>
          </a:p>
          <a:p>
            <a:pPr lvl="0" rtl="0">
              <a:spcBef>
                <a:spcPts val="0"/>
              </a:spcBef>
              <a:buNone/>
            </a:pPr>
            <a:r>
              <a:rPr lang="en" dirty="0">
                <a:latin typeface="Advent Pro"/>
                <a:ea typeface="Advent Pro"/>
                <a:cs typeface="Advent Pro"/>
                <a:sym typeface="Advent Pro"/>
              </a:rPr>
              <a:t>However, there are some basic tips which you can employ no matter how you use the Internet.</a:t>
            </a:r>
          </a:p>
        </p:txBody>
      </p:sp>
      <p:sp>
        <p:nvSpPr>
          <p:cNvPr id="123" name="Shape 123"/>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247146074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animEffect transition="in" filter="fade">
                                      <p:cBhvr>
                                        <p:cTn id="7" dur="1000"/>
                                        <p:tgtEl>
                                          <p:spTgt spid="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
                                            <p:txEl>
                                              <p:pRg st="1" end="1"/>
                                            </p:txEl>
                                          </p:spTgt>
                                        </p:tgtEl>
                                        <p:attrNameLst>
                                          <p:attrName>style.visibility</p:attrName>
                                        </p:attrNameLst>
                                      </p:cBhvr>
                                      <p:to>
                                        <p:strVal val="visible"/>
                                      </p:to>
                                    </p:set>
                                    <p:animEffect transition="in" filter="fade">
                                      <p:cBhvr>
                                        <p:cTn id="12" dur="1000"/>
                                        <p:tgtEl>
                                          <p:spTgt spid="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
                                            <p:txEl>
                                              <p:pRg st="2" end="2"/>
                                            </p:txEl>
                                          </p:spTgt>
                                        </p:tgtEl>
                                        <p:attrNameLst>
                                          <p:attrName>style.visibility</p:attrName>
                                        </p:attrNameLst>
                                      </p:cBhvr>
                                      <p:to>
                                        <p:strVal val="visible"/>
                                      </p:to>
                                    </p:set>
                                    <p:animEffect transition="in" filter="fade">
                                      <p:cBhvr>
                                        <p:cTn id="17" dur="1000"/>
                                        <p:tgtEl>
                                          <p:spTgt spid="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Shape 128"/>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29" name="Shape 129"/>
          <p:cNvSpPr txBox="1">
            <a:spLocks noGrp="1"/>
          </p:cNvSpPr>
          <p:nvPr>
            <p:ph type="title"/>
          </p:nvPr>
        </p:nvSpPr>
        <p:spPr>
          <a:xfrm>
            <a:off x="457200" y="138625"/>
            <a:ext cx="8229600" cy="6672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Basic Internet Safety Tips</a:t>
            </a:r>
          </a:p>
        </p:txBody>
      </p:sp>
      <p:sp>
        <p:nvSpPr>
          <p:cNvPr id="130" name="Shape 130"/>
          <p:cNvSpPr txBox="1">
            <a:spLocks noGrp="1"/>
          </p:cNvSpPr>
          <p:nvPr>
            <p:ph type="body" idx="1"/>
          </p:nvPr>
        </p:nvSpPr>
        <p:spPr>
          <a:xfrm>
            <a:off x="99050" y="805825"/>
            <a:ext cx="8946900" cy="4205700"/>
          </a:xfrm>
          <a:prstGeom prst="rect">
            <a:avLst/>
          </a:prstGeom>
        </p:spPr>
        <p:txBody>
          <a:bodyPr lIns="91425" tIns="91425" rIns="91425" bIns="91425" anchor="t" anchorCtr="0">
            <a:noAutofit/>
          </a:bodyPr>
          <a:lstStyle/>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Keep the computer in a high-traffic area.</a:t>
            </a:r>
          </a:p>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Establish limits for which online sites you visit and for how long with a trusted adult.</a:t>
            </a:r>
          </a:p>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Remember that Internet technology can be mobile, so your parents should to monitor cell phones, gaming devices, and laptops.</a:t>
            </a:r>
          </a:p>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Surf the Internet with your parents and show them what you like to do online.</a:t>
            </a:r>
          </a:p>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Know who is connecting with you online and talk to your parents about setting rules for social networking, instant messaging, e-mailing, online gaming, and using webcams.</a:t>
            </a:r>
          </a:p>
          <a:p>
            <a:pPr marL="596900" lvl="0" indent="-355600" rtl="0">
              <a:lnSpc>
                <a:spcPct val="120000"/>
              </a:lnSpc>
              <a:spcBef>
                <a:spcPts val="0"/>
              </a:spcBef>
              <a:spcAft>
                <a:spcPts val="1100"/>
              </a:spcAft>
              <a:buSzPct val="100000"/>
              <a:buFont typeface="Advent Pro"/>
            </a:pPr>
            <a:r>
              <a:rPr lang="en" sz="2000">
                <a:latin typeface="Advent Pro"/>
                <a:ea typeface="Advent Pro"/>
                <a:cs typeface="Advent Pro"/>
                <a:sym typeface="Advent Pro"/>
              </a:rPr>
              <a:t>Continually dialogue with a trusted adult about online safety.</a:t>
            </a:r>
          </a:p>
        </p:txBody>
      </p:sp>
      <p:sp>
        <p:nvSpPr>
          <p:cNvPr id="131" name="Shape 131"/>
          <p:cNvSpPr txBox="1"/>
          <p:nvPr/>
        </p:nvSpPr>
        <p:spPr>
          <a:xfrm>
            <a:off x="6351950" y="47145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352775822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1000"/>
                                        <p:tgtEl>
                                          <p:spTgt spid="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0">
                                            <p:txEl>
                                              <p:pRg st="1" end="1"/>
                                            </p:txEl>
                                          </p:spTgt>
                                        </p:tgtEl>
                                        <p:attrNameLst>
                                          <p:attrName>style.visibility</p:attrName>
                                        </p:attrNameLst>
                                      </p:cBhvr>
                                      <p:to>
                                        <p:strVal val="visible"/>
                                      </p:to>
                                    </p:set>
                                    <p:animEffect transition="in" filter="fade">
                                      <p:cBhvr>
                                        <p:cTn id="12" dur="1000"/>
                                        <p:tgtEl>
                                          <p:spTgt spid="1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1000"/>
                                        <p:tgtEl>
                                          <p:spTgt spid="1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0">
                                            <p:txEl>
                                              <p:pRg st="3" end="3"/>
                                            </p:txEl>
                                          </p:spTgt>
                                        </p:tgtEl>
                                        <p:attrNameLst>
                                          <p:attrName>style.visibility</p:attrName>
                                        </p:attrNameLst>
                                      </p:cBhvr>
                                      <p:to>
                                        <p:strVal val="visible"/>
                                      </p:to>
                                    </p:set>
                                    <p:animEffect transition="in" filter="fade">
                                      <p:cBhvr>
                                        <p:cTn id="22" dur="1000"/>
                                        <p:tgtEl>
                                          <p:spTgt spid="1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0">
                                            <p:txEl>
                                              <p:pRg st="4" end="4"/>
                                            </p:txEl>
                                          </p:spTgt>
                                        </p:tgtEl>
                                        <p:attrNameLst>
                                          <p:attrName>style.visibility</p:attrName>
                                        </p:attrNameLst>
                                      </p:cBhvr>
                                      <p:to>
                                        <p:strVal val="visible"/>
                                      </p:to>
                                    </p:set>
                                    <p:animEffect transition="in" filter="fade">
                                      <p:cBhvr>
                                        <p:cTn id="27" dur="1000"/>
                                        <p:tgtEl>
                                          <p:spTgt spid="1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1000"/>
                                        <p:tgtEl>
                                          <p:spTgt spid="1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Shape 136"/>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37" name="Shape 137"/>
          <p:cNvSpPr txBox="1">
            <a:spLocks noGrp="1"/>
          </p:cNvSpPr>
          <p:nvPr>
            <p:ph type="ctrTitle"/>
          </p:nvPr>
        </p:nvSpPr>
        <p:spPr>
          <a:xfrm>
            <a:off x="659375" y="194748"/>
            <a:ext cx="7772400" cy="9009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 Discussion</a:t>
            </a:r>
          </a:p>
        </p:txBody>
      </p:sp>
      <p:sp>
        <p:nvSpPr>
          <p:cNvPr id="138" name="Shape 138"/>
          <p:cNvSpPr txBox="1">
            <a:spLocks noGrp="1"/>
          </p:cNvSpPr>
          <p:nvPr>
            <p:ph type="subTitle" idx="1"/>
          </p:nvPr>
        </p:nvSpPr>
        <p:spPr>
          <a:xfrm>
            <a:off x="659375" y="4147403"/>
            <a:ext cx="7772400" cy="784800"/>
          </a:xfrm>
          <a:prstGeom prst="rect">
            <a:avLst/>
          </a:prstGeom>
        </p:spPr>
        <p:txBody>
          <a:bodyPr lIns="91425" tIns="91425" rIns="91425" bIns="91425" anchor="t" anchorCtr="0">
            <a:noAutofit/>
          </a:bodyPr>
          <a:lstStyle/>
          <a:p>
            <a:pPr lvl="0" rtl="0">
              <a:spcBef>
                <a:spcPts val="0"/>
              </a:spcBef>
              <a:buNone/>
            </a:pPr>
            <a:r>
              <a:rPr lang="en" b="1">
                <a:latin typeface="Advent Pro"/>
                <a:ea typeface="Advent Pro"/>
                <a:cs typeface="Advent Pro"/>
                <a:sym typeface="Advent Pro"/>
              </a:rPr>
              <a:t>Tech in TUSD</a:t>
            </a:r>
          </a:p>
        </p:txBody>
      </p:sp>
      <p:pic>
        <p:nvPicPr>
          <p:cNvPr id="139" name="Shape 139"/>
          <p:cNvPicPr preferRelativeResize="0"/>
          <p:nvPr/>
        </p:nvPicPr>
        <p:blipFill>
          <a:blip r:embed="rId3">
            <a:alphaModFix/>
          </a:blip>
          <a:stretch>
            <a:fillRect/>
          </a:stretch>
        </p:blipFill>
        <p:spPr>
          <a:xfrm>
            <a:off x="1593350" y="1095637"/>
            <a:ext cx="5904448" cy="2952224"/>
          </a:xfrm>
          <a:prstGeom prst="rect">
            <a:avLst/>
          </a:prstGeom>
          <a:noFill/>
          <a:ln>
            <a:noFill/>
          </a:ln>
        </p:spPr>
      </p:pic>
    </p:spTree>
    <p:extLst>
      <p:ext uri="{BB962C8B-B14F-4D97-AF65-F5344CB8AC3E}">
        <p14:creationId xmlns:p14="http://schemas.microsoft.com/office/powerpoint/2010/main" val="1486853213"/>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a:t>
            </a:r>
          </a:p>
        </p:txBody>
      </p:sp>
      <p:sp>
        <p:nvSpPr>
          <p:cNvPr id="145" name="Shape 145"/>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latin typeface="Advent Pro"/>
                <a:ea typeface="Advent Pro"/>
                <a:cs typeface="Advent Pro"/>
                <a:sym typeface="Advent Pro"/>
              </a:rPr>
              <a:t>What could you do to be safer online?</a:t>
            </a:r>
          </a:p>
        </p:txBody>
      </p:sp>
      <p:pic>
        <p:nvPicPr>
          <p:cNvPr id="146" name="Shape 146"/>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47" name="Shape 147"/>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156592993"/>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a:t>
            </a:r>
          </a:p>
        </p:txBody>
      </p:sp>
      <p:sp>
        <p:nvSpPr>
          <p:cNvPr id="153" name="Shape 153"/>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latin typeface="Advent Pro"/>
                <a:ea typeface="Advent Pro"/>
                <a:cs typeface="Advent Pro"/>
                <a:sym typeface="Advent Pro"/>
              </a:rPr>
              <a:t>What would you do if someone online asked to meet you face-to-face?</a:t>
            </a:r>
          </a:p>
        </p:txBody>
      </p:sp>
      <p:pic>
        <p:nvPicPr>
          <p:cNvPr id="154" name="Shape 154"/>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55" name="Shape 155"/>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1949814552"/>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Shape 160"/>
          <p:cNvPicPr preferRelativeResize="0"/>
          <p:nvPr/>
        </p:nvPicPr>
        <p:blipFill>
          <a:blip r:embed="rId3">
            <a:alphaModFix amt="15000"/>
          </a:blip>
          <a:stretch>
            <a:fillRect/>
          </a:stretch>
        </p:blipFill>
        <p:spPr>
          <a:xfrm>
            <a:off x="0" y="0"/>
            <a:ext cx="9144000" cy="5143500"/>
          </a:xfrm>
          <a:prstGeom prst="rect">
            <a:avLst/>
          </a:prstGeom>
          <a:noFill/>
          <a:ln>
            <a:noFill/>
          </a:ln>
        </p:spPr>
      </p:pic>
      <p:sp>
        <p:nvSpPr>
          <p:cNvPr id="161" name="Shape 1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latin typeface="Advent Pro"/>
                <a:ea typeface="Advent Pro"/>
                <a:cs typeface="Advent Pro"/>
                <a:sym typeface="Advent Pro"/>
              </a:rPr>
              <a:t>Internet Safety</a:t>
            </a:r>
          </a:p>
        </p:txBody>
      </p:sp>
      <p:sp>
        <p:nvSpPr>
          <p:cNvPr id="162" name="Shape 16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lnSpc>
                <a:spcPct val="120000"/>
              </a:lnSpc>
              <a:spcBef>
                <a:spcPts val="0"/>
              </a:spcBef>
              <a:spcAft>
                <a:spcPts val="1100"/>
              </a:spcAft>
              <a:buNone/>
            </a:pPr>
            <a:r>
              <a:rPr lang="en">
                <a:latin typeface="Advent Pro"/>
                <a:ea typeface="Advent Pro"/>
                <a:cs typeface="Advent Pro"/>
                <a:sym typeface="Advent Pro"/>
              </a:rPr>
              <a:t>Who do you think you can talk to if you are in a scary or uncomfortable situation?</a:t>
            </a:r>
          </a:p>
          <a:p>
            <a:pPr lvl="0" rtl="0">
              <a:spcBef>
                <a:spcPts val="0"/>
              </a:spcBef>
              <a:buNone/>
            </a:pPr>
            <a:endParaRPr/>
          </a:p>
        </p:txBody>
      </p:sp>
      <p:sp>
        <p:nvSpPr>
          <p:cNvPr id="163" name="Shape 163"/>
          <p:cNvSpPr txBox="1"/>
          <p:nvPr/>
        </p:nvSpPr>
        <p:spPr>
          <a:xfrm>
            <a:off x="6351800" y="4687925"/>
            <a:ext cx="2694000" cy="297000"/>
          </a:xfrm>
          <a:prstGeom prst="rect">
            <a:avLst/>
          </a:prstGeom>
          <a:solidFill>
            <a:srgbClr val="C9DAF8"/>
          </a:solidFill>
          <a:ln>
            <a:noFill/>
          </a:ln>
        </p:spPr>
        <p:txBody>
          <a:bodyPr lIns="91425" tIns="91425" rIns="91425" bIns="91425" anchor="ctr" anchorCtr="0">
            <a:noAutofit/>
          </a:bodyPr>
          <a:lstStyle/>
          <a:p>
            <a:pPr algn="ctr"/>
            <a:r>
              <a:rPr lang="en" sz="1100"/>
              <a:t>http://www.netsmartz.org/InternetSafety</a:t>
            </a:r>
          </a:p>
        </p:txBody>
      </p:sp>
    </p:spTree>
    <p:extLst>
      <p:ext uri="{BB962C8B-B14F-4D97-AF65-F5344CB8AC3E}">
        <p14:creationId xmlns:p14="http://schemas.microsoft.com/office/powerpoint/2010/main" val="140220277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1293</Words>
  <Application>Microsoft Office PowerPoint</Application>
  <PresentationFormat>On-screen Show (16:9)</PresentationFormat>
  <Paragraphs>133</Paragraphs>
  <Slides>32</Slides>
  <Notes>31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32</vt:i4>
      </vt:variant>
    </vt:vector>
  </HeadingPairs>
  <TitlesOfParts>
    <vt:vector size="37" baseType="lpstr">
      <vt:lpstr>Advent Pro</vt:lpstr>
      <vt:lpstr>Arial</vt:lpstr>
      <vt:lpstr>simple-light-2</vt:lpstr>
      <vt:lpstr>simple-light</vt:lpstr>
      <vt:lpstr>simple-light</vt:lpstr>
      <vt:lpstr>Internet Safety – Start Up Discussion</vt:lpstr>
      <vt:lpstr>Internet Safety – Start Up Writing</vt:lpstr>
      <vt:lpstr>Internet Safety</vt:lpstr>
      <vt:lpstr>Internet Safety</vt:lpstr>
      <vt:lpstr>Basic Internet Safety Tips</vt:lpstr>
      <vt:lpstr>Internet Safety Discussion</vt:lpstr>
      <vt:lpstr>Internet Safety</vt:lpstr>
      <vt:lpstr>Internet Safety</vt:lpstr>
      <vt:lpstr>Internet Safety</vt:lpstr>
      <vt:lpstr>Internet Safety Quiz Scenarios</vt:lpstr>
      <vt:lpstr>Directions</vt:lpstr>
      <vt:lpstr>Scenario #1</vt:lpstr>
      <vt:lpstr>Scenario #2</vt:lpstr>
      <vt:lpstr>Scenario #3</vt:lpstr>
      <vt:lpstr>Scenario #4</vt:lpstr>
      <vt:lpstr>Resources</vt:lpstr>
      <vt:lpstr>Digital Citizenship</vt:lpstr>
      <vt:lpstr>What is Cyberbullying?</vt:lpstr>
      <vt:lpstr>What Should You Do if You are being Cyber Bullied?</vt:lpstr>
      <vt:lpstr>What if you suspect someone is getting Cyber Bullied?</vt:lpstr>
      <vt:lpstr>Common Forms of Cyberbullying</vt:lpstr>
      <vt:lpstr>Signs your friend might be getting cyberbullied</vt:lpstr>
      <vt:lpstr>Digital Citizenship: Cyberbullying Discussions</vt:lpstr>
      <vt:lpstr>Why do you think people cyberbully?</vt:lpstr>
      <vt:lpstr>How can you stop yourself from being cyberbullied?</vt:lpstr>
      <vt:lpstr>Who would you talk to if it happened to you?</vt:lpstr>
      <vt:lpstr>Cyberbullying Quiz Scenarios</vt:lpstr>
      <vt:lpstr>Scenario #1</vt:lpstr>
      <vt:lpstr>Scenario #2</vt:lpstr>
      <vt:lpstr>Scenario #3</vt:lpstr>
      <vt:lpstr>Resources</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dc:title>
  <dc:creator>Marie Russell</dc:creator>
  <cp:lastModifiedBy>James McElroy</cp:lastModifiedBy>
  <cp:revision>16</cp:revision>
  <dcterms:modified xsi:type="dcterms:W3CDTF">2018-10-08T21:53:14Z</dcterms:modified>
</cp:coreProperties>
</file>