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239"/>
  </p:notesMasterIdLst>
  <p:handoutMasterIdLst>
    <p:handoutMasterId r:id="rId240"/>
  </p:handoutMasterIdLst>
  <p:sldIdLst>
    <p:sldId id="256" r:id="rId4"/>
    <p:sldId id="257" r:id="rId5"/>
    <p:sldId id="258" r:id="rId6"/>
    <p:sldId id="259" r:id="rId7"/>
    <p:sldId id="261" r:id="rId8"/>
    <p:sldId id="265" r:id="rId9"/>
    <p:sldId id="262" r:id="rId10"/>
    <p:sldId id="263" r:id="rId11"/>
    <p:sldId id="264" r:id="rId12"/>
    <p:sldId id="298" r:id="rId13"/>
    <p:sldId id="299"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5" r:id="rId60"/>
    <p:sldId id="326" r:id="rId61"/>
    <p:sldId id="313" r:id="rId62"/>
    <p:sldId id="314" r:id="rId63"/>
    <p:sldId id="316" r:id="rId64"/>
    <p:sldId id="317" r:id="rId65"/>
    <p:sldId id="318" r:id="rId66"/>
    <p:sldId id="319" r:id="rId67"/>
    <p:sldId id="320" r:id="rId68"/>
    <p:sldId id="321" r:id="rId69"/>
    <p:sldId id="322" r:id="rId70"/>
    <p:sldId id="323" r:id="rId71"/>
    <p:sldId id="324" r:id="rId72"/>
    <p:sldId id="325" r:id="rId73"/>
    <p:sldId id="328" r:id="rId74"/>
    <p:sldId id="327" r:id="rId75"/>
    <p:sldId id="329" r:id="rId76"/>
    <p:sldId id="330" r:id="rId77"/>
    <p:sldId id="331" r:id="rId78"/>
    <p:sldId id="332" r:id="rId79"/>
    <p:sldId id="333" r:id="rId80"/>
    <p:sldId id="334" r:id="rId81"/>
    <p:sldId id="335" r:id="rId82"/>
    <p:sldId id="336" r:id="rId83"/>
    <p:sldId id="338" r:id="rId84"/>
    <p:sldId id="339" r:id="rId85"/>
    <p:sldId id="340" r:id="rId86"/>
    <p:sldId id="341" r:id="rId87"/>
    <p:sldId id="342" r:id="rId88"/>
    <p:sldId id="343" r:id="rId89"/>
    <p:sldId id="344" r:id="rId90"/>
    <p:sldId id="345" r:id="rId91"/>
    <p:sldId id="348" r:id="rId92"/>
    <p:sldId id="346" r:id="rId93"/>
    <p:sldId id="347"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9" r:id="rId129"/>
    <p:sldId id="390" r:id="rId130"/>
    <p:sldId id="394" r:id="rId131"/>
    <p:sldId id="392" r:id="rId132"/>
    <p:sldId id="393" r:id="rId133"/>
    <p:sldId id="384" r:id="rId134"/>
    <p:sldId id="385" r:id="rId135"/>
    <p:sldId id="386" r:id="rId136"/>
    <p:sldId id="387" r:id="rId137"/>
    <p:sldId id="388" r:id="rId138"/>
    <p:sldId id="395" r:id="rId139"/>
    <p:sldId id="396" r:id="rId140"/>
    <p:sldId id="397" r:id="rId141"/>
    <p:sldId id="398" r:id="rId142"/>
    <p:sldId id="399" r:id="rId143"/>
    <p:sldId id="400" r:id="rId144"/>
    <p:sldId id="401" r:id="rId145"/>
    <p:sldId id="402" r:id="rId146"/>
    <p:sldId id="403" r:id="rId147"/>
    <p:sldId id="404" r:id="rId148"/>
    <p:sldId id="405" r:id="rId149"/>
    <p:sldId id="409" r:id="rId150"/>
    <p:sldId id="408" r:id="rId151"/>
    <p:sldId id="407" r:id="rId152"/>
    <p:sldId id="410"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 id="434" r:id="rId177"/>
    <p:sldId id="436" r:id="rId178"/>
    <p:sldId id="435" r:id="rId179"/>
    <p:sldId id="437" r:id="rId180"/>
    <p:sldId id="438" r:id="rId181"/>
    <p:sldId id="439" r:id="rId182"/>
    <p:sldId id="440" r:id="rId183"/>
    <p:sldId id="441" r:id="rId184"/>
    <p:sldId id="454" r:id="rId185"/>
    <p:sldId id="442" r:id="rId186"/>
    <p:sldId id="443" r:id="rId187"/>
    <p:sldId id="444" r:id="rId188"/>
    <p:sldId id="445" r:id="rId189"/>
    <p:sldId id="446" r:id="rId190"/>
    <p:sldId id="447" r:id="rId191"/>
    <p:sldId id="448" r:id="rId192"/>
    <p:sldId id="449" r:id="rId193"/>
    <p:sldId id="450" r:id="rId194"/>
    <p:sldId id="451" r:id="rId195"/>
    <p:sldId id="452" r:id="rId196"/>
    <p:sldId id="453" r:id="rId197"/>
    <p:sldId id="455" r:id="rId198"/>
    <p:sldId id="456" r:id="rId199"/>
    <p:sldId id="457" r:id="rId200"/>
    <p:sldId id="458" r:id="rId201"/>
    <p:sldId id="459" r:id="rId202"/>
    <p:sldId id="460" r:id="rId203"/>
    <p:sldId id="461" r:id="rId204"/>
    <p:sldId id="462" r:id="rId205"/>
    <p:sldId id="463" r:id="rId206"/>
    <p:sldId id="464" r:id="rId207"/>
    <p:sldId id="476" r:id="rId208"/>
    <p:sldId id="477" r:id="rId209"/>
    <p:sldId id="466" r:id="rId210"/>
    <p:sldId id="467" r:id="rId211"/>
    <p:sldId id="468" r:id="rId212"/>
    <p:sldId id="469" r:id="rId213"/>
    <p:sldId id="470" r:id="rId214"/>
    <p:sldId id="474" r:id="rId215"/>
    <p:sldId id="475" r:id="rId216"/>
    <p:sldId id="479" r:id="rId217"/>
    <p:sldId id="480" r:id="rId218"/>
    <p:sldId id="481" r:id="rId219"/>
    <p:sldId id="482" r:id="rId220"/>
    <p:sldId id="483" r:id="rId221"/>
    <p:sldId id="484" r:id="rId222"/>
    <p:sldId id="485" r:id="rId223"/>
    <p:sldId id="486" r:id="rId224"/>
    <p:sldId id="487" r:id="rId225"/>
    <p:sldId id="488" r:id="rId226"/>
    <p:sldId id="489" r:id="rId227"/>
    <p:sldId id="490" r:id="rId228"/>
    <p:sldId id="491" r:id="rId229"/>
    <p:sldId id="492" r:id="rId230"/>
    <p:sldId id="493" r:id="rId231"/>
    <p:sldId id="494" r:id="rId232"/>
    <p:sldId id="495" r:id="rId233"/>
    <p:sldId id="498" r:id="rId234"/>
    <p:sldId id="497" r:id="rId235"/>
    <p:sldId id="496" r:id="rId236"/>
    <p:sldId id="499" r:id="rId237"/>
    <p:sldId id="500" r:id="rId2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9" autoAdjust="0"/>
    <p:restoredTop sz="94660"/>
  </p:normalViewPr>
  <p:slideViewPr>
    <p:cSldViewPr snapToGrid="0">
      <p:cViewPr varScale="1">
        <p:scale>
          <a:sx n="78" d="100"/>
          <a:sy n="78" d="100"/>
        </p:scale>
        <p:origin x="114"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theme" Target="theme/theme1.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217" Type="http://schemas.openxmlformats.org/officeDocument/2006/relationships/slide" Target="slides/slide21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slide" Target="slides/slide209.xml"/><Relationship Id="rId233" Type="http://schemas.openxmlformats.org/officeDocument/2006/relationships/slide" Target="slides/slide230.xml"/><Relationship Id="rId238" Type="http://schemas.openxmlformats.org/officeDocument/2006/relationships/slide" Target="slides/slide235.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223" Type="http://schemas.openxmlformats.org/officeDocument/2006/relationships/slide" Target="slides/slide220.xml"/><Relationship Id="rId228" Type="http://schemas.openxmlformats.org/officeDocument/2006/relationships/slide" Target="slides/slide225.xml"/><Relationship Id="rId244"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slide" Target="slides/slide215.xml"/><Relationship Id="rId234" Type="http://schemas.openxmlformats.org/officeDocument/2006/relationships/slide" Target="slides/slide231.xml"/><Relationship Id="rId239"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229" Type="http://schemas.openxmlformats.org/officeDocument/2006/relationships/slide" Target="slides/slide226.xml"/><Relationship Id="rId19" Type="http://schemas.openxmlformats.org/officeDocument/2006/relationships/slide" Target="slides/slide16.xml"/><Relationship Id="rId224" Type="http://schemas.openxmlformats.org/officeDocument/2006/relationships/slide" Target="slides/slide221.xml"/><Relationship Id="rId240" Type="http://schemas.openxmlformats.org/officeDocument/2006/relationships/handoutMaster" Target="handoutMasters/handoutMaster1.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slide" Target="slides/slide232.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241"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slide" Target="slides/slide233.xml"/><Relationship Id="rId26" Type="http://schemas.openxmlformats.org/officeDocument/2006/relationships/slide" Target="slides/slide23.xml"/><Relationship Id="rId231" Type="http://schemas.openxmlformats.org/officeDocument/2006/relationships/slide" Target="slides/slide228.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viewProps" Target="viewProps.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5E447EF-EF50-48D4-8BAB-909DA2C326F8}" type="datetimeFigureOut">
              <a:rPr lang="en-US" smtClean="0"/>
              <a:t>12/11/2019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C18B599-78EB-47DD-B47B-3FE0545315BA}" type="slidenum">
              <a:rPr lang="en-US" smtClean="0"/>
              <a:t>‹#›</a:t>
            </a:fld>
            <a:endParaRPr lang="en-US"/>
          </a:p>
        </p:txBody>
      </p:sp>
    </p:spTree>
    <p:extLst>
      <p:ext uri="{BB962C8B-B14F-4D97-AF65-F5344CB8AC3E}">
        <p14:creationId xmlns:p14="http://schemas.microsoft.com/office/powerpoint/2010/main" val="2186077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DC11159-F724-4832-98C3-F2FC2EB0734A}" type="datetimeFigureOut">
              <a:rPr lang="en-US" smtClean="0"/>
              <a:t>12/11/2019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9B72A61-0489-43E1-B79F-BC5F7A2229A2}" type="slidenum">
              <a:rPr lang="en-US" smtClean="0"/>
              <a:t>‹#›</a:t>
            </a:fld>
            <a:endParaRPr lang="en-US"/>
          </a:p>
        </p:txBody>
      </p:sp>
    </p:spTree>
    <p:extLst>
      <p:ext uri="{BB962C8B-B14F-4D97-AF65-F5344CB8AC3E}">
        <p14:creationId xmlns:p14="http://schemas.microsoft.com/office/powerpoint/2010/main" val="190609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5562CD53-EF7E-4ED8-B42D-C133029EDBB8}" type="slidenum">
              <a:rPr lang="en-US" altLang="en-US"/>
              <a:pPr/>
              <a:t>12</a:t>
            </a:fld>
            <a:endParaRPr lang="en-US" altLang="en-US"/>
          </a:p>
        </p:txBody>
      </p:sp>
      <p:sp>
        <p:nvSpPr>
          <p:cNvPr id="76803" name="Rectangle 1026"/>
          <p:cNvSpPr>
            <a:spLocks noGrp="1" noRot="1" noChangeAspect="1" noChangeArrowheads="1" noTextEdit="1"/>
          </p:cNvSpPr>
          <p:nvPr>
            <p:ph type="sldImg"/>
          </p:nvPr>
        </p:nvSpPr>
        <p:spPr>
          <a:ln/>
        </p:spPr>
      </p:sp>
      <p:sp>
        <p:nvSpPr>
          <p:cNvPr id="76804" name="Rectangle 1027"/>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533627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5E702261-3CE3-4A06-9252-4586F4C807FD}" type="slidenum">
              <a:rPr lang="en-US" altLang="en-US"/>
              <a:pPr/>
              <a:t>21</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2787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A72C09A2-E2F0-4292-9DA4-6E0BCC6D163B}" type="slidenum">
              <a:rPr lang="en-US" altLang="en-US"/>
              <a:pPr/>
              <a:t>22</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2195072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456484C0-D23C-49F8-8023-33F89D8D5348}" type="slidenum">
              <a:rPr lang="en-US" altLang="en-US"/>
              <a:pPr/>
              <a:t>23</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3345364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602287F5-3E2F-4133-BCFD-2E983909AAAC}" type="slidenum">
              <a:rPr lang="en-US" altLang="en-US"/>
              <a:pPr/>
              <a:t>24</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864600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9E003D68-0D1E-469E-944D-DD17A817F456}" type="slidenum">
              <a:rPr lang="en-US" altLang="en-US"/>
              <a:pPr/>
              <a:t>25</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237726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081E2C6C-5892-4BFB-A0A1-70697B42A68F}" type="slidenum">
              <a:rPr lang="en-US" altLang="en-US"/>
              <a:pPr/>
              <a:t>26</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1389340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8A3BD7FD-0421-4664-8515-752896682B20}" type="slidenum">
              <a:rPr lang="en-US" altLang="en-US"/>
              <a:pPr/>
              <a:t>27</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1675680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9E3663AC-3F47-40CE-9C34-46EF2E3E7745}" type="slidenum">
              <a:rPr lang="en-US" altLang="en-US"/>
              <a:pPr/>
              <a:t>28</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1753223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504739EA-5149-46AF-85FB-F14204342D1D}" type="slidenum">
              <a:rPr lang="en-US" altLang="en-US"/>
              <a:pPr/>
              <a:t>29</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88349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132</a:t>
            </a:fld>
            <a:endParaRPr lang="en-US"/>
          </a:p>
        </p:txBody>
      </p:sp>
    </p:spTree>
    <p:extLst>
      <p:ext uri="{BB962C8B-B14F-4D97-AF65-F5344CB8AC3E}">
        <p14:creationId xmlns:p14="http://schemas.microsoft.com/office/powerpoint/2010/main" val="371624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2BE782DA-02CB-4B65-8E9C-1111DFDA6CF9}" type="slidenum">
              <a:rPr lang="en-US" altLang="en-US"/>
              <a:pPr/>
              <a:t>13</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195874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135</a:t>
            </a:fld>
            <a:endParaRPr lang="en-US"/>
          </a:p>
        </p:txBody>
      </p:sp>
    </p:spTree>
    <p:extLst>
      <p:ext uri="{BB962C8B-B14F-4D97-AF65-F5344CB8AC3E}">
        <p14:creationId xmlns:p14="http://schemas.microsoft.com/office/powerpoint/2010/main" val="115762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137</a:t>
            </a:fld>
            <a:endParaRPr lang="en-US"/>
          </a:p>
        </p:txBody>
      </p:sp>
    </p:spTree>
    <p:extLst>
      <p:ext uri="{BB962C8B-B14F-4D97-AF65-F5344CB8AC3E}">
        <p14:creationId xmlns:p14="http://schemas.microsoft.com/office/powerpoint/2010/main" val="1158888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140</a:t>
            </a:fld>
            <a:endParaRPr lang="en-US"/>
          </a:p>
        </p:txBody>
      </p:sp>
    </p:spTree>
    <p:extLst>
      <p:ext uri="{BB962C8B-B14F-4D97-AF65-F5344CB8AC3E}">
        <p14:creationId xmlns:p14="http://schemas.microsoft.com/office/powerpoint/2010/main" val="1227626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142</a:t>
            </a:fld>
            <a:endParaRPr lang="en-US"/>
          </a:p>
        </p:txBody>
      </p:sp>
    </p:spTree>
    <p:extLst>
      <p:ext uri="{BB962C8B-B14F-4D97-AF65-F5344CB8AC3E}">
        <p14:creationId xmlns:p14="http://schemas.microsoft.com/office/powerpoint/2010/main" val="3815956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144</a:t>
            </a:fld>
            <a:endParaRPr lang="en-US"/>
          </a:p>
        </p:txBody>
      </p:sp>
    </p:spTree>
    <p:extLst>
      <p:ext uri="{BB962C8B-B14F-4D97-AF65-F5344CB8AC3E}">
        <p14:creationId xmlns:p14="http://schemas.microsoft.com/office/powerpoint/2010/main" val="140410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146</a:t>
            </a:fld>
            <a:endParaRPr lang="en-US"/>
          </a:p>
        </p:txBody>
      </p:sp>
    </p:spTree>
    <p:extLst>
      <p:ext uri="{BB962C8B-B14F-4D97-AF65-F5344CB8AC3E}">
        <p14:creationId xmlns:p14="http://schemas.microsoft.com/office/powerpoint/2010/main" val="914253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149</a:t>
            </a:fld>
            <a:endParaRPr lang="en-US"/>
          </a:p>
        </p:txBody>
      </p:sp>
    </p:spTree>
    <p:extLst>
      <p:ext uri="{BB962C8B-B14F-4D97-AF65-F5344CB8AC3E}">
        <p14:creationId xmlns:p14="http://schemas.microsoft.com/office/powerpoint/2010/main" val="3868458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151</a:t>
            </a:fld>
            <a:endParaRPr lang="en-US"/>
          </a:p>
        </p:txBody>
      </p:sp>
    </p:spTree>
    <p:extLst>
      <p:ext uri="{BB962C8B-B14F-4D97-AF65-F5344CB8AC3E}">
        <p14:creationId xmlns:p14="http://schemas.microsoft.com/office/powerpoint/2010/main" val="413219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154</a:t>
            </a:fld>
            <a:endParaRPr lang="en-US"/>
          </a:p>
        </p:txBody>
      </p:sp>
    </p:spTree>
    <p:extLst>
      <p:ext uri="{BB962C8B-B14F-4D97-AF65-F5344CB8AC3E}">
        <p14:creationId xmlns:p14="http://schemas.microsoft.com/office/powerpoint/2010/main" val="302114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156</a:t>
            </a:fld>
            <a:endParaRPr lang="en-US"/>
          </a:p>
        </p:txBody>
      </p:sp>
    </p:spTree>
    <p:extLst>
      <p:ext uri="{BB962C8B-B14F-4D97-AF65-F5344CB8AC3E}">
        <p14:creationId xmlns:p14="http://schemas.microsoft.com/office/powerpoint/2010/main" val="254692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52848436-5477-48C7-A604-5ABB597158C2}" type="slidenum">
              <a:rPr lang="en-US" altLang="en-US"/>
              <a:pPr/>
              <a:t>14</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810259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159</a:t>
            </a:fld>
            <a:endParaRPr lang="en-US"/>
          </a:p>
        </p:txBody>
      </p:sp>
    </p:spTree>
    <p:extLst>
      <p:ext uri="{BB962C8B-B14F-4D97-AF65-F5344CB8AC3E}">
        <p14:creationId xmlns:p14="http://schemas.microsoft.com/office/powerpoint/2010/main" val="1133535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161</a:t>
            </a:fld>
            <a:endParaRPr lang="en-US"/>
          </a:p>
        </p:txBody>
      </p:sp>
    </p:spTree>
    <p:extLst>
      <p:ext uri="{BB962C8B-B14F-4D97-AF65-F5344CB8AC3E}">
        <p14:creationId xmlns:p14="http://schemas.microsoft.com/office/powerpoint/2010/main" val="3457974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164</a:t>
            </a:fld>
            <a:endParaRPr lang="en-US"/>
          </a:p>
        </p:txBody>
      </p:sp>
    </p:spTree>
    <p:extLst>
      <p:ext uri="{BB962C8B-B14F-4D97-AF65-F5344CB8AC3E}">
        <p14:creationId xmlns:p14="http://schemas.microsoft.com/office/powerpoint/2010/main" val="2387967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178</a:t>
            </a:fld>
            <a:endParaRPr lang="en-US"/>
          </a:p>
        </p:txBody>
      </p:sp>
    </p:spTree>
    <p:extLst>
      <p:ext uri="{BB962C8B-B14F-4D97-AF65-F5344CB8AC3E}">
        <p14:creationId xmlns:p14="http://schemas.microsoft.com/office/powerpoint/2010/main" val="1207814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181</a:t>
            </a:fld>
            <a:endParaRPr lang="en-US"/>
          </a:p>
        </p:txBody>
      </p:sp>
    </p:spTree>
    <p:extLst>
      <p:ext uri="{BB962C8B-B14F-4D97-AF65-F5344CB8AC3E}">
        <p14:creationId xmlns:p14="http://schemas.microsoft.com/office/powerpoint/2010/main" val="2411016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184</a:t>
            </a:fld>
            <a:endParaRPr lang="en-US"/>
          </a:p>
        </p:txBody>
      </p:sp>
    </p:spTree>
    <p:extLst>
      <p:ext uri="{BB962C8B-B14F-4D97-AF65-F5344CB8AC3E}">
        <p14:creationId xmlns:p14="http://schemas.microsoft.com/office/powerpoint/2010/main" val="1892972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187</a:t>
            </a:fld>
            <a:endParaRPr lang="en-US"/>
          </a:p>
        </p:txBody>
      </p:sp>
    </p:spTree>
    <p:extLst>
      <p:ext uri="{BB962C8B-B14F-4D97-AF65-F5344CB8AC3E}">
        <p14:creationId xmlns:p14="http://schemas.microsoft.com/office/powerpoint/2010/main" val="2726457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190</a:t>
            </a:fld>
            <a:endParaRPr lang="en-US"/>
          </a:p>
        </p:txBody>
      </p:sp>
    </p:spTree>
    <p:extLst>
      <p:ext uri="{BB962C8B-B14F-4D97-AF65-F5344CB8AC3E}">
        <p14:creationId xmlns:p14="http://schemas.microsoft.com/office/powerpoint/2010/main" val="710424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193</a:t>
            </a:fld>
            <a:endParaRPr lang="en-US"/>
          </a:p>
        </p:txBody>
      </p:sp>
    </p:spTree>
    <p:extLst>
      <p:ext uri="{BB962C8B-B14F-4D97-AF65-F5344CB8AC3E}">
        <p14:creationId xmlns:p14="http://schemas.microsoft.com/office/powerpoint/2010/main" val="3417556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196</a:t>
            </a:fld>
            <a:endParaRPr lang="en-US"/>
          </a:p>
        </p:txBody>
      </p:sp>
    </p:spTree>
    <p:extLst>
      <p:ext uri="{BB962C8B-B14F-4D97-AF65-F5344CB8AC3E}">
        <p14:creationId xmlns:p14="http://schemas.microsoft.com/office/powerpoint/2010/main" val="202142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079806F1-96F1-48BB-9FA3-79F3C2E25265}" type="slidenum">
              <a:rPr lang="en-US" altLang="en-US"/>
              <a:pPr/>
              <a:t>15</a:t>
            </a:fld>
            <a:endParaRPr lang="en-US" altLang="en-US"/>
          </a:p>
        </p:txBody>
      </p:sp>
      <p:sp>
        <p:nvSpPr>
          <p:cNvPr id="79875" name="Rectangle 1026"/>
          <p:cNvSpPr>
            <a:spLocks noGrp="1" noRot="1" noChangeAspect="1" noChangeArrowheads="1" noTextEdit="1"/>
          </p:cNvSpPr>
          <p:nvPr>
            <p:ph type="sldImg"/>
          </p:nvPr>
        </p:nvSpPr>
        <p:spPr>
          <a:ln/>
        </p:spPr>
      </p:sp>
      <p:sp>
        <p:nvSpPr>
          <p:cNvPr id="79876" name="Rectangle 1027"/>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3674608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199</a:t>
            </a:fld>
            <a:endParaRPr lang="en-US"/>
          </a:p>
        </p:txBody>
      </p:sp>
    </p:spTree>
    <p:extLst>
      <p:ext uri="{BB962C8B-B14F-4D97-AF65-F5344CB8AC3E}">
        <p14:creationId xmlns:p14="http://schemas.microsoft.com/office/powerpoint/2010/main" val="3060229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201</a:t>
            </a:fld>
            <a:endParaRPr lang="en-US"/>
          </a:p>
        </p:txBody>
      </p:sp>
    </p:spTree>
    <p:extLst>
      <p:ext uri="{BB962C8B-B14F-4D97-AF65-F5344CB8AC3E}">
        <p14:creationId xmlns:p14="http://schemas.microsoft.com/office/powerpoint/2010/main" val="2349110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204</a:t>
            </a:fld>
            <a:endParaRPr lang="en-US"/>
          </a:p>
        </p:txBody>
      </p:sp>
    </p:spTree>
    <p:extLst>
      <p:ext uri="{BB962C8B-B14F-4D97-AF65-F5344CB8AC3E}">
        <p14:creationId xmlns:p14="http://schemas.microsoft.com/office/powerpoint/2010/main" val="27895956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bdf362a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bdf362a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582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beef0abcc_4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6beef0abcc_4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796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6beef0abc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6beef0abc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69906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bdf362a59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bdf362a59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319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bdf362a59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bdf362a59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8102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bdf362a59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bdf362a59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0568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bdf362a59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bdf362a59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553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CA935B6C-08CF-45B4-9874-D6488DA68174}" type="slidenum">
              <a:rPr lang="en-US" altLang="en-US"/>
              <a:pPr/>
              <a:t>16</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1003052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214</a:t>
            </a:fld>
            <a:endParaRPr lang="en-US"/>
          </a:p>
        </p:txBody>
      </p:sp>
    </p:spTree>
    <p:extLst>
      <p:ext uri="{BB962C8B-B14F-4D97-AF65-F5344CB8AC3E}">
        <p14:creationId xmlns:p14="http://schemas.microsoft.com/office/powerpoint/2010/main" val="7298244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217</a:t>
            </a:fld>
            <a:endParaRPr lang="en-US"/>
          </a:p>
        </p:txBody>
      </p:sp>
    </p:spTree>
    <p:extLst>
      <p:ext uri="{BB962C8B-B14F-4D97-AF65-F5344CB8AC3E}">
        <p14:creationId xmlns:p14="http://schemas.microsoft.com/office/powerpoint/2010/main" val="3643363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220</a:t>
            </a:fld>
            <a:endParaRPr lang="en-US"/>
          </a:p>
        </p:txBody>
      </p:sp>
    </p:spTree>
    <p:extLst>
      <p:ext uri="{BB962C8B-B14F-4D97-AF65-F5344CB8AC3E}">
        <p14:creationId xmlns:p14="http://schemas.microsoft.com/office/powerpoint/2010/main" val="1546168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223</a:t>
            </a:fld>
            <a:endParaRPr lang="en-US"/>
          </a:p>
        </p:txBody>
      </p:sp>
    </p:spTree>
    <p:extLst>
      <p:ext uri="{BB962C8B-B14F-4D97-AF65-F5344CB8AC3E}">
        <p14:creationId xmlns:p14="http://schemas.microsoft.com/office/powerpoint/2010/main" val="41282456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225</a:t>
            </a:fld>
            <a:endParaRPr lang="en-US"/>
          </a:p>
        </p:txBody>
      </p:sp>
    </p:spTree>
    <p:extLst>
      <p:ext uri="{BB962C8B-B14F-4D97-AF65-F5344CB8AC3E}">
        <p14:creationId xmlns:p14="http://schemas.microsoft.com/office/powerpoint/2010/main" val="3447942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B72A61-0489-43E1-B79F-BC5F7A2229A2}" type="slidenum">
              <a:rPr lang="en-US" smtClean="0"/>
              <a:t>228</a:t>
            </a:fld>
            <a:endParaRPr lang="en-US"/>
          </a:p>
        </p:txBody>
      </p:sp>
    </p:spTree>
    <p:extLst>
      <p:ext uri="{BB962C8B-B14F-4D97-AF65-F5344CB8AC3E}">
        <p14:creationId xmlns:p14="http://schemas.microsoft.com/office/powerpoint/2010/main" val="26976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ED6118B6-0031-4737-83E1-47C5C598D82F}" type="slidenum">
              <a:rPr lang="en-US" altLang="en-US"/>
              <a:pPr/>
              <a:t>17</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336962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9C48CDD3-49EC-414D-974B-2AAEC1071C5C}" type="slidenum">
              <a:rPr lang="en-US" altLang="en-US"/>
              <a:pPr/>
              <a:t>18</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419648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CD7664D6-44B2-495D-B045-5242D225C1C2}" type="slidenum">
              <a:rPr lang="en-US" altLang="en-US"/>
              <a:pPr/>
              <a:t>19</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154066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panose="020B0604020202020204" pitchFamily="34" charset="0"/>
                <a:ea typeface="ＭＳ Ｐゴシック" panose="020B0600070205080204" pitchFamily="34" charset="-128"/>
              </a:defRPr>
            </a:lvl1pPr>
            <a:lvl2pPr marL="757066" indent="-291179">
              <a:defRPr sz="1200">
                <a:solidFill>
                  <a:schemeClr val="tx1"/>
                </a:solidFill>
                <a:latin typeface="Arial" panose="020B0604020202020204" pitchFamily="34" charset="0"/>
                <a:ea typeface="ＭＳ Ｐゴシック" panose="020B0600070205080204" pitchFamily="34" charset="-128"/>
              </a:defRPr>
            </a:lvl2pPr>
            <a:lvl3pPr marL="1164717" indent="-232943">
              <a:defRPr sz="1200">
                <a:solidFill>
                  <a:schemeClr val="tx1"/>
                </a:solidFill>
                <a:latin typeface="Arial" panose="020B0604020202020204" pitchFamily="34" charset="0"/>
                <a:ea typeface="ＭＳ Ｐゴシック" panose="020B0600070205080204" pitchFamily="34" charset="-128"/>
              </a:defRPr>
            </a:lvl3pPr>
            <a:lvl4pPr marL="1630604" indent="-232943">
              <a:defRPr sz="1200">
                <a:solidFill>
                  <a:schemeClr val="tx1"/>
                </a:solidFill>
                <a:latin typeface="Arial" panose="020B0604020202020204" pitchFamily="34" charset="0"/>
                <a:ea typeface="ＭＳ Ｐゴシック" panose="020B0600070205080204" pitchFamily="34" charset="-128"/>
              </a:defRPr>
            </a:lvl4pPr>
            <a:lvl5pPr marL="2096491" indent="-232943">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fld id="{D31951DE-F55B-4BD0-B15C-29F3FD76EE8A}" type="slidenum">
              <a:rPr lang="en-US" altLang="en-US"/>
              <a:pPr/>
              <a:t>20</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p>
        </p:txBody>
      </p:sp>
    </p:spTree>
    <p:extLst>
      <p:ext uri="{BB962C8B-B14F-4D97-AF65-F5344CB8AC3E}">
        <p14:creationId xmlns:p14="http://schemas.microsoft.com/office/powerpoint/2010/main" val="239884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02A5A4-2B17-40A4-AF21-6584D327BCCD}"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7AECD-F1A3-4526-88CA-87A360FF6285}" type="slidenum">
              <a:rPr lang="en-US" smtClean="0"/>
              <a:t>‹#›</a:t>
            </a:fld>
            <a:endParaRPr lang="en-US"/>
          </a:p>
        </p:txBody>
      </p:sp>
    </p:spTree>
    <p:extLst>
      <p:ext uri="{BB962C8B-B14F-4D97-AF65-F5344CB8AC3E}">
        <p14:creationId xmlns:p14="http://schemas.microsoft.com/office/powerpoint/2010/main" val="299822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2A5A4-2B17-40A4-AF21-6584D327BCCD}"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7AECD-F1A3-4526-88CA-87A360FF6285}" type="slidenum">
              <a:rPr lang="en-US" smtClean="0"/>
              <a:t>‹#›</a:t>
            </a:fld>
            <a:endParaRPr lang="en-US"/>
          </a:p>
        </p:txBody>
      </p:sp>
    </p:spTree>
    <p:extLst>
      <p:ext uri="{BB962C8B-B14F-4D97-AF65-F5344CB8AC3E}">
        <p14:creationId xmlns:p14="http://schemas.microsoft.com/office/powerpoint/2010/main" val="54334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2A5A4-2B17-40A4-AF21-6584D327BCCD}"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7AECD-F1A3-4526-88CA-87A360FF6285}" type="slidenum">
              <a:rPr lang="en-US" smtClean="0"/>
              <a:t>‹#›</a:t>
            </a:fld>
            <a:endParaRPr lang="en-US"/>
          </a:p>
        </p:txBody>
      </p:sp>
    </p:spTree>
    <p:extLst>
      <p:ext uri="{BB962C8B-B14F-4D97-AF65-F5344CB8AC3E}">
        <p14:creationId xmlns:p14="http://schemas.microsoft.com/office/powerpoint/2010/main" val="298821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1586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415600" y="1688233"/>
            <a:ext cx="5333200" cy="440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5"/>
          <p:cNvSpPr txBox="1">
            <a:spLocks noGrp="1"/>
          </p:cNvSpPr>
          <p:nvPr>
            <p:ph type="body" idx="2"/>
          </p:nvPr>
        </p:nvSpPr>
        <p:spPr>
          <a:xfrm>
            <a:off x="6443200" y="1688233"/>
            <a:ext cx="5333200" cy="440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8854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0665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9E6335-7D8D-4AAE-B4C8-6751D9FD0A88}" type="datetimeFigureOut">
              <a:rPr lang="en-US" smtClean="0">
                <a:solidFill>
                  <a:prstClr val="black">
                    <a:tint val="75000"/>
                  </a:prstClr>
                </a:solidFill>
              </a:rPr>
              <a:pPr/>
              <a:t>12/11/2019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591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E6335-7D8D-4AAE-B4C8-6751D9FD0A88}" type="datetimeFigureOut">
              <a:rPr lang="en-US" smtClean="0">
                <a:solidFill>
                  <a:prstClr val="black">
                    <a:tint val="75000"/>
                  </a:prstClr>
                </a:solidFill>
              </a:rPr>
              <a:pPr/>
              <a:t>12/11/2019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231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E6335-7D8D-4AAE-B4C8-6751D9FD0A88}" type="datetimeFigureOut">
              <a:rPr lang="en-US" smtClean="0">
                <a:solidFill>
                  <a:prstClr val="black">
                    <a:tint val="75000"/>
                  </a:prstClr>
                </a:solidFill>
              </a:rPr>
              <a:pPr/>
              <a:t>12/11/2019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202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9E6335-7D8D-4AAE-B4C8-6751D9FD0A88}" type="datetimeFigureOut">
              <a:rPr lang="en-US" smtClean="0">
                <a:solidFill>
                  <a:prstClr val="black">
                    <a:tint val="75000"/>
                  </a:prstClr>
                </a:solidFill>
              </a:rPr>
              <a:pPr/>
              <a:t>12/11/2019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23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9E6335-7D8D-4AAE-B4C8-6751D9FD0A88}" type="datetimeFigureOut">
              <a:rPr lang="en-US" smtClean="0">
                <a:solidFill>
                  <a:prstClr val="black">
                    <a:tint val="75000"/>
                  </a:prstClr>
                </a:solidFill>
              </a:rPr>
              <a:pPr/>
              <a:t>12/11/2019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42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2A5A4-2B17-40A4-AF21-6584D327BCCD}"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7AECD-F1A3-4526-88CA-87A360FF6285}" type="slidenum">
              <a:rPr lang="en-US" smtClean="0"/>
              <a:t>‹#›</a:t>
            </a:fld>
            <a:endParaRPr lang="en-US"/>
          </a:p>
        </p:txBody>
      </p:sp>
    </p:spTree>
    <p:extLst>
      <p:ext uri="{BB962C8B-B14F-4D97-AF65-F5344CB8AC3E}">
        <p14:creationId xmlns:p14="http://schemas.microsoft.com/office/powerpoint/2010/main" val="3977285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9E6335-7D8D-4AAE-B4C8-6751D9FD0A88}" type="datetimeFigureOut">
              <a:rPr lang="en-US" smtClean="0">
                <a:solidFill>
                  <a:prstClr val="black">
                    <a:tint val="75000"/>
                  </a:prstClr>
                </a:solidFill>
              </a:rPr>
              <a:pPr/>
              <a:t>12/11/2019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950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E6335-7D8D-4AAE-B4C8-6751D9FD0A88}" type="datetimeFigureOut">
              <a:rPr lang="en-US" smtClean="0">
                <a:solidFill>
                  <a:prstClr val="black">
                    <a:tint val="75000"/>
                  </a:prstClr>
                </a:solidFill>
              </a:rPr>
              <a:pPr/>
              <a:t>12/11/2019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459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6335-7D8D-4AAE-B4C8-6751D9FD0A88}" type="datetimeFigureOut">
              <a:rPr lang="en-US" smtClean="0">
                <a:solidFill>
                  <a:prstClr val="black">
                    <a:tint val="75000"/>
                  </a:prstClr>
                </a:solidFill>
              </a:rPr>
              <a:pPr/>
              <a:t>12/11/2019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792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E6335-7D8D-4AAE-B4C8-6751D9FD0A88}" type="datetimeFigureOut">
              <a:rPr lang="en-US" smtClean="0">
                <a:solidFill>
                  <a:prstClr val="black">
                    <a:tint val="75000"/>
                  </a:prstClr>
                </a:solidFill>
              </a:rPr>
              <a:pPr/>
              <a:t>12/11/2019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220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E6335-7D8D-4AAE-B4C8-6751D9FD0A88}" type="datetimeFigureOut">
              <a:rPr lang="en-US" smtClean="0">
                <a:solidFill>
                  <a:prstClr val="black">
                    <a:tint val="75000"/>
                  </a:prstClr>
                </a:solidFill>
              </a:rPr>
              <a:pPr/>
              <a:t>12/11/2019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668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E6335-7D8D-4AAE-B4C8-6751D9FD0A88}" type="datetimeFigureOut">
              <a:rPr lang="en-US" smtClean="0">
                <a:solidFill>
                  <a:prstClr val="black">
                    <a:tint val="75000"/>
                  </a:prstClr>
                </a:solidFill>
              </a:rPr>
              <a:pPr/>
              <a:t>12/11/2019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77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8D2691-13B4-4154-BBB0-601C8C1B841C}" type="datetimeFigureOut">
              <a:rPr lang="en-US" smtClean="0">
                <a:solidFill>
                  <a:prstClr val="black">
                    <a:tint val="75000"/>
                  </a:prstClr>
                </a:solidFill>
              </a:rPr>
              <a:pPr/>
              <a:t>12/11/2019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1CFB8-799E-4180-BE7F-03D7E046BB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497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D2691-13B4-4154-BBB0-601C8C1B841C}" type="datetimeFigureOut">
              <a:rPr lang="en-US" smtClean="0">
                <a:solidFill>
                  <a:prstClr val="black">
                    <a:tint val="75000"/>
                  </a:prstClr>
                </a:solidFill>
              </a:rPr>
              <a:pPr/>
              <a:t>12/11/2019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1CFB8-799E-4180-BE7F-03D7E046BB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757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D2691-13B4-4154-BBB0-601C8C1B841C}" type="datetimeFigureOut">
              <a:rPr lang="en-US" smtClean="0">
                <a:solidFill>
                  <a:prstClr val="black">
                    <a:tint val="75000"/>
                  </a:prstClr>
                </a:solidFill>
              </a:rPr>
              <a:pPr/>
              <a:t>12/11/2019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1CFB8-799E-4180-BE7F-03D7E046BB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853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8D2691-13B4-4154-BBB0-601C8C1B841C}" type="datetimeFigureOut">
              <a:rPr lang="en-US" smtClean="0">
                <a:solidFill>
                  <a:prstClr val="black">
                    <a:tint val="75000"/>
                  </a:prstClr>
                </a:solidFill>
              </a:rPr>
              <a:pPr/>
              <a:t>12/11/2019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1CFB8-799E-4180-BE7F-03D7E046BB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750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2A5A4-2B17-40A4-AF21-6584D327BCCD}"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7AECD-F1A3-4526-88CA-87A360FF6285}" type="slidenum">
              <a:rPr lang="en-US" smtClean="0"/>
              <a:t>‹#›</a:t>
            </a:fld>
            <a:endParaRPr lang="en-US"/>
          </a:p>
        </p:txBody>
      </p:sp>
    </p:spTree>
    <p:extLst>
      <p:ext uri="{BB962C8B-B14F-4D97-AF65-F5344CB8AC3E}">
        <p14:creationId xmlns:p14="http://schemas.microsoft.com/office/powerpoint/2010/main" val="673472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8D2691-13B4-4154-BBB0-601C8C1B841C}" type="datetimeFigureOut">
              <a:rPr lang="en-US" smtClean="0">
                <a:solidFill>
                  <a:prstClr val="black">
                    <a:tint val="75000"/>
                  </a:prstClr>
                </a:solidFill>
              </a:rPr>
              <a:pPr/>
              <a:t>12/11/2019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F1CFB8-799E-4180-BE7F-03D7E046BB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145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8D2691-13B4-4154-BBB0-601C8C1B841C}" type="datetimeFigureOut">
              <a:rPr lang="en-US" smtClean="0">
                <a:solidFill>
                  <a:prstClr val="black">
                    <a:tint val="75000"/>
                  </a:prstClr>
                </a:solidFill>
              </a:rPr>
              <a:pPr/>
              <a:t>12/11/2019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F1CFB8-799E-4180-BE7F-03D7E046BB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565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D2691-13B4-4154-BBB0-601C8C1B841C}" type="datetimeFigureOut">
              <a:rPr lang="en-US" smtClean="0">
                <a:solidFill>
                  <a:prstClr val="black">
                    <a:tint val="75000"/>
                  </a:prstClr>
                </a:solidFill>
              </a:rPr>
              <a:pPr/>
              <a:t>12/11/2019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F1CFB8-799E-4180-BE7F-03D7E046BB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585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D2691-13B4-4154-BBB0-601C8C1B841C}" type="datetimeFigureOut">
              <a:rPr lang="en-US" smtClean="0">
                <a:solidFill>
                  <a:prstClr val="black">
                    <a:tint val="75000"/>
                  </a:prstClr>
                </a:solidFill>
              </a:rPr>
              <a:pPr/>
              <a:t>12/11/2019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1CFB8-799E-4180-BE7F-03D7E046BB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707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D2691-13B4-4154-BBB0-601C8C1B841C}" type="datetimeFigureOut">
              <a:rPr lang="en-US" smtClean="0">
                <a:solidFill>
                  <a:prstClr val="black">
                    <a:tint val="75000"/>
                  </a:prstClr>
                </a:solidFill>
              </a:rPr>
              <a:pPr/>
              <a:t>12/11/2019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F1CFB8-799E-4180-BE7F-03D7E046BB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5465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D2691-13B4-4154-BBB0-601C8C1B841C}" type="datetimeFigureOut">
              <a:rPr lang="en-US" smtClean="0">
                <a:solidFill>
                  <a:prstClr val="black">
                    <a:tint val="75000"/>
                  </a:prstClr>
                </a:solidFill>
              </a:rPr>
              <a:pPr/>
              <a:t>12/11/2019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1CFB8-799E-4180-BE7F-03D7E046BB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734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D2691-13B4-4154-BBB0-601C8C1B841C}" type="datetimeFigureOut">
              <a:rPr lang="en-US" smtClean="0">
                <a:solidFill>
                  <a:prstClr val="black">
                    <a:tint val="75000"/>
                  </a:prstClr>
                </a:solidFill>
              </a:rPr>
              <a:pPr/>
              <a:t>12/11/2019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F1CFB8-799E-4180-BE7F-03D7E046BB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68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02A5A4-2B17-40A4-AF21-6584D327BCCD}"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7AECD-F1A3-4526-88CA-87A360FF6285}" type="slidenum">
              <a:rPr lang="en-US" smtClean="0"/>
              <a:t>‹#›</a:t>
            </a:fld>
            <a:endParaRPr lang="en-US"/>
          </a:p>
        </p:txBody>
      </p:sp>
    </p:spTree>
    <p:extLst>
      <p:ext uri="{BB962C8B-B14F-4D97-AF65-F5344CB8AC3E}">
        <p14:creationId xmlns:p14="http://schemas.microsoft.com/office/powerpoint/2010/main" val="110479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02A5A4-2B17-40A4-AF21-6584D327BCCD}" type="datetimeFigureOut">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7AECD-F1A3-4526-88CA-87A360FF6285}" type="slidenum">
              <a:rPr lang="en-US" smtClean="0"/>
              <a:t>‹#›</a:t>
            </a:fld>
            <a:endParaRPr lang="en-US"/>
          </a:p>
        </p:txBody>
      </p:sp>
    </p:spTree>
    <p:extLst>
      <p:ext uri="{BB962C8B-B14F-4D97-AF65-F5344CB8AC3E}">
        <p14:creationId xmlns:p14="http://schemas.microsoft.com/office/powerpoint/2010/main" val="17064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2A5A4-2B17-40A4-AF21-6584D327BCCD}" type="datetimeFigureOut">
              <a:rPr lang="en-US" smtClean="0"/>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7AECD-F1A3-4526-88CA-87A360FF6285}" type="slidenum">
              <a:rPr lang="en-US" smtClean="0"/>
              <a:t>‹#›</a:t>
            </a:fld>
            <a:endParaRPr lang="en-US"/>
          </a:p>
        </p:txBody>
      </p:sp>
    </p:spTree>
    <p:extLst>
      <p:ext uri="{BB962C8B-B14F-4D97-AF65-F5344CB8AC3E}">
        <p14:creationId xmlns:p14="http://schemas.microsoft.com/office/powerpoint/2010/main" val="112895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2A5A4-2B17-40A4-AF21-6584D327BCCD}" type="datetimeFigureOut">
              <a:rPr lang="en-US" smtClean="0"/>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7AECD-F1A3-4526-88CA-87A360FF6285}" type="slidenum">
              <a:rPr lang="en-US" smtClean="0"/>
              <a:t>‹#›</a:t>
            </a:fld>
            <a:endParaRPr lang="en-US"/>
          </a:p>
        </p:txBody>
      </p:sp>
    </p:spTree>
    <p:extLst>
      <p:ext uri="{BB962C8B-B14F-4D97-AF65-F5344CB8AC3E}">
        <p14:creationId xmlns:p14="http://schemas.microsoft.com/office/powerpoint/2010/main" val="211282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2A5A4-2B17-40A4-AF21-6584D327BCCD}"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7AECD-F1A3-4526-88CA-87A360FF6285}" type="slidenum">
              <a:rPr lang="en-US" smtClean="0"/>
              <a:t>‹#›</a:t>
            </a:fld>
            <a:endParaRPr lang="en-US"/>
          </a:p>
        </p:txBody>
      </p:sp>
    </p:spTree>
    <p:extLst>
      <p:ext uri="{BB962C8B-B14F-4D97-AF65-F5344CB8AC3E}">
        <p14:creationId xmlns:p14="http://schemas.microsoft.com/office/powerpoint/2010/main" val="7439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2A5A4-2B17-40A4-AF21-6584D327BCCD}"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7AECD-F1A3-4526-88CA-87A360FF6285}" type="slidenum">
              <a:rPr lang="en-US" smtClean="0"/>
              <a:t>‹#›</a:t>
            </a:fld>
            <a:endParaRPr lang="en-US"/>
          </a:p>
        </p:txBody>
      </p:sp>
    </p:spTree>
    <p:extLst>
      <p:ext uri="{BB962C8B-B14F-4D97-AF65-F5344CB8AC3E}">
        <p14:creationId xmlns:p14="http://schemas.microsoft.com/office/powerpoint/2010/main" val="345585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20000"/>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2A5A4-2B17-40A4-AF21-6584D327BCCD}" type="datetimeFigureOut">
              <a:rPr lang="en-US" smtClean="0"/>
              <a:t>12/11/2019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7AECD-F1A3-4526-88CA-87A360FF6285}" type="slidenum">
              <a:rPr lang="en-US" smtClean="0"/>
              <a:t>‹#›</a:t>
            </a:fld>
            <a:endParaRPr lang="en-US"/>
          </a:p>
        </p:txBody>
      </p:sp>
    </p:spTree>
    <p:extLst>
      <p:ext uri="{BB962C8B-B14F-4D97-AF65-F5344CB8AC3E}">
        <p14:creationId xmlns:p14="http://schemas.microsoft.com/office/powerpoint/2010/main" val="7241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E6335-7D8D-4AAE-B4C8-6751D9FD0A88}" type="datetimeFigureOut">
              <a:rPr lang="en-US" smtClean="0">
                <a:solidFill>
                  <a:prstClr val="black">
                    <a:tint val="75000"/>
                  </a:prstClr>
                </a:solidFill>
              </a:rPr>
              <a:pPr/>
              <a:t>12/11/2019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3FA7-561F-45B0-B351-32262046184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0680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3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D2691-13B4-4154-BBB0-601C8C1B841C}" type="datetimeFigureOut">
              <a:rPr lang="en-US" smtClean="0">
                <a:solidFill>
                  <a:prstClr val="black">
                    <a:tint val="75000"/>
                  </a:prstClr>
                </a:solidFill>
              </a:rPr>
              <a:pPr/>
              <a:t>12/11/2019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1CFB8-799E-4180-BE7F-03D7E046BB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5634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Users/torman/Documents/HungerGamesCD/HungerGamesUnit/Slideshows/PowerpointPresentations/HGintroduction1_files/slide0003_image003.png" TargetMode="Externa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Users/torman/Documents/HungerGamesCD/HungerGamesUnit/Slideshows/PowerpointPresentations/HGintroduction1_files/slide0006_image004.png" TargetMode="External"/><Relationship Id="rId4" Type="http://schemas.openxmlformats.org/officeDocument/2006/relationships/image" Target="../media/image7.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1.xml.rels><?xml version="1.0" encoding="UTF-8" standalone="yes"?>
<Relationships xmlns="http://schemas.openxmlformats.org/package/2006/relationships"><Relationship Id="rId2" Type="http://schemas.openxmlformats.org/officeDocument/2006/relationships/hyperlink" Target="https://www.google.com/search?rlz=1C1GCEB_enUS820US820&amp;ei=DXDNXYSDLMjV-gT4kJiACQ&amp;q=google+5+minute+timer&amp;oq=google+5+minute+timer&amp;gs_l=psy-ab.3..0j0i22i30.9029.13129..13274...0.5..0.136.1716.17j4......0....1..gws-wiz.......0i71j0i131i67j0i131j0i67j0i10j0i22i10i30.ZY5X-GY4RIg&amp;ved=0ahUKEwjEvbXY_-nlAhXIqp4KHXgIBpAQ4dUDCAs&amp;uact=5&amp;safe=active&amp;ssui=on" TargetMode="External"/><Relationship Id="rId1" Type="http://schemas.openxmlformats.org/officeDocument/2006/relationships/slideLayout" Target="../slideLayouts/slideLayout2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Users/torman/Documents/HungerGamesCD/HungerGamesUnit/Slideshows/PowerpointPresentations/HGintroduction1_files/slide0009_image007.png" TargetMode="External"/><Relationship Id="rId5" Type="http://schemas.openxmlformats.org/officeDocument/2006/relationships/image" Target="../media/image11.png"/><Relationship Id="rId4" Type="http://schemas.openxmlformats.org/officeDocument/2006/relationships/image" Target="/Users/torman/Documents/HungerGamesCD/HungerGamesUnit/Slideshows/PowerpointPresentations/HGintroduction1_files/slide0009_image008.png" TargetMode="Externa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Users/torman/Documents/HungerGamesCD/HungerGamesUnit/Slideshows/PowerpointPresentations/HGintroduction1_files/slide0010_image009.png" TargetMode="Externa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Users/chrisoporta/Download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Users/torman/Documents/HungerGamesCD/HungerGamesUnit/Slideshows/PowerpointPresentations/HGintroduction1_files/slide0026_image040.pn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thehungergames.wikia.com/wiki/The_Capitol"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thehungergames.wikia.com/wiki/Peacekeeper"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thehungergames.wikia.com/wiki/Peacekeeper"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thehungergames.wikia.com/wiki/The_Capitol"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1925"/>
            <a:ext cx="10515600" cy="752475"/>
          </a:xfrm>
        </p:spPr>
        <p:txBody>
          <a:bodyPr/>
          <a:lstStyle/>
          <a:p>
            <a:pPr algn="ctr"/>
            <a:r>
              <a:rPr lang="en-US" dirty="0" smtClean="0">
                <a:latin typeface="Arial Black" panose="020B0A04020102020204" pitchFamily="34" charset="0"/>
              </a:rPr>
              <a:t>Start Up - Discussion</a:t>
            </a:r>
            <a:endParaRPr lang="en-US" dirty="0">
              <a:latin typeface="Arial Black" panose="020B0A04020102020204" pitchFamily="34" charset="0"/>
            </a:endParaRPr>
          </a:p>
        </p:txBody>
      </p:sp>
      <p:sp>
        <p:nvSpPr>
          <p:cNvPr id="9" name="Content Placeholder 8"/>
          <p:cNvSpPr>
            <a:spLocks noGrp="1"/>
          </p:cNvSpPr>
          <p:nvPr>
            <p:ph idx="1"/>
          </p:nvPr>
        </p:nvSpPr>
        <p:spPr>
          <a:xfrm>
            <a:off x="406400" y="1092200"/>
            <a:ext cx="11366500" cy="5084763"/>
          </a:xfrm>
        </p:spPr>
        <p:txBody>
          <a:bodyPr/>
          <a:lstStyle/>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Think about this phrase:</a:t>
            </a:r>
          </a:p>
          <a:p>
            <a:pPr marL="0" indent="0" algn="ctr">
              <a:buNone/>
            </a:pPr>
            <a:r>
              <a:rPr lang="en-US" sz="3200" dirty="0" smtClean="0">
                <a:latin typeface="Arial Black" panose="020B0A04020102020204" pitchFamily="34" charset="0"/>
              </a:rPr>
              <a:t>Survival of the Fittest</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What does it make you think of?</a:t>
            </a:r>
          </a:p>
          <a:p>
            <a:pPr marL="0" indent="0" algn="ctr">
              <a:buNone/>
            </a:pPr>
            <a:r>
              <a:rPr lang="en-US" sz="3200" dirty="0" smtClean="0">
                <a:latin typeface="Arial Black" panose="020B0A04020102020204" pitchFamily="34" charset="0"/>
              </a:rPr>
              <a:t>What qualities do you think would make someone “the fittest?”</a:t>
            </a:r>
          </a:p>
          <a:p>
            <a:pPr marL="0" indent="0" algn="ctr">
              <a:buNone/>
            </a:pPr>
            <a:endParaRPr lang="en-US" sz="3200" dirty="0">
              <a:latin typeface="Arial Black" panose="020B0A04020102020204" pitchFamily="34" charset="0"/>
            </a:endParaRPr>
          </a:p>
        </p:txBody>
      </p:sp>
      <p:sp>
        <p:nvSpPr>
          <p:cNvPr id="5" name="TextBox 4"/>
          <p:cNvSpPr txBox="1"/>
          <p:nvPr/>
        </p:nvSpPr>
        <p:spPr>
          <a:xfrm>
            <a:off x="9728200" y="307329"/>
            <a:ext cx="1380506" cy="461665"/>
          </a:xfrm>
          <a:prstGeom prst="rect">
            <a:avLst/>
          </a:prstGeom>
          <a:noFill/>
        </p:spPr>
        <p:txBody>
          <a:bodyPr wrap="none" rtlCol="0">
            <a:spAutoFit/>
          </a:bodyPr>
          <a:lstStyle/>
          <a:p>
            <a:r>
              <a:rPr lang="en-US" sz="2400" dirty="0" smtClean="0">
                <a:latin typeface="Arial Black" panose="020B0A04020102020204" pitchFamily="34" charset="0"/>
              </a:rPr>
              <a:t>10/3/19</a:t>
            </a:r>
            <a:endParaRPr lang="en-US" sz="2400" dirty="0">
              <a:latin typeface="Arial Black" panose="020B0A04020102020204" pitchFamily="34" charset="0"/>
            </a:endParaRPr>
          </a:p>
        </p:txBody>
      </p:sp>
    </p:spTree>
    <p:extLst>
      <p:ext uri="{BB962C8B-B14F-4D97-AF65-F5344CB8AC3E}">
        <p14:creationId xmlns:p14="http://schemas.microsoft.com/office/powerpoint/2010/main" val="242627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1925"/>
            <a:ext cx="10515600" cy="752475"/>
          </a:xfrm>
        </p:spPr>
        <p:txBody>
          <a:bodyPr/>
          <a:lstStyle/>
          <a:p>
            <a:pPr algn="ctr"/>
            <a:r>
              <a:rPr lang="en-US" dirty="0" smtClean="0">
                <a:solidFill>
                  <a:srgbClr val="FF0000"/>
                </a:solidFill>
                <a:latin typeface="Arial Black" panose="020B0A04020102020204" pitchFamily="34" charset="0"/>
              </a:rPr>
              <a:t>Start Up - Discussion</a:t>
            </a:r>
            <a:endParaRPr lang="en-US" dirty="0">
              <a:solidFill>
                <a:srgbClr val="FF0000"/>
              </a:solidFill>
              <a:latin typeface="Arial Black" panose="020B0A04020102020204" pitchFamily="34" charset="0"/>
            </a:endParaRPr>
          </a:p>
        </p:txBody>
      </p:sp>
      <p:sp>
        <p:nvSpPr>
          <p:cNvPr id="9" name="Content Placeholder 8"/>
          <p:cNvSpPr>
            <a:spLocks noGrp="1"/>
          </p:cNvSpPr>
          <p:nvPr>
            <p:ph idx="1"/>
          </p:nvPr>
        </p:nvSpPr>
        <p:spPr>
          <a:xfrm>
            <a:off x="406400" y="1092200"/>
            <a:ext cx="11366500" cy="5084763"/>
          </a:xfrm>
        </p:spPr>
        <p:txBody>
          <a:bodyPr>
            <a:normAutofit fontScale="92500" lnSpcReduction="20000"/>
          </a:bodyPr>
          <a:lstStyle/>
          <a:p>
            <a:pPr marL="0" indent="0" algn="ctr">
              <a:buNone/>
            </a:pPr>
            <a:endParaRPr lang="en-US" dirty="0" smtClean="0">
              <a:latin typeface="Arial Black" panose="020B0A04020102020204" pitchFamily="34" charset="0"/>
            </a:endParaRPr>
          </a:p>
          <a:p>
            <a:pPr marL="0" indent="0" algn="ctr">
              <a:buNone/>
            </a:pPr>
            <a:r>
              <a:rPr lang="en-US" sz="4000" dirty="0" smtClean="0">
                <a:solidFill>
                  <a:srgbClr val="7030A0"/>
                </a:solidFill>
                <a:latin typeface="Arial Black" panose="020B0A04020102020204" pitchFamily="34" charset="0"/>
              </a:rPr>
              <a:t>Who is the person, family or friend, that you would say you are the closest to?</a:t>
            </a:r>
          </a:p>
          <a:p>
            <a:pPr marL="0" indent="0" algn="ctr">
              <a:buNone/>
            </a:pPr>
            <a:endParaRPr lang="en-US" sz="4000" dirty="0" smtClean="0">
              <a:latin typeface="Arial Black" panose="020B0A04020102020204" pitchFamily="34" charset="0"/>
            </a:endParaRPr>
          </a:p>
          <a:p>
            <a:pPr marL="0" indent="0" algn="ctr">
              <a:buNone/>
            </a:pPr>
            <a:r>
              <a:rPr lang="en-US" sz="4000" dirty="0" smtClean="0">
                <a:solidFill>
                  <a:schemeClr val="accent5"/>
                </a:solidFill>
                <a:latin typeface="Arial Black" panose="020B0A04020102020204" pitchFamily="34" charset="0"/>
              </a:rPr>
              <a:t>If they were in danger, what would you be willing to give/do to see them safe?</a:t>
            </a:r>
          </a:p>
          <a:p>
            <a:pPr marL="0" indent="0" algn="ctr">
              <a:buNone/>
            </a:pPr>
            <a:endParaRPr lang="en-US" sz="4000" dirty="0">
              <a:latin typeface="Arial Black" panose="020B0A04020102020204" pitchFamily="34" charset="0"/>
            </a:endParaRPr>
          </a:p>
          <a:p>
            <a:pPr marL="0" indent="0" algn="ctr">
              <a:buNone/>
            </a:pPr>
            <a:r>
              <a:rPr lang="en-US" sz="4000" dirty="0" smtClean="0">
                <a:solidFill>
                  <a:srgbClr val="FFFF00"/>
                </a:solidFill>
                <a:latin typeface="Arial Black" panose="020B0A04020102020204" pitchFamily="34" charset="0"/>
              </a:rPr>
              <a:t>Have you ever made a sacrifice of something you wanted/needed for a friend or family member?</a:t>
            </a:r>
          </a:p>
          <a:p>
            <a:pPr marL="0" indent="0" algn="ctr">
              <a:buNone/>
            </a:pPr>
            <a:r>
              <a:rPr lang="en-US" sz="4000" dirty="0" smtClean="0">
                <a:solidFill>
                  <a:schemeClr val="accent2"/>
                </a:solidFill>
                <a:latin typeface="Arial Black" panose="020B0A04020102020204" pitchFamily="34" charset="0"/>
              </a:rPr>
              <a:t>What was it?</a:t>
            </a:r>
          </a:p>
          <a:p>
            <a:pPr marL="0" indent="0" algn="ctr">
              <a:buNone/>
            </a:pPr>
            <a:endParaRPr lang="en-US" sz="3200" dirty="0" smtClean="0">
              <a:latin typeface="Arial Black" panose="020B0A04020102020204" pitchFamily="34" charset="0"/>
            </a:endParaRPr>
          </a:p>
          <a:p>
            <a:pPr marL="0" indent="0" algn="ctr">
              <a:buNone/>
            </a:pPr>
            <a:endParaRPr lang="en-US" sz="3200" dirty="0">
              <a:latin typeface="Arial Black" panose="020B0A04020102020204" pitchFamily="34" charset="0"/>
            </a:endParaRPr>
          </a:p>
        </p:txBody>
      </p:sp>
      <p:sp>
        <p:nvSpPr>
          <p:cNvPr id="5" name="TextBox 4"/>
          <p:cNvSpPr txBox="1"/>
          <p:nvPr/>
        </p:nvSpPr>
        <p:spPr>
          <a:xfrm>
            <a:off x="9728200" y="307329"/>
            <a:ext cx="1380506" cy="461665"/>
          </a:xfrm>
          <a:prstGeom prst="rect">
            <a:avLst/>
          </a:prstGeom>
          <a:noFill/>
        </p:spPr>
        <p:txBody>
          <a:bodyPr wrap="none" rtlCol="0">
            <a:spAutoFit/>
          </a:bodyPr>
          <a:lstStyle/>
          <a:p>
            <a:r>
              <a:rPr lang="en-US" sz="2400" dirty="0" smtClean="0">
                <a:solidFill>
                  <a:schemeClr val="accent6">
                    <a:lumMod val="75000"/>
                  </a:schemeClr>
                </a:solidFill>
                <a:latin typeface="Arial Black" panose="020B0A04020102020204" pitchFamily="34" charset="0"/>
              </a:rPr>
              <a:t>10/4/19</a:t>
            </a:r>
            <a:endParaRPr lang="en-US" sz="2400" dirty="0">
              <a:solidFill>
                <a:schemeClr val="accent6">
                  <a:lumMod val="75000"/>
                </a:schemeClr>
              </a:solidFill>
              <a:latin typeface="Arial Black" panose="020B0A04020102020204" pitchFamily="34" charset="0"/>
            </a:endParaRPr>
          </a:p>
        </p:txBody>
      </p:sp>
    </p:spTree>
    <p:extLst>
      <p:ext uri="{BB962C8B-B14F-4D97-AF65-F5344CB8AC3E}">
        <p14:creationId xmlns:p14="http://schemas.microsoft.com/office/powerpoint/2010/main" val="32489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 calcmode="lin" valueType="num">
                                      <p:cBhvr additive="base">
                                        <p:cTn id="1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Continue </a:t>
            </a:r>
            <a:r>
              <a:rPr lang="en-US" sz="4000" dirty="0">
                <a:latin typeface="Arial Black" panose="020B0A04020102020204" pitchFamily="34" charset="0"/>
              </a:rPr>
              <a:t>working on</a:t>
            </a: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7-9”</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DUE NEXT MONDAY BY 7:00 a.m.</a:t>
            </a:r>
          </a:p>
        </p:txBody>
      </p:sp>
    </p:spTree>
    <p:extLst>
      <p:ext uri="{BB962C8B-B14F-4D97-AF65-F5344CB8AC3E}">
        <p14:creationId xmlns:p14="http://schemas.microsoft.com/office/powerpoint/2010/main" val="34951203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does </a:t>
            </a:r>
            <a:r>
              <a:rPr lang="en-US" sz="4000" dirty="0" err="1" smtClean="0">
                <a:latin typeface="Arial Black" panose="020B0A04020102020204" pitchFamily="34" charset="0"/>
              </a:rPr>
              <a:t>Haymitch</a:t>
            </a:r>
            <a:r>
              <a:rPr lang="en-US" sz="4000" dirty="0" smtClean="0">
                <a:latin typeface="Arial Black" panose="020B0A04020102020204" pitchFamily="34" charset="0"/>
              </a:rPr>
              <a:t> warn them about their talents/abilities/strengths?</a:t>
            </a:r>
          </a:p>
          <a:p>
            <a:pPr marL="0" indent="0" algn="ctr">
              <a:buNone/>
            </a:pPr>
            <a:r>
              <a:rPr lang="en-US" sz="4000" dirty="0" smtClean="0">
                <a:latin typeface="Arial Black" panose="020B0A04020102020204" pitchFamily="34" charset="0"/>
              </a:rPr>
              <a:t>Why is this important?</a:t>
            </a:r>
          </a:p>
          <a:p>
            <a:pPr marL="0" indent="0" algn="ctr">
              <a:buNone/>
            </a:pPr>
            <a:r>
              <a:rPr lang="en-US" sz="4000" dirty="0" smtClean="0">
                <a:latin typeface="Arial Black" panose="020B0A04020102020204" pitchFamily="34" charset="0"/>
              </a:rPr>
              <a:t>How could it benefit them?</a:t>
            </a: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10/21/19</a:t>
            </a:r>
            <a:endParaRPr lang="en-US" sz="2400" dirty="0">
              <a:latin typeface="Arial Black" panose="020B0A04020102020204" pitchFamily="34" charset="0"/>
            </a:endParaRPr>
          </a:p>
        </p:txBody>
      </p:sp>
    </p:spTree>
    <p:extLst>
      <p:ext uri="{BB962C8B-B14F-4D97-AF65-F5344CB8AC3E}">
        <p14:creationId xmlns:p14="http://schemas.microsoft.com/office/powerpoint/2010/main" val="3665295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Describe the group training session.</a:t>
            </a:r>
          </a:p>
          <a:p>
            <a:pPr marL="0" indent="0" algn="ctr">
              <a:buNone/>
            </a:pPr>
            <a:r>
              <a:rPr lang="en-US" sz="4400" dirty="0" smtClean="0">
                <a:latin typeface="Arial Black" panose="020B0A04020102020204" pitchFamily="34" charset="0"/>
              </a:rPr>
              <a:t>What were some of the stations they went to?</a:t>
            </a:r>
          </a:p>
          <a:p>
            <a:pPr marL="0" indent="0" algn="ctr">
              <a:buNone/>
            </a:pPr>
            <a:r>
              <a:rPr lang="en-US" sz="4400" dirty="0" smtClean="0">
                <a:latin typeface="Arial Black" panose="020B0A04020102020204" pitchFamily="34" charset="0"/>
              </a:rPr>
              <a:t>What did Katniss notice about the other tributes?</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10/22/19</a:t>
            </a:r>
            <a:endParaRPr lang="en-US" sz="2400" dirty="0">
              <a:latin typeface="Arial Black" panose="020B0A04020102020204" pitchFamily="34" charset="0"/>
            </a:endParaRPr>
          </a:p>
        </p:txBody>
      </p:sp>
    </p:spTree>
    <p:extLst>
      <p:ext uri="{BB962C8B-B14F-4D97-AF65-F5344CB8AC3E}">
        <p14:creationId xmlns:p14="http://schemas.microsoft.com/office/powerpoint/2010/main" val="121076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Describe the group training session.</a:t>
            </a:r>
          </a:p>
          <a:p>
            <a:pPr marL="0" indent="0" algn="ctr">
              <a:buNone/>
            </a:pPr>
            <a:r>
              <a:rPr lang="en-US" sz="4400" dirty="0">
                <a:latin typeface="Arial Black" panose="020B0A04020102020204" pitchFamily="34" charset="0"/>
              </a:rPr>
              <a:t>What were some of the stations they went to?</a:t>
            </a:r>
          </a:p>
          <a:p>
            <a:pPr marL="0" indent="0" algn="ctr">
              <a:buNone/>
            </a:pPr>
            <a:r>
              <a:rPr lang="en-US" sz="4400" dirty="0">
                <a:latin typeface="Arial Black" panose="020B0A04020102020204" pitchFamily="34" charset="0"/>
              </a:rPr>
              <a:t>What did Katniss notice about the other tributes?</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10/22/19</a:t>
            </a:r>
            <a:endParaRPr lang="en-US" sz="2400" dirty="0">
              <a:latin typeface="Arial Black" panose="020B0A04020102020204" pitchFamily="34" charset="0"/>
            </a:endParaRPr>
          </a:p>
        </p:txBody>
      </p:sp>
    </p:spTree>
    <p:extLst>
      <p:ext uri="{BB962C8B-B14F-4D97-AF65-F5344CB8AC3E}">
        <p14:creationId xmlns:p14="http://schemas.microsoft.com/office/powerpoint/2010/main" val="23428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8</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148565179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Continue </a:t>
            </a:r>
            <a:r>
              <a:rPr lang="en-US" sz="4000" dirty="0">
                <a:latin typeface="Arial Black" panose="020B0A04020102020204" pitchFamily="34" charset="0"/>
              </a:rPr>
              <a:t>working on</a:t>
            </a: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7-9”</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a:t>
            </a:r>
            <a:r>
              <a:rPr lang="en-US" sz="4000" dirty="0">
                <a:latin typeface="Arial Black" panose="020B0A04020102020204" pitchFamily="34" charset="0"/>
              </a:rPr>
              <a:t>NEXT </a:t>
            </a:r>
            <a:r>
              <a:rPr lang="en-US" sz="4000" dirty="0" smtClean="0">
                <a:latin typeface="Arial Black" panose="020B0A04020102020204" pitchFamily="34" charset="0"/>
              </a:rPr>
              <a:t>MONDAY </a:t>
            </a:r>
            <a:r>
              <a:rPr lang="en-US" sz="4000" dirty="0">
                <a:latin typeface="Arial Black" panose="020B0A04020102020204" pitchFamily="34" charset="0"/>
              </a:rPr>
              <a:t>BY 7:00 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QUIZ ON CH 1-9 FRIDAY!</a:t>
            </a:r>
            <a:endParaRPr lang="en-US" sz="4000" dirty="0">
              <a:latin typeface="Arial Black" panose="020B0A04020102020204" pitchFamily="34" charset="0"/>
            </a:endParaRPr>
          </a:p>
        </p:txBody>
      </p:sp>
    </p:spTree>
    <p:extLst>
      <p:ext uri="{BB962C8B-B14F-4D97-AF65-F5344CB8AC3E}">
        <p14:creationId xmlns:p14="http://schemas.microsoft.com/office/powerpoint/2010/main" val="275455301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How did Katniss end her private session?</a:t>
            </a:r>
          </a:p>
          <a:p>
            <a:pPr marL="0" indent="0" algn="ctr">
              <a:buNone/>
            </a:pPr>
            <a:r>
              <a:rPr lang="en-US" sz="4000" dirty="0" smtClean="0">
                <a:latin typeface="Arial Black" panose="020B0A04020102020204" pitchFamily="34" charset="0"/>
              </a:rPr>
              <a:t>Why did she do that?</a:t>
            </a:r>
          </a:p>
          <a:p>
            <a:pPr marL="0" indent="0" algn="ctr">
              <a:buNone/>
            </a:pPr>
            <a:r>
              <a:rPr lang="en-US" sz="4000" dirty="0" smtClean="0">
                <a:latin typeface="Arial Black" panose="020B0A04020102020204" pitchFamily="34" charset="0"/>
              </a:rPr>
              <a:t>What effect do you think it will have?</a:t>
            </a: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10/22/19</a:t>
            </a:r>
            <a:endParaRPr lang="en-US" sz="2400" dirty="0">
              <a:latin typeface="Arial Black" panose="020B0A04020102020204" pitchFamily="34" charset="0"/>
            </a:endParaRPr>
          </a:p>
        </p:txBody>
      </p:sp>
    </p:spTree>
    <p:extLst>
      <p:ext uri="{BB962C8B-B14F-4D97-AF65-F5344CB8AC3E}">
        <p14:creationId xmlns:p14="http://schemas.microsoft.com/office/powerpoint/2010/main" val="11401626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9400"/>
            <a:ext cx="10515600" cy="4627563"/>
          </a:xfrm>
        </p:spPr>
        <p:txBody>
          <a:bodyPr>
            <a:normAutofit/>
          </a:bodyPr>
          <a:lstStyle/>
          <a:p>
            <a:pPr marL="0" indent="0" algn="ctr">
              <a:buNone/>
            </a:pPr>
            <a:r>
              <a:rPr lang="en-US" sz="4800" dirty="0" smtClean="0">
                <a:latin typeface="Arial Black" panose="020B0A04020102020204" pitchFamily="34" charset="0"/>
              </a:rPr>
              <a:t>No Start-up</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No Exit Ticket</a:t>
            </a:r>
            <a:endParaRPr lang="en-US" sz="48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10/23/19</a:t>
            </a:r>
            <a:endParaRPr lang="en-US" sz="2400" dirty="0">
              <a:latin typeface="Arial Black" panose="020B0A04020102020204" pitchFamily="34" charset="0"/>
            </a:endParaRPr>
          </a:p>
        </p:txBody>
      </p:sp>
    </p:spTree>
    <p:extLst>
      <p:ext uri="{BB962C8B-B14F-4D97-AF65-F5344CB8AC3E}">
        <p14:creationId xmlns:p14="http://schemas.microsoft.com/office/powerpoint/2010/main" val="2550656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What was Katniss’ score at her private session?</a:t>
            </a:r>
          </a:p>
          <a:p>
            <a:pPr marL="0" indent="0" algn="ctr">
              <a:buNone/>
            </a:pPr>
            <a:r>
              <a:rPr lang="en-US" sz="4400" dirty="0" smtClean="0">
                <a:latin typeface="Arial Black" panose="020B0A04020102020204" pitchFamily="34" charset="0"/>
              </a:rPr>
              <a:t>How does she react to it?</a:t>
            </a:r>
          </a:p>
          <a:p>
            <a:pPr marL="0" indent="0" algn="ctr">
              <a:buNone/>
            </a:pPr>
            <a:r>
              <a:rPr lang="en-US" sz="4400" dirty="0" smtClean="0">
                <a:latin typeface="Arial Black" panose="020B0A04020102020204" pitchFamily="34" charset="0"/>
              </a:rPr>
              <a:t>What does </a:t>
            </a:r>
            <a:r>
              <a:rPr lang="en-US" sz="4400" dirty="0" err="1" smtClean="0">
                <a:latin typeface="Arial Black" panose="020B0A04020102020204" pitchFamily="34" charset="0"/>
              </a:rPr>
              <a:t>Haymitch</a:t>
            </a:r>
            <a:r>
              <a:rPr lang="en-US" sz="4400" dirty="0" smtClean="0">
                <a:latin typeface="Arial Black" panose="020B0A04020102020204" pitchFamily="34" charset="0"/>
              </a:rPr>
              <a:t> think is the reason for it?</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10/24/19</a:t>
            </a:r>
            <a:endParaRPr lang="en-US" sz="2400" dirty="0">
              <a:latin typeface="Arial Black" panose="020B0A04020102020204" pitchFamily="34" charset="0"/>
            </a:endParaRPr>
          </a:p>
        </p:txBody>
      </p:sp>
    </p:spTree>
    <p:extLst>
      <p:ext uri="{BB962C8B-B14F-4D97-AF65-F5344CB8AC3E}">
        <p14:creationId xmlns:p14="http://schemas.microsoft.com/office/powerpoint/2010/main" val="9884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What was Katniss’ score at her private session?</a:t>
            </a:r>
          </a:p>
          <a:p>
            <a:pPr marL="0" indent="0" algn="ctr">
              <a:buNone/>
            </a:pPr>
            <a:r>
              <a:rPr lang="en-US" sz="4400" dirty="0">
                <a:latin typeface="Arial Black" panose="020B0A04020102020204" pitchFamily="34" charset="0"/>
              </a:rPr>
              <a:t>How does she react to it?</a:t>
            </a:r>
          </a:p>
          <a:p>
            <a:pPr marL="0" indent="0" algn="ctr">
              <a:buNone/>
            </a:pPr>
            <a:r>
              <a:rPr lang="en-US" sz="4400" dirty="0">
                <a:latin typeface="Arial Black" panose="020B0A04020102020204" pitchFamily="34" charset="0"/>
              </a:rPr>
              <a:t>What does </a:t>
            </a:r>
            <a:r>
              <a:rPr lang="en-US" sz="4400" dirty="0" err="1">
                <a:latin typeface="Arial Black" panose="020B0A04020102020204" pitchFamily="34" charset="0"/>
              </a:rPr>
              <a:t>Haymitch</a:t>
            </a:r>
            <a:r>
              <a:rPr lang="en-US" sz="4400" dirty="0">
                <a:latin typeface="Arial Black" panose="020B0A04020102020204" pitchFamily="34" charset="0"/>
              </a:rPr>
              <a:t> think is the reason for it?</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10/24/19</a:t>
            </a:r>
            <a:endParaRPr lang="en-US" sz="2400" dirty="0">
              <a:latin typeface="Arial Black" panose="020B0A04020102020204" pitchFamily="34" charset="0"/>
            </a:endParaRPr>
          </a:p>
        </p:txBody>
      </p:sp>
    </p:spTree>
    <p:extLst>
      <p:ext uri="{BB962C8B-B14F-4D97-AF65-F5344CB8AC3E}">
        <p14:creationId xmlns:p14="http://schemas.microsoft.com/office/powerpoint/2010/main" val="376782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1925"/>
            <a:ext cx="10515600" cy="752475"/>
          </a:xfrm>
        </p:spPr>
        <p:txBody>
          <a:bodyPr/>
          <a:lstStyle/>
          <a:p>
            <a:pPr algn="ctr"/>
            <a:r>
              <a:rPr lang="en-US" dirty="0" smtClean="0">
                <a:solidFill>
                  <a:srgbClr val="7030A0"/>
                </a:solidFill>
                <a:latin typeface="Arial Black" panose="020B0A04020102020204" pitchFamily="34" charset="0"/>
              </a:rPr>
              <a:t>Start Up - Writing</a:t>
            </a:r>
            <a:endParaRPr lang="en-US" dirty="0">
              <a:solidFill>
                <a:srgbClr val="7030A0"/>
              </a:solidFill>
              <a:latin typeface="Arial Black" panose="020B0A04020102020204" pitchFamily="34" charset="0"/>
            </a:endParaRPr>
          </a:p>
        </p:txBody>
      </p:sp>
      <p:sp>
        <p:nvSpPr>
          <p:cNvPr id="9" name="Content Placeholder 8"/>
          <p:cNvSpPr>
            <a:spLocks noGrp="1"/>
          </p:cNvSpPr>
          <p:nvPr>
            <p:ph idx="1"/>
          </p:nvPr>
        </p:nvSpPr>
        <p:spPr>
          <a:xfrm>
            <a:off x="406400" y="1092200"/>
            <a:ext cx="11366500" cy="5084763"/>
          </a:xfrm>
        </p:spPr>
        <p:txBody>
          <a:bodyPr>
            <a:normAutofit lnSpcReduction="10000"/>
          </a:bodyPr>
          <a:lstStyle/>
          <a:p>
            <a:pPr marL="0" indent="0" algn="ctr">
              <a:buNone/>
            </a:pPr>
            <a:endParaRPr lang="en-US" dirty="0" smtClean="0">
              <a:latin typeface="Arial Black" panose="020B0A04020102020204" pitchFamily="34" charset="0"/>
            </a:endParaRPr>
          </a:p>
          <a:p>
            <a:pPr marL="0" indent="0" algn="ctr">
              <a:buNone/>
            </a:pPr>
            <a:r>
              <a:rPr lang="en-US" sz="3200" dirty="0">
                <a:solidFill>
                  <a:srgbClr val="7030A0"/>
                </a:solidFill>
                <a:latin typeface="Arial Black" panose="020B0A04020102020204" pitchFamily="34" charset="0"/>
              </a:rPr>
              <a:t>Who is the person, family or friend, that you would say you are the closest to?</a:t>
            </a:r>
          </a:p>
          <a:p>
            <a:pPr marL="0" indent="0" algn="ctr">
              <a:buNone/>
            </a:pPr>
            <a:endParaRPr lang="en-US" sz="3200" dirty="0">
              <a:latin typeface="Arial Black" panose="020B0A04020102020204" pitchFamily="34" charset="0"/>
            </a:endParaRPr>
          </a:p>
          <a:p>
            <a:pPr marL="0" indent="0" algn="ctr">
              <a:buNone/>
            </a:pPr>
            <a:r>
              <a:rPr lang="en-US" sz="3200" dirty="0">
                <a:solidFill>
                  <a:schemeClr val="accent5"/>
                </a:solidFill>
                <a:latin typeface="Arial Black" panose="020B0A04020102020204" pitchFamily="34" charset="0"/>
              </a:rPr>
              <a:t>If they were in danger, what would you be willing to give/do to see them safe?</a:t>
            </a:r>
          </a:p>
          <a:p>
            <a:pPr marL="0" indent="0" algn="ctr">
              <a:buNone/>
            </a:pPr>
            <a:endParaRPr lang="en-US" sz="3200" dirty="0">
              <a:latin typeface="Arial Black" panose="020B0A04020102020204" pitchFamily="34" charset="0"/>
            </a:endParaRPr>
          </a:p>
          <a:p>
            <a:pPr marL="0" indent="0" algn="ctr">
              <a:buNone/>
            </a:pPr>
            <a:r>
              <a:rPr lang="en-US" sz="3200" dirty="0">
                <a:solidFill>
                  <a:srgbClr val="FFFF00"/>
                </a:solidFill>
                <a:latin typeface="Arial Black" panose="020B0A04020102020204" pitchFamily="34" charset="0"/>
              </a:rPr>
              <a:t>Have you ever made a sacrifice of something you wanted/needed for a friend or family member?</a:t>
            </a:r>
          </a:p>
          <a:p>
            <a:pPr marL="0" indent="0" algn="ctr">
              <a:buNone/>
            </a:pPr>
            <a:r>
              <a:rPr lang="en-US" sz="3200" dirty="0">
                <a:solidFill>
                  <a:schemeClr val="accent2"/>
                </a:solidFill>
                <a:latin typeface="Arial Black" panose="020B0A04020102020204" pitchFamily="34" charset="0"/>
              </a:rPr>
              <a:t>What was it?</a:t>
            </a:r>
          </a:p>
          <a:p>
            <a:pPr marL="0" indent="0" algn="ctr">
              <a:buNone/>
            </a:pPr>
            <a:endParaRPr lang="en-US" sz="3200" dirty="0">
              <a:latin typeface="Arial Black" panose="020B0A04020102020204" pitchFamily="34" charset="0"/>
            </a:endParaRPr>
          </a:p>
        </p:txBody>
      </p:sp>
      <p:sp>
        <p:nvSpPr>
          <p:cNvPr id="2" name="TextBox 1"/>
          <p:cNvSpPr txBox="1"/>
          <p:nvPr/>
        </p:nvSpPr>
        <p:spPr>
          <a:xfrm>
            <a:off x="9728200" y="307329"/>
            <a:ext cx="1380506" cy="461665"/>
          </a:xfrm>
          <a:prstGeom prst="rect">
            <a:avLst/>
          </a:prstGeom>
          <a:noFill/>
        </p:spPr>
        <p:txBody>
          <a:bodyPr wrap="none" rtlCol="0">
            <a:spAutoFit/>
          </a:bodyPr>
          <a:lstStyle/>
          <a:p>
            <a:r>
              <a:rPr lang="en-US" sz="2400" dirty="0" smtClean="0">
                <a:solidFill>
                  <a:srgbClr val="FF0000"/>
                </a:solidFill>
                <a:latin typeface="Arial Black" panose="020B0A04020102020204" pitchFamily="34" charset="0"/>
              </a:rPr>
              <a:t>10/4/19</a:t>
            </a:r>
            <a:endParaRPr lang="en-US"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8987867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9</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79235793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Finish</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7-9”</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MONDAY </a:t>
            </a:r>
            <a:r>
              <a:rPr lang="en-US" sz="4000" dirty="0">
                <a:latin typeface="Arial Black" panose="020B0A04020102020204" pitchFamily="34" charset="0"/>
              </a:rPr>
              <a:t>BY 7:00 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QUIZ ON CH 1-9 TOMORROW!</a:t>
            </a:r>
            <a:endParaRPr lang="en-US" sz="4000" dirty="0">
              <a:latin typeface="Arial Black" panose="020B0A04020102020204" pitchFamily="34" charset="0"/>
            </a:endParaRPr>
          </a:p>
        </p:txBody>
      </p:sp>
    </p:spTree>
    <p:extLst>
      <p:ext uri="{BB962C8B-B14F-4D97-AF65-F5344CB8AC3E}">
        <p14:creationId xmlns:p14="http://schemas.microsoft.com/office/powerpoint/2010/main" val="130035353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Why do you think </a:t>
            </a:r>
            <a:r>
              <a:rPr lang="en-US" sz="4000" dirty="0" err="1" smtClean="0">
                <a:latin typeface="Arial Black" panose="020B0A04020102020204" pitchFamily="34" charset="0"/>
              </a:rPr>
              <a:t>Peeta</a:t>
            </a:r>
            <a:r>
              <a:rPr lang="en-US" sz="4000" dirty="0" smtClean="0">
                <a:latin typeface="Arial Black" panose="020B0A04020102020204" pitchFamily="34" charset="0"/>
              </a:rPr>
              <a:t> asked to be trained separately?</a:t>
            </a:r>
          </a:p>
          <a:p>
            <a:pPr marL="0" indent="0" algn="ctr">
              <a:buNone/>
            </a:pPr>
            <a:r>
              <a:rPr lang="en-US" sz="4000" dirty="0" smtClean="0">
                <a:latin typeface="Arial Black" panose="020B0A04020102020204" pitchFamily="34" charset="0"/>
              </a:rPr>
              <a:t>How does Katniss feel about it?</a:t>
            </a:r>
          </a:p>
          <a:p>
            <a:pPr marL="0" indent="0" algn="ctr">
              <a:buNone/>
            </a:pPr>
            <a:r>
              <a:rPr lang="en-US" sz="4000" dirty="0" smtClean="0">
                <a:latin typeface="Arial Black" panose="020B0A04020102020204" pitchFamily="34" charset="0"/>
              </a:rPr>
              <a:t>Why?</a:t>
            </a: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10/24/19</a:t>
            </a:r>
            <a:endParaRPr lang="en-US" sz="2400" dirty="0">
              <a:latin typeface="Arial Black" panose="020B0A04020102020204" pitchFamily="34" charset="0"/>
            </a:endParaRPr>
          </a:p>
        </p:txBody>
      </p:sp>
    </p:spTree>
    <p:extLst>
      <p:ext uri="{BB962C8B-B14F-4D97-AF65-F5344CB8AC3E}">
        <p14:creationId xmlns:p14="http://schemas.microsoft.com/office/powerpoint/2010/main" val="24682306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9400"/>
            <a:ext cx="10515600" cy="4627563"/>
          </a:xfrm>
        </p:spPr>
        <p:txBody>
          <a:bodyPr>
            <a:normAutofit/>
          </a:bodyPr>
          <a:lstStyle/>
          <a:p>
            <a:pPr marL="0" indent="0" algn="ctr">
              <a:buNone/>
            </a:pPr>
            <a:r>
              <a:rPr lang="en-US" sz="4800" dirty="0" smtClean="0">
                <a:latin typeface="Arial Black" panose="020B0A04020102020204" pitchFamily="34" charset="0"/>
              </a:rPr>
              <a:t>No Start-up</a:t>
            </a:r>
          </a:p>
          <a:p>
            <a:pPr marL="0" indent="0" algn="ctr">
              <a:buNone/>
            </a:pPr>
            <a:r>
              <a:rPr lang="en-US" sz="4800" dirty="0" smtClean="0">
                <a:latin typeface="Arial Black" panose="020B0A04020102020204" pitchFamily="34" charset="0"/>
              </a:rPr>
              <a:t>No Exit Ticket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You have a</a:t>
            </a:r>
          </a:p>
          <a:p>
            <a:pPr marL="0" indent="0" algn="ctr">
              <a:buNone/>
            </a:pPr>
            <a:r>
              <a:rPr lang="en-US" sz="4800" dirty="0" smtClean="0">
                <a:latin typeface="Arial Black" panose="020B0A04020102020204" pitchFamily="34" charset="0"/>
              </a:rPr>
              <a:t>QUIZ!!!</a:t>
            </a:r>
            <a:endParaRPr lang="en-US" sz="48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10/25/19</a:t>
            </a:r>
            <a:endParaRPr lang="en-US" sz="2400" dirty="0">
              <a:latin typeface="Arial Black" panose="020B0A04020102020204" pitchFamily="34" charset="0"/>
            </a:endParaRPr>
          </a:p>
        </p:txBody>
      </p:sp>
    </p:spTree>
    <p:extLst>
      <p:ext uri="{BB962C8B-B14F-4D97-AF65-F5344CB8AC3E}">
        <p14:creationId xmlns:p14="http://schemas.microsoft.com/office/powerpoint/2010/main" val="1723934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Your Job Now…</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Finish your Chapter Questions.</a:t>
            </a:r>
          </a:p>
          <a:p>
            <a:pPr marL="0" indent="0" algn="ctr">
              <a:buNone/>
            </a:pPr>
            <a:r>
              <a:rPr lang="en-US" sz="4000" dirty="0" smtClean="0">
                <a:latin typeface="Arial Black" panose="020B0A04020102020204" pitchFamily="34" charset="0"/>
              </a:rPr>
              <a:t>If they are done, so are you!</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Turn them in now, so you don’t forget!</a:t>
            </a:r>
            <a:endParaRPr lang="en-US" sz="4000" dirty="0">
              <a:latin typeface="Arial Black" panose="020B0A04020102020204" pitchFamily="34" charset="0"/>
            </a:endParaRPr>
          </a:p>
        </p:txBody>
      </p:sp>
    </p:spTree>
    <p:extLst>
      <p:ext uri="{BB962C8B-B14F-4D97-AF65-F5344CB8AC3E}">
        <p14:creationId xmlns:p14="http://schemas.microsoft.com/office/powerpoint/2010/main" val="11943082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Describe Katniss’ encounter with the </a:t>
            </a:r>
            <a:r>
              <a:rPr lang="en-US" sz="4400" dirty="0" err="1" smtClean="0">
                <a:latin typeface="Arial Black" panose="020B0A04020102020204" pitchFamily="34" charset="0"/>
              </a:rPr>
              <a:t>Avox</a:t>
            </a:r>
            <a:r>
              <a:rPr lang="en-US" sz="4400" dirty="0" smtClean="0">
                <a:latin typeface="Arial Black" panose="020B0A04020102020204" pitchFamily="34" charset="0"/>
              </a:rPr>
              <a:t>.</a:t>
            </a:r>
          </a:p>
          <a:p>
            <a:pPr marL="0" indent="0" algn="ctr">
              <a:buNone/>
            </a:pPr>
            <a:r>
              <a:rPr lang="en-US" sz="4400" dirty="0" smtClean="0">
                <a:latin typeface="Arial Black" panose="020B0A04020102020204" pitchFamily="34" charset="0"/>
              </a:rPr>
              <a:t>What does Katniss tell her?</a:t>
            </a:r>
          </a:p>
          <a:p>
            <a:pPr marL="0" indent="0" algn="ctr">
              <a:buNone/>
            </a:pPr>
            <a:r>
              <a:rPr lang="en-US" sz="4400" dirty="0" smtClean="0">
                <a:latin typeface="Arial Black" panose="020B0A04020102020204" pitchFamily="34" charset="0"/>
              </a:rPr>
              <a:t>How does she respond?</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10/28/19</a:t>
            </a:r>
            <a:endParaRPr lang="en-US" sz="2400" dirty="0">
              <a:latin typeface="Arial Black" panose="020B0A04020102020204" pitchFamily="34" charset="0"/>
            </a:endParaRPr>
          </a:p>
        </p:txBody>
      </p:sp>
    </p:spTree>
    <p:extLst>
      <p:ext uri="{BB962C8B-B14F-4D97-AF65-F5344CB8AC3E}">
        <p14:creationId xmlns:p14="http://schemas.microsoft.com/office/powerpoint/2010/main" val="399374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Describe Katniss’ encounter with the </a:t>
            </a:r>
            <a:r>
              <a:rPr lang="en-US" sz="4400" dirty="0" err="1">
                <a:latin typeface="Arial Black" panose="020B0A04020102020204" pitchFamily="34" charset="0"/>
              </a:rPr>
              <a:t>Avox</a:t>
            </a:r>
            <a:r>
              <a:rPr lang="en-US" sz="4400" dirty="0">
                <a:latin typeface="Arial Black" panose="020B0A04020102020204" pitchFamily="34" charset="0"/>
              </a:rPr>
              <a:t>.</a:t>
            </a:r>
          </a:p>
          <a:p>
            <a:pPr marL="0" indent="0" algn="ctr">
              <a:buNone/>
            </a:pPr>
            <a:r>
              <a:rPr lang="en-US" sz="4400" dirty="0">
                <a:latin typeface="Arial Black" panose="020B0A04020102020204" pitchFamily="34" charset="0"/>
              </a:rPr>
              <a:t>What does Katniss tell her?</a:t>
            </a:r>
          </a:p>
          <a:p>
            <a:pPr marL="0" indent="0" algn="ctr">
              <a:buNone/>
            </a:pPr>
            <a:r>
              <a:rPr lang="en-US" sz="4400" dirty="0">
                <a:latin typeface="Arial Black" panose="020B0A04020102020204" pitchFamily="34" charset="0"/>
              </a:rPr>
              <a:t>How does she respond?</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10/28/19</a:t>
            </a:r>
            <a:endParaRPr lang="en-US" sz="2400" dirty="0">
              <a:latin typeface="Arial Black" panose="020B0A04020102020204" pitchFamily="34" charset="0"/>
            </a:endParaRPr>
          </a:p>
        </p:txBody>
      </p:sp>
    </p:spTree>
    <p:extLst>
      <p:ext uri="{BB962C8B-B14F-4D97-AF65-F5344CB8AC3E}">
        <p14:creationId xmlns:p14="http://schemas.microsoft.com/office/powerpoint/2010/main" val="63599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10</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164242854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Begin 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10-12”</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MONDAY </a:t>
            </a:r>
            <a:r>
              <a:rPr lang="en-US" sz="4000" dirty="0">
                <a:latin typeface="Arial Black" panose="020B0A04020102020204" pitchFamily="34" charset="0"/>
              </a:rPr>
              <a:t>BY 7:00 a.m</a:t>
            </a:r>
            <a:r>
              <a:rPr lang="en-US" sz="4000" dirty="0" smtClean="0">
                <a:latin typeface="Arial Black" panose="020B0A04020102020204" pitchFamily="34" charset="0"/>
              </a:rPr>
              <a:t>.</a:t>
            </a:r>
          </a:p>
        </p:txBody>
      </p:sp>
    </p:spTree>
    <p:extLst>
      <p:ext uri="{BB962C8B-B14F-4D97-AF65-F5344CB8AC3E}">
        <p14:creationId xmlns:p14="http://schemas.microsoft.com/office/powerpoint/2010/main" val="36630678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Why did </a:t>
            </a:r>
            <a:r>
              <a:rPr lang="en-US" sz="4000" dirty="0" err="1" smtClean="0">
                <a:latin typeface="Arial Black" panose="020B0A04020102020204" pitchFamily="34" charset="0"/>
              </a:rPr>
              <a:t>Peeta</a:t>
            </a:r>
            <a:r>
              <a:rPr lang="en-US" sz="4000" dirty="0" smtClean="0">
                <a:latin typeface="Arial Black" panose="020B0A04020102020204" pitchFamily="34" charset="0"/>
              </a:rPr>
              <a:t> declare his love for Katniss?</a:t>
            </a:r>
          </a:p>
          <a:p>
            <a:pPr marL="0" indent="0" algn="ctr">
              <a:buNone/>
            </a:pPr>
            <a:r>
              <a:rPr lang="en-US" sz="4000" dirty="0" smtClean="0">
                <a:latin typeface="Arial Black" panose="020B0A04020102020204" pitchFamily="34" charset="0"/>
              </a:rPr>
              <a:t>Do you think it’s real or is he just “playing the game?”</a:t>
            </a:r>
          </a:p>
          <a:p>
            <a:pPr marL="0" indent="0" algn="ctr">
              <a:buNone/>
            </a:pPr>
            <a:r>
              <a:rPr lang="en-US" sz="4000" dirty="0" smtClean="0">
                <a:latin typeface="Arial Black" panose="020B0A04020102020204" pitchFamily="34" charset="0"/>
              </a:rPr>
              <a:t>What is Katniss’ initial reaction?</a:t>
            </a:r>
          </a:p>
          <a:p>
            <a:pPr marL="0" indent="0" algn="ctr">
              <a:buNone/>
            </a:pPr>
            <a:r>
              <a:rPr lang="en-US" sz="4000" dirty="0" smtClean="0">
                <a:latin typeface="Arial Black" panose="020B0A04020102020204" pitchFamily="34" charset="0"/>
              </a:rPr>
              <a:t>How does that change?</a:t>
            </a: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10/28/19</a:t>
            </a:r>
            <a:endParaRPr lang="en-US" sz="2400" dirty="0">
              <a:latin typeface="Arial Black" panose="020B0A04020102020204" pitchFamily="34" charset="0"/>
            </a:endParaRPr>
          </a:p>
        </p:txBody>
      </p:sp>
    </p:spTree>
    <p:extLst>
      <p:ext uri="{BB962C8B-B14F-4D97-AF65-F5344CB8AC3E}">
        <p14:creationId xmlns:p14="http://schemas.microsoft.com/office/powerpoint/2010/main" val="2204096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1524000" y="1066800"/>
            <a:ext cx="9144000" cy="1905000"/>
          </a:xfrm>
          <a:effectLst>
            <a:outerShdw blurRad="63500" dist="38099" dir="2700000" algn="ctr" rotWithShape="0">
              <a:schemeClr val="bg1">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p>
            <a:pPr eaLnBrk="1" hangingPunct="1">
              <a:defRPr/>
            </a:pPr>
            <a:r>
              <a:rPr lang="en-US" sz="7200" dirty="0" smtClean="0">
                <a:solidFill>
                  <a:srgbClr val="FF8000"/>
                </a:solidFill>
                <a:latin typeface="Impact" charset="0"/>
              </a:rPr>
              <a:t/>
            </a:r>
            <a:br>
              <a:rPr lang="en-US" sz="7200" dirty="0" smtClean="0">
                <a:solidFill>
                  <a:srgbClr val="FF8000"/>
                </a:solidFill>
                <a:latin typeface="Impact" charset="0"/>
              </a:rPr>
            </a:br>
            <a:r>
              <a:rPr lang="en-US" sz="7200" dirty="0" smtClean="0">
                <a:solidFill>
                  <a:srgbClr val="FF8000"/>
                </a:solidFill>
                <a:latin typeface="Impact" charset="0"/>
              </a:rPr>
              <a:t/>
            </a:r>
            <a:br>
              <a:rPr lang="en-US" sz="7200" dirty="0" smtClean="0">
                <a:solidFill>
                  <a:srgbClr val="FF8000"/>
                </a:solidFill>
                <a:latin typeface="Impact" charset="0"/>
              </a:rPr>
            </a:br>
            <a:r>
              <a:rPr lang="en-US" sz="7200" dirty="0" smtClean="0">
                <a:solidFill>
                  <a:schemeClr val="accent6">
                    <a:lumMod val="75000"/>
                  </a:schemeClr>
                </a:solidFill>
                <a:latin typeface="Impact" charset="0"/>
              </a:rPr>
              <a:t>Introduction</a:t>
            </a:r>
            <a:r>
              <a:rPr lang="en-US" sz="7200" dirty="0" smtClean="0">
                <a:solidFill>
                  <a:srgbClr val="FF8000"/>
                </a:solidFill>
                <a:latin typeface="Impact" charset="0"/>
              </a:rPr>
              <a:t> </a:t>
            </a:r>
            <a:r>
              <a:rPr lang="en-US" sz="7200" dirty="0" smtClean="0">
                <a:solidFill>
                  <a:schemeClr val="accent5"/>
                </a:solidFill>
                <a:latin typeface="Impact" charset="0"/>
              </a:rPr>
              <a:t>to</a:t>
            </a:r>
            <a:r>
              <a:rPr lang="en-US" sz="7200" dirty="0">
                <a:solidFill>
                  <a:srgbClr val="FF8000"/>
                </a:solidFill>
                <a:latin typeface="Impact" charset="0"/>
              </a:rPr>
              <a:t/>
            </a:r>
            <a:br>
              <a:rPr lang="en-US" sz="7200" dirty="0">
                <a:solidFill>
                  <a:srgbClr val="FF8000"/>
                </a:solidFill>
                <a:latin typeface="Impact" charset="0"/>
              </a:rPr>
            </a:br>
            <a:r>
              <a:rPr lang="en-US" sz="7200" dirty="0" smtClean="0">
                <a:solidFill>
                  <a:srgbClr val="FF8000"/>
                </a:solidFill>
                <a:latin typeface="Impact" charset="0"/>
              </a:rPr>
              <a:t/>
            </a:r>
            <a:br>
              <a:rPr lang="en-US" sz="7200" dirty="0" smtClean="0">
                <a:solidFill>
                  <a:srgbClr val="FF8000"/>
                </a:solidFill>
                <a:latin typeface="Impact" charset="0"/>
              </a:rPr>
            </a:br>
            <a:r>
              <a:rPr lang="en-US" sz="7200" dirty="0" smtClean="0">
                <a:solidFill>
                  <a:srgbClr val="FF0000"/>
                </a:solidFill>
                <a:latin typeface="Impact" charset="0"/>
              </a:rPr>
              <a:t>The </a:t>
            </a:r>
            <a:r>
              <a:rPr lang="en-US" sz="7200" dirty="0">
                <a:solidFill>
                  <a:srgbClr val="FF0000"/>
                </a:solidFill>
                <a:latin typeface="Impact" charset="0"/>
              </a:rPr>
              <a:t>Hunger Games</a:t>
            </a:r>
            <a:r>
              <a:rPr lang="en-US" sz="5400" dirty="0">
                <a:solidFill>
                  <a:srgbClr val="FF0000"/>
                </a:solidFill>
                <a:latin typeface="Impact" charset="0"/>
              </a:rPr>
              <a:t/>
            </a:r>
            <a:br>
              <a:rPr lang="en-US" sz="5400" dirty="0">
                <a:solidFill>
                  <a:srgbClr val="FF0000"/>
                </a:solidFill>
                <a:latin typeface="Impact" charset="0"/>
              </a:rPr>
            </a:br>
            <a:r>
              <a:rPr lang="en-US" sz="5400" dirty="0" smtClean="0">
                <a:solidFill>
                  <a:srgbClr val="FF0000"/>
                </a:solidFill>
                <a:latin typeface="Impact" charset="0"/>
              </a:rPr>
              <a:t/>
            </a:r>
            <a:br>
              <a:rPr lang="en-US" sz="5400" dirty="0" smtClean="0">
                <a:solidFill>
                  <a:srgbClr val="FF0000"/>
                </a:solidFill>
                <a:latin typeface="Impact" charset="0"/>
              </a:rPr>
            </a:br>
            <a:r>
              <a:rPr lang="en-US" sz="5400" dirty="0">
                <a:solidFill>
                  <a:srgbClr val="FF0000"/>
                </a:solidFill>
                <a:latin typeface="Impact" charset="0"/>
              </a:rPr>
              <a:t/>
            </a:r>
            <a:br>
              <a:rPr lang="en-US" sz="5400" dirty="0">
                <a:solidFill>
                  <a:srgbClr val="FF0000"/>
                </a:solidFill>
                <a:latin typeface="Impact" charset="0"/>
              </a:rPr>
            </a:br>
            <a:r>
              <a:rPr lang="en-US" sz="3600" dirty="0" smtClean="0">
                <a:solidFill>
                  <a:srgbClr val="FF8000"/>
                </a:solidFill>
                <a:latin typeface="Impact" charset="0"/>
              </a:rPr>
              <a:t>By </a:t>
            </a:r>
            <a:r>
              <a:rPr lang="en-US" sz="3600" dirty="0">
                <a:solidFill>
                  <a:srgbClr val="FF8000"/>
                </a:solidFill>
                <a:latin typeface="Impact" charset="0"/>
              </a:rPr>
              <a:t>Suzanne Collins</a:t>
            </a:r>
            <a:endParaRPr lang="en-US" dirty="0">
              <a:solidFill>
                <a:schemeClr val="bg1"/>
              </a:solidFill>
            </a:endParaRPr>
          </a:p>
        </p:txBody>
      </p:sp>
    </p:spTree>
    <p:extLst>
      <p:ext uri="{BB962C8B-B14F-4D97-AF65-F5344CB8AC3E}">
        <p14:creationId xmlns:p14="http://schemas.microsoft.com/office/powerpoint/2010/main" val="260361604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What does Cinna give Katniss before he leaves her?</a:t>
            </a:r>
          </a:p>
          <a:p>
            <a:pPr marL="0" indent="0" algn="ctr">
              <a:buNone/>
            </a:pPr>
            <a:r>
              <a:rPr lang="en-US" sz="4400" dirty="0" smtClean="0">
                <a:latin typeface="Arial Black" panose="020B0A04020102020204" pitchFamily="34" charset="0"/>
              </a:rPr>
              <a:t>Why do you think he does this?</a:t>
            </a:r>
          </a:p>
          <a:p>
            <a:pPr marL="0" indent="0" algn="ctr">
              <a:buNone/>
            </a:pPr>
            <a:r>
              <a:rPr lang="en-US" sz="4400" dirty="0" smtClean="0">
                <a:latin typeface="Arial Black" panose="020B0A04020102020204" pitchFamily="34" charset="0"/>
              </a:rPr>
              <a:t>What does he tell her to give her confidence?</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10/29/19</a:t>
            </a:r>
            <a:endParaRPr lang="en-US" sz="2400" dirty="0">
              <a:latin typeface="Arial Black" panose="020B0A04020102020204" pitchFamily="34" charset="0"/>
            </a:endParaRPr>
          </a:p>
        </p:txBody>
      </p:sp>
    </p:spTree>
    <p:extLst>
      <p:ext uri="{BB962C8B-B14F-4D97-AF65-F5344CB8AC3E}">
        <p14:creationId xmlns:p14="http://schemas.microsoft.com/office/powerpoint/2010/main" val="350941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What does Cinna give Katniss before he leaves her?</a:t>
            </a:r>
          </a:p>
          <a:p>
            <a:pPr marL="0" indent="0" algn="ctr">
              <a:buNone/>
            </a:pPr>
            <a:r>
              <a:rPr lang="en-US" sz="4400" dirty="0">
                <a:latin typeface="Arial Black" panose="020B0A04020102020204" pitchFamily="34" charset="0"/>
              </a:rPr>
              <a:t>Why do you think he does this?</a:t>
            </a:r>
          </a:p>
          <a:p>
            <a:pPr marL="0" indent="0" algn="ctr">
              <a:buNone/>
            </a:pPr>
            <a:r>
              <a:rPr lang="en-US" sz="4400" dirty="0">
                <a:latin typeface="Arial Black" panose="020B0A04020102020204" pitchFamily="34" charset="0"/>
              </a:rPr>
              <a:t>What does he tell her to give her confidence?</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10/29/19</a:t>
            </a:r>
            <a:endParaRPr lang="en-US" sz="2400" dirty="0">
              <a:latin typeface="Arial Black" panose="020B0A04020102020204" pitchFamily="34" charset="0"/>
            </a:endParaRPr>
          </a:p>
        </p:txBody>
      </p:sp>
    </p:spTree>
    <p:extLst>
      <p:ext uri="{BB962C8B-B14F-4D97-AF65-F5344CB8AC3E}">
        <p14:creationId xmlns:p14="http://schemas.microsoft.com/office/powerpoint/2010/main" val="119790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11</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70780197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Continue 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10-12”</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MONDAY </a:t>
            </a:r>
            <a:r>
              <a:rPr lang="en-US" sz="4000" dirty="0">
                <a:latin typeface="Arial Black" panose="020B0A04020102020204" pitchFamily="34" charset="0"/>
              </a:rPr>
              <a:t>BY 7:00 a.m</a:t>
            </a:r>
            <a:r>
              <a:rPr lang="en-US" sz="4000" dirty="0" smtClean="0">
                <a:latin typeface="Arial Black" panose="020B0A04020102020204" pitchFamily="34" charset="0"/>
              </a:rPr>
              <a:t>.</a:t>
            </a:r>
          </a:p>
        </p:txBody>
      </p:sp>
    </p:spTree>
    <p:extLst>
      <p:ext uri="{BB962C8B-B14F-4D97-AF65-F5344CB8AC3E}">
        <p14:creationId xmlns:p14="http://schemas.microsoft.com/office/powerpoint/2010/main" val="258617367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was Katniss looking to get from the cornucopia?</a:t>
            </a:r>
          </a:p>
          <a:p>
            <a:pPr marL="0" indent="0" algn="ctr">
              <a:buNone/>
            </a:pPr>
            <a:r>
              <a:rPr lang="en-US" sz="4000" dirty="0" smtClean="0">
                <a:latin typeface="Arial Black" panose="020B0A04020102020204" pitchFamily="34" charset="0"/>
              </a:rPr>
              <a:t>Did she get what she wanted?</a:t>
            </a:r>
          </a:p>
          <a:p>
            <a:pPr marL="0" indent="0" algn="ctr">
              <a:buNone/>
            </a:pPr>
            <a:r>
              <a:rPr lang="en-US" sz="4000" dirty="0" smtClean="0">
                <a:latin typeface="Arial Black" panose="020B0A04020102020204" pitchFamily="34" charset="0"/>
              </a:rPr>
              <a:t>Why not?</a:t>
            </a:r>
          </a:p>
          <a:p>
            <a:pPr marL="0" indent="0" algn="ctr">
              <a:buNone/>
            </a:pPr>
            <a:r>
              <a:rPr lang="en-US" sz="4000" dirty="0" smtClean="0">
                <a:latin typeface="Arial Black" panose="020B0A04020102020204" pitchFamily="34" charset="0"/>
              </a:rPr>
              <a:t>What did she end up with?</a:t>
            </a:r>
          </a:p>
          <a:p>
            <a:pPr marL="0" indent="0" algn="ctr">
              <a:buNone/>
            </a:pP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10/29/19</a:t>
            </a:r>
            <a:endParaRPr lang="en-US" sz="2400" dirty="0">
              <a:latin typeface="Arial Black" panose="020B0A04020102020204" pitchFamily="34" charset="0"/>
            </a:endParaRPr>
          </a:p>
        </p:txBody>
      </p:sp>
    </p:spTree>
    <p:extLst>
      <p:ext uri="{BB962C8B-B14F-4D97-AF65-F5344CB8AC3E}">
        <p14:creationId xmlns:p14="http://schemas.microsoft.com/office/powerpoint/2010/main" val="289441561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9400"/>
            <a:ext cx="10515600" cy="4627563"/>
          </a:xfrm>
        </p:spPr>
        <p:txBody>
          <a:bodyPr>
            <a:normAutofit/>
          </a:bodyPr>
          <a:lstStyle/>
          <a:p>
            <a:pPr marL="0" indent="0" algn="ctr">
              <a:buNone/>
            </a:pPr>
            <a:r>
              <a:rPr lang="en-US" sz="4800" dirty="0" smtClean="0">
                <a:latin typeface="Arial Black" panose="020B0A04020102020204" pitchFamily="34" charset="0"/>
              </a:rPr>
              <a:t>No Start-up</a:t>
            </a:r>
          </a:p>
          <a:p>
            <a:pPr marL="0" indent="0" algn="ctr">
              <a:buNone/>
            </a:pPr>
            <a:r>
              <a:rPr lang="en-US" sz="4800" dirty="0" smtClean="0">
                <a:latin typeface="Arial Black" panose="020B0A04020102020204" pitchFamily="34" charset="0"/>
              </a:rPr>
              <a:t>No Exit Ticket</a:t>
            </a: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10/30/19</a:t>
            </a:r>
            <a:endParaRPr lang="en-US" sz="2400" dirty="0">
              <a:latin typeface="Arial Black" panose="020B0A04020102020204" pitchFamily="34" charset="0"/>
            </a:endParaRPr>
          </a:p>
        </p:txBody>
      </p:sp>
    </p:spTree>
    <p:extLst>
      <p:ext uri="{BB962C8B-B14F-4D97-AF65-F5344CB8AC3E}">
        <p14:creationId xmlns:p14="http://schemas.microsoft.com/office/powerpoint/2010/main" val="18484414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Where is Katniss at the end of Chapter 11?</a:t>
            </a:r>
          </a:p>
          <a:p>
            <a:pPr marL="0" indent="0" algn="ctr">
              <a:buNone/>
            </a:pPr>
            <a:r>
              <a:rPr lang="en-US" sz="4400" dirty="0" smtClean="0">
                <a:latin typeface="Arial Black" panose="020B0A04020102020204" pitchFamily="34" charset="0"/>
              </a:rPr>
              <a:t>How did she end up stuck there?</a:t>
            </a:r>
          </a:p>
          <a:p>
            <a:pPr marL="0" indent="0" algn="ctr">
              <a:buNone/>
            </a:pPr>
            <a:r>
              <a:rPr lang="en-US" sz="4400" dirty="0" smtClean="0">
                <a:latin typeface="Arial Black" panose="020B0A04020102020204" pitchFamily="34" charset="0"/>
              </a:rPr>
              <a:t>What is the surprise she discovers at the end of the chapter?</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10/31/19</a:t>
            </a:r>
            <a:endParaRPr lang="en-US" sz="2400" dirty="0">
              <a:latin typeface="Arial Black" panose="020B0A04020102020204" pitchFamily="34" charset="0"/>
            </a:endParaRPr>
          </a:p>
        </p:txBody>
      </p:sp>
    </p:spTree>
    <p:extLst>
      <p:ext uri="{BB962C8B-B14F-4D97-AF65-F5344CB8AC3E}">
        <p14:creationId xmlns:p14="http://schemas.microsoft.com/office/powerpoint/2010/main" val="406699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Where is Katniss at the end of Chapter 11?</a:t>
            </a:r>
          </a:p>
          <a:p>
            <a:pPr marL="0" indent="0" algn="ctr">
              <a:buNone/>
            </a:pPr>
            <a:r>
              <a:rPr lang="en-US" sz="4400" dirty="0">
                <a:latin typeface="Arial Black" panose="020B0A04020102020204" pitchFamily="34" charset="0"/>
              </a:rPr>
              <a:t>How did she end up stuck there?</a:t>
            </a:r>
          </a:p>
          <a:p>
            <a:pPr marL="0" indent="0" algn="ctr">
              <a:buNone/>
            </a:pPr>
            <a:r>
              <a:rPr lang="en-US" sz="4400" dirty="0">
                <a:latin typeface="Arial Black" panose="020B0A04020102020204" pitchFamily="34" charset="0"/>
              </a:rPr>
              <a:t>What is the surprise she discovers at the end of the chapter?</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10/31/19</a:t>
            </a:r>
            <a:endParaRPr lang="en-US" sz="2400" dirty="0">
              <a:latin typeface="Arial Black" panose="020B0A04020102020204" pitchFamily="34" charset="0"/>
            </a:endParaRPr>
          </a:p>
        </p:txBody>
      </p:sp>
    </p:spTree>
    <p:extLst>
      <p:ext uri="{BB962C8B-B14F-4D97-AF65-F5344CB8AC3E}">
        <p14:creationId xmlns:p14="http://schemas.microsoft.com/office/powerpoint/2010/main" val="110013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12</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192676981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Begin 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10-12”</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MONDAY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p:txBody>
      </p:sp>
    </p:spTree>
    <p:extLst>
      <p:ext uri="{BB962C8B-B14F-4D97-AF65-F5344CB8AC3E}">
        <p14:creationId xmlns:p14="http://schemas.microsoft.com/office/powerpoint/2010/main" val="3304233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590800" y="990601"/>
            <a:ext cx="7010400"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50000"/>
              </a:spcBef>
            </a:pPr>
            <a:r>
              <a:rPr lang="en-US" altLang="en-US" sz="5400" dirty="0">
                <a:solidFill>
                  <a:srgbClr val="FF0000"/>
                </a:solidFill>
                <a:latin typeface="Impact" panose="020B0806030902050204" pitchFamily="34" charset="0"/>
              </a:rPr>
              <a:t>Would you be willing to compete in a live televised reality show in which the </a:t>
            </a:r>
            <a:r>
              <a:rPr lang="en-US" altLang="en-US" sz="6600" dirty="0">
                <a:solidFill>
                  <a:srgbClr val="FF0000"/>
                </a:solidFill>
                <a:effectLst>
                  <a:outerShdw blurRad="38100" dist="38100" dir="2700000" algn="tl">
                    <a:srgbClr val="FFFFFF"/>
                  </a:outerShdw>
                </a:effectLst>
                <a:latin typeface="Impact" panose="020B0806030902050204" pitchFamily="34" charset="0"/>
              </a:rPr>
              <a:t>winner</a:t>
            </a:r>
            <a:r>
              <a:rPr lang="en-US" altLang="en-US" sz="5400" dirty="0">
                <a:solidFill>
                  <a:srgbClr val="FF0000"/>
                </a:solidFill>
                <a:latin typeface="Impact" panose="020B0806030902050204" pitchFamily="34" charset="0"/>
              </a:rPr>
              <a:t> is showered with gifts such as…</a:t>
            </a:r>
          </a:p>
        </p:txBody>
      </p:sp>
    </p:spTree>
    <p:extLst>
      <p:ext uri="{BB962C8B-B14F-4D97-AF65-F5344CB8AC3E}">
        <p14:creationId xmlns:p14="http://schemas.microsoft.com/office/powerpoint/2010/main" val="278227393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Why do you think </a:t>
            </a:r>
            <a:r>
              <a:rPr lang="en-US" sz="4000" dirty="0" err="1" smtClean="0">
                <a:latin typeface="Arial Black" panose="020B0A04020102020204" pitchFamily="34" charset="0"/>
              </a:rPr>
              <a:t>Peeta</a:t>
            </a:r>
            <a:r>
              <a:rPr lang="en-US" sz="4000" dirty="0" smtClean="0">
                <a:latin typeface="Arial Black" panose="020B0A04020102020204" pitchFamily="34" charset="0"/>
              </a:rPr>
              <a:t> is hunting with the Career Tributes?</a:t>
            </a:r>
          </a:p>
          <a:p>
            <a:pPr marL="0" indent="0" algn="ctr">
              <a:buNone/>
            </a:pPr>
            <a:r>
              <a:rPr lang="en-US" sz="4000" dirty="0" smtClean="0">
                <a:latin typeface="Arial Black" panose="020B0A04020102020204" pitchFamily="34" charset="0"/>
              </a:rPr>
              <a:t>Do you think he has turned on Katniss?</a:t>
            </a:r>
          </a:p>
          <a:p>
            <a:pPr marL="0" indent="0" algn="ctr">
              <a:buNone/>
            </a:pPr>
            <a:r>
              <a:rPr lang="en-US" sz="4000" dirty="0" smtClean="0">
                <a:latin typeface="Arial Black" panose="020B0A04020102020204" pitchFamily="34" charset="0"/>
              </a:rPr>
              <a:t>What evidence can you provide to prove your point?</a:t>
            </a:r>
          </a:p>
          <a:p>
            <a:pPr marL="0" indent="0" algn="ctr">
              <a:buNone/>
            </a:pP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10/31/19</a:t>
            </a:r>
            <a:endParaRPr lang="en-US" sz="2400" dirty="0">
              <a:latin typeface="Arial Black" panose="020B0A04020102020204" pitchFamily="34" charset="0"/>
            </a:endParaRPr>
          </a:p>
        </p:txBody>
      </p:sp>
    </p:spTree>
    <p:extLst>
      <p:ext uri="{BB962C8B-B14F-4D97-AF65-F5344CB8AC3E}">
        <p14:creationId xmlns:p14="http://schemas.microsoft.com/office/powerpoint/2010/main" val="337544387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Why was Katniss upset with </a:t>
            </a:r>
            <a:r>
              <a:rPr lang="en-US" sz="4400" dirty="0" err="1" smtClean="0">
                <a:latin typeface="Arial Black" panose="020B0A04020102020204" pitchFamily="34" charset="0"/>
              </a:rPr>
              <a:t>Haymitch</a:t>
            </a:r>
            <a:r>
              <a:rPr lang="en-US" sz="4400" dirty="0" smtClean="0">
                <a:latin typeface="Arial Black" panose="020B0A04020102020204" pitchFamily="34" charset="0"/>
              </a:rPr>
              <a:t> at the end of Chapter 12?</a:t>
            </a:r>
          </a:p>
          <a:p>
            <a:pPr marL="0" indent="0" algn="ctr">
              <a:buNone/>
            </a:pPr>
            <a:r>
              <a:rPr lang="en-US" sz="4400" dirty="0" smtClean="0">
                <a:latin typeface="Arial Black" panose="020B0A04020102020204" pitchFamily="34" charset="0"/>
              </a:rPr>
              <a:t>What did she think might be the reason he isn’t sending water?</a:t>
            </a:r>
          </a:p>
          <a:p>
            <a:pPr marL="0" indent="0" algn="ctr">
              <a:buNone/>
            </a:pPr>
            <a:r>
              <a:rPr lang="en-US" sz="4400" dirty="0" smtClean="0">
                <a:latin typeface="Arial Black" panose="020B0A04020102020204" pitchFamily="34" charset="0"/>
              </a:rPr>
              <a:t>How did she find it?</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11/4/19</a:t>
            </a:r>
            <a:endParaRPr lang="en-US" sz="2400" dirty="0">
              <a:latin typeface="Arial Black" panose="020B0A04020102020204" pitchFamily="34" charset="0"/>
            </a:endParaRPr>
          </a:p>
        </p:txBody>
      </p:sp>
    </p:spTree>
    <p:extLst>
      <p:ext uri="{BB962C8B-B14F-4D97-AF65-F5344CB8AC3E}">
        <p14:creationId xmlns:p14="http://schemas.microsoft.com/office/powerpoint/2010/main" val="52757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Why was Katniss upset with </a:t>
            </a:r>
            <a:r>
              <a:rPr lang="en-US" sz="4400" dirty="0" err="1">
                <a:latin typeface="Arial Black" panose="020B0A04020102020204" pitchFamily="34" charset="0"/>
              </a:rPr>
              <a:t>Haymitch</a:t>
            </a:r>
            <a:r>
              <a:rPr lang="en-US" sz="4400" dirty="0">
                <a:latin typeface="Arial Black" panose="020B0A04020102020204" pitchFamily="34" charset="0"/>
              </a:rPr>
              <a:t> at the end of Chapter 12?</a:t>
            </a:r>
          </a:p>
          <a:p>
            <a:pPr marL="0" indent="0" algn="ctr">
              <a:buNone/>
            </a:pPr>
            <a:r>
              <a:rPr lang="en-US" sz="4400" dirty="0">
                <a:latin typeface="Arial Black" panose="020B0A04020102020204" pitchFamily="34" charset="0"/>
              </a:rPr>
              <a:t>What did she think might be the reason he isn’t sending water?</a:t>
            </a:r>
          </a:p>
          <a:p>
            <a:pPr marL="0" indent="0" algn="ctr">
              <a:buNone/>
            </a:pPr>
            <a:r>
              <a:rPr lang="en-US" sz="4400" dirty="0">
                <a:latin typeface="Arial Black" panose="020B0A04020102020204" pitchFamily="34" charset="0"/>
              </a:rPr>
              <a:t>How did she find it?</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11/4/19</a:t>
            </a:r>
            <a:endParaRPr lang="en-US" sz="2400" dirty="0">
              <a:latin typeface="Arial Black" panose="020B0A04020102020204" pitchFamily="34" charset="0"/>
            </a:endParaRPr>
          </a:p>
        </p:txBody>
      </p:sp>
    </p:spTree>
    <p:extLst>
      <p:ext uri="{BB962C8B-B14F-4D97-AF65-F5344CB8AC3E}">
        <p14:creationId xmlns:p14="http://schemas.microsoft.com/office/powerpoint/2010/main" val="280149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13</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55000" lnSpcReduction="20000"/>
          </a:bodyPr>
          <a:lstStyle/>
          <a:p>
            <a:r>
              <a:rPr lang="en-US" sz="6000" dirty="0">
                <a:latin typeface="Arial Black" panose="020B0A04020102020204" pitchFamily="34" charset="0"/>
              </a:rPr>
              <a:t>Today, in your groups, we will do a small group read of Chapter </a:t>
            </a:r>
            <a:r>
              <a:rPr lang="en-US" sz="6000" dirty="0" smtClean="0">
                <a:latin typeface="Arial Black" panose="020B0A04020102020204" pitchFamily="34" charset="0"/>
              </a:rPr>
              <a:t>13.</a:t>
            </a:r>
            <a:endParaRPr lang="en-US" sz="6000" dirty="0">
              <a:latin typeface="Arial Black" panose="020B0A04020102020204" pitchFamily="34" charset="0"/>
            </a:endParaRPr>
          </a:p>
          <a:p>
            <a:r>
              <a:rPr lang="en-US" sz="6000" dirty="0">
                <a:latin typeface="Arial Black" panose="020B0A04020102020204" pitchFamily="34" charset="0"/>
              </a:rPr>
              <a:t>You will take turns reading in your groups with everyone participating.</a:t>
            </a:r>
          </a:p>
          <a:p>
            <a:r>
              <a:rPr lang="en-US" sz="6000" dirty="0">
                <a:latin typeface="Arial Black" panose="020B0A04020102020204" pitchFamily="34" charset="0"/>
              </a:rPr>
              <a:t>One member of your group will be allowed to have their question sheet open on their </a:t>
            </a:r>
            <a:r>
              <a:rPr lang="en-US" sz="6000" dirty="0" err="1">
                <a:latin typeface="Arial Black" panose="020B0A04020102020204" pitchFamily="34" charset="0"/>
              </a:rPr>
              <a:t>chromebook</a:t>
            </a:r>
            <a:r>
              <a:rPr lang="en-US" sz="6000" dirty="0">
                <a:latin typeface="Arial Black" panose="020B0A04020102020204" pitchFamily="34" charset="0"/>
              </a:rPr>
              <a:t>.</a:t>
            </a:r>
          </a:p>
          <a:p>
            <a:r>
              <a:rPr lang="en-US" sz="6000" dirty="0">
                <a:latin typeface="Arial Black" panose="020B0A04020102020204" pitchFamily="34" charset="0"/>
              </a:rPr>
              <a:t>As you read, they may NOT answer the questions, but they MAY note the pages where the answers are found and share that with the group at the end of class.</a:t>
            </a:r>
          </a:p>
        </p:txBody>
      </p:sp>
    </p:spTree>
    <p:extLst>
      <p:ext uri="{BB962C8B-B14F-4D97-AF65-F5344CB8AC3E}">
        <p14:creationId xmlns:p14="http://schemas.microsoft.com/office/powerpoint/2010/main" val="27743739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Begin 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13-16”</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MONDAY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p:txBody>
      </p:sp>
    </p:spTree>
    <p:extLst>
      <p:ext uri="{BB962C8B-B14F-4D97-AF65-F5344CB8AC3E}">
        <p14:creationId xmlns:p14="http://schemas.microsoft.com/office/powerpoint/2010/main" val="244278630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How did Katniss get food in Chapter 12?</a:t>
            </a:r>
          </a:p>
          <a:p>
            <a:pPr marL="0" indent="0" algn="ctr">
              <a:buNone/>
            </a:pPr>
            <a:r>
              <a:rPr lang="en-US" sz="4000" dirty="0" smtClean="0">
                <a:latin typeface="Arial Black" panose="020B0A04020102020204" pitchFamily="34" charset="0"/>
              </a:rPr>
              <a:t>Why was it important for more than just to give her strength?</a:t>
            </a:r>
          </a:p>
          <a:p>
            <a:pPr marL="0" indent="0" algn="ctr">
              <a:buNone/>
            </a:pP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11/4/19</a:t>
            </a:r>
            <a:endParaRPr lang="en-US" sz="2400" dirty="0">
              <a:latin typeface="Arial Black" panose="020B0A04020102020204" pitchFamily="34" charset="0"/>
            </a:endParaRPr>
          </a:p>
        </p:txBody>
      </p:sp>
    </p:spTree>
    <p:extLst>
      <p:ext uri="{BB962C8B-B14F-4D97-AF65-F5344CB8AC3E}">
        <p14:creationId xmlns:p14="http://schemas.microsoft.com/office/powerpoint/2010/main" val="147110959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What did Katniss think about when she was running from the Careers?</a:t>
            </a:r>
          </a:p>
          <a:p>
            <a:pPr marL="0" indent="0" algn="ctr">
              <a:buNone/>
            </a:pPr>
            <a:r>
              <a:rPr lang="en-US" sz="4400" dirty="0" smtClean="0">
                <a:latin typeface="Arial Black" panose="020B0A04020102020204" pitchFamily="34" charset="0"/>
              </a:rPr>
              <a:t>What does it remind her to do?</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11/5/19</a:t>
            </a:r>
            <a:endParaRPr lang="en-US" sz="2400" dirty="0">
              <a:latin typeface="Arial Black" panose="020B0A04020102020204" pitchFamily="34" charset="0"/>
            </a:endParaRPr>
          </a:p>
        </p:txBody>
      </p:sp>
    </p:spTree>
    <p:extLst>
      <p:ext uri="{BB962C8B-B14F-4D97-AF65-F5344CB8AC3E}">
        <p14:creationId xmlns:p14="http://schemas.microsoft.com/office/powerpoint/2010/main" val="182525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What did Katniss think about when she was running from the Careers?</a:t>
            </a:r>
          </a:p>
          <a:p>
            <a:pPr marL="0" indent="0" algn="ctr">
              <a:buNone/>
            </a:pPr>
            <a:r>
              <a:rPr lang="en-US" sz="4400" dirty="0">
                <a:latin typeface="Arial Black" panose="020B0A04020102020204" pitchFamily="34" charset="0"/>
              </a:rPr>
              <a:t>What does it remind her to do?</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11/5/19</a:t>
            </a:r>
            <a:endParaRPr lang="en-US" sz="2400" dirty="0">
              <a:latin typeface="Arial Black" panose="020B0A04020102020204" pitchFamily="34" charset="0"/>
            </a:endParaRPr>
          </a:p>
        </p:txBody>
      </p:sp>
    </p:spTree>
    <p:extLst>
      <p:ext uri="{BB962C8B-B14F-4D97-AF65-F5344CB8AC3E}">
        <p14:creationId xmlns:p14="http://schemas.microsoft.com/office/powerpoint/2010/main" val="112012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13</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55000" lnSpcReduction="20000"/>
          </a:bodyPr>
          <a:lstStyle/>
          <a:p>
            <a:r>
              <a:rPr lang="en-US" sz="6000" dirty="0">
                <a:latin typeface="Arial Black" panose="020B0A04020102020204" pitchFamily="34" charset="0"/>
              </a:rPr>
              <a:t>Today, in your groups, we will do a small group read of Chapter </a:t>
            </a:r>
            <a:r>
              <a:rPr lang="en-US" sz="6000" dirty="0" smtClean="0">
                <a:latin typeface="Arial Black" panose="020B0A04020102020204" pitchFamily="34" charset="0"/>
              </a:rPr>
              <a:t>13.</a:t>
            </a:r>
            <a:endParaRPr lang="en-US" sz="6000" dirty="0">
              <a:latin typeface="Arial Black" panose="020B0A04020102020204" pitchFamily="34" charset="0"/>
            </a:endParaRPr>
          </a:p>
          <a:p>
            <a:r>
              <a:rPr lang="en-US" sz="6000" dirty="0">
                <a:latin typeface="Arial Black" panose="020B0A04020102020204" pitchFamily="34" charset="0"/>
              </a:rPr>
              <a:t>You will take turns reading in your groups with everyone participating.</a:t>
            </a:r>
          </a:p>
          <a:p>
            <a:r>
              <a:rPr lang="en-US" sz="6000" dirty="0">
                <a:latin typeface="Arial Black" panose="020B0A04020102020204" pitchFamily="34" charset="0"/>
              </a:rPr>
              <a:t>One member of your group will be allowed to have their question sheet open on their </a:t>
            </a:r>
            <a:r>
              <a:rPr lang="en-US" sz="6000" dirty="0" err="1">
                <a:latin typeface="Arial Black" panose="020B0A04020102020204" pitchFamily="34" charset="0"/>
              </a:rPr>
              <a:t>chromebook</a:t>
            </a:r>
            <a:r>
              <a:rPr lang="en-US" sz="6000" dirty="0">
                <a:latin typeface="Arial Black" panose="020B0A04020102020204" pitchFamily="34" charset="0"/>
              </a:rPr>
              <a:t>.</a:t>
            </a:r>
          </a:p>
          <a:p>
            <a:r>
              <a:rPr lang="en-US" sz="6000" dirty="0">
                <a:latin typeface="Arial Black" panose="020B0A04020102020204" pitchFamily="34" charset="0"/>
              </a:rPr>
              <a:t>As you read, they may NOT answer the questions, but they MAY note the pages where the answers are found and share that with the group at the end of class.</a:t>
            </a:r>
          </a:p>
        </p:txBody>
      </p:sp>
    </p:spTree>
    <p:extLst>
      <p:ext uri="{BB962C8B-B14F-4D97-AF65-F5344CB8AC3E}">
        <p14:creationId xmlns:p14="http://schemas.microsoft.com/office/powerpoint/2010/main" val="337105357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Begin 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13-16”</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MONDAY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p:txBody>
      </p:sp>
    </p:spTree>
    <p:extLst>
      <p:ext uri="{BB962C8B-B14F-4D97-AF65-F5344CB8AC3E}">
        <p14:creationId xmlns:p14="http://schemas.microsoft.com/office/powerpoint/2010/main" val="3262990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bwMode="auto">
          <a:xfrm>
            <a:off x="368300" y="102565"/>
            <a:ext cx="8089900" cy="6241709"/>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eaLnBrk="1" hangingPunct="1">
              <a:lnSpc>
                <a:spcPct val="90000"/>
              </a:lnSpc>
            </a:pPr>
            <a:r>
              <a:rPr lang="en-US" altLang="en-US" sz="6000" dirty="0">
                <a:solidFill>
                  <a:schemeClr val="bg1"/>
                </a:solidFill>
                <a:latin typeface="Impact" panose="020B0806030902050204" pitchFamily="34" charset="0"/>
                <a:ea typeface="ＭＳ Ｐゴシック" panose="020B0600070205080204" pitchFamily="34" charset="-128"/>
              </a:rPr>
              <a:t>…a </a:t>
            </a:r>
            <a:r>
              <a:rPr lang="en-US" altLang="en-US" sz="6600" dirty="0">
                <a:solidFill>
                  <a:srgbClr val="FFEF17"/>
                </a:solidFill>
                <a:latin typeface="Impact" panose="020B0806030902050204" pitchFamily="34" charset="0"/>
                <a:ea typeface="ＭＳ Ｐゴシック" panose="020B0600070205080204" pitchFamily="34" charset="-128"/>
              </a:rPr>
              <a:t>new </a:t>
            </a:r>
            <a:r>
              <a:rPr lang="en-US" altLang="en-US" sz="6600" dirty="0">
                <a:solidFill>
                  <a:srgbClr val="FFEF17"/>
                </a:solidFill>
                <a:effectLst>
                  <a:outerShdw blurRad="38100" dist="38100" dir="2700000" algn="tl">
                    <a:srgbClr val="FFFFFF"/>
                  </a:outerShdw>
                </a:effectLst>
                <a:latin typeface="Impact" panose="020B0806030902050204" pitchFamily="34" charset="0"/>
                <a:ea typeface="ＭＳ Ｐゴシック" panose="020B0600070205080204" pitchFamily="34" charset="-128"/>
              </a:rPr>
              <a:t>home</a:t>
            </a:r>
            <a:r>
              <a:rPr lang="en-US" altLang="en-US" sz="6000" dirty="0">
                <a:solidFill>
                  <a:schemeClr val="bg1"/>
                </a:solidFill>
                <a:latin typeface="Impact" panose="020B0806030902050204" pitchFamily="34" charset="0"/>
                <a:ea typeface="ＭＳ Ｐゴシック" panose="020B0600070205080204" pitchFamily="34" charset="-128"/>
              </a:rPr>
              <a:t>, </a:t>
            </a:r>
            <a:r>
              <a:rPr lang="en-US" altLang="en-US" sz="6000" dirty="0" smtClean="0">
                <a:solidFill>
                  <a:schemeClr val="bg1"/>
                </a:solidFill>
                <a:latin typeface="Impact" panose="020B0806030902050204" pitchFamily="34" charset="0"/>
                <a:ea typeface="ＭＳ Ｐゴシック" panose="020B0600070205080204" pitchFamily="34" charset="-128"/>
              </a:rPr>
              <a:t/>
            </a:r>
            <a:br>
              <a:rPr lang="en-US" altLang="en-US" sz="6000" dirty="0" smtClean="0">
                <a:solidFill>
                  <a:schemeClr val="bg1"/>
                </a:solidFill>
                <a:latin typeface="Impact" panose="020B0806030902050204" pitchFamily="34" charset="0"/>
                <a:ea typeface="ＭＳ Ｐゴシック" panose="020B0600070205080204" pitchFamily="34" charset="-128"/>
              </a:rPr>
            </a:br>
            <a:r>
              <a:rPr lang="en-US" altLang="en-US" sz="6000" dirty="0">
                <a:solidFill>
                  <a:schemeClr val="bg1"/>
                </a:solidFill>
                <a:latin typeface="Impact" panose="020B0806030902050204" pitchFamily="34" charset="0"/>
                <a:ea typeface="ＭＳ Ｐゴシック" panose="020B0600070205080204" pitchFamily="34" charset="-128"/>
              </a:rPr>
              <a:t/>
            </a:r>
            <a:br>
              <a:rPr lang="en-US" altLang="en-US" sz="6000" dirty="0">
                <a:solidFill>
                  <a:schemeClr val="bg1"/>
                </a:solidFill>
                <a:latin typeface="Impact" panose="020B0806030902050204" pitchFamily="34" charset="0"/>
                <a:ea typeface="ＭＳ Ｐゴシック" panose="020B0600070205080204" pitchFamily="34" charset="-128"/>
              </a:rPr>
            </a:br>
            <a:r>
              <a:rPr lang="en-US" altLang="en-US" sz="6600" dirty="0">
                <a:solidFill>
                  <a:srgbClr val="177A03"/>
                </a:solidFill>
                <a:effectLst>
                  <a:outerShdw blurRad="38100" dist="38100" dir="2700000" algn="tl">
                    <a:srgbClr val="FFFFFF"/>
                  </a:outerShdw>
                </a:effectLst>
                <a:latin typeface="Impact" panose="020B0806030902050204" pitchFamily="34" charset="0"/>
                <a:ea typeface="ＭＳ Ｐゴシック" panose="020B0600070205080204" pitchFamily="34" charset="-128"/>
              </a:rPr>
              <a:t>money</a:t>
            </a:r>
            <a:r>
              <a:rPr lang="en-US" altLang="en-US" sz="6600" dirty="0">
                <a:solidFill>
                  <a:srgbClr val="177A03"/>
                </a:solidFill>
                <a:latin typeface="Impact" panose="020B0806030902050204" pitchFamily="34" charset="0"/>
                <a:ea typeface="ＭＳ Ｐゴシック" panose="020B0600070205080204" pitchFamily="34" charset="-128"/>
              </a:rPr>
              <a:t> </a:t>
            </a:r>
            <a:r>
              <a:rPr lang="en-US" altLang="en-US" sz="6000" dirty="0">
                <a:solidFill>
                  <a:srgbClr val="177A03"/>
                </a:solidFill>
                <a:latin typeface="Impact" panose="020B0806030902050204" pitchFamily="34" charset="0"/>
                <a:ea typeface="ＭＳ Ｐゴシック" panose="020B0600070205080204" pitchFamily="34" charset="-128"/>
              </a:rPr>
              <a:t>for life</a:t>
            </a:r>
            <a:r>
              <a:rPr lang="en-US" altLang="en-US" sz="6000" dirty="0">
                <a:solidFill>
                  <a:schemeClr val="bg1"/>
                </a:solidFill>
                <a:latin typeface="Impact" panose="020B0806030902050204" pitchFamily="34" charset="0"/>
                <a:ea typeface="ＭＳ Ｐゴシック" panose="020B0600070205080204" pitchFamily="34" charset="-128"/>
              </a:rPr>
              <a:t>, </a:t>
            </a:r>
            <a:r>
              <a:rPr lang="en-US" altLang="en-US" sz="6000" dirty="0" smtClean="0">
                <a:solidFill>
                  <a:schemeClr val="bg1"/>
                </a:solidFill>
                <a:latin typeface="Impact" panose="020B0806030902050204" pitchFamily="34" charset="0"/>
                <a:ea typeface="ＭＳ Ｐゴシック" panose="020B0600070205080204" pitchFamily="34" charset="-128"/>
              </a:rPr>
              <a:t/>
            </a:r>
            <a:br>
              <a:rPr lang="en-US" altLang="en-US" sz="6000" dirty="0" smtClean="0">
                <a:solidFill>
                  <a:schemeClr val="bg1"/>
                </a:solidFill>
                <a:latin typeface="Impact" panose="020B0806030902050204" pitchFamily="34" charset="0"/>
                <a:ea typeface="ＭＳ Ｐゴシック" panose="020B0600070205080204" pitchFamily="34" charset="-128"/>
              </a:rPr>
            </a:br>
            <a:r>
              <a:rPr lang="en-US" altLang="en-US" sz="6000" dirty="0">
                <a:solidFill>
                  <a:schemeClr val="bg1"/>
                </a:solidFill>
                <a:latin typeface="Impact" panose="020B0806030902050204" pitchFamily="34" charset="0"/>
                <a:ea typeface="ＭＳ Ｐゴシック" panose="020B0600070205080204" pitchFamily="34" charset="-128"/>
              </a:rPr>
              <a:t/>
            </a:r>
            <a:br>
              <a:rPr lang="en-US" altLang="en-US" sz="6000" dirty="0">
                <a:solidFill>
                  <a:schemeClr val="bg1"/>
                </a:solidFill>
                <a:latin typeface="Impact" panose="020B0806030902050204" pitchFamily="34" charset="0"/>
                <a:ea typeface="ＭＳ Ｐゴシック" panose="020B0600070205080204" pitchFamily="34" charset="-128"/>
              </a:rPr>
            </a:br>
            <a:r>
              <a:rPr lang="en-US" altLang="en-US" sz="6000" dirty="0">
                <a:solidFill>
                  <a:schemeClr val="bg1"/>
                </a:solidFill>
                <a:latin typeface="Impact" panose="020B0806030902050204" pitchFamily="34" charset="0"/>
                <a:ea typeface="ＭＳ Ｐゴシック" panose="020B0600070205080204" pitchFamily="34" charset="-128"/>
              </a:rPr>
              <a:t>and a </a:t>
            </a:r>
            <a:r>
              <a:rPr lang="en-US" altLang="en-US" sz="6600" dirty="0">
                <a:solidFill>
                  <a:srgbClr val="080199"/>
                </a:solidFill>
                <a:effectLst>
                  <a:outerShdw blurRad="38100" dist="38100" dir="2700000" algn="tl">
                    <a:srgbClr val="FFFFFF"/>
                  </a:outerShdw>
                </a:effectLst>
                <a:latin typeface="Impact" panose="020B0806030902050204" pitchFamily="34" charset="0"/>
                <a:ea typeface="ＭＳ Ｐゴシック" panose="020B0600070205080204" pitchFamily="34" charset="-128"/>
              </a:rPr>
              <a:t>career</a:t>
            </a:r>
            <a:r>
              <a:rPr lang="en-US" altLang="en-US" sz="6000" dirty="0">
                <a:solidFill>
                  <a:srgbClr val="080199"/>
                </a:solidFill>
                <a:latin typeface="Impact" panose="020B0806030902050204" pitchFamily="34" charset="0"/>
                <a:ea typeface="ＭＳ Ｐゴシック" panose="020B0600070205080204" pitchFamily="34" charset="-128"/>
              </a:rPr>
              <a:t> mentoring</a:t>
            </a:r>
            <a:r>
              <a:rPr lang="en-US" altLang="en-US" sz="6000" dirty="0">
                <a:solidFill>
                  <a:srgbClr val="FF0303"/>
                </a:solidFill>
                <a:latin typeface="Impact" panose="020B0806030902050204" pitchFamily="34" charset="0"/>
                <a:ea typeface="ＭＳ Ｐゴシック" panose="020B0600070205080204" pitchFamily="34" charset="-128"/>
              </a:rPr>
              <a:t> </a:t>
            </a:r>
            <a:r>
              <a:rPr lang="en-US" altLang="en-US" sz="6600" dirty="0">
                <a:solidFill>
                  <a:srgbClr val="FFFF00"/>
                </a:solidFill>
                <a:latin typeface="Impact" panose="020B0806030902050204" pitchFamily="34" charset="0"/>
                <a:ea typeface="ＭＳ Ｐゴシック" panose="020B0600070205080204" pitchFamily="34" charset="-128"/>
              </a:rPr>
              <a:t>new opponents</a:t>
            </a:r>
            <a:r>
              <a:rPr lang="en-US" altLang="en-US" sz="6000" dirty="0">
                <a:solidFill>
                  <a:schemeClr val="bg1"/>
                </a:solidFill>
                <a:latin typeface="Impact" panose="020B0806030902050204" pitchFamily="34" charset="0"/>
                <a:ea typeface="ＭＳ Ｐゴシック" panose="020B0600070205080204" pitchFamily="34" charset="-128"/>
              </a:rPr>
              <a:t> each year?</a:t>
            </a:r>
            <a:endParaRPr lang="en-US" altLang="en-US" dirty="0" smtClean="0">
              <a:ea typeface="ＭＳ Ｐゴシック" panose="020B0600070205080204" pitchFamily="34" charset="-128"/>
            </a:endParaRPr>
          </a:p>
        </p:txBody>
      </p:sp>
      <p:pic>
        <p:nvPicPr>
          <p:cNvPr id="8194" name="Picture 6" descr="Macintosh HD:Users:torman:Documents:HungerGamesCD:HungerGamesUnit:Slideshows:PowerpointPresentations:HGintroduction1_files:slide0003_image003.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099818" y="863600"/>
            <a:ext cx="359847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4272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was Rue pointing to?</a:t>
            </a:r>
          </a:p>
          <a:p>
            <a:pPr marL="0" indent="0" algn="ctr">
              <a:buNone/>
            </a:pPr>
            <a:r>
              <a:rPr lang="en-US" sz="4000" dirty="0" smtClean="0">
                <a:latin typeface="Arial Black" panose="020B0A04020102020204" pitchFamily="34" charset="0"/>
              </a:rPr>
              <a:t>What does Katniss decide to do?</a:t>
            </a:r>
          </a:p>
          <a:p>
            <a:pPr marL="0" indent="0" algn="ctr">
              <a:buNone/>
            </a:pPr>
            <a:r>
              <a:rPr lang="en-US" sz="4000" dirty="0" smtClean="0">
                <a:latin typeface="Arial Black" panose="020B0A04020102020204" pitchFamily="34" charset="0"/>
              </a:rPr>
              <a:t>What happens to her in the process that could be a problem?</a:t>
            </a:r>
          </a:p>
          <a:p>
            <a:pPr marL="0" indent="0" algn="ctr">
              <a:buNone/>
            </a:pP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11/5/19</a:t>
            </a:r>
            <a:endParaRPr lang="en-US" sz="2400" dirty="0">
              <a:latin typeface="Arial Black" panose="020B0A04020102020204" pitchFamily="34" charset="0"/>
            </a:endParaRPr>
          </a:p>
        </p:txBody>
      </p:sp>
    </p:spTree>
    <p:extLst>
      <p:ext uri="{BB962C8B-B14F-4D97-AF65-F5344CB8AC3E}">
        <p14:creationId xmlns:p14="http://schemas.microsoft.com/office/powerpoint/2010/main" val="145485040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4400" dirty="0">
                <a:latin typeface="Arial Black" panose="020B0A04020102020204" pitchFamily="34" charset="0"/>
              </a:rPr>
              <a:t>Why do some people survive a catastrophic event and others don’t?  </a:t>
            </a:r>
            <a:endParaRPr lang="en-US" sz="44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What </a:t>
            </a:r>
            <a:r>
              <a:rPr lang="en-US" sz="4400" dirty="0">
                <a:latin typeface="Arial Black" panose="020B0A04020102020204" pitchFamily="34" charset="0"/>
              </a:rPr>
              <a:t>emotions might a survivor have</a:t>
            </a:r>
            <a:r>
              <a:rPr lang="en-US" sz="4400" dirty="0" smtClean="0">
                <a:latin typeface="Arial Black" panose="020B0A04020102020204" pitchFamily="34" charset="0"/>
              </a:rPr>
              <a:t>?</a:t>
            </a:r>
          </a:p>
          <a:p>
            <a:pPr marL="0" indent="0" algn="ctr">
              <a:buNone/>
            </a:pPr>
            <a:r>
              <a:rPr lang="en-US" sz="4400" dirty="0" smtClean="0">
                <a:latin typeface="Arial Black" panose="020B0A04020102020204" pitchFamily="34" charset="0"/>
              </a:rPr>
              <a:t>How could surviving affect their lives?</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11/6/19</a:t>
            </a:r>
            <a:endParaRPr lang="en-US" sz="2400" dirty="0">
              <a:latin typeface="Arial Black" panose="020B0A04020102020204" pitchFamily="34" charset="0"/>
            </a:endParaRPr>
          </a:p>
        </p:txBody>
      </p:sp>
    </p:spTree>
    <p:extLst>
      <p:ext uri="{BB962C8B-B14F-4D97-AF65-F5344CB8AC3E}">
        <p14:creationId xmlns:p14="http://schemas.microsoft.com/office/powerpoint/2010/main" val="235913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4400" dirty="0">
                <a:latin typeface="Arial Black" panose="020B0A04020102020204" pitchFamily="34" charset="0"/>
              </a:rPr>
              <a:t>Why do some people survive a catastrophic event and others don’t?  </a:t>
            </a:r>
          </a:p>
          <a:p>
            <a:pPr marL="0" indent="0" algn="ctr">
              <a:buNone/>
            </a:pPr>
            <a:r>
              <a:rPr lang="en-US" sz="4400" dirty="0">
                <a:latin typeface="Arial Black" panose="020B0A04020102020204" pitchFamily="34" charset="0"/>
              </a:rPr>
              <a:t>What emotions might a survivor have</a:t>
            </a:r>
            <a:r>
              <a:rPr lang="en-US" sz="4400" dirty="0" smtClean="0">
                <a:latin typeface="Arial Black" panose="020B0A04020102020204" pitchFamily="34" charset="0"/>
              </a:rPr>
              <a:t>?</a:t>
            </a:r>
          </a:p>
          <a:p>
            <a:pPr marL="0" indent="0" algn="ctr">
              <a:buNone/>
            </a:pPr>
            <a:r>
              <a:rPr lang="en-US" sz="4400" dirty="0">
                <a:latin typeface="Arial Black" panose="020B0A04020102020204" pitchFamily="34" charset="0"/>
              </a:rPr>
              <a:t>How could surviving affect their lives?</a:t>
            </a: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11/6/19</a:t>
            </a:r>
            <a:endParaRPr lang="en-US" sz="2400" dirty="0">
              <a:latin typeface="Arial Black" panose="020B0A04020102020204" pitchFamily="34" charset="0"/>
            </a:endParaRPr>
          </a:p>
        </p:txBody>
      </p:sp>
    </p:spTree>
    <p:extLst>
      <p:ext uri="{BB962C8B-B14F-4D97-AF65-F5344CB8AC3E}">
        <p14:creationId xmlns:p14="http://schemas.microsoft.com/office/powerpoint/2010/main" val="149858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QUESTIONS </a:t>
            </a:r>
            <a:r>
              <a:rPr lang="en-US" sz="4000" dirty="0">
                <a:latin typeface="Arial Black" panose="020B0A04020102020204" pitchFamily="34" charset="0"/>
              </a:rPr>
              <a:t>– </a:t>
            </a:r>
            <a:r>
              <a:rPr lang="en-US" sz="4000" dirty="0" smtClean="0">
                <a:latin typeface="Arial Black" panose="020B0A04020102020204" pitchFamily="34" charset="0"/>
              </a:rPr>
              <a:t>The Moral Logic of Survivor Guilt”</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FRIDAY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p:txBody>
      </p:sp>
    </p:spTree>
    <p:extLst>
      <p:ext uri="{BB962C8B-B14F-4D97-AF65-F5344CB8AC3E}">
        <p14:creationId xmlns:p14="http://schemas.microsoft.com/office/powerpoint/2010/main" val="241993777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Imagine you had to give </a:t>
            </a:r>
            <a:r>
              <a:rPr lang="en-US" sz="4000" dirty="0">
                <a:latin typeface="Arial Black" panose="020B0A04020102020204" pitchFamily="34" charset="0"/>
              </a:rPr>
              <a:t>a pep talk to a firefighter who could not save somebody. </a:t>
            </a:r>
          </a:p>
          <a:p>
            <a:pPr marL="0" indent="0" algn="ctr">
              <a:buNone/>
            </a:pPr>
            <a:r>
              <a:rPr lang="en-US" sz="4000" dirty="0" smtClean="0">
                <a:latin typeface="Arial Black" panose="020B0A04020102020204" pitchFamily="34" charset="0"/>
              </a:rPr>
              <a:t>Why </a:t>
            </a:r>
            <a:r>
              <a:rPr lang="en-US" sz="4000" dirty="0">
                <a:latin typeface="Arial Black" panose="020B0A04020102020204" pitchFamily="34" charset="0"/>
              </a:rPr>
              <a:t>should they forgive themselves? </a:t>
            </a:r>
          </a:p>
          <a:p>
            <a:pPr marL="0" indent="0" algn="ctr">
              <a:buNone/>
            </a:pPr>
            <a:r>
              <a:rPr lang="en-US" sz="4000" dirty="0" smtClean="0">
                <a:latin typeface="Arial Black" panose="020B0A04020102020204" pitchFamily="34" charset="0"/>
              </a:rPr>
              <a:t>Include </a:t>
            </a:r>
            <a:r>
              <a:rPr lang="en-US" sz="4000" dirty="0">
                <a:latin typeface="Arial Black" panose="020B0A04020102020204" pitchFamily="34" charset="0"/>
              </a:rPr>
              <a:t>ideas from Sherman’s essay. </a:t>
            </a: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11/6/19</a:t>
            </a:r>
            <a:endParaRPr lang="en-US" sz="2400" dirty="0">
              <a:latin typeface="Arial Black" panose="020B0A04020102020204" pitchFamily="34" charset="0"/>
            </a:endParaRPr>
          </a:p>
        </p:txBody>
      </p:sp>
    </p:spTree>
    <p:extLst>
      <p:ext uri="{BB962C8B-B14F-4D97-AF65-F5344CB8AC3E}">
        <p14:creationId xmlns:p14="http://schemas.microsoft.com/office/powerpoint/2010/main" val="405507332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How does Katniss escape the Careers?</a:t>
            </a:r>
          </a:p>
          <a:p>
            <a:pPr marL="0" indent="0" algn="ctr">
              <a:buNone/>
            </a:pPr>
            <a:r>
              <a:rPr lang="en-US" sz="4400" dirty="0" smtClean="0">
                <a:latin typeface="Arial Black" panose="020B0A04020102020204" pitchFamily="34" charset="0"/>
              </a:rPr>
              <a:t>What happens to her in the process?</a:t>
            </a:r>
          </a:p>
          <a:p>
            <a:pPr marL="0" indent="0" algn="ctr">
              <a:buNone/>
            </a:pPr>
            <a:r>
              <a:rPr lang="en-US" sz="4400" dirty="0" smtClean="0">
                <a:latin typeface="Arial Black" panose="020B0A04020102020204" pitchFamily="34" charset="0"/>
              </a:rPr>
              <a:t>What are the symptoms she knows might follow?</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11/7/19</a:t>
            </a:r>
            <a:endParaRPr lang="en-US" sz="2400" dirty="0">
              <a:latin typeface="Arial Black" panose="020B0A04020102020204" pitchFamily="34" charset="0"/>
            </a:endParaRPr>
          </a:p>
        </p:txBody>
      </p:sp>
    </p:spTree>
    <p:extLst>
      <p:ext uri="{BB962C8B-B14F-4D97-AF65-F5344CB8AC3E}">
        <p14:creationId xmlns:p14="http://schemas.microsoft.com/office/powerpoint/2010/main" val="283376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How does Katniss escape the Careers?</a:t>
            </a:r>
          </a:p>
          <a:p>
            <a:pPr marL="0" indent="0" algn="ctr">
              <a:buNone/>
            </a:pPr>
            <a:r>
              <a:rPr lang="en-US" sz="4400" dirty="0">
                <a:latin typeface="Arial Black" panose="020B0A04020102020204" pitchFamily="34" charset="0"/>
              </a:rPr>
              <a:t>What happens to her in the process?</a:t>
            </a:r>
          </a:p>
          <a:p>
            <a:pPr marL="0" indent="0" algn="ctr">
              <a:buNone/>
            </a:pPr>
            <a:r>
              <a:rPr lang="en-US" sz="4400" dirty="0">
                <a:latin typeface="Arial Black" panose="020B0A04020102020204" pitchFamily="34" charset="0"/>
              </a:rPr>
              <a:t>What are the symptoms she knows might follow?</a:t>
            </a: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11/6/19</a:t>
            </a:r>
            <a:endParaRPr lang="en-US" sz="2400" dirty="0">
              <a:latin typeface="Arial Black" panose="020B0A04020102020204" pitchFamily="34" charset="0"/>
            </a:endParaRPr>
          </a:p>
        </p:txBody>
      </p:sp>
    </p:spTree>
    <p:extLst>
      <p:ext uri="{BB962C8B-B14F-4D97-AF65-F5344CB8AC3E}">
        <p14:creationId xmlns:p14="http://schemas.microsoft.com/office/powerpoint/2010/main" val="293561048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15</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15054086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68400"/>
            <a:ext cx="10515600" cy="5270500"/>
          </a:xfrm>
        </p:spPr>
        <p:txBody>
          <a:bodyPr>
            <a:normAutofit fontScale="92500" lnSpcReduction="10000"/>
          </a:bodyPr>
          <a:lstStyle/>
          <a:p>
            <a:pPr marL="0" indent="0" algn="ctr">
              <a:buNone/>
            </a:pPr>
            <a:r>
              <a:rPr lang="en-US" sz="4000" dirty="0">
                <a:latin typeface="Arial Black" panose="020B0A04020102020204" pitchFamily="34" charset="0"/>
              </a:rPr>
              <a:t>QUESTIONS – The Moral Logic of Survivor Guilt”</a:t>
            </a:r>
          </a:p>
          <a:p>
            <a:pPr marL="0" indent="0" algn="ctr">
              <a:buNone/>
            </a:pPr>
            <a:r>
              <a:rPr lang="en-US" sz="4000" dirty="0">
                <a:latin typeface="Arial Black" panose="020B0A04020102020204" pitchFamily="34" charset="0"/>
              </a:rPr>
              <a:t>In Google Classroom.</a:t>
            </a:r>
          </a:p>
          <a:p>
            <a:pPr marL="0" indent="0" algn="ctr">
              <a:buNone/>
            </a:pPr>
            <a:r>
              <a:rPr lang="en-US" sz="4000" dirty="0">
                <a:latin typeface="Arial Black" panose="020B0A04020102020204" pitchFamily="34" charset="0"/>
              </a:rPr>
              <a:t>DUE FRIDAY BY 8:00 a.m. </a:t>
            </a: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13-16”</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TUESDAY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p:txBody>
      </p:sp>
    </p:spTree>
    <p:extLst>
      <p:ext uri="{BB962C8B-B14F-4D97-AF65-F5344CB8AC3E}">
        <p14:creationId xmlns:p14="http://schemas.microsoft.com/office/powerpoint/2010/main" val="356017655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Predict:</a:t>
            </a:r>
          </a:p>
          <a:p>
            <a:pPr marL="0" indent="0" algn="ctr">
              <a:buNone/>
            </a:pPr>
            <a:r>
              <a:rPr lang="en-US" sz="4000" dirty="0" smtClean="0">
                <a:latin typeface="Arial Black" panose="020B0A04020102020204" pitchFamily="34" charset="0"/>
              </a:rPr>
              <a:t>What do you think Katniss’ plan is?</a:t>
            </a:r>
          </a:p>
          <a:p>
            <a:pPr marL="0" indent="0" algn="ctr">
              <a:buNone/>
            </a:pPr>
            <a:r>
              <a:rPr lang="en-US" sz="4000" dirty="0" smtClean="0">
                <a:latin typeface="Arial Black" panose="020B0A04020102020204" pitchFamily="34" charset="0"/>
              </a:rPr>
              <a:t>Do you think it will work?</a:t>
            </a:r>
          </a:p>
          <a:p>
            <a:pPr marL="0" indent="0" algn="ctr">
              <a:buNone/>
            </a:pPr>
            <a:r>
              <a:rPr lang="en-US" sz="4000" dirty="0" smtClean="0">
                <a:latin typeface="Arial Black" panose="020B0A04020102020204" pitchFamily="34" charset="0"/>
              </a:rPr>
              <a:t>Why or why not?</a:t>
            </a: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11/7/19</a:t>
            </a:r>
            <a:endParaRPr lang="en-US" sz="2400" dirty="0">
              <a:latin typeface="Arial Black" panose="020B0A04020102020204" pitchFamily="34" charset="0"/>
            </a:endParaRPr>
          </a:p>
        </p:txBody>
      </p:sp>
    </p:spTree>
    <p:extLst>
      <p:ext uri="{BB962C8B-B14F-4D97-AF65-F5344CB8AC3E}">
        <p14:creationId xmlns:p14="http://schemas.microsoft.com/office/powerpoint/2010/main" val="588746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00400" y="863600"/>
            <a:ext cx="5715000" cy="109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6600" dirty="0">
                <a:solidFill>
                  <a:srgbClr val="FF0000"/>
                </a:solidFill>
                <a:latin typeface="Impact" panose="020B0806030902050204" pitchFamily="34" charset="0"/>
              </a:rPr>
              <a:t>But if you LOSE…</a:t>
            </a:r>
            <a:endParaRPr lang="en-US" altLang="en-US" dirty="0">
              <a:solidFill>
                <a:srgbClr val="FF0000"/>
              </a:solidFill>
            </a:endParaRPr>
          </a:p>
        </p:txBody>
      </p:sp>
      <p:sp>
        <p:nvSpPr>
          <p:cNvPr id="37891" name="Text Box 3"/>
          <p:cNvSpPr txBox="1">
            <a:spLocks noChangeArrowheads="1"/>
          </p:cNvSpPr>
          <p:nvPr/>
        </p:nvSpPr>
        <p:spPr bwMode="auto">
          <a:xfrm>
            <a:off x="2768600" y="2641600"/>
            <a:ext cx="6578600" cy="2308324"/>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sz="7200" dirty="0">
                <a:solidFill>
                  <a:srgbClr val="FFA00B"/>
                </a:solidFill>
                <a:latin typeface="Impact" charset="0"/>
              </a:rPr>
              <a:t>You pay with your </a:t>
            </a:r>
            <a:r>
              <a:rPr lang="en-US" sz="7200" dirty="0">
                <a:solidFill>
                  <a:srgbClr val="FFA00B"/>
                </a:solidFill>
                <a:effectLst>
                  <a:outerShdw blurRad="38100" dist="38100" dir="2700000" algn="tl">
                    <a:srgbClr val="FFFFFF"/>
                  </a:outerShdw>
                </a:effectLst>
                <a:latin typeface="Impact" charset="0"/>
              </a:rPr>
              <a:t>LIFE</a:t>
            </a:r>
            <a:r>
              <a:rPr lang="en-US" sz="7200" dirty="0">
                <a:solidFill>
                  <a:srgbClr val="FFA00B"/>
                </a:solidFill>
                <a:latin typeface="Impact" charset="0"/>
              </a:rPr>
              <a:t>.</a:t>
            </a:r>
            <a:endParaRPr lang="en-US" sz="6600" dirty="0">
              <a:solidFill>
                <a:schemeClr val="bg1"/>
              </a:solidFill>
              <a:latin typeface="Impact" charset="0"/>
            </a:endParaRPr>
          </a:p>
        </p:txBody>
      </p:sp>
    </p:spTree>
    <p:extLst>
      <p:ext uri="{BB962C8B-B14F-4D97-AF65-F5344CB8AC3E}">
        <p14:creationId xmlns:p14="http://schemas.microsoft.com/office/powerpoint/2010/main" val="188984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additive="base">
                                        <p:cTn id="13"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Predict:</a:t>
            </a:r>
          </a:p>
          <a:p>
            <a:pPr marL="0" indent="0" algn="ctr">
              <a:buNone/>
            </a:pPr>
            <a:r>
              <a:rPr lang="en-US" sz="4400" dirty="0">
                <a:latin typeface="Arial Black" panose="020B0A04020102020204" pitchFamily="34" charset="0"/>
              </a:rPr>
              <a:t>What do you think Katniss’ plan is?</a:t>
            </a:r>
          </a:p>
          <a:p>
            <a:pPr marL="0" indent="0" algn="ctr">
              <a:buNone/>
            </a:pPr>
            <a:r>
              <a:rPr lang="en-US" sz="4400" dirty="0">
                <a:latin typeface="Arial Black" panose="020B0A04020102020204" pitchFamily="34" charset="0"/>
              </a:rPr>
              <a:t>Do you think it will work?</a:t>
            </a:r>
          </a:p>
          <a:p>
            <a:pPr marL="0" indent="0" algn="ctr">
              <a:buNone/>
            </a:pPr>
            <a:r>
              <a:rPr lang="en-US" sz="4400" dirty="0">
                <a:latin typeface="Arial Black" panose="020B0A04020102020204" pitchFamily="34" charset="0"/>
              </a:rPr>
              <a:t>Why or why not</a:t>
            </a:r>
            <a:r>
              <a:rPr lang="en-US" sz="4400" dirty="0" smtClean="0">
                <a:latin typeface="Arial Black" panose="020B0A04020102020204" pitchFamily="34" charset="0"/>
              </a:rPr>
              <a:t>?</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11/8/19</a:t>
            </a:r>
            <a:endParaRPr lang="en-US" sz="2400" dirty="0">
              <a:latin typeface="Arial Black" panose="020B0A04020102020204" pitchFamily="34" charset="0"/>
            </a:endParaRPr>
          </a:p>
        </p:txBody>
      </p:sp>
    </p:spTree>
    <p:extLst>
      <p:ext uri="{BB962C8B-B14F-4D97-AF65-F5344CB8AC3E}">
        <p14:creationId xmlns:p14="http://schemas.microsoft.com/office/powerpoint/2010/main" val="417768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Predict:</a:t>
            </a:r>
          </a:p>
          <a:p>
            <a:pPr marL="0" indent="0" algn="ctr">
              <a:buNone/>
            </a:pPr>
            <a:r>
              <a:rPr lang="en-US" sz="4400" dirty="0">
                <a:latin typeface="Arial Black" panose="020B0A04020102020204" pitchFamily="34" charset="0"/>
              </a:rPr>
              <a:t>What do you think Katniss’ plan is?</a:t>
            </a:r>
          </a:p>
          <a:p>
            <a:pPr marL="0" indent="0" algn="ctr">
              <a:buNone/>
            </a:pPr>
            <a:r>
              <a:rPr lang="en-US" sz="4400" dirty="0">
                <a:latin typeface="Arial Black" panose="020B0A04020102020204" pitchFamily="34" charset="0"/>
              </a:rPr>
              <a:t>Do you think it will work?</a:t>
            </a:r>
          </a:p>
          <a:p>
            <a:pPr marL="0" indent="0" algn="ctr">
              <a:buNone/>
            </a:pPr>
            <a:r>
              <a:rPr lang="en-US" sz="4400" dirty="0">
                <a:latin typeface="Arial Black" panose="020B0A04020102020204" pitchFamily="34" charset="0"/>
              </a:rPr>
              <a:t>Why or why not?</a:t>
            </a: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11/8/19</a:t>
            </a:r>
            <a:endParaRPr lang="en-US" sz="2400" dirty="0">
              <a:latin typeface="Arial Black" panose="020B0A04020102020204" pitchFamily="34" charset="0"/>
            </a:endParaRPr>
          </a:p>
        </p:txBody>
      </p:sp>
    </p:spTree>
    <p:extLst>
      <p:ext uri="{BB962C8B-B14F-4D97-AF65-F5344CB8AC3E}">
        <p14:creationId xmlns:p14="http://schemas.microsoft.com/office/powerpoint/2010/main" val="91957196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16</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48338280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68400"/>
            <a:ext cx="10515600" cy="5270500"/>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13-16”</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TUESDAY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p:txBody>
      </p:sp>
    </p:spTree>
    <p:extLst>
      <p:ext uri="{BB962C8B-B14F-4D97-AF65-F5344CB8AC3E}">
        <p14:creationId xmlns:p14="http://schemas.microsoft.com/office/powerpoint/2010/main" val="147511730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a:latin typeface="Arial Black" panose="020B0A04020102020204" pitchFamily="34" charset="0"/>
              </a:rPr>
              <a:t>If you were Katniss, would you want to team up with Rue?</a:t>
            </a:r>
          </a:p>
          <a:p>
            <a:pPr marL="0" indent="0" algn="ctr">
              <a:buNone/>
            </a:pPr>
            <a:r>
              <a:rPr lang="en-US" sz="4000" dirty="0">
                <a:latin typeface="Arial Black" panose="020B0A04020102020204" pitchFamily="34" charset="0"/>
              </a:rPr>
              <a:t>What benefits could there be?</a:t>
            </a:r>
          </a:p>
          <a:p>
            <a:pPr marL="0" indent="0" algn="ctr">
              <a:buNone/>
            </a:pPr>
            <a:r>
              <a:rPr lang="en-US" sz="4000" dirty="0">
                <a:latin typeface="Arial Black" panose="020B0A04020102020204" pitchFamily="34" charset="0"/>
              </a:rPr>
              <a:t>What reasons might she have for NOT wanting to?</a:t>
            </a:r>
          </a:p>
          <a:p>
            <a:pPr marL="0" indent="0" algn="ctr">
              <a:buNone/>
            </a:pP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11/8/19</a:t>
            </a:r>
            <a:endParaRPr lang="en-US" sz="2400" dirty="0">
              <a:latin typeface="Arial Black" panose="020B0A04020102020204" pitchFamily="34" charset="0"/>
            </a:endParaRPr>
          </a:p>
        </p:txBody>
      </p:sp>
    </p:spTree>
    <p:extLst>
      <p:ext uri="{BB962C8B-B14F-4D97-AF65-F5344CB8AC3E}">
        <p14:creationId xmlns:p14="http://schemas.microsoft.com/office/powerpoint/2010/main" val="246047528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Why is Katniss suspicious of the Career’s food?</a:t>
            </a:r>
          </a:p>
          <a:p>
            <a:pPr marL="0" indent="0" algn="ctr">
              <a:buNone/>
            </a:pPr>
            <a:r>
              <a:rPr lang="en-US" sz="4400" dirty="0" smtClean="0">
                <a:latin typeface="Arial Black" panose="020B0A04020102020204" pitchFamily="34" charset="0"/>
              </a:rPr>
              <a:t>What had they done with it?</a:t>
            </a:r>
          </a:p>
          <a:p>
            <a:pPr marL="0" indent="0" algn="ctr">
              <a:buNone/>
            </a:pPr>
            <a:r>
              <a:rPr lang="en-US" sz="4400" dirty="0" smtClean="0">
                <a:latin typeface="Arial Black" panose="020B0A04020102020204" pitchFamily="34" charset="0"/>
              </a:rPr>
              <a:t>Who was protecting it?</a:t>
            </a: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11/12/19</a:t>
            </a:r>
            <a:endParaRPr lang="en-US" sz="2400" dirty="0">
              <a:latin typeface="Arial Black" panose="020B0A04020102020204" pitchFamily="34" charset="0"/>
            </a:endParaRPr>
          </a:p>
        </p:txBody>
      </p:sp>
    </p:spTree>
    <p:extLst>
      <p:ext uri="{BB962C8B-B14F-4D97-AF65-F5344CB8AC3E}">
        <p14:creationId xmlns:p14="http://schemas.microsoft.com/office/powerpoint/2010/main" val="385034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Why is Katniss suspicious of the Career’s food?</a:t>
            </a:r>
          </a:p>
          <a:p>
            <a:pPr marL="0" indent="0" algn="ctr">
              <a:buNone/>
            </a:pPr>
            <a:r>
              <a:rPr lang="en-US" sz="4400" dirty="0">
                <a:latin typeface="Arial Black" panose="020B0A04020102020204" pitchFamily="34" charset="0"/>
              </a:rPr>
              <a:t>What had they done with it?</a:t>
            </a:r>
          </a:p>
          <a:p>
            <a:pPr marL="0" indent="0" algn="ctr">
              <a:buNone/>
            </a:pPr>
            <a:r>
              <a:rPr lang="en-US" sz="4400" dirty="0">
                <a:latin typeface="Arial Black" panose="020B0A04020102020204" pitchFamily="34" charset="0"/>
              </a:rPr>
              <a:t>Who was protecting it?</a:t>
            </a: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11/12/19</a:t>
            </a:r>
            <a:endParaRPr lang="en-US" sz="2400" dirty="0">
              <a:latin typeface="Arial Black" panose="020B0A04020102020204" pitchFamily="34" charset="0"/>
            </a:endParaRPr>
          </a:p>
        </p:txBody>
      </p:sp>
    </p:spTree>
    <p:extLst>
      <p:ext uri="{BB962C8B-B14F-4D97-AF65-F5344CB8AC3E}">
        <p14:creationId xmlns:p14="http://schemas.microsoft.com/office/powerpoint/2010/main" val="235834461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17 &amp; 18</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97979614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68400"/>
            <a:ext cx="10515600" cy="5270500"/>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17-18”</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FRIDAY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QUIZ ON PART 2 OF THE NOVEL ON FRIDAY!!!</a:t>
            </a:r>
          </a:p>
        </p:txBody>
      </p:sp>
    </p:spTree>
    <p:extLst>
      <p:ext uri="{BB962C8B-B14F-4D97-AF65-F5344CB8AC3E}">
        <p14:creationId xmlns:p14="http://schemas.microsoft.com/office/powerpoint/2010/main" val="153021874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How did Katniss know that her plan with Rue had gone wrong?</a:t>
            </a:r>
          </a:p>
          <a:p>
            <a:pPr marL="0" indent="0" algn="ctr">
              <a:buNone/>
            </a:pPr>
            <a:r>
              <a:rPr lang="en-US" sz="4000" dirty="0" smtClean="0">
                <a:latin typeface="Arial Black" panose="020B0A04020102020204" pitchFamily="34" charset="0"/>
              </a:rPr>
              <a:t>How did she find Rue?</a:t>
            </a:r>
          </a:p>
          <a:p>
            <a:pPr marL="0" indent="0" algn="ctr">
              <a:buNone/>
            </a:pPr>
            <a:r>
              <a:rPr lang="en-US" sz="4000" dirty="0" smtClean="0">
                <a:latin typeface="Arial Black" panose="020B0A04020102020204" pitchFamily="34" charset="0"/>
              </a:rPr>
              <a:t>What did she find?</a:t>
            </a: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11/12/19</a:t>
            </a:r>
            <a:endParaRPr lang="en-US" sz="2400" dirty="0">
              <a:latin typeface="Arial Black" panose="020B0A04020102020204" pitchFamily="34" charset="0"/>
            </a:endParaRPr>
          </a:p>
        </p:txBody>
      </p:sp>
    </p:spTree>
    <p:extLst>
      <p:ext uri="{BB962C8B-B14F-4D97-AF65-F5344CB8AC3E}">
        <p14:creationId xmlns:p14="http://schemas.microsoft.com/office/powerpoint/2010/main" val="2882017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057400" y="685800"/>
            <a:ext cx="8001000" cy="529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8800" dirty="0">
                <a:solidFill>
                  <a:srgbClr val="FF0000"/>
                </a:solidFill>
                <a:latin typeface="Impact" panose="020B0806030902050204" pitchFamily="34" charset="0"/>
              </a:rPr>
              <a:t>Still want to play?</a:t>
            </a:r>
          </a:p>
          <a:p>
            <a:pPr algn="ctr">
              <a:spcBef>
                <a:spcPct val="50000"/>
              </a:spcBef>
            </a:pPr>
            <a:r>
              <a:rPr lang="en-US" altLang="en-US" sz="6600" dirty="0">
                <a:solidFill>
                  <a:srgbClr val="FFC000"/>
                </a:solidFill>
                <a:effectLst>
                  <a:outerShdw blurRad="38100" dist="38100" dir="2700000" algn="tl">
                    <a:srgbClr val="FFFFFF"/>
                  </a:outerShdw>
                </a:effectLst>
                <a:latin typeface="Impact" panose="020B0806030902050204" pitchFamily="34" charset="0"/>
              </a:rPr>
              <a:t>What if you </a:t>
            </a:r>
            <a:r>
              <a:rPr lang="en-US" altLang="en-US" sz="6600" dirty="0" smtClean="0">
                <a:solidFill>
                  <a:srgbClr val="FFC000"/>
                </a:solidFill>
                <a:effectLst>
                  <a:outerShdw blurRad="38100" dist="38100" dir="2700000" algn="tl">
                    <a:srgbClr val="FFFFFF"/>
                  </a:outerShdw>
                </a:effectLst>
                <a:latin typeface="Impact" panose="020B0806030902050204" pitchFamily="34" charset="0"/>
              </a:rPr>
              <a:t>didn’</a:t>
            </a:r>
            <a:r>
              <a:rPr lang="en-US" altLang="ja-JP" sz="6600" dirty="0" smtClean="0">
                <a:solidFill>
                  <a:srgbClr val="FFC000"/>
                </a:solidFill>
                <a:effectLst>
                  <a:outerShdw blurRad="38100" dist="38100" dir="2700000" algn="tl">
                    <a:srgbClr val="FFFFFF"/>
                  </a:outerShdw>
                </a:effectLst>
                <a:latin typeface="Impact" panose="020B0806030902050204" pitchFamily="34" charset="0"/>
              </a:rPr>
              <a:t>t </a:t>
            </a:r>
            <a:r>
              <a:rPr lang="en-US" altLang="ja-JP" sz="6600" dirty="0">
                <a:solidFill>
                  <a:srgbClr val="FFC000"/>
                </a:solidFill>
                <a:effectLst>
                  <a:outerShdw blurRad="38100" dist="38100" dir="2700000" algn="tl">
                    <a:srgbClr val="FFFFFF"/>
                  </a:outerShdw>
                </a:effectLst>
                <a:latin typeface="Impact" panose="020B0806030902050204" pitchFamily="34" charset="0"/>
              </a:rPr>
              <a:t>have a choice?</a:t>
            </a:r>
            <a:endParaRPr lang="en-US" altLang="en-US" dirty="0">
              <a:solidFill>
                <a:srgbClr val="FFC000"/>
              </a:solidFill>
            </a:endParaRPr>
          </a:p>
        </p:txBody>
      </p:sp>
    </p:spTree>
    <p:extLst>
      <p:ext uri="{BB962C8B-B14F-4D97-AF65-F5344CB8AC3E}">
        <p14:creationId xmlns:p14="http://schemas.microsoft.com/office/powerpoint/2010/main" val="22248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additive="base">
                                        <p:cTn id="7" dur="5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4">
                                            <p:txEl>
                                              <p:pRg st="1" end="1"/>
                                            </p:txEl>
                                          </p:spTgt>
                                        </p:tgtEl>
                                        <p:attrNameLst>
                                          <p:attrName>style.visibility</p:attrName>
                                        </p:attrNameLst>
                                      </p:cBhvr>
                                      <p:to>
                                        <p:strVal val="visible"/>
                                      </p:to>
                                    </p:set>
                                    <p:anim calcmode="lin" valueType="num">
                                      <p:cBhvr additive="base">
                                        <p:cTn id="13" dur="500" fill="hold"/>
                                        <p:tgtEl>
                                          <p:spTgt spid="389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Would you rather be stranded…</a:t>
            </a:r>
          </a:p>
          <a:p>
            <a:pPr marL="0" indent="0" algn="ctr">
              <a:buNone/>
            </a:pPr>
            <a:r>
              <a:rPr lang="en-US" sz="4400" dirty="0" smtClean="0">
                <a:latin typeface="Arial Black" panose="020B0A04020102020204" pitchFamily="34" charset="0"/>
              </a:rPr>
              <a:t>On top of a mountain</a:t>
            </a:r>
          </a:p>
          <a:p>
            <a:pPr marL="0" indent="0" algn="ctr">
              <a:buNone/>
            </a:pPr>
            <a:r>
              <a:rPr lang="en-US" sz="4400" dirty="0" smtClean="0">
                <a:latin typeface="Arial Black" panose="020B0A04020102020204" pitchFamily="34" charset="0"/>
              </a:rPr>
              <a:t>On a deserted island</a:t>
            </a:r>
          </a:p>
          <a:p>
            <a:pPr marL="0" indent="0" algn="ctr">
              <a:buNone/>
            </a:pPr>
            <a:r>
              <a:rPr lang="en-US" sz="4400" dirty="0" smtClean="0">
                <a:latin typeface="Arial Black" panose="020B0A04020102020204" pitchFamily="34" charset="0"/>
              </a:rPr>
              <a:t>In the middle of the ocean</a:t>
            </a:r>
            <a:br>
              <a:rPr lang="en-US" sz="4400" dirty="0" smtClean="0">
                <a:latin typeface="Arial Black" panose="020B0A04020102020204" pitchFamily="34" charset="0"/>
              </a:rPr>
            </a:br>
            <a:r>
              <a:rPr lang="en-US" sz="4400" dirty="0" smtClean="0">
                <a:latin typeface="Arial Black" panose="020B0A04020102020204" pitchFamily="34" charset="0"/>
              </a:rPr>
              <a:t/>
            </a:r>
            <a:br>
              <a:rPr lang="en-US" sz="4400" dirty="0" smtClean="0">
                <a:latin typeface="Arial Black" panose="020B0A04020102020204" pitchFamily="34" charset="0"/>
              </a:rPr>
            </a:br>
            <a:r>
              <a:rPr lang="en-US" sz="4400" dirty="0" smtClean="0">
                <a:latin typeface="Arial Black" panose="020B0A04020102020204" pitchFamily="34" charset="0"/>
              </a:rPr>
              <a:t>Why?</a:t>
            </a: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11/13/19</a:t>
            </a:r>
            <a:endParaRPr lang="en-US" sz="2400" dirty="0">
              <a:latin typeface="Arial Black" panose="020B0A04020102020204" pitchFamily="34" charset="0"/>
            </a:endParaRPr>
          </a:p>
        </p:txBody>
      </p:sp>
    </p:spTree>
    <p:extLst>
      <p:ext uri="{BB962C8B-B14F-4D97-AF65-F5344CB8AC3E}">
        <p14:creationId xmlns:p14="http://schemas.microsoft.com/office/powerpoint/2010/main" val="242854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Would you rather be stranded…</a:t>
            </a:r>
          </a:p>
          <a:p>
            <a:pPr marL="0" indent="0" algn="ctr">
              <a:buNone/>
            </a:pPr>
            <a:r>
              <a:rPr lang="en-US" sz="4400" dirty="0">
                <a:latin typeface="Arial Black" panose="020B0A04020102020204" pitchFamily="34" charset="0"/>
              </a:rPr>
              <a:t>On top of a mountain</a:t>
            </a:r>
          </a:p>
          <a:p>
            <a:pPr marL="0" indent="0" algn="ctr">
              <a:buNone/>
            </a:pPr>
            <a:r>
              <a:rPr lang="en-US" sz="4400" dirty="0">
                <a:latin typeface="Arial Black" panose="020B0A04020102020204" pitchFamily="34" charset="0"/>
              </a:rPr>
              <a:t>On a deserted island</a:t>
            </a:r>
          </a:p>
          <a:p>
            <a:pPr marL="0" indent="0" algn="ctr">
              <a:buNone/>
            </a:pPr>
            <a:r>
              <a:rPr lang="en-US" sz="4400" dirty="0">
                <a:latin typeface="Arial Black" panose="020B0A04020102020204" pitchFamily="34" charset="0"/>
              </a:rPr>
              <a:t>In the middle of the ocean</a:t>
            </a:r>
            <a:br>
              <a:rPr lang="en-US" sz="4400" dirty="0">
                <a:latin typeface="Arial Black" panose="020B0A04020102020204" pitchFamily="34" charset="0"/>
              </a:rPr>
            </a:br>
            <a:r>
              <a:rPr lang="en-US" sz="4400" dirty="0">
                <a:latin typeface="Arial Black" panose="020B0A04020102020204" pitchFamily="34" charset="0"/>
              </a:rPr>
              <a:t/>
            </a:r>
            <a:br>
              <a:rPr lang="en-US" sz="4400" dirty="0">
                <a:latin typeface="Arial Black" panose="020B0A04020102020204" pitchFamily="34" charset="0"/>
              </a:rPr>
            </a:br>
            <a:r>
              <a:rPr lang="en-US" sz="4400" dirty="0">
                <a:latin typeface="Arial Black" panose="020B0A04020102020204" pitchFamily="34" charset="0"/>
              </a:rPr>
              <a:t>Why?</a:t>
            </a: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11/13/19</a:t>
            </a:r>
            <a:endParaRPr lang="en-US" sz="2400" dirty="0">
              <a:latin typeface="Arial Black" panose="020B0A04020102020204" pitchFamily="34" charset="0"/>
            </a:endParaRPr>
          </a:p>
        </p:txBody>
      </p:sp>
    </p:spTree>
    <p:extLst>
      <p:ext uri="{BB962C8B-B14F-4D97-AF65-F5344CB8AC3E}">
        <p14:creationId xmlns:p14="http://schemas.microsoft.com/office/powerpoint/2010/main" val="50236795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Titanic vs. Lusitania</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143807200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68400"/>
            <a:ext cx="10515600" cy="5270500"/>
          </a:xfrm>
        </p:spPr>
        <p:txBody>
          <a:bodyPr>
            <a:normAutofit fontScale="92500" lnSpcReduction="20000"/>
          </a:bodyPr>
          <a:lstStyle/>
          <a:p>
            <a:pPr marL="0" indent="0" algn="ctr">
              <a:buNone/>
            </a:pPr>
            <a:r>
              <a:rPr lang="en-US" sz="4000" dirty="0" smtClean="0">
                <a:latin typeface="Arial Black" panose="020B0A04020102020204" pitchFamily="34" charset="0"/>
              </a:rPr>
              <a:t>Titanic vs. Lusitania article summary</a:t>
            </a:r>
          </a:p>
          <a:p>
            <a:pPr marL="0" indent="0" algn="ctr">
              <a:buNone/>
            </a:pPr>
            <a:r>
              <a:rPr lang="en-US" sz="4000" dirty="0" smtClean="0">
                <a:latin typeface="Arial Black" panose="020B0A04020102020204" pitchFamily="34" charset="0"/>
              </a:rPr>
              <a:t>DUE TOMORROW!</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17-18”</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FRIDAY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QUIZ ON PART 2 OF THE NOVEL ON FRIDAY!!!</a:t>
            </a:r>
          </a:p>
        </p:txBody>
      </p:sp>
    </p:spTree>
    <p:extLst>
      <p:ext uri="{BB962C8B-B14F-4D97-AF65-F5344CB8AC3E}">
        <p14:creationId xmlns:p14="http://schemas.microsoft.com/office/powerpoint/2010/main" val="38284450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would you say was the biggest reason for the differences in survival rates on each ship?</a:t>
            </a:r>
          </a:p>
          <a:p>
            <a:pPr marL="0" indent="0" algn="ctr">
              <a:buNone/>
            </a:pPr>
            <a:r>
              <a:rPr lang="en-US" sz="4000" dirty="0" smtClean="0">
                <a:latin typeface="Arial Black" panose="020B0A04020102020204" pitchFamily="34" charset="0"/>
              </a:rPr>
              <a:t>Do you think the people on one ship deserve more blame than those on the other?</a:t>
            </a:r>
          </a:p>
          <a:p>
            <a:pPr marL="0" indent="0" algn="ctr">
              <a:buNone/>
            </a:pPr>
            <a:r>
              <a:rPr lang="en-US" sz="4000" dirty="0" smtClean="0">
                <a:latin typeface="Arial Black" panose="020B0A04020102020204" pitchFamily="34" charset="0"/>
              </a:rPr>
              <a:t>Why or why not?</a:t>
            </a: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11/13/19</a:t>
            </a:r>
            <a:endParaRPr lang="en-US" sz="2400" dirty="0">
              <a:latin typeface="Arial Black" panose="020B0A04020102020204" pitchFamily="34" charset="0"/>
            </a:endParaRPr>
          </a:p>
        </p:txBody>
      </p:sp>
    </p:spTree>
    <p:extLst>
      <p:ext uri="{BB962C8B-B14F-4D97-AF65-F5344CB8AC3E}">
        <p14:creationId xmlns:p14="http://schemas.microsoft.com/office/powerpoint/2010/main" val="291313816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3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266700" y="5575300"/>
            <a:ext cx="12014200" cy="1015663"/>
          </a:xfrm>
          <a:prstGeom prst="rect">
            <a:avLst/>
          </a:prstGeom>
          <a:noFill/>
        </p:spPr>
        <p:txBody>
          <a:bodyPr wrap="square" rtlCol="0">
            <a:spAutoFit/>
          </a:bodyPr>
          <a:lstStyle/>
          <a:p>
            <a:pPr algn="ctr"/>
            <a:r>
              <a:rPr lang="en-US" sz="6000" dirty="0" smtClean="0">
                <a:solidFill>
                  <a:prstClr val="white"/>
                </a:solidFill>
                <a:latin typeface="Arial Black" panose="020B0A04020102020204" pitchFamily="34" charset="0"/>
              </a:rPr>
              <a:t>TITANIC VS. LUSITANIA</a:t>
            </a:r>
            <a:endParaRPr lang="en-US" sz="6000" dirty="0">
              <a:solidFill>
                <a:prstClr val="white"/>
              </a:solidFill>
              <a:latin typeface="Arial Black" panose="020B0A04020102020204" pitchFamily="34" charset="0"/>
            </a:endParaRPr>
          </a:p>
        </p:txBody>
      </p:sp>
      <p:sp>
        <p:nvSpPr>
          <p:cNvPr id="6" name="TextBox 5"/>
          <p:cNvSpPr txBox="1"/>
          <p:nvPr/>
        </p:nvSpPr>
        <p:spPr>
          <a:xfrm>
            <a:off x="355600" y="5664200"/>
            <a:ext cx="12014200" cy="1015663"/>
          </a:xfrm>
          <a:prstGeom prst="rect">
            <a:avLst/>
          </a:prstGeom>
          <a:noFill/>
        </p:spPr>
        <p:txBody>
          <a:bodyPr wrap="square" rtlCol="0">
            <a:spAutoFit/>
          </a:bodyPr>
          <a:lstStyle/>
          <a:p>
            <a:pPr algn="ctr"/>
            <a:r>
              <a:rPr lang="en-US" sz="6000" dirty="0" smtClean="0">
                <a:solidFill>
                  <a:srgbClr val="D52224"/>
                </a:solidFill>
                <a:latin typeface="Arial Black" panose="020B0A04020102020204" pitchFamily="34" charset="0"/>
              </a:rPr>
              <a:t>TITANIC VS. LUSITANIA</a:t>
            </a:r>
            <a:endParaRPr lang="en-US" sz="6000" dirty="0">
              <a:solidFill>
                <a:srgbClr val="D52224"/>
              </a:solidFill>
              <a:latin typeface="Arial Black" panose="020B0A04020102020204" pitchFamily="34" charset="0"/>
            </a:endParaRPr>
          </a:p>
        </p:txBody>
      </p:sp>
      <p:sp>
        <p:nvSpPr>
          <p:cNvPr id="2" name="TextBox 1"/>
          <p:cNvSpPr txBox="1"/>
          <p:nvPr/>
        </p:nvSpPr>
        <p:spPr>
          <a:xfrm>
            <a:off x="266700" y="2064931"/>
            <a:ext cx="11328400" cy="3046988"/>
          </a:xfrm>
          <a:prstGeom prst="rect">
            <a:avLst/>
          </a:prstGeom>
          <a:noFill/>
        </p:spPr>
        <p:txBody>
          <a:bodyPr wrap="square" rtlCol="0">
            <a:spAutoFit/>
          </a:bodyPr>
          <a:lstStyle/>
          <a:p>
            <a:pPr algn="ctr"/>
            <a:r>
              <a:rPr lang="en-US" sz="9600" b="1" dirty="0" smtClean="0">
                <a:solidFill>
                  <a:schemeClr val="bg1"/>
                </a:solidFill>
              </a:rPr>
              <a:t>ESCAPE</a:t>
            </a:r>
          </a:p>
          <a:p>
            <a:pPr algn="ctr"/>
            <a:r>
              <a:rPr lang="en-US" sz="9600" b="1" dirty="0" smtClean="0">
                <a:solidFill>
                  <a:schemeClr val="bg1"/>
                </a:solidFill>
              </a:rPr>
              <a:t>ROOM</a:t>
            </a:r>
            <a:endParaRPr lang="en-US" sz="9600" b="1" dirty="0">
              <a:solidFill>
                <a:schemeClr val="bg1"/>
              </a:solidFill>
            </a:endParaRPr>
          </a:p>
        </p:txBody>
      </p:sp>
    </p:spTree>
    <p:extLst>
      <p:ext uri="{BB962C8B-B14F-4D97-AF65-F5344CB8AC3E}">
        <p14:creationId xmlns:p14="http://schemas.microsoft.com/office/powerpoint/2010/main" val="315712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bg1"/>
                </a:solidFill>
                <a:latin typeface="Arial Black" panose="020B0A04020102020204" pitchFamily="34" charset="0"/>
              </a:rPr>
              <a:t>Welcome to the Escape Arena</a:t>
            </a:r>
            <a:endParaRPr lang="en-US" dirty="0">
              <a:solidFill>
                <a:schemeClr val="bg1"/>
              </a:solidFill>
              <a:latin typeface="Arial Black" panose="020B0A04020102020204" pitchFamily="34" charset="0"/>
            </a:endParaRPr>
          </a:p>
        </p:txBody>
      </p:sp>
      <p:sp>
        <p:nvSpPr>
          <p:cNvPr id="5" name="Content Placeholder 4"/>
          <p:cNvSpPr>
            <a:spLocks noGrp="1"/>
          </p:cNvSpPr>
          <p:nvPr>
            <p:ph idx="1"/>
          </p:nvPr>
        </p:nvSpPr>
        <p:spPr/>
        <p:txBody>
          <a:bodyPr>
            <a:normAutofit fontScale="92500" lnSpcReduction="10000"/>
          </a:bodyPr>
          <a:lstStyle/>
          <a:p>
            <a:pPr marL="0" indent="0" algn="ctr">
              <a:buNone/>
            </a:pPr>
            <a:r>
              <a:rPr lang="en-US" dirty="0" smtClean="0">
                <a:solidFill>
                  <a:schemeClr val="bg1"/>
                </a:solidFill>
                <a:latin typeface="Arial Black" panose="020B0A04020102020204" pitchFamily="34" charset="0"/>
              </a:rPr>
              <a:t>May the Odds Be Ever In Your Favor!</a:t>
            </a:r>
          </a:p>
          <a:p>
            <a:pPr marL="0" indent="0" algn="ctr">
              <a:buNone/>
            </a:pPr>
            <a:endParaRPr lang="en-US" dirty="0">
              <a:solidFill>
                <a:schemeClr val="bg1"/>
              </a:solidFill>
              <a:latin typeface="Arial Black" panose="020B0A04020102020204" pitchFamily="34" charset="0"/>
            </a:endParaRPr>
          </a:p>
          <a:p>
            <a:pPr marL="0" indent="0" algn="ctr">
              <a:buNone/>
            </a:pPr>
            <a:endParaRPr lang="en-US" dirty="0" smtClean="0">
              <a:solidFill>
                <a:schemeClr val="bg1"/>
              </a:solidFill>
              <a:latin typeface="Arial Black" panose="020B0A04020102020204" pitchFamily="34" charset="0"/>
            </a:endParaRPr>
          </a:p>
          <a:p>
            <a:pPr marL="0" indent="0" algn="ctr">
              <a:buNone/>
            </a:pPr>
            <a:r>
              <a:rPr lang="en-US" sz="6000" b="1" u="sng" dirty="0" smtClean="0">
                <a:solidFill>
                  <a:schemeClr val="bg1"/>
                </a:solidFill>
                <a:latin typeface="Arial Black" panose="020B0A04020102020204" pitchFamily="34" charset="0"/>
              </a:rPr>
              <a:t>THE CHALLENGE</a:t>
            </a:r>
          </a:p>
          <a:p>
            <a:pPr marL="0" indent="0" algn="ctr">
              <a:buNone/>
            </a:pPr>
            <a:r>
              <a:rPr lang="en-US" sz="6000" dirty="0" smtClean="0">
                <a:solidFill>
                  <a:schemeClr val="bg1"/>
                </a:solidFill>
                <a:latin typeface="Arial Black" panose="020B0A04020102020204" pitchFamily="34" charset="0"/>
              </a:rPr>
              <a:t>Solve 5 puzzles in 5 minutes, based on the article we read yesterday. </a:t>
            </a:r>
          </a:p>
          <a:p>
            <a:pPr marL="0" indent="0" algn="ctr">
              <a:buNone/>
            </a:pPr>
            <a:endParaRPr lang="en-US" sz="6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33706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heel(1)">
                                      <p:cBhvr>
                                        <p:cTn id="15" dur="2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down)">
                                      <p:cBhvr>
                                        <p:cTn id="26" dur="580">
                                          <p:stCondLst>
                                            <p:cond delay="0"/>
                                          </p:stCondLst>
                                        </p:cTn>
                                        <p:tgtEl>
                                          <p:spTgt spid="5">
                                            <p:txEl>
                                              <p:pRg st="4" end="4"/>
                                            </p:txEl>
                                          </p:spTgt>
                                        </p:tgtEl>
                                      </p:cBhvr>
                                    </p:animEffect>
                                    <p:anim calcmode="lin" valueType="num">
                                      <p:cBhvr>
                                        <p:cTn id="27"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xEl>
                                              <p:pRg st="4" end="4"/>
                                            </p:txEl>
                                          </p:spTgt>
                                        </p:tgtEl>
                                      </p:cBhvr>
                                      <p:to x="100000" y="60000"/>
                                    </p:animScale>
                                    <p:animScale>
                                      <p:cBhvr>
                                        <p:cTn id="33" dur="166" decel="50000">
                                          <p:stCondLst>
                                            <p:cond delay="676"/>
                                          </p:stCondLst>
                                        </p:cTn>
                                        <p:tgtEl>
                                          <p:spTgt spid="5">
                                            <p:txEl>
                                              <p:pRg st="4" end="4"/>
                                            </p:txEl>
                                          </p:spTgt>
                                        </p:tgtEl>
                                      </p:cBhvr>
                                      <p:to x="100000" y="100000"/>
                                    </p:animScale>
                                    <p:animScale>
                                      <p:cBhvr>
                                        <p:cTn id="34" dur="26">
                                          <p:stCondLst>
                                            <p:cond delay="1312"/>
                                          </p:stCondLst>
                                        </p:cTn>
                                        <p:tgtEl>
                                          <p:spTgt spid="5">
                                            <p:txEl>
                                              <p:pRg st="4" end="4"/>
                                            </p:txEl>
                                          </p:spTgt>
                                        </p:tgtEl>
                                      </p:cBhvr>
                                      <p:to x="100000" y="80000"/>
                                    </p:animScale>
                                    <p:animScale>
                                      <p:cBhvr>
                                        <p:cTn id="35" dur="166" decel="50000">
                                          <p:stCondLst>
                                            <p:cond delay="1338"/>
                                          </p:stCondLst>
                                        </p:cTn>
                                        <p:tgtEl>
                                          <p:spTgt spid="5">
                                            <p:txEl>
                                              <p:pRg st="4" end="4"/>
                                            </p:txEl>
                                          </p:spTgt>
                                        </p:tgtEl>
                                      </p:cBhvr>
                                      <p:to x="100000" y="100000"/>
                                    </p:animScale>
                                    <p:animScale>
                                      <p:cBhvr>
                                        <p:cTn id="36" dur="26">
                                          <p:stCondLst>
                                            <p:cond delay="1642"/>
                                          </p:stCondLst>
                                        </p:cTn>
                                        <p:tgtEl>
                                          <p:spTgt spid="5">
                                            <p:txEl>
                                              <p:pRg st="4" end="4"/>
                                            </p:txEl>
                                          </p:spTgt>
                                        </p:tgtEl>
                                      </p:cBhvr>
                                      <p:to x="100000" y="90000"/>
                                    </p:animScale>
                                    <p:animScale>
                                      <p:cBhvr>
                                        <p:cTn id="37" dur="166" decel="50000">
                                          <p:stCondLst>
                                            <p:cond delay="1668"/>
                                          </p:stCondLst>
                                        </p:cTn>
                                        <p:tgtEl>
                                          <p:spTgt spid="5">
                                            <p:txEl>
                                              <p:pRg st="4" end="4"/>
                                            </p:txEl>
                                          </p:spTgt>
                                        </p:tgtEl>
                                      </p:cBhvr>
                                      <p:to x="100000" y="100000"/>
                                    </p:animScale>
                                    <p:animScale>
                                      <p:cBhvr>
                                        <p:cTn id="38" dur="26">
                                          <p:stCondLst>
                                            <p:cond delay="1808"/>
                                          </p:stCondLst>
                                        </p:cTn>
                                        <p:tgtEl>
                                          <p:spTgt spid="5">
                                            <p:txEl>
                                              <p:pRg st="4" end="4"/>
                                            </p:txEl>
                                          </p:spTgt>
                                        </p:tgtEl>
                                      </p:cBhvr>
                                      <p:to x="100000" y="95000"/>
                                    </p:animScale>
                                    <p:animScale>
                                      <p:cBhvr>
                                        <p:cTn id="39" dur="166" decel="50000">
                                          <p:stCondLst>
                                            <p:cond delay="1834"/>
                                          </p:stCondLst>
                                        </p:cTn>
                                        <p:tgtEl>
                                          <p:spTgt spid="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7575"/>
          </a:xfrm>
        </p:spPr>
        <p:txBody>
          <a:bodyPr/>
          <a:lstStyle/>
          <a:p>
            <a:pPr algn="ctr"/>
            <a:r>
              <a:rPr lang="en-US" dirty="0" smtClean="0">
                <a:solidFill>
                  <a:schemeClr val="bg1"/>
                </a:solidFill>
                <a:latin typeface="Arial Black" panose="020B0A04020102020204" pitchFamily="34" charset="0"/>
              </a:rPr>
              <a:t>The Rules</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266700" y="952500"/>
            <a:ext cx="11658600" cy="5702300"/>
          </a:xfrm>
        </p:spPr>
        <p:txBody>
          <a:bodyPr>
            <a:normAutofit lnSpcReduction="10000"/>
          </a:bodyPr>
          <a:lstStyle/>
          <a:p>
            <a:r>
              <a:rPr lang="en-US" dirty="0" smtClean="0">
                <a:solidFill>
                  <a:schemeClr val="bg1"/>
                </a:solidFill>
                <a:latin typeface="Arial Black" panose="020B0A04020102020204" pitchFamily="34" charset="0"/>
              </a:rPr>
              <a:t>Your team has 5 minutes to solve the 5 clues based on the article “Titanic vs. Lusitania.”</a:t>
            </a:r>
          </a:p>
          <a:p>
            <a:r>
              <a:rPr lang="en-US" dirty="0" smtClean="0">
                <a:solidFill>
                  <a:schemeClr val="bg1"/>
                </a:solidFill>
                <a:latin typeface="Arial Black" panose="020B0A04020102020204" pitchFamily="34" charset="0"/>
              </a:rPr>
              <a:t>You must open the clue envelopes IN ORDER, and you may only open ONE AT A TIME. </a:t>
            </a:r>
          </a:p>
          <a:p>
            <a:r>
              <a:rPr lang="en-US" dirty="0" smtClean="0">
                <a:solidFill>
                  <a:schemeClr val="bg1"/>
                </a:solidFill>
                <a:latin typeface="Arial Black" panose="020B0A04020102020204" pitchFamily="34" charset="0"/>
              </a:rPr>
              <a:t>You may not open the next envelope until you have recorded a letter on your Code Card for the clue you have open.</a:t>
            </a:r>
          </a:p>
          <a:p>
            <a:r>
              <a:rPr lang="en-US" dirty="0" smtClean="0">
                <a:solidFill>
                  <a:schemeClr val="bg1"/>
                </a:solidFill>
                <a:latin typeface="Arial Black" panose="020B0A04020102020204" pitchFamily="34" charset="0"/>
              </a:rPr>
              <a:t>Your Code Card must be complete before you approach the exit.</a:t>
            </a:r>
          </a:p>
          <a:p>
            <a:r>
              <a:rPr lang="en-US" dirty="0" smtClean="0">
                <a:solidFill>
                  <a:schemeClr val="bg1"/>
                </a:solidFill>
                <a:latin typeface="Arial Black" panose="020B0A04020102020204" pitchFamily="34" charset="0"/>
              </a:rPr>
              <a:t>If any individual letters OR the final answer are incorrect, you may not exit. You return to the arena and try again. </a:t>
            </a:r>
          </a:p>
          <a:p>
            <a:r>
              <a:rPr lang="en-US" dirty="0" smtClean="0">
                <a:solidFill>
                  <a:schemeClr val="bg1"/>
                </a:solidFill>
                <a:latin typeface="Arial Black" panose="020B0A04020102020204" pitchFamily="34" charset="0"/>
              </a:rPr>
              <a:t>If/when you are correct, the timer stops and the Gate Keeper (me) will record your time.</a:t>
            </a:r>
          </a:p>
          <a:p>
            <a:r>
              <a:rPr lang="en-US" dirty="0" smtClean="0">
                <a:solidFill>
                  <a:schemeClr val="bg1"/>
                </a:solidFill>
                <a:latin typeface="Arial Black" panose="020B0A04020102020204" pitchFamily="34" charset="0"/>
              </a:rPr>
              <a:t>The fastest time wins!</a:t>
            </a:r>
          </a:p>
          <a:p>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114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 WARNING !!!!!!</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dirty="0" smtClean="0">
                <a:solidFill>
                  <a:schemeClr val="bg1"/>
                </a:solidFill>
                <a:latin typeface="Arial Black" panose="020B0A04020102020204" pitchFamily="34" charset="0"/>
              </a:rPr>
              <a:t>Other teams are currently your “spectators.” </a:t>
            </a:r>
          </a:p>
          <a:p>
            <a:pPr marL="0" indent="0" algn="ctr">
              <a:buNone/>
            </a:pPr>
            <a:endParaRPr lang="en-US" dirty="0">
              <a:solidFill>
                <a:schemeClr val="bg1"/>
              </a:solidFill>
              <a:latin typeface="Arial Black" panose="020B0A04020102020204" pitchFamily="34" charset="0"/>
            </a:endParaRPr>
          </a:p>
          <a:p>
            <a:pPr marL="0" indent="0" algn="ctr">
              <a:buNone/>
            </a:pPr>
            <a:r>
              <a:rPr lang="en-US" dirty="0" smtClean="0">
                <a:solidFill>
                  <a:schemeClr val="bg1"/>
                </a:solidFill>
                <a:latin typeface="Arial Black" panose="020B0A04020102020204" pitchFamily="34" charset="0"/>
              </a:rPr>
              <a:t>If you are LOUD or SHOUT OUT ANSWERS, they will hear them. </a:t>
            </a:r>
          </a:p>
          <a:p>
            <a:pPr marL="0" indent="0" algn="ctr">
              <a:buNone/>
            </a:pPr>
            <a:endParaRPr lang="en-US" dirty="0">
              <a:solidFill>
                <a:schemeClr val="bg1"/>
              </a:solidFill>
              <a:latin typeface="Arial Black" panose="020B0A04020102020204" pitchFamily="34" charset="0"/>
            </a:endParaRPr>
          </a:p>
          <a:p>
            <a:pPr marL="0" indent="0" algn="ctr">
              <a:buNone/>
            </a:pPr>
            <a:r>
              <a:rPr lang="en-US" dirty="0" smtClean="0">
                <a:solidFill>
                  <a:schemeClr val="bg1"/>
                </a:solidFill>
                <a:latin typeface="Arial Black" panose="020B0A04020102020204" pitchFamily="34" charset="0"/>
              </a:rPr>
              <a:t>Right now, they don’t even know what the questions are, so don’t give them a way to beat your time! </a:t>
            </a:r>
          </a:p>
          <a:p>
            <a:pPr marL="0" indent="0" algn="ctr">
              <a:buNone/>
            </a:pPr>
            <a:endParaRPr lang="en-US" dirty="0">
              <a:solidFill>
                <a:schemeClr val="bg1"/>
              </a:solidFill>
              <a:latin typeface="Arial Black" panose="020B0A04020102020204" pitchFamily="34" charset="0"/>
            </a:endParaRPr>
          </a:p>
          <a:p>
            <a:pPr marL="0" indent="0" algn="ctr">
              <a:buNone/>
            </a:pPr>
            <a:r>
              <a:rPr lang="en-US" dirty="0" smtClean="0">
                <a:solidFill>
                  <a:schemeClr val="bg1"/>
                </a:solidFill>
                <a:latin typeface="Arial Black" panose="020B0A04020102020204" pitchFamily="34" charset="0"/>
              </a:rPr>
              <a:t>SHHHHHHHH!!!</a:t>
            </a:r>
          </a:p>
          <a:p>
            <a:pPr marL="0" indent="0" algn="ctr">
              <a:buNone/>
            </a:pPr>
            <a:endParaRPr lang="en-US"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3464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latin typeface="Arial Black" panose="020B0A04020102020204" pitchFamily="34" charset="0"/>
              </a:rPr>
              <a:t>The Reaping</a:t>
            </a:r>
            <a:endParaRPr lang="en-US"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254000" y="1825625"/>
            <a:ext cx="11684000" cy="4351338"/>
          </a:xfrm>
        </p:spPr>
        <p:txBody>
          <a:bodyPr>
            <a:normAutofit/>
          </a:bodyPr>
          <a:lstStyle/>
          <a:p>
            <a:pPr marL="0" indent="0" algn="ctr">
              <a:buNone/>
            </a:pPr>
            <a:r>
              <a:rPr lang="en-US" sz="4000" dirty="0" smtClean="0">
                <a:solidFill>
                  <a:schemeClr val="bg1"/>
                </a:solidFill>
                <a:latin typeface="Arial Black" panose="020B0A04020102020204" pitchFamily="34" charset="0"/>
              </a:rPr>
              <a:t>I have ALL of your names in this bucket!</a:t>
            </a:r>
          </a:p>
          <a:p>
            <a:pPr marL="0" indent="0" algn="ctr">
              <a:buNone/>
            </a:pPr>
            <a:endParaRPr lang="en-US" sz="4000" dirty="0">
              <a:solidFill>
                <a:schemeClr val="bg1"/>
              </a:solidFill>
              <a:latin typeface="Arial Black" panose="020B0A04020102020204" pitchFamily="34" charset="0"/>
            </a:endParaRPr>
          </a:p>
          <a:p>
            <a:pPr marL="0" indent="0" algn="ctr">
              <a:buNone/>
            </a:pPr>
            <a:r>
              <a:rPr lang="en-US" sz="4000" dirty="0" smtClean="0">
                <a:solidFill>
                  <a:schemeClr val="bg1"/>
                </a:solidFill>
                <a:latin typeface="Arial Black" panose="020B0A04020102020204" pitchFamily="34" charset="0"/>
              </a:rPr>
              <a:t>If I draw your name, your team is up!</a:t>
            </a:r>
            <a:endParaRPr lang="en-US" sz="4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6512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057400" y="3124201"/>
            <a:ext cx="74676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r>
              <a:rPr lang="en-US" altLang="en-US" sz="4000" dirty="0">
                <a:solidFill>
                  <a:srgbClr val="FFC000"/>
                </a:solidFill>
                <a:latin typeface="Impact" panose="020B0806030902050204" pitchFamily="34" charset="0"/>
              </a:rPr>
              <a:t>Sixteen-year old </a:t>
            </a:r>
            <a:r>
              <a:rPr lang="en-US" altLang="en-US" sz="4000" dirty="0">
                <a:solidFill>
                  <a:srgbClr val="3C8C93"/>
                </a:solidFill>
                <a:effectLst>
                  <a:outerShdw blurRad="38100" dist="38100" dir="2700000" algn="tl">
                    <a:srgbClr val="FFFFFF"/>
                  </a:outerShdw>
                </a:effectLst>
                <a:latin typeface="Impact" panose="020B0806030902050204" pitchFamily="34" charset="0"/>
              </a:rPr>
              <a:t>Katniss Everdeen</a:t>
            </a:r>
            <a:r>
              <a:rPr lang="en-US" altLang="en-US" sz="4000" dirty="0">
                <a:solidFill>
                  <a:srgbClr val="3C8C93"/>
                </a:solidFill>
                <a:latin typeface="Impact" panose="020B0806030902050204" pitchFamily="34" charset="0"/>
              </a:rPr>
              <a:t> </a:t>
            </a:r>
            <a:r>
              <a:rPr lang="en-US" altLang="en-US" sz="4000" dirty="0">
                <a:solidFill>
                  <a:srgbClr val="FF0000"/>
                </a:solidFill>
                <a:latin typeface="Impact" panose="020B0806030902050204" pitchFamily="34" charset="0"/>
              </a:rPr>
              <a:t>finds herself in a no-win situation:</a:t>
            </a:r>
          </a:p>
          <a:p>
            <a:pPr algn="ctr"/>
            <a:r>
              <a:rPr lang="en-US" altLang="en-US" sz="4000" dirty="0">
                <a:solidFill>
                  <a:srgbClr val="FF0000"/>
                </a:solidFill>
                <a:latin typeface="Impact" panose="020B0806030902050204" pitchFamily="34" charset="0"/>
              </a:rPr>
              <a:t>Save her loved ones and </a:t>
            </a:r>
          </a:p>
          <a:p>
            <a:pPr algn="ctr"/>
            <a:r>
              <a:rPr lang="en-US" altLang="en-US" sz="4000" dirty="0">
                <a:solidFill>
                  <a:srgbClr val="FF0000"/>
                </a:solidFill>
                <a:latin typeface="Impact" panose="020B0806030902050204" pitchFamily="34" charset="0"/>
              </a:rPr>
              <a:t>lose her own life…</a:t>
            </a:r>
          </a:p>
          <a:p>
            <a:pPr algn="ctr"/>
            <a:r>
              <a:rPr lang="en-US" altLang="en-US" sz="4000" dirty="0">
                <a:solidFill>
                  <a:srgbClr val="FF0000"/>
                </a:solidFill>
                <a:latin typeface="Impact" panose="020B0806030902050204" pitchFamily="34" charset="0"/>
              </a:rPr>
              <a:t>Or save herself, at their expense.</a:t>
            </a:r>
            <a:endParaRPr lang="en-US" altLang="en-US" sz="4000" dirty="0">
              <a:solidFill>
                <a:srgbClr val="FF0000"/>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l="29031" r="30646"/>
          <a:stretch>
            <a:fillRect/>
          </a:stretch>
        </p:blipFill>
        <p:spPr bwMode="auto">
          <a:xfrm>
            <a:off x="2819400" y="762001"/>
            <a:ext cx="1905000" cy="1700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4339" name="Picture 5" descr="Macintosh HD:Users:torman:Documents:HungerGamesCD:HungerGamesUnit:Slideshows:PowerpointPresentations:HGintroduction1_files:slide0006_image004.png"/>
          <p:cNvPicPr>
            <a:picLocks noChangeAspect="1" noChangeArrowheads="1"/>
          </p:cNvPicPr>
          <p:nvPr/>
        </p:nvPicPr>
        <p:blipFill>
          <a:blip r:embed="rId4" r:link="rId5">
            <a:extLst>
              <a:ext uri="{28A0092B-C50C-407E-A947-70E740481C1C}">
                <a14:useLocalDpi xmlns:a14="http://schemas.microsoft.com/office/drawing/2010/main" val="0"/>
              </a:ext>
            </a:extLst>
          </a:blip>
          <a:srcRect l="30769" r="25641"/>
          <a:stretch>
            <a:fillRect/>
          </a:stretch>
        </p:blipFill>
        <p:spPr bwMode="auto">
          <a:xfrm>
            <a:off x="1129056" y="84324"/>
            <a:ext cx="3736287"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7" descr="EW-COVER-1156_4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5444" y="0"/>
            <a:ext cx="4227856" cy="317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13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ppt_x"/>
                                          </p:val>
                                        </p:tav>
                                        <p:tav tm="100000">
                                          <p:val>
                                            <p:strVal val="#ppt_x"/>
                                          </p:val>
                                        </p:tav>
                                      </p:tavLst>
                                    </p:anim>
                                    <p:anim calcmode="lin" valueType="num">
                                      <p:cBhvr additive="base">
                                        <p:cTn id="14" dur="500" fill="hold"/>
                                        <p:tgtEl>
                                          <p:spTgt spid="1434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339"/>
                                        </p:tgtEl>
                                        <p:attrNameLst>
                                          <p:attrName>style.visibility</p:attrName>
                                        </p:attrNameLst>
                                      </p:cBhvr>
                                      <p:to>
                                        <p:strVal val="visible"/>
                                      </p:to>
                                    </p:set>
                                    <p:anim calcmode="lin" valueType="num">
                                      <p:cBhvr additive="base">
                                        <p:cTn id="17" dur="500" fill="hold"/>
                                        <p:tgtEl>
                                          <p:spTgt spid="14339"/>
                                        </p:tgtEl>
                                        <p:attrNameLst>
                                          <p:attrName>ppt_x</p:attrName>
                                        </p:attrNameLst>
                                      </p:cBhvr>
                                      <p:tavLst>
                                        <p:tav tm="0">
                                          <p:val>
                                            <p:strVal val="#ppt_x"/>
                                          </p:val>
                                        </p:tav>
                                        <p:tav tm="100000">
                                          <p:val>
                                            <p:strVal val="#ppt_x"/>
                                          </p:val>
                                        </p:tav>
                                      </p:tavLst>
                                    </p:anim>
                                    <p:anim calcmode="lin" valueType="num">
                                      <p:cBhvr additive="base">
                                        <p:cTn id="1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3600"/>
            <a:ext cx="10515600" cy="5313363"/>
          </a:xfrm>
        </p:spPr>
        <p:txBody>
          <a:bodyPr>
            <a:normAutofit/>
          </a:bodyPr>
          <a:lstStyle/>
          <a:p>
            <a:pPr marL="0" indent="0" algn="ctr">
              <a:buNone/>
            </a:pPr>
            <a:r>
              <a:rPr lang="en-US" sz="8000" dirty="0" smtClean="0">
                <a:solidFill>
                  <a:schemeClr val="bg1"/>
                </a:solidFill>
                <a:latin typeface="Arial Black" panose="020B0A04020102020204" pitchFamily="34" charset="0"/>
              </a:rPr>
              <a:t>ENTER</a:t>
            </a:r>
          </a:p>
          <a:p>
            <a:pPr marL="0" indent="0" algn="ctr">
              <a:buNone/>
            </a:pPr>
            <a:r>
              <a:rPr lang="en-US" sz="8000" dirty="0" smtClean="0">
                <a:solidFill>
                  <a:schemeClr val="bg1"/>
                </a:solidFill>
                <a:latin typeface="Arial Black" panose="020B0A04020102020204" pitchFamily="34" charset="0"/>
              </a:rPr>
              <a:t>THE</a:t>
            </a:r>
          </a:p>
          <a:p>
            <a:pPr marL="0" indent="0" algn="ctr">
              <a:buNone/>
            </a:pPr>
            <a:r>
              <a:rPr lang="en-US" sz="8000" dirty="0" smtClean="0">
                <a:solidFill>
                  <a:schemeClr val="bg1"/>
                </a:solidFill>
                <a:latin typeface="Arial Black" panose="020B0A04020102020204" pitchFamily="34" charset="0"/>
              </a:rPr>
              <a:t>ARENA!</a:t>
            </a:r>
          </a:p>
          <a:p>
            <a:pPr marL="0" indent="0" algn="ctr">
              <a:buNone/>
            </a:pPr>
            <a:r>
              <a:rPr lang="en-US" sz="4800" dirty="0" smtClean="0">
                <a:solidFill>
                  <a:schemeClr val="bg1"/>
                </a:solidFill>
                <a:latin typeface="Arial Black" panose="020B0A04020102020204" pitchFamily="34" charset="0"/>
              </a:rPr>
              <a:t>CHOOSE A CAPTAIN AND A CLUE MASTER!</a:t>
            </a:r>
            <a:endParaRPr lang="en-US" sz="4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87061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1155700"/>
            <a:ext cx="7975600" cy="5016758"/>
          </a:xfrm>
          <a:prstGeom prst="rect">
            <a:avLst/>
          </a:prstGeom>
          <a:noFill/>
        </p:spPr>
        <p:txBody>
          <a:bodyPr wrap="square" rtlCol="0">
            <a:spAutoFit/>
          </a:bodyPr>
          <a:lstStyle/>
          <a:p>
            <a:pPr algn="ctr"/>
            <a:r>
              <a:rPr lang="en-US" sz="8000" dirty="0" smtClean="0">
                <a:solidFill>
                  <a:prstClr val="white"/>
                </a:solidFill>
                <a:latin typeface="Arial Black" panose="020B0A04020102020204" pitchFamily="34" charset="0"/>
                <a:hlinkClick r:id="rId2"/>
              </a:rPr>
              <a:t>YOUR</a:t>
            </a:r>
          </a:p>
          <a:p>
            <a:pPr algn="ctr"/>
            <a:r>
              <a:rPr lang="en-US" sz="8000" dirty="0" smtClean="0">
                <a:solidFill>
                  <a:prstClr val="white"/>
                </a:solidFill>
                <a:latin typeface="Arial Black" panose="020B0A04020102020204" pitchFamily="34" charset="0"/>
                <a:hlinkClick r:id="rId2"/>
              </a:rPr>
              <a:t>TIME</a:t>
            </a:r>
          </a:p>
          <a:p>
            <a:pPr algn="ctr"/>
            <a:r>
              <a:rPr lang="en-US" sz="8000" dirty="0" smtClean="0">
                <a:solidFill>
                  <a:prstClr val="white"/>
                </a:solidFill>
                <a:latin typeface="Arial Black" panose="020B0A04020102020204" pitchFamily="34" charset="0"/>
                <a:hlinkClick r:id="rId2"/>
              </a:rPr>
              <a:t>STARTS</a:t>
            </a:r>
          </a:p>
          <a:p>
            <a:pPr algn="ctr"/>
            <a:r>
              <a:rPr lang="en-US" sz="8000" dirty="0" smtClean="0">
                <a:solidFill>
                  <a:prstClr val="white"/>
                </a:solidFill>
                <a:latin typeface="Arial Black" panose="020B0A04020102020204" pitchFamily="34" charset="0"/>
                <a:hlinkClick r:id="rId2"/>
              </a:rPr>
              <a:t>NOW</a:t>
            </a:r>
            <a:endParaRPr lang="en-US" sz="800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33780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9400"/>
            <a:ext cx="10515600" cy="4627563"/>
          </a:xfrm>
        </p:spPr>
        <p:txBody>
          <a:bodyPr>
            <a:normAutofit/>
          </a:bodyPr>
          <a:lstStyle/>
          <a:p>
            <a:pPr marL="0" indent="0" algn="ctr">
              <a:buNone/>
            </a:pPr>
            <a:r>
              <a:rPr lang="en-US" sz="4800" dirty="0" smtClean="0">
                <a:latin typeface="Arial Black" panose="020B0A04020102020204" pitchFamily="34" charset="0"/>
              </a:rPr>
              <a:t>No Start-up</a:t>
            </a:r>
          </a:p>
          <a:p>
            <a:pPr marL="0" indent="0" algn="ctr">
              <a:buNone/>
            </a:pPr>
            <a:r>
              <a:rPr lang="en-US" sz="4800" dirty="0" smtClean="0">
                <a:latin typeface="Arial Black" panose="020B0A04020102020204" pitchFamily="34" charset="0"/>
              </a:rPr>
              <a:t>No Exit Ticket</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You have a</a:t>
            </a:r>
          </a:p>
          <a:p>
            <a:pPr marL="0" indent="0" algn="ctr">
              <a:buNone/>
            </a:pPr>
            <a:r>
              <a:rPr lang="en-US" sz="4800" dirty="0" smtClean="0">
                <a:latin typeface="Arial Black" panose="020B0A04020102020204" pitchFamily="34" charset="0"/>
              </a:rPr>
              <a:t>QUIZ!</a:t>
            </a: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solidFill>
                  <a:prstClr val="black"/>
                </a:solidFill>
                <a:latin typeface="Arial Black" panose="020B0A04020102020204" pitchFamily="34" charset="0"/>
              </a:rPr>
              <a:t>11/15/19</a:t>
            </a:r>
            <a:endParaRPr lang="en-US" sz="24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6919913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Part 2 Quiz - Instructions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Black" panose="020B0A04020102020204" pitchFamily="34" charset="0"/>
              </a:rPr>
              <a:t>Open up the document, “Part 2 Assessment.”</a:t>
            </a:r>
          </a:p>
          <a:p>
            <a:r>
              <a:rPr lang="en-US" dirty="0" smtClean="0">
                <a:latin typeface="Arial Black" panose="020B0A04020102020204" pitchFamily="34" charset="0"/>
              </a:rPr>
              <a:t>In it you will see a T.R.E.A.T. Chart.</a:t>
            </a:r>
          </a:p>
          <a:p>
            <a:r>
              <a:rPr lang="en-US" dirty="0" smtClean="0">
                <a:latin typeface="Arial Black" panose="020B0A04020102020204" pitchFamily="34" charset="0"/>
              </a:rPr>
              <a:t>The chart has been filled in with possible options for each sentence/section of your paragraph.</a:t>
            </a:r>
          </a:p>
          <a:p>
            <a:r>
              <a:rPr lang="en-US" dirty="0" smtClean="0">
                <a:latin typeface="Arial Black" panose="020B0A04020102020204" pitchFamily="34" charset="0"/>
              </a:rPr>
              <a:t>Your job is to READ THE PROMPT and then go through each section and CHOOSE THE SENTENCE that best PROMPT and does what it is supposed to do.</a:t>
            </a:r>
          </a:p>
          <a:p>
            <a:r>
              <a:rPr lang="en-US" dirty="0" smtClean="0">
                <a:latin typeface="Arial Black" panose="020B0A04020102020204" pitchFamily="34" charset="0"/>
              </a:rPr>
              <a:t>Once you have chosen a sentence, copy it and paste it into the box that says “Paste full paragraph below”</a:t>
            </a:r>
          </a:p>
          <a:p>
            <a:pPr marL="0" indent="0" algn="ctr">
              <a:buNone/>
            </a:pPr>
            <a:r>
              <a:rPr lang="en-US" dirty="0" smtClean="0">
                <a:latin typeface="Arial Black" panose="020B0A04020102020204" pitchFamily="34" charset="0"/>
              </a:rPr>
              <a:t>DO NOT CHANGE THE COLORS OF THE SENTENCES WHEN YOU COPY/PASTE!</a:t>
            </a:r>
            <a:endParaRPr lang="en-US" dirty="0">
              <a:latin typeface="Arial Black" panose="020B0A04020102020204" pitchFamily="34" charset="0"/>
            </a:endParaRPr>
          </a:p>
        </p:txBody>
      </p:sp>
    </p:spTree>
    <p:extLst>
      <p:ext uri="{BB962C8B-B14F-4D97-AF65-F5344CB8AC3E}">
        <p14:creationId xmlns:p14="http://schemas.microsoft.com/office/powerpoint/2010/main" val="275346398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Part 2 Quiz - Instructions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Arial Black" panose="020B0A04020102020204" pitchFamily="34" charset="0"/>
              </a:rPr>
              <a:t>DO NOT CHANGE THE COLORS OF THE SENTENCES WHEN YOU COPY/PASTE!</a:t>
            </a:r>
          </a:p>
          <a:p>
            <a:pPr marL="0" indent="0" algn="ctr">
              <a:buNone/>
            </a:pPr>
            <a:endParaRPr lang="en-US" dirty="0">
              <a:latin typeface="Arial Black" panose="020B0A04020102020204" pitchFamily="34" charset="0"/>
            </a:endParaRPr>
          </a:p>
          <a:p>
            <a:r>
              <a:rPr lang="en-US" dirty="0" smtClean="0">
                <a:latin typeface="Arial Black" panose="020B0A04020102020204" pitchFamily="34" charset="0"/>
              </a:rPr>
              <a:t>Your final paragraph should be MULTICOLORED! If you ended up with sentences that are all the same color, YOU DID IT WRONG!</a:t>
            </a:r>
          </a:p>
          <a:p>
            <a:endParaRPr lang="en-US" dirty="0">
              <a:latin typeface="Arial Black" panose="020B0A04020102020204" pitchFamily="34" charset="0"/>
            </a:endParaRPr>
          </a:p>
          <a:p>
            <a:r>
              <a:rPr lang="en-US" dirty="0" smtClean="0">
                <a:latin typeface="Arial Black" panose="020B0A04020102020204" pitchFamily="34" charset="0"/>
              </a:rPr>
              <a:t>FINALLY: In the last box, write an additional 3-5 sentence paragraph EXPLAINING why you chose the sentences you did. JUSTIFY  your choices and make me understand why they were the best ones!</a:t>
            </a:r>
            <a:endParaRPr lang="en-US" dirty="0">
              <a:latin typeface="Arial Black" panose="020B0A04020102020204" pitchFamily="34" charset="0"/>
            </a:endParaRPr>
          </a:p>
        </p:txBody>
      </p:sp>
    </p:spTree>
    <p:extLst>
      <p:ext uri="{BB962C8B-B14F-4D97-AF65-F5344CB8AC3E}">
        <p14:creationId xmlns:p14="http://schemas.microsoft.com/office/powerpoint/2010/main" val="11595271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19</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51790282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68400"/>
            <a:ext cx="10515600" cy="5270500"/>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17-18”</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FRIDAY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296682986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After the big announcement, how does Katniss find </a:t>
            </a:r>
            <a:r>
              <a:rPr lang="en-US" sz="4400" dirty="0" err="1" smtClean="0">
                <a:latin typeface="Arial Black" panose="020B0A04020102020204" pitchFamily="34" charset="0"/>
              </a:rPr>
              <a:t>Peeta’s</a:t>
            </a:r>
            <a:r>
              <a:rPr lang="en-US" sz="4400" dirty="0" smtClean="0">
                <a:latin typeface="Arial Black" panose="020B0A04020102020204" pitchFamily="34" charset="0"/>
              </a:rPr>
              <a:t> trail?</a:t>
            </a:r>
          </a:p>
          <a:p>
            <a:pPr marL="0" indent="0" algn="ctr">
              <a:buNone/>
            </a:pPr>
            <a:r>
              <a:rPr lang="en-US" sz="4400" dirty="0" smtClean="0">
                <a:latin typeface="Arial Black" panose="020B0A04020102020204" pitchFamily="34" charset="0"/>
              </a:rPr>
              <a:t>How does she actually find him?</a:t>
            </a:r>
          </a:p>
          <a:p>
            <a:pPr marL="0" indent="0" algn="ctr">
              <a:buNone/>
            </a:pPr>
            <a:r>
              <a:rPr lang="en-US" sz="4400" dirty="0" smtClean="0">
                <a:latin typeface="Arial Black" panose="020B0A04020102020204" pitchFamily="34" charset="0"/>
              </a:rPr>
              <a:t>What hidden talent does he reveal in this moment?</a:t>
            </a: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11/18/19</a:t>
            </a:r>
            <a:endParaRPr lang="en-US" sz="2400" dirty="0">
              <a:latin typeface="Arial Black" panose="020B0A04020102020204" pitchFamily="34" charset="0"/>
            </a:endParaRPr>
          </a:p>
        </p:txBody>
      </p:sp>
    </p:spTree>
    <p:extLst>
      <p:ext uri="{BB962C8B-B14F-4D97-AF65-F5344CB8AC3E}">
        <p14:creationId xmlns:p14="http://schemas.microsoft.com/office/powerpoint/2010/main" val="5544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After the big announcement, how does Katniss find </a:t>
            </a:r>
            <a:r>
              <a:rPr lang="en-US" sz="4400" dirty="0" err="1">
                <a:latin typeface="Arial Black" panose="020B0A04020102020204" pitchFamily="34" charset="0"/>
              </a:rPr>
              <a:t>Peeta’s</a:t>
            </a:r>
            <a:r>
              <a:rPr lang="en-US" sz="4400" dirty="0">
                <a:latin typeface="Arial Black" panose="020B0A04020102020204" pitchFamily="34" charset="0"/>
              </a:rPr>
              <a:t> trail?</a:t>
            </a:r>
          </a:p>
          <a:p>
            <a:pPr marL="0" indent="0" algn="ctr">
              <a:buNone/>
            </a:pPr>
            <a:r>
              <a:rPr lang="en-US" sz="4400" dirty="0">
                <a:latin typeface="Arial Black" panose="020B0A04020102020204" pitchFamily="34" charset="0"/>
              </a:rPr>
              <a:t>How does she actually find him?</a:t>
            </a:r>
          </a:p>
          <a:p>
            <a:pPr marL="0" indent="0" algn="ctr">
              <a:buNone/>
            </a:pPr>
            <a:r>
              <a:rPr lang="en-US" sz="4400" dirty="0">
                <a:latin typeface="Arial Black" panose="020B0A04020102020204" pitchFamily="34" charset="0"/>
              </a:rPr>
              <a:t>What hidden talent does he reveal in this moment?</a:t>
            </a: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11/18/19</a:t>
            </a:r>
            <a:endParaRPr lang="en-US" sz="2400" dirty="0">
              <a:latin typeface="Arial Black" panose="020B0A04020102020204" pitchFamily="34" charset="0"/>
            </a:endParaRPr>
          </a:p>
        </p:txBody>
      </p:sp>
    </p:spTree>
    <p:extLst>
      <p:ext uri="{BB962C8B-B14F-4D97-AF65-F5344CB8AC3E}">
        <p14:creationId xmlns:p14="http://schemas.microsoft.com/office/powerpoint/2010/main" val="58407679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19 &amp; 20</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554159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4559300" y="698500"/>
            <a:ext cx="746521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spcBef>
                <a:spcPct val="50000"/>
              </a:spcBef>
              <a:defRPr/>
            </a:pPr>
            <a:r>
              <a:rPr lang="en-US" sz="2400" dirty="0">
                <a:solidFill>
                  <a:schemeClr val="bg1"/>
                </a:solidFill>
                <a:latin typeface="Impact" charset="0"/>
              </a:rPr>
              <a:t>  </a:t>
            </a:r>
            <a:r>
              <a:rPr lang="en-US" sz="4800" dirty="0" smtClean="0">
                <a:solidFill>
                  <a:schemeClr val="accent5"/>
                </a:solidFill>
                <a:latin typeface="Impact" charset="0"/>
              </a:rPr>
              <a:t>Suzanne</a:t>
            </a:r>
            <a:r>
              <a:rPr lang="en-US" sz="4800" dirty="0" smtClean="0">
                <a:solidFill>
                  <a:schemeClr val="bg1"/>
                </a:solidFill>
                <a:latin typeface="Impact" charset="0"/>
              </a:rPr>
              <a:t> </a:t>
            </a:r>
            <a:r>
              <a:rPr lang="en-US" sz="4800" dirty="0" smtClean="0">
                <a:solidFill>
                  <a:srgbClr val="FF0000"/>
                </a:solidFill>
                <a:latin typeface="Impact" charset="0"/>
              </a:rPr>
              <a:t>Collins </a:t>
            </a:r>
            <a:r>
              <a:rPr lang="en-US" sz="4800" dirty="0">
                <a:solidFill>
                  <a:srgbClr val="FF0000"/>
                </a:solidFill>
                <a:latin typeface="Impact" charset="0"/>
              </a:rPr>
              <a:t>was inspired to write </a:t>
            </a:r>
            <a:r>
              <a:rPr lang="en-US" sz="4800" i="1" dirty="0">
                <a:solidFill>
                  <a:srgbClr val="FFA00B"/>
                </a:solidFill>
                <a:effectLst>
                  <a:outerShdw blurRad="38100" dist="38100" dir="2700000" algn="tl">
                    <a:srgbClr val="FFFFFF"/>
                  </a:outerShdw>
                </a:effectLst>
                <a:latin typeface="Impact" charset="0"/>
              </a:rPr>
              <a:t>The Hunger Games</a:t>
            </a:r>
            <a:r>
              <a:rPr lang="en-US" sz="4800" dirty="0">
                <a:solidFill>
                  <a:schemeClr val="bg1"/>
                </a:solidFill>
                <a:latin typeface="Impact" charset="0"/>
              </a:rPr>
              <a:t>  </a:t>
            </a:r>
            <a:r>
              <a:rPr lang="en-US" sz="4800" dirty="0">
                <a:solidFill>
                  <a:srgbClr val="FF0000"/>
                </a:solidFill>
                <a:latin typeface="Impact" charset="0"/>
              </a:rPr>
              <a:t>after she had been </a:t>
            </a:r>
            <a:r>
              <a:rPr lang="en-US" sz="4800" dirty="0">
                <a:solidFill>
                  <a:srgbClr val="00B050"/>
                </a:solidFill>
                <a:latin typeface="Impact" charset="0"/>
              </a:rPr>
              <a:t>channel surfing </a:t>
            </a:r>
            <a:r>
              <a:rPr lang="en-US" sz="4800" dirty="0">
                <a:solidFill>
                  <a:srgbClr val="FF0000"/>
                </a:solidFill>
                <a:latin typeface="Impact" charset="0"/>
              </a:rPr>
              <a:t>between watching </a:t>
            </a:r>
            <a:r>
              <a:rPr lang="en-US" sz="4800" dirty="0">
                <a:solidFill>
                  <a:srgbClr val="7030A0"/>
                </a:solidFill>
                <a:latin typeface="Impact" charset="0"/>
              </a:rPr>
              <a:t>live coverage of the Iraq war</a:t>
            </a:r>
            <a:r>
              <a:rPr lang="en-US" sz="4800" dirty="0">
                <a:solidFill>
                  <a:srgbClr val="FF0000"/>
                </a:solidFill>
                <a:latin typeface="Impact" charset="0"/>
              </a:rPr>
              <a:t> and </a:t>
            </a:r>
            <a:r>
              <a:rPr lang="en-US" sz="4800" dirty="0">
                <a:solidFill>
                  <a:schemeClr val="accent6"/>
                </a:solidFill>
                <a:latin typeface="Impact" charset="0"/>
              </a:rPr>
              <a:t>a reality TV show .</a:t>
            </a:r>
          </a:p>
        </p:txBody>
      </p:sp>
      <p:pic>
        <p:nvPicPr>
          <p:cNvPr id="163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98500"/>
            <a:ext cx="36274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46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68400"/>
            <a:ext cx="10515600" cy="5270500"/>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19-22”</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FRIDAY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37462567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did </a:t>
            </a:r>
            <a:r>
              <a:rPr lang="en-US" sz="4000" dirty="0" err="1" smtClean="0">
                <a:latin typeface="Arial Black" panose="020B0A04020102020204" pitchFamily="34" charset="0"/>
              </a:rPr>
              <a:t>Haymitch</a:t>
            </a:r>
            <a:r>
              <a:rPr lang="en-US" sz="4000" dirty="0" smtClean="0">
                <a:latin typeface="Arial Black" panose="020B0A04020102020204" pitchFamily="34" charset="0"/>
              </a:rPr>
              <a:t> have delivered to Katniss and </a:t>
            </a:r>
            <a:r>
              <a:rPr lang="en-US" sz="4000" dirty="0" err="1" smtClean="0">
                <a:latin typeface="Arial Black" panose="020B0A04020102020204" pitchFamily="34" charset="0"/>
              </a:rPr>
              <a:t>Peeta</a:t>
            </a:r>
            <a:r>
              <a:rPr lang="en-US" sz="4000" dirty="0" smtClean="0">
                <a:latin typeface="Arial Black" panose="020B0A04020102020204" pitchFamily="34" charset="0"/>
              </a:rPr>
              <a:t>?</a:t>
            </a:r>
          </a:p>
          <a:p>
            <a:pPr marL="0" indent="0" algn="ctr">
              <a:buNone/>
            </a:pPr>
            <a:r>
              <a:rPr lang="en-US" sz="4000" dirty="0" smtClean="0">
                <a:latin typeface="Arial Black" panose="020B0A04020102020204" pitchFamily="34" charset="0"/>
              </a:rPr>
              <a:t>What does Katniss realize that he wants from her?</a:t>
            </a:r>
          </a:p>
          <a:p>
            <a:pPr marL="0" indent="0" algn="ctr">
              <a:buNone/>
            </a:pPr>
            <a:r>
              <a:rPr lang="en-US" sz="4000" dirty="0" smtClean="0">
                <a:latin typeface="Arial Black" panose="020B0A04020102020204" pitchFamily="34" charset="0"/>
              </a:rPr>
              <a:t>How do you think she feels about that?</a:t>
            </a: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11/18/19</a:t>
            </a:r>
            <a:endParaRPr lang="en-US" sz="2400" dirty="0">
              <a:latin typeface="Arial Black" panose="020B0A04020102020204" pitchFamily="34" charset="0"/>
            </a:endParaRPr>
          </a:p>
        </p:txBody>
      </p:sp>
    </p:spTree>
    <p:extLst>
      <p:ext uri="{BB962C8B-B14F-4D97-AF65-F5344CB8AC3E}">
        <p14:creationId xmlns:p14="http://schemas.microsoft.com/office/powerpoint/2010/main" val="2742771463"/>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BEFORE WE BEGIN TODAY…</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We need to take care of some business for the school.</a:t>
            </a:r>
          </a:p>
          <a:p>
            <a:r>
              <a:rPr lang="en-US" dirty="0" smtClean="0">
                <a:latin typeface="Arial Black" panose="020B0A04020102020204" pitchFamily="34" charset="0"/>
              </a:rPr>
              <a:t>Go to Google Classroom and click the link I left you on the class stream for the CA Healthy Kids Survey.</a:t>
            </a:r>
          </a:p>
          <a:p>
            <a:r>
              <a:rPr lang="en-US" dirty="0" smtClean="0">
                <a:latin typeface="Arial Black" panose="020B0A04020102020204" pitchFamily="34" charset="0"/>
              </a:rPr>
              <a:t>This is NOT a test. There are no right or wrong answers. </a:t>
            </a:r>
            <a:endParaRPr lang="en-US" dirty="0">
              <a:latin typeface="Arial Black" panose="020B0A04020102020204" pitchFamily="34" charset="0"/>
            </a:endParaRPr>
          </a:p>
          <a:p>
            <a:r>
              <a:rPr lang="en-US" dirty="0" smtClean="0">
                <a:latin typeface="Arial Black" panose="020B0A04020102020204" pitchFamily="34" charset="0"/>
              </a:rPr>
              <a:t>This is ANONYMOUS, so be HONEST.</a:t>
            </a:r>
          </a:p>
          <a:p>
            <a:r>
              <a:rPr lang="en-US" dirty="0" smtClean="0">
                <a:latin typeface="Arial Black" panose="020B0A04020102020204" pitchFamily="34" charset="0"/>
              </a:rPr>
              <a:t>When you finish, CLOSE YOUR CHROMEBOOK so I know you are done! </a:t>
            </a:r>
            <a:endParaRPr lang="en-US" dirty="0">
              <a:latin typeface="Arial Black" panose="020B0A04020102020204" pitchFamily="34" charset="0"/>
            </a:endParaRPr>
          </a:p>
        </p:txBody>
      </p:sp>
    </p:spTree>
    <p:extLst>
      <p:ext uri="{BB962C8B-B14F-4D97-AF65-F5344CB8AC3E}">
        <p14:creationId xmlns:p14="http://schemas.microsoft.com/office/powerpoint/2010/main" val="272520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Why do you think the Capitol decided to change the rules of the game?</a:t>
            </a:r>
          </a:p>
          <a:p>
            <a:pPr marL="0" indent="0" algn="ctr">
              <a:buNone/>
            </a:pPr>
            <a:r>
              <a:rPr lang="en-US" sz="4400" dirty="0" smtClean="0">
                <a:latin typeface="Arial Black" panose="020B0A04020102020204" pitchFamily="34" charset="0"/>
              </a:rPr>
              <a:t>How did it benefit them?</a:t>
            </a:r>
          </a:p>
          <a:p>
            <a:pPr marL="0" indent="0" algn="ctr">
              <a:buNone/>
            </a:pPr>
            <a:r>
              <a:rPr lang="en-US" sz="4400" dirty="0" smtClean="0">
                <a:latin typeface="Arial Black" panose="020B0A04020102020204" pitchFamily="34" charset="0"/>
              </a:rPr>
              <a:t>What were they afraid of?</a:t>
            </a:r>
          </a:p>
          <a:p>
            <a:pPr marL="0" indent="0" algn="ctr">
              <a:buNone/>
            </a:pPr>
            <a:endParaRPr lang="en-US" sz="4400" dirty="0" smtClean="0">
              <a:latin typeface="Arial Black" panose="020B0A04020102020204" pitchFamily="34" charset="0"/>
            </a:endParaRP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11/19/19</a:t>
            </a:r>
            <a:endParaRPr lang="en-US" sz="2400" dirty="0">
              <a:latin typeface="Arial Black" panose="020B0A04020102020204" pitchFamily="34" charset="0"/>
            </a:endParaRPr>
          </a:p>
        </p:txBody>
      </p:sp>
    </p:spTree>
    <p:extLst>
      <p:ext uri="{BB962C8B-B14F-4D97-AF65-F5344CB8AC3E}">
        <p14:creationId xmlns:p14="http://schemas.microsoft.com/office/powerpoint/2010/main" val="146725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Why do you think the Capitol decided to change the rules of the game?</a:t>
            </a:r>
          </a:p>
          <a:p>
            <a:pPr marL="0" indent="0" algn="ctr">
              <a:buNone/>
            </a:pPr>
            <a:r>
              <a:rPr lang="en-US" sz="4400" dirty="0">
                <a:latin typeface="Arial Black" panose="020B0A04020102020204" pitchFamily="34" charset="0"/>
              </a:rPr>
              <a:t>How did it benefit them?</a:t>
            </a:r>
          </a:p>
          <a:p>
            <a:pPr marL="0" indent="0" algn="ctr">
              <a:buNone/>
            </a:pPr>
            <a:r>
              <a:rPr lang="en-US" sz="4400" dirty="0">
                <a:latin typeface="Arial Black" panose="020B0A04020102020204" pitchFamily="34" charset="0"/>
              </a:rPr>
              <a:t>What were they afraid of?</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11/19/19</a:t>
            </a:r>
            <a:endParaRPr lang="en-US" sz="2400" dirty="0">
              <a:latin typeface="Arial Black" panose="020B0A04020102020204" pitchFamily="34" charset="0"/>
            </a:endParaRPr>
          </a:p>
        </p:txBody>
      </p:sp>
    </p:spTree>
    <p:extLst>
      <p:ext uri="{BB962C8B-B14F-4D97-AF65-F5344CB8AC3E}">
        <p14:creationId xmlns:p14="http://schemas.microsoft.com/office/powerpoint/2010/main" val="416571852"/>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20/21</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2456273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68400"/>
            <a:ext cx="10515600" cy="5270500"/>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19-22”</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FRIDAY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264322967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did </a:t>
            </a:r>
            <a:r>
              <a:rPr lang="en-US" sz="4000" dirty="0" err="1" smtClean="0">
                <a:latin typeface="Arial Black" panose="020B0A04020102020204" pitchFamily="34" charset="0"/>
              </a:rPr>
              <a:t>Haymitch</a:t>
            </a:r>
            <a:r>
              <a:rPr lang="en-US" sz="4000" dirty="0" smtClean="0">
                <a:latin typeface="Arial Black" panose="020B0A04020102020204" pitchFamily="34" charset="0"/>
              </a:rPr>
              <a:t> have delivered to Katniss?</a:t>
            </a:r>
          </a:p>
          <a:p>
            <a:pPr marL="0" indent="0" algn="ctr">
              <a:buNone/>
            </a:pPr>
            <a:r>
              <a:rPr lang="en-US" sz="4000" dirty="0" smtClean="0">
                <a:latin typeface="Arial Black" panose="020B0A04020102020204" pitchFamily="34" charset="0"/>
              </a:rPr>
              <a:t>What was she hoping it would be?</a:t>
            </a:r>
          </a:p>
          <a:p>
            <a:pPr marL="0" indent="0" algn="ctr">
              <a:buNone/>
            </a:pPr>
            <a:r>
              <a:rPr lang="en-US" sz="4000" dirty="0" smtClean="0">
                <a:latin typeface="Arial Black" panose="020B0A04020102020204" pitchFamily="34" charset="0"/>
              </a:rPr>
              <a:t>What does Katniss realize that he wants her to do?</a:t>
            </a:r>
          </a:p>
          <a:p>
            <a:pPr marL="0" indent="0" algn="ctr">
              <a:buNone/>
            </a:pP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11/19/19</a:t>
            </a:r>
            <a:endParaRPr lang="en-US" sz="2400" dirty="0">
              <a:latin typeface="Arial Black" panose="020B0A04020102020204" pitchFamily="34" charset="0"/>
            </a:endParaRPr>
          </a:p>
        </p:txBody>
      </p:sp>
    </p:spTree>
    <p:extLst>
      <p:ext uri="{BB962C8B-B14F-4D97-AF65-F5344CB8AC3E}">
        <p14:creationId xmlns:p14="http://schemas.microsoft.com/office/powerpoint/2010/main" val="152739179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9400"/>
            <a:ext cx="10515600" cy="4627563"/>
          </a:xfrm>
        </p:spPr>
        <p:txBody>
          <a:bodyPr>
            <a:normAutofit/>
          </a:bodyPr>
          <a:lstStyle/>
          <a:p>
            <a:pPr marL="0" indent="0" algn="ctr">
              <a:buNone/>
            </a:pPr>
            <a:r>
              <a:rPr lang="en-US" sz="4800" dirty="0" smtClean="0">
                <a:latin typeface="Arial Black" panose="020B0A04020102020204" pitchFamily="34" charset="0"/>
              </a:rPr>
              <a:t>No Start-up</a:t>
            </a:r>
          </a:p>
          <a:p>
            <a:pPr marL="0" indent="0" algn="ctr">
              <a:buNone/>
            </a:pPr>
            <a:r>
              <a:rPr lang="en-US" sz="4800" dirty="0" smtClean="0">
                <a:latin typeface="Arial Black" panose="020B0A04020102020204" pitchFamily="34" charset="0"/>
              </a:rPr>
              <a:t>No Exit Ticket</a:t>
            </a:r>
          </a:p>
          <a:p>
            <a:pPr marL="0" indent="0" algn="ctr">
              <a:buNone/>
            </a:pPr>
            <a:endParaRPr lang="en-US" sz="48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solidFill>
                  <a:prstClr val="black"/>
                </a:solidFill>
                <a:latin typeface="Arial Black" panose="020B0A04020102020204" pitchFamily="34" charset="0"/>
              </a:rPr>
              <a:t>11/20/19</a:t>
            </a:r>
            <a:endParaRPr lang="en-US" sz="24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027119306"/>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690688"/>
            <a:ext cx="10515600" cy="4351338"/>
          </a:xfrm>
        </p:spPr>
        <p:txBody>
          <a:bodyPr>
            <a:normAutofit/>
          </a:bodyPr>
          <a:lstStyle/>
          <a:p>
            <a:pPr marL="0" indent="0" algn="ctr">
              <a:buNone/>
            </a:pPr>
            <a:r>
              <a:rPr lang="en-US" sz="4400" dirty="0" smtClean="0">
                <a:latin typeface="Arial Black" panose="020B0A04020102020204" pitchFamily="34" charset="0"/>
              </a:rPr>
              <a:t>What is Katniss preparing to do?</a:t>
            </a:r>
          </a:p>
          <a:p>
            <a:pPr marL="0" indent="0" algn="ctr">
              <a:buNone/>
            </a:pPr>
            <a:r>
              <a:rPr lang="en-US" sz="4400" dirty="0" smtClean="0">
                <a:latin typeface="Arial Black" panose="020B0A04020102020204" pitchFamily="34" charset="0"/>
              </a:rPr>
              <a:t>What is she hoping she will get out of it?</a:t>
            </a:r>
          </a:p>
          <a:p>
            <a:pPr marL="0" indent="0" algn="ctr">
              <a:buNone/>
            </a:pPr>
            <a:r>
              <a:rPr lang="en-US" sz="4400" dirty="0" smtClean="0">
                <a:latin typeface="Arial Black" panose="020B0A04020102020204" pitchFamily="34" charset="0"/>
              </a:rPr>
              <a:t>What are the risks?</a:t>
            </a: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11/21/19</a:t>
            </a:r>
            <a:endParaRPr lang="en-US" sz="2400" dirty="0">
              <a:latin typeface="Arial Black" panose="020B0A04020102020204" pitchFamily="34" charset="0"/>
            </a:endParaRPr>
          </a:p>
        </p:txBody>
      </p:sp>
    </p:spTree>
    <p:extLst>
      <p:ext uri="{BB962C8B-B14F-4D97-AF65-F5344CB8AC3E}">
        <p14:creationId xmlns:p14="http://schemas.microsoft.com/office/powerpoint/2010/main" val="152235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idx="4294967295"/>
          </p:nvPr>
        </p:nvSpPr>
        <p:spPr bwMode="auto">
          <a:xfrm>
            <a:off x="5257800" y="990600"/>
            <a:ext cx="5105400" cy="24257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a:spcBef>
                <a:spcPct val="50000"/>
              </a:spcBef>
              <a:defRPr/>
            </a:pPr>
            <a:r>
              <a:rPr lang="en-US" sz="3200" dirty="0">
                <a:solidFill>
                  <a:srgbClr val="FFFF00"/>
                </a:solidFill>
                <a:latin typeface="Impact" charset="0"/>
              </a:rPr>
              <a:t> She was also influenced by </a:t>
            </a:r>
            <a:r>
              <a:rPr lang="en-US" sz="4000" dirty="0">
                <a:solidFill>
                  <a:srgbClr val="8000FF"/>
                </a:solidFill>
                <a:effectLst>
                  <a:outerShdw blurRad="38100" dist="38100" dir="2700000" algn="tl">
                    <a:srgbClr val="FFFFFF"/>
                  </a:outerShdw>
                </a:effectLst>
                <a:latin typeface="Impact" charset="0"/>
              </a:rPr>
              <a:t>mythology</a:t>
            </a:r>
            <a:r>
              <a:rPr lang="en-US" sz="3200" dirty="0">
                <a:solidFill>
                  <a:schemeClr val="bg1"/>
                </a:solidFill>
                <a:latin typeface="Impact" charset="0"/>
              </a:rPr>
              <a:t>, </a:t>
            </a:r>
            <a:r>
              <a:rPr lang="en-US" sz="3200" dirty="0">
                <a:solidFill>
                  <a:schemeClr val="accent2"/>
                </a:solidFill>
                <a:latin typeface="Impact" charset="0"/>
              </a:rPr>
              <a:t>especially the story of</a:t>
            </a:r>
            <a:r>
              <a:rPr lang="en-US" sz="3200" dirty="0">
                <a:solidFill>
                  <a:schemeClr val="bg1"/>
                </a:solidFill>
                <a:latin typeface="Impact" charset="0"/>
              </a:rPr>
              <a:t> </a:t>
            </a:r>
            <a:r>
              <a:rPr lang="en-US" sz="3600" dirty="0">
                <a:solidFill>
                  <a:srgbClr val="FFFB7D"/>
                </a:solidFill>
                <a:latin typeface="Impact" charset="0"/>
              </a:rPr>
              <a:t>Theseus  and the Minotaur</a:t>
            </a:r>
            <a:r>
              <a:rPr lang="en-US" sz="3200" dirty="0">
                <a:solidFill>
                  <a:schemeClr val="bg1"/>
                </a:solidFill>
                <a:latin typeface="Impact" charset="0"/>
              </a:rPr>
              <a:t>.  </a:t>
            </a:r>
            <a:endParaRPr lang="en-US" sz="3200" dirty="0">
              <a:solidFill>
                <a:schemeClr val="accent1">
                  <a:lumMod val="75000"/>
                </a:schemeClr>
              </a:solidFill>
              <a:latin typeface="Impact" charset="0"/>
            </a:endParaRPr>
          </a:p>
        </p:txBody>
      </p:sp>
      <p:pic>
        <p:nvPicPr>
          <p:cNvPr id="18434" name="Picture 6" descr="Macintosh HD:Users:torman:Documents:HungerGamesCD:HungerGamesUnit:Slideshows:PowerpointPresentations:HGintroduction1_files:slide0009_image008.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57300" y="159399"/>
            <a:ext cx="3924300" cy="365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7" descr="Macintosh HD:Users:torman:Documents:HungerGamesCD:HungerGamesUnit:Slideshows:PowerpointPresentations:HGintroduction1_files:slide0009_image007.pn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257300" y="4038599"/>
            <a:ext cx="3924300" cy="27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75300" y="4267200"/>
            <a:ext cx="4958409" cy="1569660"/>
          </a:xfrm>
          <a:prstGeom prst="rect">
            <a:avLst/>
          </a:prstGeom>
          <a:noFill/>
        </p:spPr>
        <p:txBody>
          <a:bodyPr wrap="none" rtlCol="0">
            <a:spAutoFit/>
          </a:bodyPr>
          <a:lstStyle/>
          <a:p>
            <a:r>
              <a:rPr lang="en-US" sz="3200" dirty="0">
                <a:solidFill>
                  <a:srgbClr val="800000"/>
                </a:solidFill>
                <a:effectLst>
                  <a:outerShdw blurRad="38100" dist="38100" dir="2700000" algn="tl">
                    <a:srgbClr val="FFFFFF"/>
                  </a:outerShdw>
                </a:effectLst>
                <a:latin typeface="Impact" charset="0"/>
              </a:rPr>
              <a:t>Roman gladiator battles</a:t>
            </a:r>
            <a:r>
              <a:rPr lang="en-US" sz="3200" dirty="0">
                <a:solidFill>
                  <a:schemeClr val="bg1"/>
                </a:solidFill>
                <a:latin typeface="Impact" charset="0"/>
              </a:rPr>
              <a:t> </a:t>
            </a:r>
            <a:r>
              <a:rPr lang="en-US" sz="3200" dirty="0" smtClean="0">
                <a:solidFill>
                  <a:schemeClr val="accent1">
                    <a:lumMod val="75000"/>
                  </a:schemeClr>
                </a:solidFill>
                <a:latin typeface="Impact" charset="0"/>
              </a:rPr>
              <a:t>as</a:t>
            </a:r>
          </a:p>
          <a:p>
            <a:r>
              <a:rPr lang="en-US" sz="3200" dirty="0" smtClean="0">
                <a:solidFill>
                  <a:schemeClr val="accent1">
                    <a:lumMod val="75000"/>
                  </a:schemeClr>
                </a:solidFill>
                <a:latin typeface="Impact" charset="0"/>
              </a:rPr>
              <a:t>entertainment </a:t>
            </a:r>
            <a:r>
              <a:rPr lang="en-US" sz="3200" dirty="0">
                <a:solidFill>
                  <a:schemeClr val="accent1">
                    <a:lumMod val="75000"/>
                  </a:schemeClr>
                </a:solidFill>
                <a:latin typeface="Impact" charset="0"/>
              </a:rPr>
              <a:t>for </a:t>
            </a:r>
            <a:r>
              <a:rPr lang="en-US" sz="3200" dirty="0" smtClean="0">
                <a:solidFill>
                  <a:schemeClr val="accent1">
                    <a:lumMod val="75000"/>
                  </a:schemeClr>
                </a:solidFill>
                <a:latin typeface="Impact" charset="0"/>
              </a:rPr>
              <a:t>the</a:t>
            </a:r>
          </a:p>
          <a:p>
            <a:r>
              <a:rPr lang="en-US" sz="3200" dirty="0" smtClean="0">
                <a:solidFill>
                  <a:schemeClr val="accent1">
                    <a:lumMod val="75000"/>
                  </a:schemeClr>
                </a:solidFill>
                <a:latin typeface="Impact" charset="0"/>
              </a:rPr>
              <a:t>masses </a:t>
            </a:r>
            <a:r>
              <a:rPr lang="en-US" sz="3200" dirty="0">
                <a:solidFill>
                  <a:schemeClr val="accent1">
                    <a:lumMod val="75000"/>
                  </a:schemeClr>
                </a:solidFill>
                <a:latin typeface="Impact" charset="0"/>
              </a:rPr>
              <a:t>contributed, as well.</a:t>
            </a:r>
            <a:endParaRPr lang="en-US" sz="3200" dirty="0"/>
          </a:p>
        </p:txBody>
      </p:sp>
    </p:spTree>
    <p:extLst>
      <p:ext uri="{BB962C8B-B14F-4D97-AF65-F5344CB8AC3E}">
        <p14:creationId xmlns:p14="http://schemas.microsoft.com/office/powerpoint/2010/main" val="103800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71"/>
                                        </p:tgtEl>
                                        <p:attrNameLst>
                                          <p:attrName>style.visibility</p:attrName>
                                        </p:attrNameLst>
                                      </p:cBhvr>
                                      <p:to>
                                        <p:strVal val="visible"/>
                                      </p:to>
                                    </p:set>
                                    <p:anim calcmode="lin" valueType="num">
                                      <p:cBhvr additive="base">
                                        <p:cTn id="11" dur="500" fill="hold"/>
                                        <p:tgtEl>
                                          <p:spTgt spid="32771"/>
                                        </p:tgtEl>
                                        <p:attrNameLst>
                                          <p:attrName>ppt_x</p:attrName>
                                        </p:attrNameLst>
                                      </p:cBhvr>
                                      <p:tavLst>
                                        <p:tav tm="0">
                                          <p:val>
                                            <p:strVal val="#ppt_x"/>
                                          </p:val>
                                        </p:tav>
                                        <p:tav tm="100000">
                                          <p:val>
                                            <p:strVal val="#ppt_x"/>
                                          </p:val>
                                        </p:tav>
                                      </p:tavLst>
                                    </p:anim>
                                    <p:anim calcmode="lin" valueType="num">
                                      <p:cBhvr additive="base">
                                        <p:cTn id="12"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435"/>
                                        </p:tgtEl>
                                        <p:attrNameLst>
                                          <p:attrName>style.visibility</p:attrName>
                                        </p:attrNameLst>
                                      </p:cBhvr>
                                      <p:to>
                                        <p:strVal val="visible"/>
                                      </p:to>
                                    </p:set>
                                    <p:anim calcmode="lin" valueType="num">
                                      <p:cBhvr additive="base">
                                        <p:cTn id="17" dur="500" fill="hold"/>
                                        <p:tgtEl>
                                          <p:spTgt spid="18435"/>
                                        </p:tgtEl>
                                        <p:attrNameLst>
                                          <p:attrName>ppt_x</p:attrName>
                                        </p:attrNameLst>
                                      </p:cBhvr>
                                      <p:tavLst>
                                        <p:tav tm="0">
                                          <p:val>
                                            <p:strVal val="#ppt_x"/>
                                          </p:val>
                                        </p:tav>
                                        <p:tav tm="100000">
                                          <p:val>
                                            <p:strVal val="#ppt_x"/>
                                          </p:val>
                                        </p:tav>
                                      </p:tavLst>
                                    </p:anim>
                                    <p:anim calcmode="lin" valueType="num">
                                      <p:cBhvr additive="base">
                                        <p:cTn id="18" dur="500" fill="hold"/>
                                        <p:tgtEl>
                                          <p:spTgt spid="184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2"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What is Katniss preparing to do?</a:t>
            </a:r>
          </a:p>
          <a:p>
            <a:pPr marL="0" indent="0" algn="ctr">
              <a:buNone/>
            </a:pPr>
            <a:r>
              <a:rPr lang="en-US" sz="4400" dirty="0">
                <a:latin typeface="Arial Black" panose="020B0A04020102020204" pitchFamily="34" charset="0"/>
              </a:rPr>
              <a:t>What is she hoping she will get out of it?</a:t>
            </a:r>
          </a:p>
          <a:p>
            <a:pPr marL="0" indent="0" algn="ctr">
              <a:buNone/>
            </a:pPr>
            <a:r>
              <a:rPr lang="en-US" sz="4400" dirty="0">
                <a:latin typeface="Arial Black" panose="020B0A04020102020204" pitchFamily="34" charset="0"/>
              </a:rPr>
              <a:t>What are the risks?</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11/21/19</a:t>
            </a:r>
            <a:endParaRPr lang="en-US" sz="2400" dirty="0">
              <a:latin typeface="Arial Black" panose="020B0A04020102020204" pitchFamily="34" charset="0"/>
            </a:endParaRPr>
          </a:p>
        </p:txBody>
      </p:sp>
    </p:spTree>
    <p:extLst>
      <p:ext uri="{BB962C8B-B14F-4D97-AF65-F5344CB8AC3E}">
        <p14:creationId xmlns:p14="http://schemas.microsoft.com/office/powerpoint/2010/main" val="1848267913"/>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21 &amp; 22</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24765640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68400"/>
            <a:ext cx="10515600" cy="5270500"/>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FINISH READING CHAPTER 22</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19-22”</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FRIDAY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295793270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Who helps Katniss at the cornucopia?</a:t>
            </a:r>
          </a:p>
          <a:p>
            <a:pPr marL="0" indent="0" algn="ctr">
              <a:buNone/>
            </a:pPr>
            <a:r>
              <a:rPr lang="en-US" sz="4000" dirty="0" smtClean="0">
                <a:latin typeface="Arial Black" panose="020B0A04020102020204" pitchFamily="34" charset="0"/>
              </a:rPr>
              <a:t>Why do they do this?</a:t>
            </a:r>
          </a:p>
          <a:p>
            <a:pPr marL="0" indent="0" algn="ctr">
              <a:buNone/>
            </a:pPr>
            <a:r>
              <a:rPr lang="en-US" sz="4000" dirty="0" smtClean="0">
                <a:latin typeface="Arial Black" panose="020B0A04020102020204" pitchFamily="34" charset="0"/>
              </a:rPr>
              <a:t>Do you think that this qualifies as an “alliance?”</a:t>
            </a:r>
          </a:p>
          <a:p>
            <a:pPr marL="0" indent="0" algn="ctr">
              <a:buNone/>
            </a:pPr>
            <a:r>
              <a:rPr lang="en-US" sz="4000" dirty="0" smtClean="0">
                <a:latin typeface="Arial Black" panose="020B0A04020102020204" pitchFamily="34" charset="0"/>
              </a:rPr>
              <a:t>Why or why not?</a:t>
            </a:r>
          </a:p>
          <a:p>
            <a:pPr marL="0" indent="0" algn="ctr">
              <a:buNone/>
            </a:pP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11/21/19</a:t>
            </a:r>
            <a:endParaRPr lang="en-US" sz="2400" dirty="0">
              <a:latin typeface="Arial Black" panose="020B0A04020102020204" pitchFamily="34" charset="0"/>
            </a:endParaRPr>
          </a:p>
        </p:txBody>
      </p:sp>
    </p:spTree>
    <p:extLst>
      <p:ext uri="{BB962C8B-B14F-4D97-AF65-F5344CB8AC3E}">
        <p14:creationId xmlns:p14="http://schemas.microsoft.com/office/powerpoint/2010/main" val="199615720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9400"/>
            <a:ext cx="10515600" cy="4627563"/>
          </a:xfrm>
        </p:spPr>
        <p:txBody>
          <a:bodyPr>
            <a:normAutofit/>
          </a:bodyPr>
          <a:lstStyle/>
          <a:p>
            <a:pPr marL="0" indent="0" algn="ctr">
              <a:buNone/>
            </a:pPr>
            <a:r>
              <a:rPr lang="en-US" sz="4800" dirty="0" smtClean="0">
                <a:latin typeface="Arial Black" panose="020B0A04020102020204" pitchFamily="34" charset="0"/>
              </a:rPr>
              <a:t>No Start-up</a:t>
            </a:r>
          </a:p>
          <a:p>
            <a:pPr marL="0" indent="0" algn="ctr">
              <a:buNone/>
            </a:pPr>
            <a:r>
              <a:rPr lang="en-US" sz="4800" dirty="0" smtClean="0">
                <a:latin typeface="Arial Black" panose="020B0A04020102020204" pitchFamily="34" charset="0"/>
              </a:rPr>
              <a:t>No Exit Ticket</a:t>
            </a:r>
          </a:p>
          <a:p>
            <a:pPr marL="0" indent="0" algn="ctr">
              <a:buNone/>
            </a:pPr>
            <a:endParaRPr lang="en-US" sz="4800" dirty="0" smtClean="0">
              <a:latin typeface="Arial Black" panose="020B0A04020102020204" pitchFamily="34" charset="0"/>
            </a:endParaRPr>
          </a:p>
          <a:p>
            <a:pPr marL="0" indent="0" algn="ctr">
              <a:buNone/>
            </a:pPr>
            <a:r>
              <a:rPr lang="en-US" sz="4800" smtClean="0">
                <a:latin typeface="Arial Black" panose="020B0A04020102020204" pitchFamily="34" charset="0"/>
              </a:rPr>
              <a:t>Chromebooks closed and </a:t>
            </a: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Wait For Instructions…</a:t>
            </a:r>
          </a:p>
          <a:p>
            <a:pPr marL="0" indent="0" algn="ctr">
              <a:buNone/>
            </a:pPr>
            <a:endParaRPr lang="en-US" sz="48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solidFill>
                  <a:prstClr val="black"/>
                </a:solidFill>
                <a:latin typeface="Arial Black" panose="020B0A04020102020204" pitchFamily="34" charset="0"/>
              </a:rPr>
              <a:t>11/22/19</a:t>
            </a:r>
            <a:endParaRPr lang="en-US" sz="24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664910437"/>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690688"/>
            <a:ext cx="10515600" cy="4351338"/>
          </a:xfrm>
        </p:spPr>
        <p:txBody>
          <a:bodyPr>
            <a:normAutofit lnSpcReduction="10000"/>
          </a:bodyPr>
          <a:lstStyle/>
          <a:p>
            <a:pPr marL="0" indent="0" algn="ctr">
              <a:buNone/>
            </a:pPr>
            <a:r>
              <a:rPr lang="en-US" sz="4400" dirty="0" smtClean="0">
                <a:latin typeface="Arial Black" panose="020B0A04020102020204" pitchFamily="34" charset="0"/>
              </a:rPr>
              <a:t>What was the story </a:t>
            </a:r>
            <a:r>
              <a:rPr lang="en-US" sz="4400" dirty="0" err="1" smtClean="0">
                <a:latin typeface="Arial Black" panose="020B0A04020102020204" pitchFamily="34" charset="0"/>
              </a:rPr>
              <a:t>Peeta</a:t>
            </a:r>
            <a:r>
              <a:rPr lang="en-US" sz="4400" dirty="0" smtClean="0">
                <a:latin typeface="Arial Black" panose="020B0A04020102020204" pitchFamily="34" charset="0"/>
              </a:rPr>
              <a:t> told about how he first got a crush on Katniss?</a:t>
            </a:r>
          </a:p>
          <a:p>
            <a:pPr marL="0" indent="0" algn="ctr">
              <a:buNone/>
            </a:pPr>
            <a:r>
              <a:rPr lang="en-US" sz="4400" dirty="0" smtClean="0">
                <a:latin typeface="Arial Black" panose="020B0A04020102020204" pitchFamily="34" charset="0"/>
              </a:rPr>
              <a:t>What happens to </a:t>
            </a:r>
            <a:r>
              <a:rPr lang="en-US" sz="4400" dirty="0" err="1" smtClean="0">
                <a:latin typeface="Arial Black" panose="020B0A04020102020204" pitchFamily="34" charset="0"/>
              </a:rPr>
              <a:t>Peeta</a:t>
            </a:r>
            <a:r>
              <a:rPr lang="en-US" sz="4400" dirty="0" smtClean="0">
                <a:latin typeface="Arial Black" panose="020B0A04020102020204" pitchFamily="34" charset="0"/>
              </a:rPr>
              <a:t> and Katniss just after they talk about that story?</a:t>
            </a:r>
          </a:p>
          <a:p>
            <a:pPr marL="0" indent="0" algn="ctr">
              <a:buNone/>
            </a:pPr>
            <a:r>
              <a:rPr lang="en-US" sz="4400" dirty="0" smtClean="0">
                <a:latin typeface="Arial Black" panose="020B0A04020102020204" pitchFamily="34" charset="0"/>
              </a:rPr>
              <a:t>What’s the “message?”</a:t>
            </a: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12/2/19</a:t>
            </a:r>
            <a:endParaRPr lang="en-US" sz="2400" dirty="0">
              <a:latin typeface="Arial Black" panose="020B0A04020102020204" pitchFamily="34" charset="0"/>
            </a:endParaRPr>
          </a:p>
        </p:txBody>
      </p:sp>
    </p:spTree>
    <p:extLst>
      <p:ext uri="{BB962C8B-B14F-4D97-AF65-F5344CB8AC3E}">
        <p14:creationId xmlns:p14="http://schemas.microsoft.com/office/powerpoint/2010/main" val="113549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lnSpcReduction="10000"/>
          </a:bodyPr>
          <a:lstStyle/>
          <a:p>
            <a:pPr marL="0" indent="0" algn="ctr">
              <a:buNone/>
            </a:pPr>
            <a:r>
              <a:rPr lang="en-US" sz="4400" dirty="0">
                <a:latin typeface="Arial Black" panose="020B0A04020102020204" pitchFamily="34" charset="0"/>
              </a:rPr>
              <a:t>What was the story </a:t>
            </a:r>
            <a:r>
              <a:rPr lang="en-US" sz="4400" dirty="0" err="1">
                <a:latin typeface="Arial Black" panose="020B0A04020102020204" pitchFamily="34" charset="0"/>
              </a:rPr>
              <a:t>Peeta</a:t>
            </a:r>
            <a:r>
              <a:rPr lang="en-US" sz="4400" dirty="0">
                <a:latin typeface="Arial Black" panose="020B0A04020102020204" pitchFamily="34" charset="0"/>
              </a:rPr>
              <a:t> told about how he first got a crush on Katniss?</a:t>
            </a:r>
          </a:p>
          <a:p>
            <a:pPr marL="0" indent="0" algn="ctr">
              <a:buNone/>
            </a:pPr>
            <a:r>
              <a:rPr lang="en-US" sz="4400" dirty="0">
                <a:latin typeface="Arial Black" panose="020B0A04020102020204" pitchFamily="34" charset="0"/>
              </a:rPr>
              <a:t>What happens to </a:t>
            </a:r>
            <a:r>
              <a:rPr lang="en-US" sz="4400" dirty="0" err="1">
                <a:latin typeface="Arial Black" panose="020B0A04020102020204" pitchFamily="34" charset="0"/>
              </a:rPr>
              <a:t>Peeta</a:t>
            </a:r>
            <a:r>
              <a:rPr lang="en-US" sz="4400" dirty="0">
                <a:latin typeface="Arial Black" panose="020B0A04020102020204" pitchFamily="34" charset="0"/>
              </a:rPr>
              <a:t> and Katniss just after they talk about that story?</a:t>
            </a:r>
          </a:p>
          <a:p>
            <a:pPr marL="0" indent="0" algn="ctr">
              <a:buNone/>
            </a:pPr>
            <a:r>
              <a:rPr lang="en-US" sz="4400" dirty="0">
                <a:latin typeface="Arial Black" panose="020B0A04020102020204" pitchFamily="34" charset="0"/>
              </a:rPr>
              <a:t>What’s the “message?”</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12/2/19</a:t>
            </a:r>
            <a:endParaRPr lang="en-US" sz="2400" dirty="0">
              <a:latin typeface="Arial Black" panose="020B0A04020102020204" pitchFamily="34" charset="0"/>
            </a:endParaRPr>
          </a:p>
        </p:txBody>
      </p:sp>
    </p:spTree>
    <p:extLst>
      <p:ext uri="{BB962C8B-B14F-4D97-AF65-F5344CB8AC3E}">
        <p14:creationId xmlns:p14="http://schemas.microsoft.com/office/powerpoint/2010/main" val="2870230538"/>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23</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599652701"/>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68400"/>
            <a:ext cx="10515600" cy="5270500"/>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FINISH READING CHAPTER 23</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23-25”</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FRIDAY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62661688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Why is Katniss upset when they see that Thresh is dead?</a:t>
            </a:r>
          </a:p>
          <a:p>
            <a:pPr marL="0" indent="0" algn="ctr">
              <a:buNone/>
            </a:pPr>
            <a:r>
              <a:rPr lang="en-US" sz="4000" dirty="0" smtClean="0">
                <a:latin typeface="Arial Black" panose="020B0A04020102020204" pitchFamily="34" charset="0"/>
              </a:rPr>
              <a:t>What had she hoped?</a:t>
            </a:r>
          </a:p>
          <a:p>
            <a:pPr marL="0" indent="0" algn="ctr">
              <a:buNone/>
            </a:pPr>
            <a:r>
              <a:rPr lang="en-US" sz="4000" dirty="0" smtClean="0">
                <a:latin typeface="Arial Black" panose="020B0A04020102020204" pitchFamily="34" charset="0"/>
              </a:rPr>
              <a:t>Why is that a complicated thing to hope for?</a:t>
            </a:r>
          </a:p>
          <a:p>
            <a:pPr marL="0" indent="0" algn="ctr">
              <a:buNone/>
            </a:pPr>
            <a:r>
              <a:rPr lang="en-US" sz="4000" dirty="0" smtClean="0">
                <a:latin typeface="Arial Black" panose="020B0A04020102020204" pitchFamily="34" charset="0"/>
              </a:rPr>
              <a:t>How does she say goodbye?</a:t>
            </a: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12/2/19</a:t>
            </a:r>
            <a:endParaRPr lang="en-US" sz="2400" dirty="0">
              <a:latin typeface="Arial Black" panose="020B0A04020102020204" pitchFamily="34" charset="0"/>
            </a:endParaRPr>
          </a:p>
        </p:txBody>
      </p:sp>
    </p:spTree>
    <p:extLst>
      <p:ext uri="{BB962C8B-B14F-4D97-AF65-F5344CB8AC3E}">
        <p14:creationId xmlns:p14="http://schemas.microsoft.com/office/powerpoint/2010/main" val="1886496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1925"/>
            <a:ext cx="10515600" cy="752475"/>
          </a:xfrm>
        </p:spPr>
        <p:txBody>
          <a:bodyPr/>
          <a:lstStyle/>
          <a:p>
            <a:pPr algn="ctr"/>
            <a:r>
              <a:rPr lang="en-US" dirty="0" smtClean="0">
                <a:latin typeface="Arial Black" panose="020B0A04020102020204" pitchFamily="34" charset="0"/>
              </a:rPr>
              <a:t>Start Up - Writing</a:t>
            </a:r>
            <a:endParaRPr lang="en-US" dirty="0">
              <a:latin typeface="Arial Black" panose="020B0A04020102020204" pitchFamily="34" charset="0"/>
            </a:endParaRPr>
          </a:p>
        </p:txBody>
      </p:sp>
      <p:sp>
        <p:nvSpPr>
          <p:cNvPr id="9" name="Content Placeholder 8"/>
          <p:cNvSpPr>
            <a:spLocks noGrp="1"/>
          </p:cNvSpPr>
          <p:nvPr>
            <p:ph idx="1"/>
          </p:nvPr>
        </p:nvSpPr>
        <p:spPr>
          <a:xfrm>
            <a:off x="406400" y="1092200"/>
            <a:ext cx="11366500" cy="5084763"/>
          </a:xfrm>
        </p:spPr>
        <p:txBody>
          <a:bodyPr>
            <a:normAutofit lnSpcReduction="10000"/>
          </a:bodyPr>
          <a:lstStyle/>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Think about this phrase:</a:t>
            </a:r>
          </a:p>
          <a:p>
            <a:pPr marL="0" indent="0" algn="ctr">
              <a:buNone/>
            </a:pPr>
            <a:r>
              <a:rPr lang="en-US" sz="3200" dirty="0" smtClean="0">
                <a:latin typeface="Arial Black" panose="020B0A04020102020204" pitchFamily="34" charset="0"/>
              </a:rPr>
              <a:t>Survival of the Fittest</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What does it make you think of?</a:t>
            </a:r>
          </a:p>
          <a:p>
            <a:pPr marL="0" indent="0" algn="ctr">
              <a:buNone/>
            </a:pPr>
            <a:r>
              <a:rPr lang="en-US" sz="3200" dirty="0" smtClean="0">
                <a:latin typeface="Arial Black" panose="020B0A04020102020204" pitchFamily="34" charset="0"/>
              </a:rPr>
              <a:t>What qualities do you think would make someone “the fittest?”</a:t>
            </a:r>
          </a:p>
          <a:p>
            <a:pPr marL="0" indent="0" algn="ctr">
              <a:buNone/>
            </a:pPr>
            <a:r>
              <a:rPr lang="en-US" sz="3200" dirty="0" smtClean="0">
                <a:latin typeface="Arial Black" panose="020B0A04020102020204" pitchFamily="34" charset="0"/>
              </a:rPr>
              <a:t>Include, in your answer, at least THREE qualities that you think would make someone “fit” to survive.</a:t>
            </a:r>
          </a:p>
          <a:p>
            <a:pPr marL="0" indent="0" algn="ctr">
              <a:buNone/>
            </a:pPr>
            <a:endParaRPr lang="en-US" sz="3200" dirty="0">
              <a:latin typeface="Arial Black" panose="020B0A04020102020204" pitchFamily="34" charset="0"/>
            </a:endParaRPr>
          </a:p>
        </p:txBody>
      </p:sp>
      <p:sp>
        <p:nvSpPr>
          <p:cNvPr id="2" name="TextBox 1"/>
          <p:cNvSpPr txBox="1"/>
          <p:nvPr/>
        </p:nvSpPr>
        <p:spPr>
          <a:xfrm>
            <a:off x="9728200" y="307329"/>
            <a:ext cx="1380506" cy="461665"/>
          </a:xfrm>
          <a:prstGeom prst="rect">
            <a:avLst/>
          </a:prstGeom>
          <a:noFill/>
        </p:spPr>
        <p:txBody>
          <a:bodyPr wrap="none" rtlCol="0">
            <a:spAutoFit/>
          </a:bodyPr>
          <a:lstStyle/>
          <a:p>
            <a:r>
              <a:rPr lang="en-US" sz="2400" dirty="0" smtClean="0">
                <a:latin typeface="Arial Black" panose="020B0A04020102020204" pitchFamily="34" charset="0"/>
              </a:rPr>
              <a:t>10/3/19</a:t>
            </a:r>
            <a:endParaRPr lang="en-US" sz="2400" dirty="0">
              <a:latin typeface="Arial Black" panose="020B0A04020102020204" pitchFamily="34" charset="0"/>
            </a:endParaRPr>
          </a:p>
        </p:txBody>
      </p:sp>
    </p:spTree>
    <p:extLst>
      <p:ext uri="{BB962C8B-B14F-4D97-AF65-F5344CB8AC3E}">
        <p14:creationId xmlns:p14="http://schemas.microsoft.com/office/powerpoint/2010/main" val="3426080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7" descr="Macintosh HD:Users:torman:Documents:HungerGamesCD:HungerGamesUnit:Slideshows:PowerpointPresentations:HGintroduction1_files:slide0010_image009.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828800" y="1249364"/>
            <a:ext cx="8534400"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1524000" y="406400"/>
            <a:ext cx="9144000" cy="9144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p>
            <a:pPr algn="ctr">
              <a:defRPr/>
            </a:pPr>
            <a:r>
              <a:rPr lang="en-US" sz="5400" dirty="0">
                <a:solidFill>
                  <a:schemeClr val="accent1">
                    <a:lumMod val="75000"/>
                  </a:schemeClr>
                </a:solidFill>
                <a:latin typeface="Impact" charset="0"/>
                <a:ea typeface="ＭＳ Ｐゴシック" charset="0"/>
              </a:rPr>
              <a:t>The Setting</a:t>
            </a:r>
          </a:p>
        </p:txBody>
      </p:sp>
      <p:sp>
        <p:nvSpPr>
          <p:cNvPr id="41990" name="Text Box 6"/>
          <p:cNvSpPr txBox="1">
            <a:spLocks noChangeArrowheads="1"/>
          </p:cNvSpPr>
          <p:nvPr/>
        </p:nvSpPr>
        <p:spPr bwMode="auto">
          <a:xfrm>
            <a:off x="1981200" y="1398589"/>
            <a:ext cx="8305800" cy="302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30000"/>
              </a:spcBef>
            </a:pPr>
            <a:r>
              <a:rPr lang="en-US" altLang="en-US" sz="3200" dirty="0">
                <a:solidFill>
                  <a:schemeClr val="bg1"/>
                </a:solidFill>
                <a:latin typeface="Impact" panose="020B0806030902050204" pitchFamily="34" charset="0"/>
              </a:rPr>
              <a:t>The story is set many, many years in the </a:t>
            </a:r>
            <a:r>
              <a:rPr lang="en-US" altLang="en-US" sz="3600" dirty="0">
                <a:solidFill>
                  <a:schemeClr val="bg1"/>
                </a:solidFill>
                <a:effectLst>
                  <a:outerShdw blurRad="38100" dist="38100" dir="2700000" algn="tl">
                    <a:srgbClr val="FFFFFF"/>
                  </a:outerShdw>
                </a:effectLst>
                <a:latin typeface="Impact" panose="020B0806030902050204" pitchFamily="34" charset="0"/>
              </a:rPr>
              <a:t>future</a:t>
            </a:r>
            <a:r>
              <a:rPr lang="en-US" altLang="en-US" sz="3200" dirty="0">
                <a:solidFill>
                  <a:schemeClr val="bg1"/>
                </a:solidFill>
                <a:latin typeface="Impact" panose="020B0806030902050204" pitchFamily="34" charset="0"/>
              </a:rPr>
              <a:t>.  The country (in which Katniss lives) is located in the former North America after natural disasters and the oceans </a:t>
            </a:r>
            <a:r>
              <a:rPr lang="ja-JP" altLang="en-US" sz="3200" dirty="0">
                <a:solidFill>
                  <a:schemeClr val="bg1"/>
                </a:solidFill>
                <a:latin typeface="Impact" panose="020B0806030902050204" pitchFamily="34" charset="0"/>
              </a:rPr>
              <a:t>“</a:t>
            </a:r>
            <a:r>
              <a:rPr lang="en-US" altLang="ja-JP" sz="3200" dirty="0">
                <a:solidFill>
                  <a:schemeClr val="bg1"/>
                </a:solidFill>
                <a:latin typeface="Impact" panose="020B0806030902050204" pitchFamily="34" charset="0"/>
              </a:rPr>
              <a:t>swallowed up</a:t>
            </a:r>
            <a:r>
              <a:rPr lang="ja-JP" altLang="en-US" sz="3200" dirty="0">
                <a:solidFill>
                  <a:schemeClr val="bg1"/>
                </a:solidFill>
                <a:latin typeface="Impact" panose="020B0806030902050204" pitchFamily="34" charset="0"/>
              </a:rPr>
              <a:t>”</a:t>
            </a:r>
            <a:r>
              <a:rPr lang="en-US" altLang="ja-JP" sz="3200" dirty="0">
                <a:solidFill>
                  <a:schemeClr val="bg1"/>
                </a:solidFill>
                <a:latin typeface="Impact" panose="020B0806030902050204" pitchFamily="34" charset="0"/>
              </a:rPr>
              <a:t> much of the land.  </a:t>
            </a:r>
          </a:p>
          <a:p>
            <a:pPr algn="ctr">
              <a:lnSpc>
                <a:spcPct val="90000"/>
              </a:lnSpc>
              <a:spcBef>
                <a:spcPct val="30000"/>
              </a:spcBef>
            </a:pPr>
            <a:r>
              <a:rPr lang="en-US" altLang="en-US" sz="3200" dirty="0">
                <a:solidFill>
                  <a:schemeClr val="bg1"/>
                </a:solidFill>
                <a:latin typeface="Impact" panose="020B0806030902050204" pitchFamily="34" charset="0"/>
              </a:rPr>
              <a:t>This new country is called </a:t>
            </a:r>
            <a:r>
              <a:rPr lang="en-US" altLang="en-US" sz="3600" dirty="0">
                <a:solidFill>
                  <a:schemeClr val="bg1"/>
                </a:solidFill>
                <a:effectLst>
                  <a:outerShdw blurRad="38100" dist="38100" dir="2700000" algn="tl">
                    <a:srgbClr val="FFFFFF"/>
                  </a:outerShdw>
                </a:effectLst>
                <a:latin typeface="Impact" panose="020B0806030902050204" pitchFamily="34" charset="0"/>
              </a:rPr>
              <a:t>Panem</a:t>
            </a:r>
            <a:r>
              <a:rPr lang="en-US" altLang="en-US" sz="3200" dirty="0">
                <a:solidFill>
                  <a:schemeClr val="bg1"/>
                </a:solidFill>
                <a:latin typeface="Impact" panose="020B0806030902050204" pitchFamily="34" charset="0"/>
              </a:rPr>
              <a:t>.</a:t>
            </a:r>
            <a:endParaRPr lang="en-US" altLang="en-US" dirty="0">
              <a:solidFill>
                <a:schemeClr val="bg1"/>
              </a:solidFill>
            </a:endParaRPr>
          </a:p>
        </p:txBody>
      </p:sp>
    </p:spTree>
    <p:extLst>
      <p:ext uri="{BB962C8B-B14F-4D97-AF65-F5344CB8AC3E}">
        <p14:creationId xmlns:p14="http://schemas.microsoft.com/office/powerpoint/2010/main" val="72922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additive="base">
                                        <p:cTn id="7" dur="500" fill="hold"/>
                                        <p:tgtEl>
                                          <p:spTgt spid="20481"/>
                                        </p:tgtEl>
                                        <p:attrNameLst>
                                          <p:attrName>ppt_x</p:attrName>
                                        </p:attrNameLst>
                                      </p:cBhvr>
                                      <p:tavLst>
                                        <p:tav tm="0">
                                          <p:val>
                                            <p:strVal val="#ppt_x"/>
                                          </p:val>
                                        </p:tav>
                                        <p:tav tm="100000">
                                          <p:val>
                                            <p:strVal val="#ppt_x"/>
                                          </p:val>
                                        </p:tav>
                                      </p:tavLst>
                                    </p:anim>
                                    <p:anim calcmode="lin" valueType="num">
                                      <p:cBhvr additive="base">
                                        <p:cTn id="8" dur="500" fill="hold"/>
                                        <p:tgtEl>
                                          <p:spTgt spid="204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90"/>
                                        </p:tgtEl>
                                        <p:attrNameLst>
                                          <p:attrName>style.visibility</p:attrName>
                                        </p:attrNameLst>
                                      </p:cBhvr>
                                      <p:to>
                                        <p:strVal val="visible"/>
                                      </p:to>
                                    </p:set>
                                    <p:anim calcmode="lin" valueType="num">
                                      <p:cBhvr additive="base">
                                        <p:cTn id="13" dur="500" fill="hold"/>
                                        <p:tgtEl>
                                          <p:spTgt spid="41990"/>
                                        </p:tgtEl>
                                        <p:attrNameLst>
                                          <p:attrName>ppt_x</p:attrName>
                                        </p:attrNameLst>
                                      </p:cBhvr>
                                      <p:tavLst>
                                        <p:tav tm="0">
                                          <p:val>
                                            <p:strVal val="#ppt_x"/>
                                          </p:val>
                                        </p:tav>
                                        <p:tav tm="100000">
                                          <p:val>
                                            <p:strVal val="#ppt_x"/>
                                          </p:val>
                                        </p:tav>
                                      </p:tavLst>
                                    </p:anim>
                                    <p:anim calcmode="lin" valueType="num">
                                      <p:cBhvr additive="base">
                                        <p:cTn id="14"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690688"/>
            <a:ext cx="10515600" cy="4351338"/>
          </a:xfrm>
        </p:spPr>
        <p:txBody>
          <a:bodyPr>
            <a:normAutofit/>
          </a:bodyPr>
          <a:lstStyle/>
          <a:p>
            <a:pPr marL="0" indent="0" algn="ctr">
              <a:buNone/>
            </a:pPr>
            <a:r>
              <a:rPr lang="en-US" sz="4400" dirty="0" smtClean="0">
                <a:latin typeface="Arial Black" panose="020B0A04020102020204" pitchFamily="34" charset="0"/>
              </a:rPr>
              <a:t>What is the internal conflict (about relationships) that Katniss is facing at this point in the</a:t>
            </a:r>
          </a:p>
          <a:p>
            <a:pPr marL="0" indent="0" algn="ctr">
              <a:buNone/>
            </a:pPr>
            <a:r>
              <a:rPr lang="en-US" sz="4400" dirty="0" smtClean="0">
                <a:latin typeface="Arial Black" panose="020B0A04020102020204" pitchFamily="34" charset="0"/>
              </a:rPr>
              <a:t>story ?</a:t>
            </a:r>
          </a:p>
          <a:p>
            <a:pPr marL="0" indent="0" algn="ctr">
              <a:buNone/>
            </a:pPr>
            <a:r>
              <a:rPr lang="en-US" sz="4400" dirty="0" smtClean="0">
                <a:latin typeface="Arial Black" panose="020B0A04020102020204" pitchFamily="34" charset="0"/>
              </a:rPr>
              <a:t>Why is this difficult for her?</a:t>
            </a:r>
          </a:p>
          <a:p>
            <a:pPr marL="0" indent="0" algn="ctr">
              <a:buNone/>
            </a:pPr>
            <a:endParaRPr lang="en-US" sz="4400" dirty="0" smtClean="0">
              <a:latin typeface="Arial Black" panose="020B0A04020102020204" pitchFamily="34" charset="0"/>
            </a:endParaRP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12/3/19</a:t>
            </a:r>
            <a:endParaRPr lang="en-US" sz="2400" dirty="0">
              <a:latin typeface="Arial Black" panose="020B0A04020102020204" pitchFamily="34" charset="0"/>
            </a:endParaRPr>
          </a:p>
        </p:txBody>
      </p:sp>
    </p:spTree>
    <p:extLst>
      <p:ext uri="{BB962C8B-B14F-4D97-AF65-F5344CB8AC3E}">
        <p14:creationId xmlns:p14="http://schemas.microsoft.com/office/powerpoint/2010/main" val="331886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What is the internal conflict (about relationships) that Katniss is facing at this point in the</a:t>
            </a:r>
          </a:p>
          <a:p>
            <a:pPr marL="0" indent="0" algn="ctr">
              <a:buNone/>
            </a:pPr>
            <a:r>
              <a:rPr lang="en-US" sz="4400" dirty="0" smtClean="0">
                <a:latin typeface="Arial Black" panose="020B0A04020102020204" pitchFamily="34" charset="0"/>
              </a:rPr>
              <a:t>story?</a:t>
            </a:r>
            <a:endParaRPr lang="en-US" sz="4400" dirty="0">
              <a:latin typeface="Arial Black" panose="020B0A04020102020204" pitchFamily="34" charset="0"/>
            </a:endParaRPr>
          </a:p>
          <a:p>
            <a:pPr marL="0" indent="0" algn="ctr">
              <a:buNone/>
            </a:pPr>
            <a:r>
              <a:rPr lang="en-US" sz="4400" dirty="0">
                <a:latin typeface="Arial Black" panose="020B0A04020102020204" pitchFamily="34" charset="0"/>
              </a:rPr>
              <a:t>Why is this difficult for her?</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12/3/19</a:t>
            </a:r>
            <a:endParaRPr lang="en-US" sz="2400" dirty="0">
              <a:latin typeface="Arial Black" panose="020B0A04020102020204" pitchFamily="34" charset="0"/>
            </a:endParaRPr>
          </a:p>
        </p:txBody>
      </p:sp>
    </p:spTree>
    <p:extLst>
      <p:ext uri="{BB962C8B-B14F-4D97-AF65-F5344CB8AC3E}">
        <p14:creationId xmlns:p14="http://schemas.microsoft.com/office/powerpoint/2010/main" val="3772856138"/>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24</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Small Group Read-Around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Each group member must take a turn reading.</a:t>
            </a:r>
          </a:p>
          <a:p>
            <a:r>
              <a:rPr lang="en-US" sz="3600" dirty="0" smtClean="0">
                <a:latin typeface="Arial Black" panose="020B0A04020102020204" pitchFamily="34" charset="0"/>
              </a:rPr>
              <a:t>Everyone else should be following along</a:t>
            </a:r>
          </a:p>
          <a:p>
            <a:r>
              <a:rPr lang="en-US" sz="3600" dirty="0" smtClean="0">
                <a:latin typeface="Arial Black" panose="020B0A04020102020204" pitchFamily="34" charset="0"/>
              </a:rPr>
              <a:t>Ask questions if needed for clarification</a:t>
            </a:r>
          </a:p>
        </p:txBody>
      </p:sp>
    </p:spTree>
    <p:extLst>
      <p:ext uri="{BB962C8B-B14F-4D97-AF65-F5344CB8AC3E}">
        <p14:creationId xmlns:p14="http://schemas.microsoft.com/office/powerpoint/2010/main" val="2114573796"/>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68400"/>
            <a:ext cx="10515600" cy="5270500"/>
          </a:xfrm>
        </p:spPr>
        <p:txBody>
          <a:bodyPr>
            <a:normAutofit/>
          </a:bodyPr>
          <a:lstStyle/>
          <a:p>
            <a:pPr marL="0" indent="0" algn="ctr">
              <a:buNone/>
            </a:pPr>
            <a:r>
              <a:rPr lang="en-US" sz="4000" dirty="0" smtClean="0">
                <a:latin typeface="Arial Black" panose="020B0A04020102020204" pitchFamily="34" charset="0"/>
              </a:rPr>
              <a:t>FINISH READING CHAPTER 23</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23-25”</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FRIDAY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779258786"/>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Who gets credit for killing </a:t>
            </a:r>
            <a:r>
              <a:rPr lang="en-US" sz="4000" dirty="0" err="1" smtClean="0">
                <a:latin typeface="Arial Black" panose="020B0A04020102020204" pitchFamily="34" charset="0"/>
              </a:rPr>
              <a:t>Foxface</a:t>
            </a:r>
            <a:r>
              <a:rPr lang="en-US" sz="4000" dirty="0" smtClean="0">
                <a:latin typeface="Arial Black" panose="020B0A04020102020204" pitchFamily="34" charset="0"/>
              </a:rPr>
              <a:t>?</a:t>
            </a:r>
          </a:p>
          <a:p>
            <a:pPr marL="0" indent="0" algn="ctr">
              <a:buNone/>
            </a:pPr>
            <a:r>
              <a:rPr lang="en-US" sz="4000" dirty="0" smtClean="0">
                <a:latin typeface="Arial Black" panose="020B0A04020102020204" pitchFamily="34" charset="0"/>
              </a:rPr>
              <a:t>How did it happen?</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What did the </a:t>
            </a:r>
            <a:r>
              <a:rPr lang="en-US" sz="4000" dirty="0" err="1" smtClean="0">
                <a:latin typeface="Arial Black" panose="020B0A04020102020204" pitchFamily="34" charset="0"/>
              </a:rPr>
              <a:t>Gamemakers</a:t>
            </a:r>
            <a:r>
              <a:rPr lang="en-US" sz="4000" dirty="0" smtClean="0">
                <a:latin typeface="Arial Black" panose="020B0A04020102020204" pitchFamily="34" charset="0"/>
              </a:rPr>
              <a:t> do to push Katniss, </a:t>
            </a:r>
            <a:r>
              <a:rPr lang="en-US" sz="4000" dirty="0" err="1" smtClean="0">
                <a:latin typeface="Arial Black" panose="020B0A04020102020204" pitchFamily="34" charset="0"/>
              </a:rPr>
              <a:t>Peeta</a:t>
            </a:r>
            <a:r>
              <a:rPr lang="en-US" sz="4000" dirty="0" smtClean="0">
                <a:latin typeface="Arial Black" panose="020B0A04020102020204" pitchFamily="34" charset="0"/>
              </a:rPr>
              <a:t>, and Cato together?</a:t>
            </a: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12/3/19</a:t>
            </a:r>
            <a:endParaRPr lang="en-US" sz="2400" dirty="0">
              <a:latin typeface="Arial Black" panose="020B0A04020102020204" pitchFamily="34" charset="0"/>
            </a:endParaRPr>
          </a:p>
        </p:txBody>
      </p:sp>
    </p:spTree>
    <p:extLst>
      <p:ext uri="{BB962C8B-B14F-4D97-AF65-F5344CB8AC3E}">
        <p14:creationId xmlns:p14="http://schemas.microsoft.com/office/powerpoint/2010/main" val="4178184777"/>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159243"/>
          </a:xfrm>
          <a:noFill/>
        </p:spPr>
        <p:txBody>
          <a:bodyPr/>
          <a:lstStyle/>
          <a:p>
            <a:pPr algn="ctr"/>
            <a:r>
              <a:rPr lang="en-US" dirty="0" smtClean="0">
                <a:latin typeface="Arial Black" panose="020B0A04020102020204" pitchFamily="34" charset="0"/>
              </a:rPr>
              <a:t>NO</a:t>
            </a:r>
            <a:br>
              <a:rPr lang="en-US" dirty="0" smtClean="0">
                <a:latin typeface="Arial Black" panose="020B0A04020102020204" pitchFamily="34" charset="0"/>
              </a:rPr>
            </a:br>
            <a:r>
              <a:rPr lang="en-US" dirty="0" smtClean="0">
                <a:latin typeface="Arial Black" panose="020B0A04020102020204" pitchFamily="34" charset="0"/>
              </a:rPr>
              <a:t>Start-Up</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Keep </a:t>
            </a:r>
            <a:r>
              <a:rPr lang="en-US" dirty="0" err="1" smtClean="0">
                <a:latin typeface="Arial Black" panose="020B0A04020102020204" pitchFamily="34" charset="0"/>
              </a:rPr>
              <a:t>chromebooks</a:t>
            </a:r>
            <a:r>
              <a:rPr lang="en-US" dirty="0" smtClean="0">
                <a:latin typeface="Arial Black" panose="020B0A04020102020204" pitchFamily="34" charset="0"/>
              </a:rPr>
              <a:t> closed!</a:t>
            </a:r>
            <a:endParaRPr lang="en-US"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12/4/19</a:t>
            </a:r>
            <a:endParaRPr lang="en-US" sz="2400" dirty="0">
              <a:latin typeface="Arial Black" panose="020B0A04020102020204" pitchFamily="34" charset="0"/>
            </a:endParaRPr>
          </a:p>
        </p:txBody>
      </p:sp>
    </p:spTree>
    <p:extLst>
      <p:ext uri="{BB962C8B-B14F-4D97-AF65-F5344CB8AC3E}">
        <p14:creationId xmlns:p14="http://schemas.microsoft.com/office/powerpoint/2010/main" val="348242827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Finding Evidence</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Go to Google Classroom to your Part 2 Assessment, which has been returned.</a:t>
            </a:r>
          </a:p>
          <a:p>
            <a:r>
              <a:rPr lang="en-US" dirty="0" smtClean="0">
                <a:latin typeface="Arial Black" panose="020B0A04020102020204" pitchFamily="34" charset="0"/>
              </a:rPr>
              <a:t>Let’s take a look together at the correct responses.</a:t>
            </a:r>
          </a:p>
          <a:p>
            <a:endParaRPr lang="en-US" dirty="0">
              <a:latin typeface="Arial Black" panose="020B0A04020102020204" pitchFamily="34" charset="0"/>
            </a:endParaRPr>
          </a:p>
        </p:txBody>
      </p:sp>
    </p:spTree>
    <p:extLst>
      <p:ext uri="{BB962C8B-B14F-4D97-AF65-F5344CB8AC3E}">
        <p14:creationId xmlns:p14="http://schemas.microsoft.com/office/powerpoint/2010/main" val="426823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56400" y="234779"/>
            <a:ext cx="11360800" cy="943200"/>
          </a:xfrm>
          <a:prstGeom prst="rect">
            <a:avLst/>
          </a:prstGeom>
        </p:spPr>
        <p:txBody>
          <a:bodyPr spcFirstLastPara="1" vert="horz" wrap="square" lIns="121900" tIns="121900" rIns="121900" bIns="121900" rtlCol="0" anchor="t" anchorCtr="0">
            <a:noAutofit/>
          </a:bodyPr>
          <a:lstStyle/>
          <a:p>
            <a:pPr algn="ctr"/>
            <a:r>
              <a:rPr lang="en" dirty="0">
                <a:latin typeface="Arial Black" panose="020B0A04020102020204" pitchFamily="34" charset="0"/>
              </a:rPr>
              <a:t>Find The Correct Evidence(Quote)!</a:t>
            </a:r>
            <a:endParaRPr dirty="0">
              <a:latin typeface="Arial Black" panose="020B0A04020102020204" pitchFamily="34" charset="0"/>
            </a:endParaRPr>
          </a:p>
        </p:txBody>
      </p:sp>
      <p:sp>
        <p:nvSpPr>
          <p:cNvPr id="73" name="Google Shape;73;p14"/>
          <p:cNvSpPr txBox="1">
            <a:spLocks noGrp="1"/>
          </p:cNvSpPr>
          <p:nvPr>
            <p:ph type="body" idx="1"/>
          </p:nvPr>
        </p:nvSpPr>
        <p:spPr>
          <a:xfrm>
            <a:off x="703600" y="1228659"/>
            <a:ext cx="5333200" cy="5381317"/>
          </a:xfrm>
          <a:prstGeom prst="rect">
            <a:avLst/>
          </a:prstGeom>
        </p:spPr>
        <p:txBody>
          <a:bodyPr spcFirstLastPara="1" vert="horz" wrap="square" lIns="121900" tIns="121900" rIns="121900" bIns="121900" rtlCol="0" anchor="t" anchorCtr="0">
            <a:noAutofit/>
          </a:bodyPr>
          <a:lstStyle/>
          <a:p>
            <a:pPr marL="0" indent="0">
              <a:buClr>
                <a:schemeClr val="dk1"/>
              </a:buClr>
              <a:buSzPts val="1100"/>
              <a:buNone/>
            </a:pPr>
            <a:r>
              <a:rPr lang="en" sz="2400" dirty="0">
                <a:latin typeface="Arial Black" panose="020B0A04020102020204" pitchFamily="34" charset="0"/>
              </a:rPr>
              <a:t>Evidence </a:t>
            </a:r>
            <a:r>
              <a:rPr lang="en" sz="2400" b="1" dirty="0">
                <a:latin typeface="Arial Black" panose="020B0A04020102020204" pitchFamily="34" charset="0"/>
              </a:rPr>
              <a:t>Is:</a:t>
            </a:r>
            <a:endParaRPr sz="2400" b="1" dirty="0">
              <a:latin typeface="Arial Black" panose="020B0A04020102020204" pitchFamily="34" charset="0"/>
            </a:endParaRPr>
          </a:p>
          <a:p>
            <a:pPr marL="0" indent="0">
              <a:buClr>
                <a:schemeClr val="dk1"/>
              </a:buClr>
              <a:buSzPts val="1100"/>
              <a:buNone/>
            </a:pPr>
            <a:endParaRPr sz="2400" dirty="0">
              <a:latin typeface="Arial Black" panose="020B0A04020102020204" pitchFamily="34" charset="0"/>
            </a:endParaRPr>
          </a:p>
          <a:p>
            <a:pPr marL="0" indent="0">
              <a:buClr>
                <a:schemeClr val="dk1"/>
              </a:buClr>
              <a:buSzPts val="1100"/>
              <a:buNone/>
            </a:pPr>
            <a:r>
              <a:rPr lang="en" sz="2400" dirty="0">
                <a:latin typeface="Arial Black" panose="020B0A04020102020204" pitchFamily="34" charset="0"/>
              </a:rPr>
              <a:t>According to Dictionary.com</a:t>
            </a:r>
            <a:endParaRPr sz="2400" dirty="0">
              <a:latin typeface="Arial Black" panose="020B0A04020102020204" pitchFamily="34" charset="0"/>
            </a:endParaRPr>
          </a:p>
          <a:p>
            <a:pPr marL="0" indent="0">
              <a:buClr>
                <a:schemeClr val="dk1"/>
              </a:buClr>
              <a:buSzPts val="1100"/>
              <a:buNone/>
            </a:pPr>
            <a:r>
              <a:rPr lang="en" sz="2400" dirty="0">
                <a:latin typeface="Arial Black" panose="020B0A04020102020204" pitchFamily="34" charset="0"/>
              </a:rPr>
              <a:t>Evidence- tends to prove or disprove something; makes plain or clear.</a:t>
            </a:r>
            <a:endParaRPr sz="2400" dirty="0">
              <a:latin typeface="Arial Black" panose="020B0A04020102020204" pitchFamily="34" charset="0"/>
            </a:endParaRPr>
          </a:p>
          <a:p>
            <a:pPr marL="0" indent="0">
              <a:buClr>
                <a:schemeClr val="dk1"/>
              </a:buClr>
              <a:buSzPts val="1100"/>
              <a:buNone/>
            </a:pPr>
            <a:endParaRPr sz="2400" dirty="0">
              <a:latin typeface="Arial Black" panose="020B0A04020102020204" pitchFamily="34" charset="0"/>
            </a:endParaRPr>
          </a:p>
          <a:p>
            <a:pPr marL="0" indent="0">
              <a:buClr>
                <a:schemeClr val="dk1"/>
              </a:buClr>
              <a:buSzPts val="1100"/>
              <a:buNone/>
            </a:pPr>
            <a:r>
              <a:rPr lang="en" sz="2400" dirty="0">
                <a:latin typeface="Arial Black" panose="020B0A04020102020204" pitchFamily="34" charset="0"/>
              </a:rPr>
              <a:t>Supports the main point/claim</a:t>
            </a:r>
            <a:endParaRPr sz="2400" dirty="0">
              <a:latin typeface="Arial Black" panose="020B0A04020102020204" pitchFamily="34" charset="0"/>
            </a:endParaRPr>
          </a:p>
          <a:p>
            <a:pPr marL="0" indent="0">
              <a:buClr>
                <a:schemeClr val="dk1"/>
              </a:buClr>
              <a:buSzPts val="1100"/>
              <a:buNone/>
            </a:pPr>
            <a:endParaRPr sz="2400" dirty="0">
              <a:latin typeface="Arial Black" panose="020B0A04020102020204" pitchFamily="34" charset="0"/>
            </a:endParaRPr>
          </a:p>
          <a:p>
            <a:pPr marL="0" indent="0">
              <a:buClr>
                <a:schemeClr val="dk1"/>
              </a:buClr>
              <a:buSzPts val="1100"/>
              <a:buNone/>
            </a:pPr>
            <a:r>
              <a:rPr lang="en" sz="2400" dirty="0">
                <a:latin typeface="Arial Black" panose="020B0A04020102020204" pitchFamily="34" charset="0"/>
              </a:rPr>
              <a:t>Relevant and logical</a:t>
            </a:r>
            <a:endParaRPr sz="2400" dirty="0">
              <a:latin typeface="Arial Black" panose="020B0A04020102020204" pitchFamily="34" charset="0"/>
            </a:endParaRPr>
          </a:p>
          <a:p>
            <a:pPr marL="0" indent="0">
              <a:buClr>
                <a:schemeClr val="dk1"/>
              </a:buClr>
              <a:buSzPts val="1100"/>
              <a:buNone/>
            </a:pPr>
            <a:endParaRPr sz="2400" dirty="0">
              <a:latin typeface="Arial Black" panose="020B0A04020102020204" pitchFamily="34" charset="0"/>
            </a:endParaRPr>
          </a:p>
          <a:p>
            <a:pPr marL="0" indent="0">
              <a:buClr>
                <a:schemeClr val="dk1"/>
              </a:buClr>
              <a:buSzPts val="1100"/>
              <a:buNone/>
            </a:pPr>
            <a:r>
              <a:rPr lang="en" sz="2400" dirty="0">
                <a:latin typeface="Arial Black" panose="020B0A04020102020204" pitchFamily="34" charset="0"/>
              </a:rPr>
              <a:t>Proper Citation(MLA Style)</a:t>
            </a:r>
            <a:endParaRPr sz="2400" dirty="0">
              <a:latin typeface="Arial Black" panose="020B0A04020102020204" pitchFamily="34" charset="0"/>
            </a:endParaRPr>
          </a:p>
          <a:p>
            <a:pPr marL="0" indent="0">
              <a:buClr>
                <a:schemeClr val="dk1"/>
              </a:buClr>
              <a:buSzPts val="1100"/>
              <a:buNone/>
            </a:pPr>
            <a:endParaRPr dirty="0">
              <a:solidFill>
                <a:schemeClr val="dk1"/>
              </a:solidFill>
            </a:endParaRPr>
          </a:p>
          <a:p>
            <a:pPr marL="0" indent="0">
              <a:buClr>
                <a:schemeClr val="dk1"/>
              </a:buClr>
              <a:buSzPts val="1100"/>
              <a:buNone/>
            </a:pPr>
            <a:endParaRPr dirty="0">
              <a:solidFill>
                <a:schemeClr val="dk1"/>
              </a:solidFill>
            </a:endParaRPr>
          </a:p>
          <a:p>
            <a:pPr marL="0" indent="0">
              <a:spcAft>
                <a:spcPts val="2133"/>
              </a:spcAft>
              <a:buNone/>
            </a:pPr>
            <a:endParaRPr dirty="0"/>
          </a:p>
        </p:txBody>
      </p:sp>
      <p:sp>
        <p:nvSpPr>
          <p:cNvPr id="74" name="Google Shape;74;p14"/>
          <p:cNvSpPr txBox="1">
            <a:spLocks noGrp="1"/>
          </p:cNvSpPr>
          <p:nvPr>
            <p:ph type="body" idx="2"/>
          </p:nvPr>
        </p:nvSpPr>
        <p:spPr>
          <a:xfrm>
            <a:off x="6384000" y="1228659"/>
            <a:ext cx="5333200" cy="4403600"/>
          </a:xfrm>
          <a:prstGeom prst="rect">
            <a:avLst/>
          </a:prstGeom>
        </p:spPr>
        <p:txBody>
          <a:bodyPr spcFirstLastPara="1" vert="horz" wrap="square" lIns="121900" tIns="121900" rIns="121900" bIns="121900" rtlCol="0" anchor="t" anchorCtr="0">
            <a:noAutofit/>
          </a:bodyPr>
          <a:lstStyle/>
          <a:p>
            <a:pPr marL="0" indent="0">
              <a:buClr>
                <a:schemeClr val="dk1"/>
              </a:buClr>
              <a:buSzPts val="1100"/>
              <a:buNone/>
            </a:pPr>
            <a:r>
              <a:rPr lang="en" sz="2400" dirty="0">
                <a:latin typeface="Arial Black" panose="020B0A04020102020204" pitchFamily="34" charset="0"/>
              </a:rPr>
              <a:t>Evidence is </a:t>
            </a:r>
            <a:r>
              <a:rPr lang="en" sz="2400" b="1" dirty="0">
                <a:latin typeface="Arial Black" panose="020B0A04020102020204" pitchFamily="34" charset="0"/>
              </a:rPr>
              <a:t>NOT</a:t>
            </a:r>
            <a:r>
              <a:rPr lang="en" sz="2400" dirty="0">
                <a:latin typeface="Arial Black" panose="020B0A04020102020204" pitchFamily="34" charset="0"/>
              </a:rPr>
              <a:t>:</a:t>
            </a:r>
            <a:endParaRPr sz="2400" dirty="0">
              <a:latin typeface="Arial Black" panose="020B0A04020102020204" pitchFamily="34" charset="0"/>
            </a:endParaRPr>
          </a:p>
          <a:p>
            <a:pPr marL="0" indent="0">
              <a:buClr>
                <a:schemeClr val="dk1"/>
              </a:buClr>
              <a:buSzPts val="1100"/>
              <a:buNone/>
            </a:pPr>
            <a:endParaRPr sz="2400" dirty="0">
              <a:latin typeface="Arial Black" panose="020B0A04020102020204" pitchFamily="34" charset="0"/>
            </a:endParaRPr>
          </a:p>
          <a:p>
            <a:pPr marL="0" indent="0">
              <a:buClr>
                <a:schemeClr val="dk1"/>
              </a:buClr>
              <a:buSzPts val="1100"/>
              <a:buNone/>
            </a:pPr>
            <a:r>
              <a:rPr lang="en" sz="2400" dirty="0">
                <a:latin typeface="Arial Black" panose="020B0A04020102020204" pitchFamily="34" charset="0"/>
              </a:rPr>
              <a:t>Opinion based</a:t>
            </a:r>
            <a:endParaRPr sz="2400" dirty="0">
              <a:latin typeface="Arial Black" panose="020B0A04020102020204" pitchFamily="34" charset="0"/>
            </a:endParaRPr>
          </a:p>
          <a:p>
            <a:pPr marL="0" indent="0">
              <a:buClr>
                <a:schemeClr val="dk1"/>
              </a:buClr>
              <a:buSzPts val="1100"/>
              <a:buNone/>
            </a:pPr>
            <a:endParaRPr sz="2400" dirty="0">
              <a:latin typeface="Arial Black" panose="020B0A04020102020204" pitchFamily="34" charset="0"/>
            </a:endParaRPr>
          </a:p>
          <a:p>
            <a:pPr marL="0" indent="0">
              <a:buClr>
                <a:schemeClr val="dk1"/>
              </a:buClr>
              <a:buSzPts val="1100"/>
              <a:buNone/>
            </a:pPr>
            <a:r>
              <a:rPr lang="en" sz="2400" dirty="0">
                <a:latin typeface="Arial Black" panose="020B0A04020102020204" pitchFamily="34" charset="0"/>
              </a:rPr>
              <a:t>Cited incorrectly</a:t>
            </a:r>
            <a:endParaRPr sz="2400" dirty="0">
              <a:latin typeface="Arial Black" panose="020B0A04020102020204" pitchFamily="34" charset="0"/>
            </a:endParaRPr>
          </a:p>
          <a:p>
            <a:pPr marL="0" indent="0">
              <a:buClr>
                <a:schemeClr val="dk1"/>
              </a:buClr>
              <a:buSzPts val="1100"/>
              <a:buNone/>
            </a:pPr>
            <a:endParaRPr sz="2400" dirty="0">
              <a:latin typeface="Arial Black" panose="020B0A04020102020204" pitchFamily="34" charset="0"/>
            </a:endParaRPr>
          </a:p>
          <a:p>
            <a:pPr marL="0" indent="0">
              <a:buClr>
                <a:schemeClr val="dk1"/>
              </a:buClr>
              <a:buSzPts val="1100"/>
              <a:buNone/>
            </a:pPr>
            <a:r>
              <a:rPr lang="en" sz="2400" dirty="0">
                <a:latin typeface="Arial Black" panose="020B0A04020102020204" pitchFamily="34" charset="0"/>
              </a:rPr>
              <a:t>Unrelated to the topic</a:t>
            </a:r>
            <a:endParaRPr sz="2400" dirty="0">
              <a:latin typeface="Arial Black" panose="020B0A04020102020204" pitchFamily="34" charset="0"/>
            </a:endParaRPr>
          </a:p>
          <a:p>
            <a:pPr marL="0" indent="0">
              <a:buClr>
                <a:schemeClr val="dk1"/>
              </a:buClr>
              <a:buSzPts val="1100"/>
              <a:buNone/>
            </a:pPr>
            <a:endParaRPr sz="2400" dirty="0">
              <a:latin typeface="Arial Black" panose="020B0A04020102020204" pitchFamily="34" charset="0"/>
            </a:endParaRPr>
          </a:p>
          <a:p>
            <a:pPr marL="0" indent="0">
              <a:buClr>
                <a:schemeClr val="dk1"/>
              </a:buClr>
              <a:buSzPts val="1100"/>
              <a:buNone/>
            </a:pPr>
            <a:r>
              <a:rPr lang="en" sz="2400" dirty="0">
                <a:latin typeface="Arial Black" panose="020B0A04020102020204" pitchFamily="34" charset="0"/>
              </a:rPr>
              <a:t>Missing</a:t>
            </a:r>
            <a:endParaRPr sz="2400" dirty="0">
              <a:latin typeface="Arial Black" panose="020B0A04020102020204" pitchFamily="34" charset="0"/>
            </a:endParaRPr>
          </a:p>
          <a:p>
            <a:pPr marL="0" indent="0">
              <a:buClr>
                <a:schemeClr val="dk1"/>
              </a:buClr>
              <a:buSzPts val="1100"/>
              <a:buNone/>
            </a:pPr>
            <a:endParaRPr sz="2400" dirty="0"/>
          </a:p>
          <a:p>
            <a:pPr marL="0" indent="0">
              <a:buClr>
                <a:schemeClr val="dk1"/>
              </a:buClr>
              <a:buSzPts val="1100"/>
              <a:buNone/>
            </a:pPr>
            <a:endParaRPr sz="2400" dirty="0"/>
          </a:p>
        </p:txBody>
      </p:sp>
    </p:spTree>
    <p:extLst>
      <p:ext uri="{BB962C8B-B14F-4D97-AF65-F5344CB8AC3E}">
        <p14:creationId xmlns:p14="http://schemas.microsoft.com/office/powerpoint/2010/main" val="236213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 calcmode="lin" valueType="num">
                                      <p:cBhvr additive="base">
                                        <p:cTn id="7"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
                                            <p:txEl>
                                              <p:pRg st="2" end="2"/>
                                            </p:txEl>
                                          </p:spTgt>
                                        </p:tgtEl>
                                        <p:attrNameLst>
                                          <p:attrName>style.visibility</p:attrName>
                                        </p:attrNameLst>
                                      </p:cBhvr>
                                      <p:to>
                                        <p:strVal val="visible"/>
                                      </p:to>
                                    </p:set>
                                    <p:anim calcmode="lin" valueType="num">
                                      <p:cBhvr additive="base">
                                        <p:cTn id="13" dur="500" fill="hold"/>
                                        <p:tgtEl>
                                          <p:spTgt spid="7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3">
                                            <p:txEl>
                                              <p:pRg st="3" end="3"/>
                                            </p:txEl>
                                          </p:spTgt>
                                        </p:tgtEl>
                                        <p:attrNameLst>
                                          <p:attrName>style.visibility</p:attrName>
                                        </p:attrNameLst>
                                      </p:cBhvr>
                                      <p:to>
                                        <p:strVal val="visible"/>
                                      </p:to>
                                    </p:set>
                                    <p:anim calcmode="lin" valueType="num">
                                      <p:cBhvr additive="base">
                                        <p:cTn id="17" dur="500" fill="hold"/>
                                        <p:tgtEl>
                                          <p:spTgt spid="7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3">
                                            <p:txEl>
                                              <p:pRg st="5" end="5"/>
                                            </p:txEl>
                                          </p:spTgt>
                                        </p:tgtEl>
                                        <p:attrNameLst>
                                          <p:attrName>style.visibility</p:attrName>
                                        </p:attrNameLst>
                                      </p:cBhvr>
                                      <p:to>
                                        <p:strVal val="visible"/>
                                      </p:to>
                                    </p:set>
                                    <p:anim calcmode="lin" valueType="num">
                                      <p:cBhvr additive="base">
                                        <p:cTn id="23" dur="500" fill="hold"/>
                                        <p:tgtEl>
                                          <p:spTgt spid="7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3">
                                            <p:txEl>
                                              <p:pRg st="7" end="7"/>
                                            </p:txEl>
                                          </p:spTgt>
                                        </p:tgtEl>
                                        <p:attrNameLst>
                                          <p:attrName>style.visibility</p:attrName>
                                        </p:attrNameLst>
                                      </p:cBhvr>
                                      <p:to>
                                        <p:strVal val="visible"/>
                                      </p:to>
                                    </p:set>
                                    <p:anim calcmode="lin" valueType="num">
                                      <p:cBhvr additive="base">
                                        <p:cTn id="29" dur="500" fill="hold"/>
                                        <p:tgtEl>
                                          <p:spTgt spid="7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3">
                                            <p:txEl>
                                              <p:pRg st="9" end="9"/>
                                            </p:txEl>
                                          </p:spTgt>
                                        </p:tgtEl>
                                        <p:attrNameLst>
                                          <p:attrName>style.visibility</p:attrName>
                                        </p:attrNameLst>
                                      </p:cBhvr>
                                      <p:to>
                                        <p:strVal val="visible"/>
                                      </p:to>
                                    </p:set>
                                    <p:anim calcmode="lin" valueType="num">
                                      <p:cBhvr additive="base">
                                        <p:cTn id="35" dur="500" fill="hold"/>
                                        <p:tgtEl>
                                          <p:spTgt spid="7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4">
                                            <p:txEl>
                                              <p:pRg st="0" end="0"/>
                                            </p:txEl>
                                          </p:spTgt>
                                        </p:tgtEl>
                                        <p:attrNameLst>
                                          <p:attrName>style.visibility</p:attrName>
                                        </p:attrNameLst>
                                      </p:cBhvr>
                                      <p:to>
                                        <p:strVal val="visible"/>
                                      </p:to>
                                    </p:set>
                                    <p:anim calcmode="lin" valueType="num">
                                      <p:cBhvr additive="base">
                                        <p:cTn id="41"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4">
                                            <p:txEl>
                                              <p:pRg st="2" end="2"/>
                                            </p:txEl>
                                          </p:spTgt>
                                        </p:tgtEl>
                                        <p:attrNameLst>
                                          <p:attrName>style.visibility</p:attrName>
                                        </p:attrNameLst>
                                      </p:cBhvr>
                                      <p:to>
                                        <p:strVal val="visible"/>
                                      </p:to>
                                    </p:set>
                                    <p:anim calcmode="lin" valueType="num">
                                      <p:cBhvr additive="base">
                                        <p:cTn id="47" dur="500" fill="hold"/>
                                        <p:tgtEl>
                                          <p:spTgt spid="7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4">
                                            <p:txEl>
                                              <p:pRg st="4" end="4"/>
                                            </p:txEl>
                                          </p:spTgt>
                                        </p:tgtEl>
                                        <p:attrNameLst>
                                          <p:attrName>style.visibility</p:attrName>
                                        </p:attrNameLst>
                                      </p:cBhvr>
                                      <p:to>
                                        <p:strVal val="visible"/>
                                      </p:to>
                                    </p:set>
                                    <p:anim calcmode="lin" valueType="num">
                                      <p:cBhvr additive="base">
                                        <p:cTn id="53" dur="500" fill="hold"/>
                                        <p:tgtEl>
                                          <p:spTgt spid="74">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4">
                                            <p:txEl>
                                              <p:pRg st="6" end="6"/>
                                            </p:txEl>
                                          </p:spTgt>
                                        </p:tgtEl>
                                        <p:attrNameLst>
                                          <p:attrName>style.visibility</p:attrName>
                                        </p:attrNameLst>
                                      </p:cBhvr>
                                      <p:to>
                                        <p:strVal val="visible"/>
                                      </p:to>
                                    </p:set>
                                    <p:anim calcmode="lin" valueType="num">
                                      <p:cBhvr additive="base">
                                        <p:cTn id="59" dur="500" fill="hold"/>
                                        <p:tgtEl>
                                          <p:spTgt spid="7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74">
                                            <p:txEl>
                                              <p:pRg st="8" end="8"/>
                                            </p:txEl>
                                          </p:spTgt>
                                        </p:tgtEl>
                                        <p:attrNameLst>
                                          <p:attrName>style.visibility</p:attrName>
                                        </p:attrNameLst>
                                      </p:cBhvr>
                                      <p:to>
                                        <p:strVal val="visible"/>
                                      </p:to>
                                    </p:set>
                                    <p:anim calcmode="lin" valueType="num">
                                      <p:cBhvr additive="base">
                                        <p:cTn id="65" dur="500" fill="hold"/>
                                        <p:tgtEl>
                                          <p:spTgt spid="74">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pPr algn="ctr"/>
            <a:r>
              <a:rPr lang="en" dirty="0">
                <a:latin typeface="Arial Black" panose="020B0A04020102020204" pitchFamily="34" charset="0"/>
              </a:rPr>
              <a:t>Evidence/Detail</a:t>
            </a:r>
            <a:endParaRPr dirty="0">
              <a:latin typeface="Arial Black" panose="020B0A04020102020204" pitchFamily="34" charset="0"/>
            </a:endParaRPr>
          </a:p>
        </p:txBody>
      </p:sp>
      <p:sp>
        <p:nvSpPr>
          <p:cNvPr id="80" name="Google Shape;80;p15"/>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indent="-507987">
              <a:buSzPts val="2400"/>
              <a:buChar char="❏"/>
            </a:pPr>
            <a:r>
              <a:rPr lang="en" sz="3200" dirty="0">
                <a:latin typeface="Arial Black" panose="020B0A04020102020204" pitchFamily="34" charset="0"/>
              </a:rPr>
              <a:t>Evidence comes directly from the story.</a:t>
            </a:r>
            <a:endParaRPr sz="3200" dirty="0">
              <a:latin typeface="Arial Black" panose="020B0A04020102020204" pitchFamily="34" charset="0"/>
            </a:endParaRPr>
          </a:p>
          <a:p>
            <a:pPr indent="-507987">
              <a:buSzPts val="2400"/>
              <a:buChar char="❏"/>
            </a:pPr>
            <a:r>
              <a:rPr lang="en" sz="3200" dirty="0">
                <a:latin typeface="Arial Black" panose="020B0A04020102020204" pitchFamily="34" charset="0"/>
              </a:rPr>
              <a:t>You should be able to turn to a page and say, “See, it happens right here.”</a:t>
            </a:r>
            <a:endParaRPr sz="3200" dirty="0">
              <a:latin typeface="Arial Black" panose="020B0A04020102020204" pitchFamily="34" charset="0"/>
            </a:endParaRPr>
          </a:p>
          <a:p>
            <a:pPr indent="-507987">
              <a:buSzPts val="2400"/>
              <a:buChar char="❏"/>
            </a:pPr>
            <a:r>
              <a:rPr lang="en" sz="3200" dirty="0">
                <a:latin typeface="Arial Black" panose="020B0A04020102020204" pitchFamily="34" charset="0"/>
              </a:rPr>
              <a:t>Can be a direct quote that a character says or a specific detail of an event that occurs.</a:t>
            </a:r>
            <a:endParaRPr sz="3200" dirty="0">
              <a:latin typeface="Arial Black" panose="020B0A04020102020204" pitchFamily="34" charset="0"/>
            </a:endParaRPr>
          </a:p>
          <a:p>
            <a:pPr indent="-507987">
              <a:buSzPts val="2400"/>
              <a:buChar char="❏"/>
            </a:pPr>
            <a:r>
              <a:rPr lang="en" sz="3200" dirty="0">
                <a:latin typeface="Arial Black" panose="020B0A04020102020204" pitchFamily="34" charset="0"/>
              </a:rPr>
              <a:t>YOU MUST ALWAYS CITE YOUR DETAIL! Remember to use proper MLA format!</a:t>
            </a:r>
            <a:endParaRPr sz="3200" dirty="0">
              <a:latin typeface="Arial Black" panose="020B0A04020102020204" pitchFamily="34" charset="0"/>
            </a:endParaRPr>
          </a:p>
        </p:txBody>
      </p:sp>
    </p:spTree>
    <p:extLst>
      <p:ext uri="{BB962C8B-B14F-4D97-AF65-F5344CB8AC3E}">
        <p14:creationId xmlns:p14="http://schemas.microsoft.com/office/powerpoint/2010/main" val="310958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 calcmode="lin" valueType="num">
                                      <p:cBhvr additive="base">
                                        <p:cTn id="7"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
                                            <p:txEl>
                                              <p:pRg st="1" end="1"/>
                                            </p:txEl>
                                          </p:spTgt>
                                        </p:tgtEl>
                                        <p:attrNameLst>
                                          <p:attrName>style.visibility</p:attrName>
                                        </p:attrNameLst>
                                      </p:cBhvr>
                                      <p:to>
                                        <p:strVal val="visible"/>
                                      </p:to>
                                    </p:set>
                                    <p:anim calcmode="lin" valueType="num">
                                      <p:cBhvr additive="base">
                                        <p:cTn id="13" dur="500" fill="hold"/>
                                        <p:tgtEl>
                                          <p:spTgt spid="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
                                            <p:txEl>
                                              <p:pRg st="2" end="2"/>
                                            </p:txEl>
                                          </p:spTgt>
                                        </p:tgtEl>
                                        <p:attrNameLst>
                                          <p:attrName>style.visibility</p:attrName>
                                        </p:attrNameLst>
                                      </p:cBhvr>
                                      <p:to>
                                        <p:strVal val="visible"/>
                                      </p:to>
                                    </p:set>
                                    <p:anim calcmode="lin" valueType="num">
                                      <p:cBhvr additive="base">
                                        <p:cTn id="19" dur="500" fill="hold"/>
                                        <p:tgtEl>
                                          <p:spTgt spid="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
                                            <p:txEl>
                                              <p:pRg st="3" end="3"/>
                                            </p:txEl>
                                          </p:spTgt>
                                        </p:tgtEl>
                                        <p:attrNameLst>
                                          <p:attrName>style.visibility</p:attrName>
                                        </p:attrNameLst>
                                      </p:cBhvr>
                                      <p:to>
                                        <p:strVal val="visible"/>
                                      </p:to>
                                    </p:set>
                                    <p:anim calcmode="lin" valueType="num">
                                      <p:cBhvr additive="base">
                                        <p:cTn id="25" dur="500" fill="hold"/>
                                        <p:tgtEl>
                                          <p:spTgt spid="8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pPr algn="ctr"/>
            <a:r>
              <a:rPr lang="en" dirty="0">
                <a:latin typeface="Arial Black" panose="020B0A04020102020204" pitchFamily="34" charset="0"/>
              </a:rPr>
              <a:t>Find The Correct Evidence(Quote)!</a:t>
            </a:r>
            <a:endParaRPr dirty="0">
              <a:latin typeface="Arial Black" panose="020B0A04020102020204" pitchFamily="34" charset="0"/>
            </a:endParaRPr>
          </a:p>
        </p:txBody>
      </p:sp>
      <p:sp>
        <p:nvSpPr>
          <p:cNvPr id="86" name="Google Shape;86;p16"/>
          <p:cNvSpPr txBox="1">
            <a:spLocks noGrp="1"/>
          </p:cNvSpPr>
          <p:nvPr>
            <p:ph type="body" idx="1"/>
          </p:nvPr>
        </p:nvSpPr>
        <p:spPr>
          <a:xfrm>
            <a:off x="415600" y="1688233"/>
            <a:ext cx="5333200" cy="4403600"/>
          </a:xfrm>
          <a:prstGeom prst="rect">
            <a:avLst/>
          </a:prstGeom>
        </p:spPr>
        <p:txBody>
          <a:bodyPr spcFirstLastPara="1" vert="horz" wrap="square" lIns="121900" tIns="121900" rIns="121900" bIns="121900" rtlCol="0" anchor="t" anchorCtr="0">
            <a:noAutofit/>
          </a:bodyPr>
          <a:lstStyle/>
          <a:p>
            <a:pPr marL="0" indent="0">
              <a:buNone/>
            </a:pPr>
            <a:r>
              <a:rPr lang="en" dirty="0">
                <a:latin typeface="Arial Black" panose="020B0A04020102020204" pitchFamily="34" charset="0"/>
              </a:rPr>
              <a:t>Your pre-assigned groups will be given an envelope which contains an important detail and/or fact about </a:t>
            </a:r>
            <a:r>
              <a:rPr lang="en" i="1" dirty="0">
                <a:latin typeface="Arial Black" panose="020B0A04020102020204" pitchFamily="34" charset="0"/>
              </a:rPr>
              <a:t>The Hunger Games</a:t>
            </a:r>
            <a:r>
              <a:rPr lang="en" dirty="0">
                <a:latin typeface="Arial Black" panose="020B0A04020102020204" pitchFamily="34" charset="0"/>
              </a:rPr>
              <a:t>. </a:t>
            </a:r>
            <a:endParaRPr dirty="0">
              <a:latin typeface="Arial Black" panose="020B0A04020102020204" pitchFamily="34" charset="0"/>
            </a:endParaRPr>
          </a:p>
          <a:p>
            <a:pPr marL="0" indent="0">
              <a:buClr>
                <a:schemeClr val="dk1"/>
              </a:buClr>
              <a:buSzPts val="1100"/>
              <a:buNone/>
            </a:pPr>
            <a:endParaRPr dirty="0">
              <a:latin typeface="Arial Black" panose="020B0A04020102020204" pitchFamily="34" charset="0"/>
            </a:endParaRPr>
          </a:p>
          <a:p>
            <a:pPr marL="0" indent="0">
              <a:buNone/>
            </a:pPr>
            <a:r>
              <a:rPr lang="en" dirty="0">
                <a:latin typeface="Arial Black" panose="020B0A04020102020204" pitchFamily="34" charset="0"/>
              </a:rPr>
              <a:t>It will be your job as a collaborative group to read and decide which quotes will support your important detail.</a:t>
            </a:r>
            <a:endParaRPr dirty="0">
              <a:latin typeface="Arial Black" panose="020B0A04020102020204" pitchFamily="34" charset="0"/>
            </a:endParaRPr>
          </a:p>
          <a:p>
            <a:pPr marL="0" indent="0">
              <a:buNone/>
            </a:pPr>
            <a:endParaRPr dirty="0">
              <a:latin typeface="Arial Black" panose="020B0A04020102020204" pitchFamily="34" charset="0"/>
            </a:endParaRPr>
          </a:p>
          <a:p>
            <a:pPr marL="0" indent="0">
              <a:buNone/>
            </a:pPr>
            <a:r>
              <a:rPr lang="en" dirty="0">
                <a:latin typeface="Arial Black" panose="020B0A04020102020204" pitchFamily="34" charset="0"/>
              </a:rPr>
              <a:t>Your group will have several pieces of evidence(quotes) to choose from, so make sure that you evaluates each quote wisely. </a:t>
            </a:r>
            <a:endParaRPr dirty="0">
              <a:latin typeface="Arial Black" panose="020B0A04020102020204" pitchFamily="34" charset="0"/>
            </a:endParaRPr>
          </a:p>
          <a:p>
            <a:pPr marL="0" indent="0">
              <a:buClr>
                <a:schemeClr val="dk1"/>
              </a:buClr>
              <a:buSzPts val="1100"/>
              <a:buNone/>
            </a:pPr>
            <a:endParaRPr dirty="0">
              <a:solidFill>
                <a:schemeClr val="dk1"/>
              </a:solidFill>
            </a:endParaRPr>
          </a:p>
          <a:p>
            <a:pPr marL="0" indent="0">
              <a:buClr>
                <a:schemeClr val="dk1"/>
              </a:buClr>
              <a:buSzPts val="1100"/>
              <a:buNone/>
            </a:pPr>
            <a:endParaRPr dirty="0">
              <a:solidFill>
                <a:schemeClr val="dk1"/>
              </a:solidFill>
            </a:endParaRPr>
          </a:p>
          <a:p>
            <a:pPr marL="0" indent="0">
              <a:spcAft>
                <a:spcPts val="2133"/>
              </a:spcAft>
              <a:buNone/>
            </a:pPr>
            <a:endParaRPr dirty="0"/>
          </a:p>
        </p:txBody>
      </p:sp>
      <p:sp>
        <p:nvSpPr>
          <p:cNvPr id="87" name="Google Shape;87;p16"/>
          <p:cNvSpPr txBox="1">
            <a:spLocks noGrp="1"/>
          </p:cNvSpPr>
          <p:nvPr>
            <p:ph type="body" idx="2"/>
          </p:nvPr>
        </p:nvSpPr>
        <p:spPr>
          <a:xfrm>
            <a:off x="6443200" y="1688233"/>
            <a:ext cx="5333200" cy="4403600"/>
          </a:xfrm>
          <a:prstGeom prst="rect">
            <a:avLst/>
          </a:prstGeom>
        </p:spPr>
        <p:txBody>
          <a:bodyPr spcFirstLastPara="1" vert="horz" wrap="square" lIns="121900" tIns="121900" rIns="121900" bIns="121900" rtlCol="0" anchor="t" anchorCtr="0">
            <a:noAutofit/>
          </a:bodyPr>
          <a:lstStyle/>
          <a:p>
            <a:pPr marL="0" indent="0">
              <a:buNone/>
            </a:pPr>
            <a:r>
              <a:rPr lang="en" sz="2400" dirty="0">
                <a:latin typeface="Arial Black" panose="020B0A04020102020204" pitchFamily="34" charset="0"/>
              </a:rPr>
              <a:t>After you have matched the most relevant quotation with your detail, you will need to justify your choices in writing.</a:t>
            </a:r>
            <a:endParaRPr sz="2400" dirty="0">
              <a:latin typeface="Arial Black" panose="020B0A04020102020204" pitchFamily="34" charset="0"/>
            </a:endParaRPr>
          </a:p>
          <a:p>
            <a:pPr marL="0" indent="0">
              <a:buClr>
                <a:schemeClr val="dk1"/>
              </a:buClr>
              <a:buSzPts val="1100"/>
              <a:buNone/>
            </a:pPr>
            <a:endParaRPr sz="2400" dirty="0">
              <a:latin typeface="Arial Black" panose="020B0A04020102020204" pitchFamily="34" charset="0"/>
            </a:endParaRPr>
          </a:p>
          <a:p>
            <a:pPr marL="0" indent="0">
              <a:buClr>
                <a:schemeClr val="dk1"/>
              </a:buClr>
              <a:buSzPts val="1100"/>
              <a:buNone/>
            </a:pPr>
            <a:r>
              <a:rPr lang="en" sz="2400" dirty="0">
                <a:latin typeface="Arial Black" panose="020B0A04020102020204" pitchFamily="34" charset="0"/>
              </a:rPr>
              <a:t>Make sure you use evidence from the text,</a:t>
            </a:r>
            <a:r>
              <a:rPr lang="en" sz="2400" i="1" dirty="0">
                <a:latin typeface="Arial Black" panose="020B0A04020102020204" pitchFamily="34" charset="0"/>
              </a:rPr>
              <a:t> Hunger Games </a:t>
            </a:r>
            <a:r>
              <a:rPr lang="en" sz="2400" dirty="0">
                <a:latin typeface="Arial Black" panose="020B0A04020102020204" pitchFamily="34" charset="0"/>
              </a:rPr>
              <a:t>to support your writing. your details, setting or conflict. </a:t>
            </a:r>
            <a:endParaRPr sz="2400" dirty="0">
              <a:latin typeface="Arial Black" panose="020B0A04020102020204" pitchFamily="34" charset="0"/>
            </a:endParaRPr>
          </a:p>
        </p:txBody>
      </p:sp>
    </p:spTree>
    <p:extLst>
      <p:ext uri="{BB962C8B-B14F-4D97-AF65-F5344CB8AC3E}">
        <p14:creationId xmlns:p14="http://schemas.microsoft.com/office/powerpoint/2010/main" val="42418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 calcmode="lin" valueType="num">
                                      <p:cBhvr additive="base">
                                        <p:cTn id="7"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
                                            <p:txEl>
                                              <p:pRg st="2" end="2"/>
                                            </p:txEl>
                                          </p:spTgt>
                                        </p:tgtEl>
                                        <p:attrNameLst>
                                          <p:attrName>style.visibility</p:attrName>
                                        </p:attrNameLst>
                                      </p:cBhvr>
                                      <p:to>
                                        <p:strVal val="visible"/>
                                      </p:to>
                                    </p:set>
                                    <p:anim calcmode="lin" valueType="num">
                                      <p:cBhvr additive="base">
                                        <p:cTn id="13" dur="500" fill="hold"/>
                                        <p:tgtEl>
                                          <p:spTgt spid="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
                                            <p:txEl>
                                              <p:pRg st="4" end="4"/>
                                            </p:txEl>
                                          </p:spTgt>
                                        </p:tgtEl>
                                        <p:attrNameLst>
                                          <p:attrName>style.visibility</p:attrName>
                                        </p:attrNameLst>
                                      </p:cBhvr>
                                      <p:to>
                                        <p:strVal val="visible"/>
                                      </p:to>
                                    </p:set>
                                    <p:anim calcmode="lin" valueType="num">
                                      <p:cBhvr additive="base">
                                        <p:cTn id="19" dur="500" fill="hold"/>
                                        <p:tgtEl>
                                          <p:spTgt spid="8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7">
                                            <p:txEl>
                                              <p:pRg st="0" end="0"/>
                                            </p:txEl>
                                          </p:spTgt>
                                        </p:tgtEl>
                                        <p:attrNameLst>
                                          <p:attrName>style.visibility</p:attrName>
                                        </p:attrNameLst>
                                      </p:cBhvr>
                                      <p:to>
                                        <p:strVal val="visible"/>
                                      </p:to>
                                    </p:set>
                                    <p:anim calcmode="lin" valueType="num">
                                      <p:cBhvr additive="base">
                                        <p:cTn id="25"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7">
                                            <p:txEl>
                                              <p:pRg st="2" end="2"/>
                                            </p:txEl>
                                          </p:spTgt>
                                        </p:tgtEl>
                                        <p:attrNameLst>
                                          <p:attrName>style.visibility</p:attrName>
                                        </p:attrNameLst>
                                      </p:cBhvr>
                                      <p:to>
                                        <p:strVal val="visible"/>
                                      </p:to>
                                    </p:set>
                                    <p:anim calcmode="lin" valueType="num">
                                      <p:cBhvr additive="base">
                                        <p:cTn id="31" dur="500" fill="hold"/>
                                        <p:tgtEl>
                                          <p:spTgt spid="8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uild="p"/>
      <p:bldP spid="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0" y="379413"/>
            <a:ext cx="9144000" cy="9144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spAutoFit/>
          </a:bodyPr>
          <a:lstStyle/>
          <a:p>
            <a:pPr algn="ctr">
              <a:defRPr/>
            </a:pPr>
            <a:r>
              <a:rPr lang="en-US" sz="5400" dirty="0">
                <a:solidFill>
                  <a:schemeClr val="bg1"/>
                </a:solidFill>
                <a:latin typeface="Impact" charset="0"/>
                <a:ea typeface="ＭＳ Ｐゴシック" charset="0"/>
              </a:rPr>
              <a:t>The Setting: Panem</a:t>
            </a:r>
          </a:p>
        </p:txBody>
      </p:sp>
      <p:pic>
        <p:nvPicPr>
          <p:cNvPr id="2253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978872"/>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15600" y="318449"/>
            <a:ext cx="11360800" cy="943200"/>
          </a:xfrm>
          <a:prstGeom prst="rect">
            <a:avLst/>
          </a:prstGeom>
        </p:spPr>
        <p:txBody>
          <a:bodyPr spcFirstLastPara="1" vert="horz" wrap="square" lIns="121900" tIns="121900" rIns="121900" bIns="121900" rtlCol="0" anchor="t" anchorCtr="0">
            <a:noAutofit/>
          </a:bodyPr>
          <a:lstStyle/>
          <a:p>
            <a:pPr algn="ctr"/>
            <a:r>
              <a:rPr lang="en" dirty="0">
                <a:latin typeface="Arial Black" panose="020B0A04020102020204" pitchFamily="34" charset="0"/>
              </a:rPr>
              <a:t>Group Members-Roles</a:t>
            </a:r>
            <a:endParaRPr dirty="0">
              <a:latin typeface="Arial Black" panose="020B0A04020102020204" pitchFamily="34" charset="0"/>
            </a:endParaRPr>
          </a:p>
        </p:txBody>
      </p:sp>
      <p:sp>
        <p:nvSpPr>
          <p:cNvPr id="93" name="Google Shape;93;p17"/>
          <p:cNvSpPr txBox="1">
            <a:spLocks noGrp="1"/>
          </p:cNvSpPr>
          <p:nvPr>
            <p:ph type="body" idx="1"/>
          </p:nvPr>
        </p:nvSpPr>
        <p:spPr>
          <a:xfrm>
            <a:off x="415600" y="790049"/>
            <a:ext cx="5333200" cy="5696464"/>
          </a:xfrm>
          <a:prstGeom prst="rect">
            <a:avLst/>
          </a:prstGeom>
        </p:spPr>
        <p:txBody>
          <a:bodyPr spcFirstLastPara="1" vert="horz" wrap="square" lIns="121900" tIns="121900" rIns="121900" bIns="121900" rtlCol="0" anchor="t" anchorCtr="0">
            <a:noAutofit/>
          </a:bodyPr>
          <a:lstStyle/>
          <a:p>
            <a:pPr marL="0" indent="0">
              <a:spcBef>
                <a:spcPts val="2133"/>
              </a:spcBef>
              <a:buNone/>
            </a:pPr>
            <a:r>
              <a:rPr lang="en" dirty="0" smtClean="0">
                <a:latin typeface="Arial Black" panose="020B0A04020102020204" pitchFamily="34" charset="0"/>
              </a:rPr>
              <a:t>Decide </a:t>
            </a:r>
            <a:r>
              <a:rPr lang="en" dirty="0">
                <a:latin typeface="Arial Black" panose="020B0A04020102020204" pitchFamily="34" charset="0"/>
              </a:rPr>
              <a:t>which role you would like to take on:</a:t>
            </a:r>
            <a:endParaRPr dirty="0">
              <a:latin typeface="Arial Black" panose="020B0A04020102020204" pitchFamily="34" charset="0"/>
            </a:endParaRPr>
          </a:p>
          <a:p>
            <a:pPr marL="0" indent="0">
              <a:spcBef>
                <a:spcPts val="2133"/>
              </a:spcBef>
              <a:buNone/>
            </a:pPr>
            <a:r>
              <a:rPr lang="en" b="1" dirty="0" smtClean="0">
                <a:latin typeface="Arial Black" panose="020B0A04020102020204" pitchFamily="34" charset="0"/>
              </a:rPr>
              <a:t>Leader</a:t>
            </a:r>
            <a:r>
              <a:rPr lang="en" dirty="0">
                <a:latin typeface="Arial Black" panose="020B0A04020102020204" pitchFamily="34" charset="0"/>
              </a:rPr>
              <a:t>-</a:t>
            </a:r>
            <a:r>
              <a:rPr lang="en" dirty="0" smtClean="0">
                <a:latin typeface="Arial Black" panose="020B0A04020102020204" pitchFamily="34" charset="0"/>
              </a:rPr>
              <a:t> </a:t>
            </a:r>
            <a:r>
              <a:rPr lang="en" dirty="0">
                <a:latin typeface="Arial Black" panose="020B0A04020102020204" pitchFamily="34" charset="0"/>
              </a:rPr>
              <a:t>Keeps the group on task and ensures the group uses time </a:t>
            </a:r>
            <a:r>
              <a:rPr lang="en" dirty="0" smtClean="0">
                <a:latin typeface="Arial Black" panose="020B0A04020102020204" pitchFamily="34" charset="0"/>
              </a:rPr>
              <a:t>wisely; ENSURES “ONE VOICE”</a:t>
            </a:r>
            <a:endParaRPr dirty="0">
              <a:latin typeface="Arial Black" panose="020B0A04020102020204" pitchFamily="34" charset="0"/>
            </a:endParaRPr>
          </a:p>
          <a:p>
            <a:pPr marL="0" indent="0">
              <a:spcBef>
                <a:spcPts val="2133"/>
              </a:spcBef>
              <a:buNone/>
            </a:pPr>
            <a:r>
              <a:rPr lang="en" b="1" dirty="0" smtClean="0">
                <a:latin typeface="Arial Black" panose="020B0A04020102020204" pitchFamily="34" charset="0"/>
              </a:rPr>
              <a:t>Note-taker(s)- </a:t>
            </a:r>
            <a:r>
              <a:rPr lang="en-US" dirty="0" smtClean="0">
                <a:latin typeface="Arial Black" panose="020B0A04020102020204" pitchFamily="34" charset="0"/>
              </a:rPr>
              <a:t>Takes </a:t>
            </a:r>
            <a:r>
              <a:rPr lang="en-US" dirty="0">
                <a:latin typeface="Arial Black" panose="020B0A04020102020204" pitchFamily="34" charset="0"/>
              </a:rPr>
              <a:t>notes on </a:t>
            </a:r>
            <a:r>
              <a:rPr lang="en-US" dirty="0" smtClean="0">
                <a:latin typeface="Arial Black" panose="020B0A04020102020204" pitchFamily="34" charset="0"/>
              </a:rPr>
              <a:t>the discussion (who speaks, what is said, and group response).</a:t>
            </a:r>
            <a:endParaRPr lang="en" b="1" dirty="0" smtClean="0">
              <a:latin typeface="Arial Black" panose="020B0A04020102020204" pitchFamily="34" charset="0"/>
            </a:endParaRPr>
          </a:p>
          <a:p>
            <a:pPr marL="0" indent="0">
              <a:spcBef>
                <a:spcPts val="2133"/>
              </a:spcBef>
              <a:buNone/>
            </a:pPr>
            <a:r>
              <a:rPr lang="en" b="1" dirty="0" smtClean="0">
                <a:latin typeface="Arial Black" panose="020B0A04020102020204" pitchFamily="34" charset="0"/>
              </a:rPr>
              <a:t>Recorder</a:t>
            </a:r>
            <a:r>
              <a:rPr lang="en" dirty="0" smtClean="0">
                <a:latin typeface="Arial Black" panose="020B0A04020102020204" pitchFamily="34" charset="0"/>
              </a:rPr>
              <a:t>- Writes </a:t>
            </a:r>
            <a:r>
              <a:rPr lang="en" dirty="0">
                <a:latin typeface="Arial Black" panose="020B0A04020102020204" pitchFamily="34" charset="0"/>
              </a:rPr>
              <a:t>the response on the back of the card </a:t>
            </a:r>
            <a:r>
              <a:rPr lang="en" dirty="0" smtClean="0">
                <a:latin typeface="Arial Black" panose="020B0A04020102020204" pitchFamily="34" charset="0"/>
              </a:rPr>
              <a:t>for the “BEST” choice</a:t>
            </a:r>
          </a:p>
          <a:p>
            <a:pPr marL="0" indent="0">
              <a:spcBef>
                <a:spcPts val="2133"/>
              </a:spcBef>
              <a:buNone/>
            </a:pPr>
            <a:r>
              <a:rPr lang="en" b="1" dirty="0" smtClean="0">
                <a:latin typeface="Arial Black" panose="020B0A04020102020204" pitchFamily="34" charset="0"/>
              </a:rPr>
              <a:t>Discussion </a:t>
            </a:r>
            <a:r>
              <a:rPr lang="en" b="1" dirty="0">
                <a:latin typeface="Arial Black" panose="020B0A04020102020204" pitchFamily="34" charset="0"/>
              </a:rPr>
              <a:t>Coordinator</a:t>
            </a:r>
            <a:r>
              <a:rPr lang="en" dirty="0">
                <a:latin typeface="Arial Black" panose="020B0A04020102020204" pitchFamily="34" charset="0"/>
              </a:rPr>
              <a:t>- Leads the group in discussion of the statement and ensures that all members </a:t>
            </a:r>
            <a:r>
              <a:rPr lang="en" dirty="0" smtClean="0">
                <a:latin typeface="Arial Black" panose="020B0A04020102020204" pitchFamily="34" charset="0"/>
              </a:rPr>
              <a:t>participate.</a:t>
            </a:r>
            <a:endParaRPr dirty="0">
              <a:latin typeface="Arial Black" panose="020B0A04020102020204" pitchFamily="34" charset="0"/>
            </a:endParaRPr>
          </a:p>
          <a:p>
            <a:pPr marL="0" indent="0">
              <a:spcBef>
                <a:spcPts val="2133"/>
              </a:spcBef>
              <a:buNone/>
            </a:pPr>
            <a:r>
              <a:rPr lang="en" b="1" dirty="0">
                <a:latin typeface="Arial Black" panose="020B0A04020102020204" pitchFamily="34" charset="0"/>
              </a:rPr>
              <a:t>Spokesperson</a:t>
            </a:r>
            <a:r>
              <a:rPr lang="en" dirty="0">
                <a:latin typeface="Arial Black" panose="020B0A04020102020204" pitchFamily="34" charset="0"/>
              </a:rPr>
              <a:t>-Speaks for the group in whole class </a:t>
            </a:r>
            <a:r>
              <a:rPr lang="en" dirty="0" smtClean="0">
                <a:latin typeface="Arial Black" panose="020B0A04020102020204" pitchFamily="34" charset="0"/>
              </a:rPr>
              <a:t>discussion</a:t>
            </a:r>
          </a:p>
          <a:p>
            <a:pPr marL="0" indent="0">
              <a:spcBef>
                <a:spcPts val="2133"/>
              </a:spcBef>
              <a:buNone/>
            </a:pPr>
            <a:endParaRPr dirty="0">
              <a:latin typeface="Arial Black" panose="020B0A04020102020204" pitchFamily="34" charset="0"/>
            </a:endParaRPr>
          </a:p>
          <a:p>
            <a:pPr marL="0" indent="0">
              <a:spcBef>
                <a:spcPts val="2133"/>
              </a:spcBef>
              <a:spcAft>
                <a:spcPts val="2133"/>
              </a:spcAft>
              <a:buNone/>
            </a:pPr>
            <a:endParaRPr dirty="0"/>
          </a:p>
        </p:txBody>
      </p:sp>
      <p:sp>
        <p:nvSpPr>
          <p:cNvPr id="94" name="Google Shape;94;p17"/>
          <p:cNvSpPr txBox="1">
            <a:spLocks noGrp="1"/>
          </p:cNvSpPr>
          <p:nvPr>
            <p:ph type="body" idx="2"/>
          </p:nvPr>
        </p:nvSpPr>
        <p:spPr>
          <a:xfrm>
            <a:off x="6443200" y="1138399"/>
            <a:ext cx="5333200" cy="4403600"/>
          </a:xfrm>
          <a:prstGeom prst="rect">
            <a:avLst/>
          </a:prstGeom>
        </p:spPr>
        <p:txBody>
          <a:bodyPr spcFirstLastPara="1" vert="horz" wrap="square" lIns="121900" tIns="121900" rIns="121900" bIns="121900" rtlCol="0" anchor="t" anchorCtr="0">
            <a:noAutofit/>
          </a:bodyPr>
          <a:lstStyle/>
          <a:p>
            <a:pPr marL="0" indent="0">
              <a:buNone/>
            </a:pPr>
            <a:endParaRPr sz="2667" dirty="0"/>
          </a:p>
          <a:p>
            <a:pPr marL="0" indent="0">
              <a:spcBef>
                <a:spcPts val="2133"/>
              </a:spcBef>
              <a:buNone/>
            </a:pPr>
            <a:endParaRPr sz="2667" dirty="0"/>
          </a:p>
          <a:p>
            <a:pPr marL="0" indent="0">
              <a:spcBef>
                <a:spcPts val="2133"/>
              </a:spcBef>
              <a:spcAft>
                <a:spcPts val="2133"/>
              </a:spcAft>
              <a:buNone/>
            </a:pPr>
            <a:r>
              <a:rPr lang="en" sz="2667" dirty="0">
                <a:latin typeface="Arial Black" panose="020B0A04020102020204" pitchFamily="34" charset="0"/>
              </a:rPr>
              <a:t>Remember that all group members participate EQUALLY. We all depend on each other.</a:t>
            </a:r>
            <a:endParaRPr sz="2667" dirty="0">
              <a:latin typeface="Arial Black" panose="020B0A04020102020204" pitchFamily="34" charset="0"/>
            </a:endParaRPr>
          </a:p>
        </p:txBody>
      </p:sp>
    </p:spTree>
    <p:extLst>
      <p:ext uri="{BB962C8B-B14F-4D97-AF65-F5344CB8AC3E}">
        <p14:creationId xmlns:p14="http://schemas.microsoft.com/office/powerpoint/2010/main" val="23893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1000"/>
                                        <p:tgtEl>
                                          <p:spTgt spid="93">
                                            <p:txEl>
                                              <p:pRg st="0" end="0"/>
                                            </p:txEl>
                                          </p:spTgt>
                                        </p:tgtEl>
                                      </p:cBhvr>
                                    </p:animEffect>
                                    <p:anim calcmode="lin" valueType="num">
                                      <p:cBhvr>
                                        <p:cTn id="8" dur="1000" fill="hold"/>
                                        <p:tgtEl>
                                          <p:spTgt spid="9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3">
                                            <p:txEl>
                                              <p:pRg st="1" end="1"/>
                                            </p:txEl>
                                          </p:spTgt>
                                        </p:tgtEl>
                                        <p:attrNameLst>
                                          <p:attrName>style.visibility</p:attrName>
                                        </p:attrNameLst>
                                      </p:cBhvr>
                                      <p:to>
                                        <p:strVal val="visible"/>
                                      </p:to>
                                    </p:set>
                                    <p:animEffect transition="in" filter="fade">
                                      <p:cBhvr>
                                        <p:cTn id="14" dur="1000"/>
                                        <p:tgtEl>
                                          <p:spTgt spid="93">
                                            <p:txEl>
                                              <p:pRg st="1" end="1"/>
                                            </p:txEl>
                                          </p:spTgt>
                                        </p:tgtEl>
                                      </p:cBhvr>
                                    </p:animEffect>
                                    <p:anim calcmode="lin" valueType="num">
                                      <p:cBhvr>
                                        <p:cTn id="15" dur="1000" fill="hold"/>
                                        <p:tgtEl>
                                          <p:spTgt spid="9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3">
                                            <p:txEl>
                                              <p:pRg st="2" end="2"/>
                                            </p:txEl>
                                          </p:spTgt>
                                        </p:tgtEl>
                                        <p:attrNameLst>
                                          <p:attrName>style.visibility</p:attrName>
                                        </p:attrNameLst>
                                      </p:cBhvr>
                                      <p:to>
                                        <p:strVal val="visible"/>
                                      </p:to>
                                    </p:set>
                                    <p:animEffect transition="in" filter="fade">
                                      <p:cBhvr>
                                        <p:cTn id="21" dur="1000"/>
                                        <p:tgtEl>
                                          <p:spTgt spid="93">
                                            <p:txEl>
                                              <p:pRg st="2" end="2"/>
                                            </p:txEl>
                                          </p:spTgt>
                                        </p:tgtEl>
                                      </p:cBhvr>
                                    </p:animEffect>
                                    <p:anim calcmode="lin" valueType="num">
                                      <p:cBhvr>
                                        <p:cTn id="22" dur="1000" fill="hold"/>
                                        <p:tgtEl>
                                          <p:spTgt spid="9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3">
                                            <p:txEl>
                                              <p:pRg st="3" end="3"/>
                                            </p:txEl>
                                          </p:spTgt>
                                        </p:tgtEl>
                                        <p:attrNameLst>
                                          <p:attrName>style.visibility</p:attrName>
                                        </p:attrNameLst>
                                      </p:cBhvr>
                                      <p:to>
                                        <p:strVal val="visible"/>
                                      </p:to>
                                    </p:set>
                                    <p:animEffect transition="in" filter="fade">
                                      <p:cBhvr>
                                        <p:cTn id="28" dur="1000"/>
                                        <p:tgtEl>
                                          <p:spTgt spid="93">
                                            <p:txEl>
                                              <p:pRg st="3" end="3"/>
                                            </p:txEl>
                                          </p:spTgt>
                                        </p:tgtEl>
                                      </p:cBhvr>
                                    </p:animEffect>
                                    <p:anim calcmode="lin" valueType="num">
                                      <p:cBhvr>
                                        <p:cTn id="29" dur="1000" fill="hold"/>
                                        <p:tgtEl>
                                          <p:spTgt spid="9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3">
                                            <p:txEl>
                                              <p:pRg st="4" end="4"/>
                                            </p:txEl>
                                          </p:spTgt>
                                        </p:tgtEl>
                                        <p:attrNameLst>
                                          <p:attrName>style.visibility</p:attrName>
                                        </p:attrNameLst>
                                      </p:cBhvr>
                                      <p:to>
                                        <p:strVal val="visible"/>
                                      </p:to>
                                    </p:set>
                                    <p:animEffect transition="in" filter="fade">
                                      <p:cBhvr>
                                        <p:cTn id="35" dur="1000"/>
                                        <p:tgtEl>
                                          <p:spTgt spid="93">
                                            <p:txEl>
                                              <p:pRg st="4" end="4"/>
                                            </p:txEl>
                                          </p:spTgt>
                                        </p:tgtEl>
                                      </p:cBhvr>
                                    </p:animEffect>
                                    <p:anim calcmode="lin" valueType="num">
                                      <p:cBhvr>
                                        <p:cTn id="36" dur="1000" fill="hold"/>
                                        <p:tgtEl>
                                          <p:spTgt spid="9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3">
                                            <p:txEl>
                                              <p:pRg st="5" end="5"/>
                                            </p:txEl>
                                          </p:spTgt>
                                        </p:tgtEl>
                                        <p:attrNameLst>
                                          <p:attrName>style.visibility</p:attrName>
                                        </p:attrNameLst>
                                      </p:cBhvr>
                                      <p:to>
                                        <p:strVal val="visible"/>
                                      </p:to>
                                    </p:set>
                                    <p:animEffect transition="in" filter="fade">
                                      <p:cBhvr>
                                        <p:cTn id="42" dur="1000"/>
                                        <p:tgtEl>
                                          <p:spTgt spid="93">
                                            <p:txEl>
                                              <p:pRg st="5" end="5"/>
                                            </p:txEl>
                                          </p:spTgt>
                                        </p:tgtEl>
                                      </p:cBhvr>
                                    </p:animEffect>
                                    <p:anim calcmode="lin" valueType="num">
                                      <p:cBhvr>
                                        <p:cTn id="43" dur="1000" fill="hold"/>
                                        <p:tgtEl>
                                          <p:spTgt spid="9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4">
                                            <p:txEl>
                                              <p:pRg st="2" end="2"/>
                                            </p:txEl>
                                          </p:spTgt>
                                        </p:tgtEl>
                                        <p:attrNameLst>
                                          <p:attrName>style.visibility</p:attrName>
                                        </p:attrNameLst>
                                      </p:cBhvr>
                                      <p:to>
                                        <p:strVal val="visible"/>
                                      </p:to>
                                    </p:set>
                                    <p:anim calcmode="lin" valueType="num">
                                      <p:cBhvr additive="base">
                                        <p:cTn id="49" dur="500" fill="hold"/>
                                        <p:tgtEl>
                                          <p:spTgt spid="9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P spid="94" grpId="0"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27957" y="235021"/>
            <a:ext cx="11360800" cy="943200"/>
          </a:xfrm>
          <a:prstGeom prst="rect">
            <a:avLst/>
          </a:prstGeom>
        </p:spPr>
        <p:txBody>
          <a:bodyPr spcFirstLastPara="1" vert="horz" wrap="square" lIns="121900" tIns="121900" rIns="121900" bIns="121900" rtlCol="0" anchor="t" anchorCtr="0">
            <a:noAutofit/>
          </a:bodyPr>
          <a:lstStyle/>
          <a:p>
            <a:pPr algn="ctr"/>
            <a:r>
              <a:rPr lang="en" dirty="0">
                <a:latin typeface="Arial Black" panose="020B0A04020102020204" pitchFamily="34" charset="0"/>
              </a:rPr>
              <a:t>Round 1</a:t>
            </a:r>
            <a:endParaRPr dirty="0">
              <a:latin typeface="Arial Black" panose="020B0A04020102020204" pitchFamily="34" charset="0"/>
            </a:endParaRPr>
          </a:p>
        </p:txBody>
      </p:sp>
      <p:sp>
        <p:nvSpPr>
          <p:cNvPr id="118" name="Google Shape;118;p21"/>
          <p:cNvSpPr txBox="1">
            <a:spLocks noGrp="1"/>
          </p:cNvSpPr>
          <p:nvPr>
            <p:ph type="body" idx="1"/>
          </p:nvPr>
        </p:nvSpPr>
        <p:spPr>
          <a:xfrm>
            <a:off x="427957" y="894821"/>
            <a:ext cx="11360800" cy="5691329"/>
          </a:xfrm>
          <a:prstGeom prst="rect">
            <a:avLst/>
          </a:prstGeom>
        </p:spPr>
        <p:txBody>
          <a:bodyPr spcFirstLastPara="1" vert="horz" wrap="square" lIns="121900" tIns="121900" rIns="121900" bIns="121900" rtlCol="0" anchor="t" anchorCtr="0">
            <a:noAutofit/>
          </a:bodyPr>
          <a:lstStyle/>
          <a:p>
            <a:pPr marL="0" indent="0" algn="ctr">
              <a:buNone/>
            </a:pPr>
            <a:r>
              <a:rPr lang="en" dirty="0"/>
              <a:t>Statement: </a:t>
            </a:r>
            <a:r>
              <a:rPr lang="en" b="1" dirty="0"/>
              <a:t>Rue has grit.</a:t>
            </a:r>
            <a:endParaRPr b="1" dirty="0"/>
          </a:p>
          <a:p>
            <a:pPr marL="0" indent="0">
              <a:lnSpc>
                <a:spcPct val="100000"/>
              </a:lnSpc>
              <a:spcBef>
                <a:spcPts val="2133"/>
              </a:spcBef>
              <a:buNone/>
            </a:pPr>
            <a:r>
              <a:rPr lang="en-US" sz="2200" b="1" i="1" dirty="0">
                <a:latin typeface="Arial Black" panose="020B0A04020102020204" pitchFamily="34" charset="0"/>
              </a:rPr>
              <a:t>Group A:</a:t>
            </a:r>
          </a:p>
          <a:p>
            <a:pPr marL="0" indent="0">
              <a:lnSpc>
                <a:spcPct val="100000"/>
              </a:lnSpc>
              <a:spcBef>
                <a:spcPts val="2133"/>
              </a:spcBef>
              <a:buNone/>
            </a:pPr>
            <a:r>
              <a:rPr lang="en-US" sz="2200" dirty="0">
                <a:latin typeface="Arial Black" panose="020B0A04020102020204" pitchFamily="34" charset="0"/>
              </a:rPr>
              <a:t>1. Find textual evidence that is good, one that is better and a quote that is the best evidence for the above statement.</a:t>
            </a:r>
          </a:p>
          <a:p>
            <a:pPr marL="0" indent="0">
              <a:lnSpc>
                <a:spcPct val="100000"/>
              </a:lnSpc>
              <a:spcBef>
                <a:spcPts val="2133"/>
              </a:spcBef>
              <a:buNone/>
            </a:pPr>
            <a:r>
              <a:rPr lang="en-US" sz="2200" dirty="0">
                <a:latin typeface="Arial Black" panose="020B0A04020102020204" pitchFamily="34" charset="0"/>
              </a:rPr>
              <a:t>2. Write them on your cards and label them: Good, Better, and Best</a:t>
            </a:r>
          </a:p>
          <a:p>
            <a:pPr marL="0" indent="0">
              <a:lnSpc>
                <a:spcPct val="100000"/>
              </a:lnSpc>
              <a:spcBef>
                <a:spcPts val="2133"/>
              </a:spcBef>
              <a:buNone/>
            </a:pPr>
            <a:r>
              <a:rPr lang="en-US" sz="2200" b="1" i="1" dirty="0">
                <a:latin typeface="Arial Black" panose="020B0A04020102020204" pitchFamily="34" charset="0"/>
              </a:rPr>
              <a:t>Group B and C:</a:t>
            </a:r>
          </a:p>
          <a:p>
            <a:pPr marL="0" indent="0">
              <a:lnSpc>
                <a:spcPct val="100000"/>
              </a:lnSpc>
              <a:spcBef>
                <a:spcPts val="2133"/>
              </a:spcBef>
              <a:buNone/>
            </a:pPr>
            <a:r>
              <a:rPr lang="en-US" sz="2200" dirty="0">
                <a:latin typeface="Arial Black" panose="020B0A04020102020204" pitchFamily="34" charset="0"/>
              </a:rPr>
              <a:t>1. Determine which quote is good evidence, which quote is better evidence, and which quote is the best evidence to support the statement. </a:t>
            </a:r>
          </a:p>
          <a:p>
            <a:pPr marL="0" indent="0">
              <a:lnSpc>
                <a:spcPct val="100000"/>
              </a:lnSpc>
              <a:spcBef>
                <a:spcPts val="2133"/>
              </a:spcBef>
              <a:buNone/>
            </a:pPr>
            <a:r>
              <a:rPr lang="en-US" sz="2200" dirty="0">
                <a:latin typeface="Arial Black" panose="020B0A04020102020204" pitchFamily="34" charset="0"/>
              </a:rPr>
              <a:t>2. Write a response that justifies why your group made the choices they </a:t>
            </a:r>
            <a:r>
              <a:rPr lang="en-US" sz="2200" dirty="0" smtClean="0">
                <a:latin typeface="Arial Black" panose="020B0A04020102020204" pitchFamily="34" charset="0"/>
              </a:rPr>
              <a:t>did on the back of the card you chose as BEST. </a:t>
            </a:r>
            <a:r>
              <a:rPr lang="en-US" sz="2200" dirty="0">
                <a:latin typeface="Arial Black" panose="020B0A04020102020204" pitchFamily="34" charset="0"/>
              </a:rPr>
              <a:t>Be prepared to share out. </a:t>
            </a:r>
            <a:endParaRPr lang="en-US" sz="2200" b="1" i="1" dirty="0">
              <a:solidFill>
                <a:srgbClr val="0000FF"/>
              </a:solidFill>
            </a:endParaRPr>
          </a:p>
        </p:txBody>
      </p:sp>
    </p:spTree>
    <p:extLst>
      <p:ext uri="{BB962C8B-B14F-4D97-AF65-F5344CB8AC3E}">
        <p14:creationId xmlns:p14="http://schemas.microsoft.com/office/powerpoint/2010/main" val="804186445"/>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27957" y="50476"/>
            <a:ext cx="11360800" cy="943200"/>
          </a:xfrm>
          <a:prstGeom prst="rect">
            <a:avLst/>
          </a:prstGeom>
        </p:spPr>
        <p:txBody>
          <a:bodyPr spcFirstLastPara="1" vert="horz" wrap="square" lIns="121900" tIns="121900" rIns="121900" bIns="121900" rtlCol="0" anchor="t" anchorCtr="0">
            <a:noAutofit/>
          </a:bodyPr>
          <a:lstStyle/>
          <a:p>
            <a:pPr algn="ctr"/>
            <a:r>
              <a:rPr lang="en" dirty="0">
                <a:latin typeface="Arial Black" panose="020B0A04020102020204" pitchFamily="34" charset="0"/>
              </a:rPr>
              <a:t>Round </a:t>
            </a:r>
            <a:r>
              <a:rPr lang="en" dirty="0" smtClean="0">
                <a:latin typeface="Arial Black" panose="020B0A04020102020204" pitchFamily="34" charset="0"/>
              </a:rPr>
              <a:t>2</a:t>
            </a:r>
            <a:endParaRPr dirty="0">
              <a:latin typeface="Arial Black" panose="020B0A04020102020204" pitchFamily="34" charset="0"/>
            </a:endParaRPr>
          </a:p>
        </p:txBody>
      </p:sp>
      <p:sp>
        <p:nvSpPr>
          <p:cNvPr id="118" name="Google Shape;118;p21"/>
          <p:cNvSpPr txBox="1">
            <a:spLocks noGrp="1"/>
          </p:cNvSpPr>
          <p:nvPr>
            <p:ph type="body" idx="1"/>
          </p:nvPr>
        </p:nvSpPr>
        <p:spPr>
          <a:xfrm>
            <a:off x="427957" y="635330"/>
            <a:ext cx="11360800" cy="5864324"/>
          </a:xfrm>
          <a:prstGeom prst="rect">
            <a:avLst/>
          </a:prstGeom>
        </p:spPr>
        <p:txBody>
          <a:bodyPr spcFirstLastPara="1" vert="horz" wrap="square" lIns="121900" tIns="121900" rIns="121900" bIns="121900" rtlCol="0" anchor="t" anchorCtr="0">
            <a:noAutofit/>
          </a:bodyPr>
          <a:lstStyle/>
          <a:p>
            <a:pPr marL="0" indent="0" algn="ctr">
              <a:buNone/>
            </a:pPr>
            <a:r>
              <a:rPr lang="en" dirty="0"/>
              <a:t>Statement: </a:t>
            </a:r>
            <a:r>
              <a:rPr lang="en" b="1" dirty="0" smtClean="0"/>
              <a:t>The careers have an imperfect alliance.</a:t>
            </a:r>
            <a:endParaRPr b="1" dirty="0"/>
          </a:p>
          <a:p>
            <a:pPr marL="0" indent="0">
              <a:lnSpc>
                <a:spcPct val="100000"/>
              </a:lnSpc>
              <a:spcBef>
                <a:spcPts val="2133"/>
              </a:spcBef>
              <a:buNone/>
            </a:pPr>
            <a:r>
              <a:rPr lang="en" b="1" i="1" dirty="0">
                <a:latin typeface="Arial Black" panose="020B0A04020102020204" pitchFamily="34" charset="0"/>
              </a:rPr>
              <a:t>Group </a:t>
            </a:r>
            <a:r>
              <a:rPr lang="en" b="1" i="1" dirty="0" smtClean="0">
                <a:latin typeface="Arial Black" panose="020B0A04020102020204" pitchFamily="34" charset="0"/>
              </a:rPr>
              <a:t>A:</a:t>
            </a:r>
            <a:endParaRPr b="1" i="1" dirty="0">
              <a:latin typeface="Arial Black" panose="020B0A04020102020204" pitchFamily="34" charset="0"/>
            </a:endParaRPr>
          </a:p>
          <a:p>
            <a:pPr marL="0" indent="0">
              <a:lnSpc>
                <a:spcPct val="100000"/>
              </a:lnSpc>
              <a:spcBef>
                <a:spcPts val="2133"/>
              </a:spcBef>
              <a:buNone/>
            </a:pPr>
            <a:r>
              <a:rPr lang="en-US" sz="2267" dirty="0">
                <a:latin typeface="Arial Black" panose="020B0A04020102020204" pitchFamily="34" charset="0"/>
              </a:rPr>
              <a:t>1. Find textual evidence that is good, one that is better and a quote that is the best evidence for the above statement.</a:t>
            </a:r>
          </a:p>
          <a:p>
            <a:pPr marL="0" indent="0">
              <a:lnSpc>
                <a:spcPct val="100000"/>
              </a:lnSpc>
              <a:spcBef>
                <a:spcPts val="2133"/>
              </a:spcBef>
              <a:buNone/>
            </a:pPr>
            <a:r>
              <a:rPr lang="en-US" sz="2267" dirty="0">
                <a:latin typeface="Arial Black" panose="020B0A04020102020204" pitchFamily="34" charset="0"/>
              </a:rPr>
              <a:t>2. Write them on your cards and label them: Good, Better, and Best</a:t>
            </a:r>
          </a:p>
          <a:p>
            <a:pPr marL="0" indent="0">
              <a:lnSpc>
                <a:spcPct val="100000"/>
              </a:lnSpc>
              <a:spcBef>
                <a:spcPts val="2133"/>
              </a:spcBef>
              <a:buNone/>
            </a:pPr>
            <a:r>
              <a:rPr lang="en" b="1" i="1" dirty="0" smtClean="0">
                <a:latin typeface="Arial Black" panose="020B0A04020102020204" pitchFamily="34" charset="0"/>
              </a:rPr>
              <a:t>Group B and C:</a:t>
            </a:r>
            <a:endParaRPr b="1" i="1" dirty="0" smtClean="0">
              <a:latin typeface="Arial Black" panose="020B0A04020102020204" pitchFamily="34" charset="0"/>
            </a:endParaRPr>
          </a:p>
          <a:p>
            <a:pPr marL="0" indent="0">
              <a:lnSpc>
                <a:spcPct val="100000"/>
              </a:lnSpc>
              <a:spcBef>
                <a:spcPts val="2133"/>
              </a:spcBef>
              <a:buNone/>
            </a:pPr>
            <a:r>
              <a:rPr lang="en-US" sz="2267" dirty="0" smtClean="0">
                <a:latin typeface="Arial Black" panose="020B0A04020102020204" pitchFamily="34" charset="0"/>
              </a:rPr>
              <a:t>1</a:t>
            </a:r>
            <a:r>
              <a:rPr lang="en-US" sz="2267" dirty="0">
                <a:latin typeface="Arial Black" panose="020B0A04020102020204" pitchFamily="34" charset="0"/>
              </a:rPr>
              <a:t>. Determine which quote is good evidence, which quote is better evidence, and which quote is the best evidence to support the statement. </a:t>
            </a:r>
          </a:p>
          <a:p>
            <a:pPr marL="0" indent="0">
              <a:lnSpc>
                <a:spcPct val="100000"/>
              </a:lnSpc>
              <a:spcBef>
                <a:spcPts val="2133"/>
              </a:spcBef>
              <a:buNone/>
            </a:pPr>
            <a:r>
              <a:rPr lang="en-US" sz="2267" dirty="0">
                <a:latin typeface="Arial Black" panose="020B0A04020102020204" pitchFamily="34" charset="0"/>
              </a:rPr>
              <a:t>2. Write a response that justifies why your group made the choices they did on the back of the card you chose as BEST. . Be prepared to share out. </a:t>
            </a:r>
            <a:endParaRPr b="1" i="1" dirty="0">
              <a:solidFill>
                <a:srgbClr val="0000FF"/>
              </a:solidFill>
            </a:endParaRPr>
          </a:p>
        </p:txBody>
      </p:sp>
    </p:spTree>
    <p:extLst>
      <p:ext uri="{BB962C8B-B14F-4D97-AF65-F5344CB8AC3E}">
        <p14:creationId xmlns:p14="http://schemas.microsoft.com/office/powerpoint/2010/main" val="2117145212"/>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27957" y="235021"/>
            <a:ext cx="11360800" cy="943200"/>
          </a:xfrm>
          <a:prstGeom prst="rect">
            <a:avLst/>
          </a:prstGeom>
        </p:spPr>
        <p:txBody>
          <a:bodyPr spcFirstLastPara="1" vert="horz" wrap="square" lIns="121900" tIns="121900" rIns="121900" bIns="121900" rtlCol="0" anchor="t" anchorCtr="0">
            <a:noAutofit/>
          </a:bodyPr>
          <a:lstStyle/>
          <a:p>
            <a:pPr algn="ctr"/>
            <a:r>
              <a:rPr lang="en" dirty="0">
                <a:latin typeface="Arial Black" panose="020B0A04020102020204" pitchFamily="34" charset="0"/>
              </a:rPr>
              <a:t>Round </a:t>
            </a:r>
            <a:r>
              <a:rPr lang="en" dirty="0" smtClean="0">
                <a:latin typeface="Arial Black" panose="020B0A04020102020204" pitchFamily="34" charset="0"/>
              </a:rPr>
              <a:t>3</a:t>
            </a:r>
            <a:endParaRPr dirty="0">
              <a:latin typeface="Arial Black" panose="020B0A04020102020204" pitchFamily="34" charset="0"/>
            </a:endParaRPr>
          </a:p>
        </p:txBody>
      </p:sp>
      <p:sp>
        <p:nvSpPr>
          <p:cNvPr id="118" name="Google Shape;118;p21"/>
          <p:cNvSpPr txBox="1">
            <a:spLocks noGrp="1"/>
          </p:cNvSpPr>
          <p:nvPr>
            <p:ph type="body" idx="1"/>
          </p:nvPr>
        </p:nvSpPr>
        <p:spPr>
          <a:xfrm>
            <a:off x="427957" y="894822"/>
            <a:ext cx="11360800" cy="4403600"/>
          </a:xfrm>
          <a:prstGeom prst="rect">
            <a:avLst/>
          </a:prstGeom>
        </p:spPr>
        <p:txBody>
          <a:bodyPr spcFirstLastPara="1" vert="horz" wrap="square" lIns="121900" tIns="121900" rIns="121900" bIns="121900" rtlCol="0" anchor="t" anchorCtr="0">
            <a:noAutofit/>
          </a:bodyPr>
          <a:lstStyle/>
          <a:p>
            <a:pPr marL="0" indent="0" algn="ctr">
              <a:buNone/>
            </a:pPr>
            <a:r>
              <a:rPr lang="en" dirty="0"/>
              <a:t>Statement: </a:t>
            </a:r>
            <a:r>
              <a:rPr lang="en" b="1" dirty="0" smtClean="0"/>
              <a:t>Katniss and Gale are rebels.</a:t>
            </a:r>
          </a:p>
          <a:p>
            <a:pPr marL="0" indent="0">
              <a:buNone/>
            </a:pPr>
            <a:r>
              <a:rPr lang="en" b="1" i="1" dirty="0" smtClean="0">
                <a:latin typeface="Arial Black" panose="020B0A04020102020204" pitchFamily="34" charset="0"/>
              </a:rPr>
              <a:t>Group A and B:</a:t>
            </a:r>
            <a:endParaRPr b="1" i="1" dirty="0" smtClean="0">
              <a:latin typeface="Arial Black" panose="020B0A04020102020204" pitchFamily="34" charset="0"/>
            </a:endParaRPr>
          </a:p>
          <a:p>
            <a:pPr marL="0" indent="0">
              <a:lnSpc>
                <a:spcPct val="100000"/>
              </a:lnSpc>
              <a:spcBef>
                <a:spcPts val="2133"/>
              </a:spcBef>
              <a:buNone/>
            </a:pPr>
            <a:r>
              <a:rPr lang="en-US" sz="2267" dirty="0" smtClean="0">
                <a:latin typeface="Arial Black" panose="020B0A04020102020204" pitchFamily="34" charset="0"/>
              </a:rPr>
              <a:t>1. Find textual evidence that is good, one that is better and a quote that is the best evidence for the above statement.</a:t>
            </a:r>
          </a:p>
          <a:p>
            <a:pPr marL="0" indent="0">
              <a:lnSpc>
                <a:spcPct val="100000"/>
              </a:lnSpc>
              <a:spcBef>
                <a:spcPts val="2133"/>
              </a:spcBef>
              <a:buNone/>
            </a:pPr>
            <a:r>
              <a:rPr lang="en-US" sz="2267" dirty="0" smtClean="0">
                <a:latin typeface="Arial Black" panose="020B0A04020102020204" pitchFamily="34" charset="0"/>
              </a:rPr>
              <a:t>2. Write them on your cards and label them: Good, Better, and Best</a:t>
            </a:r>
            <a:endParaRPr sz="2267" dirty="0" smtClean="0">
              <a:latin typeface="Arial Black" panose="020B0A04020102020204" pitchFamily="34" charset="0"/>
            </a:endParaRPr>
          </a:p>
          <a:p>
            <a:pPr marL="0" indent="0">
              <a:lnSpc>
                <a:spcPct val="100000"/>
              </a:lnSpc>
              <a:spcBef>
                <a:spcPts val="2133"/>
              </a:spcBef>
              <a:buNone/>
            </a:pPr>
            <a:r>
              <a:rPr lang="en" b="1" i="1" dirty="0" smtClean="0">
                <a:latin typeface="Arial Black" panose="020B0A04020102020204" pitchFamily="34" charset="0"/>
              </a:rPr>
              <a:t>Group C:</a:t>
            </a:r>
            <a:endParaRPr b="1" i="1" dirty="0" smtClean="0">
              <a:latin typeface="Arial Black" panose="020B0A04020102020204" pitchFamily="34" charset="0"/>
            </a:endParaRPr>
          </a:p>
          <a:p>
            <a:pPr marL="0" indent="0">
              <a:lnSpc>
                <a:spcPct val="100000"/>
              </a:lnSpc>
              <a:spcBef>
                <a:spcPts val="2133"/>
              </a:spcBef>
              <a:buNone/>
            </a:pPr>
            <a:r>
              <a:rPr lang="en-US" sz="2267" dirty="0" smtClean="0">
                <a:latin typeface="Arial Black" panose="020B0A04020102020204" pitchFamily="34" charset="0"/>
              </a:rPr>
              <a:t>1. Determine which quote is good evidence, which quote is better evidence, and which quote is the best evidence to support the statement. </a:t>
            </a:r>
          </a:p>
          <a:p>
            <a:pPr marL="0" indent="0">
              <a:lnSpc>
                <a:spcPct val="100000"/>
              </a:lnSpc>
              <a:spcBef>
                <a:spcPts val="2133"/>
              </a:spcBef>
              <a:buNone/>
            </a:pPr>
            <a:r>
              <a:rPr lang="en-US" sz="2267" dirty="0" smtClean="0">
                <a:latin typeface="Arial Black" panose="020B0A04020102020204" pitchFamily="34" charset="0"/>
              </a:rPr>
              <a:t>2. Write a response that justifies why your group made the choices </a:t>
            </a:r>
            <a:r>
              <a:rPr lang="en-US" sz="2267" dirty="0">
                <a:latin typeface="Arial Black" panose="020B0A04020102020204" pitchFamily="34" charset="0"/>
              </a:rPr>
              <a:t>they </a:t>
            </a:r>
            <a:r>
              <a:rPr lang="en-US" sz="2267" dirty="0" smtClean="0">
                <a:latin typeface="Arial Black" panose="020B0A04020102020204" pitchFamily="34" charset="0"/>
              </a:rPr>
              <a:t>did on </a:t>
            </a:r>
            <a:r>
              <a:rPr lang="en-US" sz="2267" dirty="0">
                <a:latin typeface="Arial Black" panose="020B0A04020102020204" pitchFamily="34" charset="0"/>
              </a:rPr>
              <a:t>the back of the card you chose as BEST. . </a:t>
            </a:r>
            <a:r>
              <a:rPr lang="en-US" sz="2267" dirty="0" smtClean="0">
                <a:latin typeface="Arial Black" panose="020B0A04020102020204" pitchFamily="34" charset="0"/>
              </a:rPr>
              <a:t>Be prepared to share out. </a:t>
            </a:r>
            <a:endParaRPr b="1" i="1" dirty="0">
              <a:solidFill>
                <a:srgbClr val="0000FF"/>
              </a:solidFill>
            </a:endParaRPr>
          </a:p>
        </p:txBody>
      </p:sp>
    </p:spTree>
    <p:extLst>
      <p:ext uri="{BB962C8B-B14F-4D97-AF65-F5344CB8AC3E}">
        <p14:creationId xmlns:p14="http://schemas.microsoft.com/office/powerpoint/2010/main" val="269558528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97752"/>
            <a:ext cx="10515600" cy="796410"/>
          </a:xfrm>
          <a:noFill/>
        </p:spPr>
        <p:txBody>
          <a:bodyPr/>
          <a:lstStyle/>
          <a:p>
            <a:pPr algn="ctr"/>
            <a:r>
              <a:rPr lang="en-US" dirty="0" smtClean="0">
                <a:latin typeface="Arial Black" panose="020B0A04020102020204" pitchFamily="34" charset="0"/>
              </a:rPr>
              <a:t>Start-Up – Mini-Quiz</a:t>
            </a:r>
            <a:endParaRPr lang="en-US" dirty="0">
              <a:latin typeface="Arial Black" panose="020B0A04020102020204" pitchFamily="34" charset="0"/>
            </a:endParaRPr>
          </a:p>
        </p:txBody>
      </p:sp>
      <p:sp>
        <p:nvSpPr>
          <p:cNvPr id="5" name="Content Placeholder 4"/>
          <p:cNvSpPr>
            <a:spLocks noGrp="1"/>
          </p:cNvSpPr>
          <p:nvPr>
            <p:ph idx="1"/>
          </p:nvPr>
        </p:nvSpPr>
        <p:spPr>
          <a:xfrm>
            <a:off x="234777" y="994162"/>
            <a:ext cx="11640065" cy="5517849"/>
          </a:xfrm>
        </p:spPr>
        <p:txBody>
          <a:bodyPr>
            <a:normAutofit/>
          </a:bodyPr>
          <a:lstStyle/>
          <a:p>
            <a:pPr marL="0" indent="0" algn="ctr">
              <a:buNone/>
            </a:pPr>
            <a:r>
              <a:rPr lang="en-US" dirty="0" smtClean="0">
                <a:latin typeface="Arial Black" panose="020B0A04020102020204" pitchFamily="34" charset="0"/>
              </a:rPr>
              <a:t>Be sure to write your answers as complete sentences.</a:t>
            </a:r>
          </a:p>
          <a:p>
            <a:pPr marL="0" indent="0" algn="ctr">
              <a:buNone/>
            </a:pPr>
            <a:endParaRPr lang="en-US" dirty="0">
              <a:latin typeface="Arial Black" panose="020B0A04020102020204" pitchFamily="34" charset="0"/>
            </a:endParaRPr>
          </a:p>
          <a:p>
            <a:pPr marL="514350" indent="-514350">
              <a:buFont typeface="+mj-lt"/>
              <a:buAutoNum type="arabicPeriod"/>
            </a:pPr>
            <a:r>
              <a:rPr lang="en-US" dirty="0" smtClean="0">
                <a:latin typeface="Arial Black" panose="020B0A04020102020204" pitchFamily="34" charset="0"/>
              </a:rPr>
              <a:t>How did </a:t>
            </a:r>
            <a:r>
              <a:rPr lang="en-US" dirty="0" err="1" smtClean="0">
                <a:latin typeface="Arial Black" panose="020B0A04020102020204" pitchFamily="34" charset="0"/>
              </a:rPr>
              <a:t>Foxface</a:t>
            </a:r>
            <a:r>
              <a:rPr lang="en-US" dirty="0" smtClean="0">
                <a:latin typeface="Arial Black" panose="020B0A04020102020204" pitchFamily="34" charset="0"/>
              </a:rPr>
              <a:t> die and who got “credit” for the kill?</a:t>
            </a:r>
          </a:p>
          <a:p>
            <a:pPr marL="514350" indent="-514350">
              <a:buFont typeface="+mj-lt"/>
              <a:buAutoNum type="arabicPeriod"/>
            </a:pPr>
            <a:r>
              <a:rPr lang="en-US" dirty="0" smtClean="0">
                <a:latin typeface="Arial Black" panose="020B0A04020102020204" pitchFamily="34" charset="0"/>
              </a:rPr>
              <a:t>According to Katniss, why does she think Cato has a “special hatred” for her?</a:t>
            </a:r>
          </a:p>
          <a:p>
            <a:pPr marL="514350" indent="-514350">
              <a:buFont typeface="+mj-lt"/>
              <a:buAutoNum type="arabicPeriod"/>
            </a:pPr>
            <a:r>
              <a:rPr lang="en-US" dirty="0" smtClean="0">
                <a:latin typeface="Arial Black" panose="020B0A04020102020204" pitchFamily="34" charset="0"/>
              </a:rPr>
              <a:t>What did Katniss and </a:t>
            </a:r>
            <a:r>
              <a:rPr lang="en-US" dirty="0" err="1" smtClean="0">
                <a:latin typeface="Arial Black" panose="020B0A04020102020204" pitchFamily="34" charset="0"/>
              </a:rPr>
              <a:t>Peeta</a:t>
            </a:r>
            <a:r>
              <a:rPr lang="en-US" dirty="0" smtClean="0">
                <a:latin typeface="Arial Black" panose="020B0A04020102020204" pitchFamily="34" charset="0"/>
              </a:rPr>
              <a:t> discover when they went back to the stream?</a:t>
            </a:r>
          </a:p>
          <a:p>
            <a:pPr marL="514350" indent="-514350">
              <a:buFont typeface="+mj-lt"/>
              <a:buAutoNum type="arabicPeriod"/>
            </a:pPr>
            <a:r>
              <a:rPr lang="en-US" dirty="0" smtClean="0">
                <a:latin typeface="Arial Black" panose="020B0A04020102020204" pitchFamily="34" charset="0"/>
              </a:rPr>
              <a:t>What happens when Katniss shoots Cato?</a:t>
            </a:r>
          </a:p>
          <a:p>
            <a:pPr marL="514350" indent="-514350">
              <a:buFont typeface="+mj-lt"/>
              <a:buAutoNum type="arabicPeriod"/>
            </a:pPr>
            <a:r>
              <a:rPr lang="en-US" dirty="0" smtClean="0">
                <a:latin typeface="Arial Black" panose="020B0A04020102020204" pitchFamily="34" charset="0"/>
              </a:rPr>
              <a:t>When they do see Cato, what is he doing and why?</a:t>
            </a:r>
            <a:endParaRPr lang="en-US" dirty="0">
              <a:latin typeface="Arial Black" panose="020B0A04020102020204" pitchFamily="34" charset="0"/>
            </a:endParaRPr>
          </a:p>
          <a:p>
            <a:pPr marL="0" indent="0" algn="ctr">
              <a:buNone/>
            </a:pPr>
            <a:endParaRPr lang="en-US" sz="4400" dirty="0">
              <a:latin typeface="Arial Black" panose="020B0A04020102020204" pitchFamily="34" charset="0"/>
            </a:endParaRPr>
          </a:p>
        </p:txBody>
      </p:sp>
      <p:sp>
        <p:nvSpPr>
          <p:cNvPr id="6" name="TextBox 5"/>
          <p:cNvSpPr txBox="1"/>
          <p:nvPr/>
        </p:nvSpPr>
        <p:spPr>
          <a:xfrm>
            <a:off x="10455729" y="365125"/>
            <a:ext cx="1736271" cy="461665"/>
          </a:xfrm>
          <a:prstGeom prst="rect">
            <a:avLst/>
          </a:prstGeom>
          <a:noFill/>
        </p:spPr>
        <p:txBody>
          <a:bodyPr wrap="square" rtlCol="0">
            <a:spAutoFit/>
          </a:bodyPr>
          <a:lstStyle/>
          <a:p>
            <a:r>
              <a:rPr lang="en-US" sz="2400" dirty="0" smtClean="0">
                <a:latin typeface="Arial Black" panose="020B0A04020102020204" pitchFamily="34" charset="0"/>
              </a:rPr>
              <a:t>12/5/19</a:t>
            </a:r>
            <a:endParaRPr lang="en-US" sz="2400" dirty="0">
              <a:latin typeface="Arial Black" panose="020B0A04020102020204" pitchFamily="34" charset="0"/>
            </a:endParaRPr>
          </a:p>
        </p:txBody>
      </p:sp>
    </p:spTree>
    <p:extLst>
      <p:ext uri="{BB962C8B-B14F-4D97-AF65-F5344CB8AC3E}">
        <p14:creationId xmlns:p14="http://schemas.microsoft.com/office/powerpoint/2010/main" val="101301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25</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70000" lnSpcReduction="20000"/>
          </a:bodyPr>
          <a:lstStyle/>
          <a:p>
            <a:pPr marL="0" indent="0" algn="ctr">
              <a:buNone/>
            </a:pPr>
            <a:r>
              <a:rPr lang="en-US" sz="9600" dirty="0">
                <a:latin typeface="Arial Black" panose="020B0A04020102020204" pitchFamily="34" charset="0"/>
              </a:rPr>
              <a:t>Let’s Read</a:t>
            </a:r>
          </a:p>
          <a:p>
            <a:pPr marL="0" indent="0">
              <a:buNone/>
            </a:pPr>
            <a:r>
              <a:rPr lang="en-US" sz="6000" dirty="0">
                <a:latin typeface="Arial Black" panose="020B0A04020102020204" pitchFamily="34" charset="0"/>
              </a:rPr>
              <a:t>Expectations: </a:t>
            </a:r>
          </a:p>
          <a:p>
            <a:r>
              <a:rPr lang="en-US" sz="6000" dirty="0">
                <a:latin typeface="Arial Black" panose="020B0A04020102020204" pitchFamily="34" charset="0"/>
              </a:rPr>
              <a:t>Heads up</a:t>
            </a:r>
          </a:p>
          <a:p>
            <a:r>
              <a:rPr lang="en-US" sz="6000" dirty="0">
                <a:latin typeface="Arial Black" panose="020B0A04020102020204" pitchFamily="34" charset="0"/>
              </a:rPr>
              <a:t>Following along</a:t>
            </a:r>
          </a:p>
          <a:p>
            <a:r>
              <a:rPr lang="en-US" sz="6000" dirty="0">
                <a:latin typeface="Arial Black" panose="020B0A04020102020204" pitchFamily="34" charset="0"/>
              </a:rPr>
              <a:t>Asking questions if needed for clarification</a:t>
            </a:r>
          </a:p>
          <a:p>
            <a:r>
              <a:rPr lang="en-US" sz="6000" dirty="0">
                <a:latin typeface="Arial Black" panose="020B0A04020102020204" pitchFamily="34" charset="0"/>
              </a:rPr>
              <a:t>Ready to discuss when we pause</a:t>
            </a:r>
          </a:p>
        </p:txBody>
      </p:sp>
    </p:spTree>
    <p:extLst>
      <p:ext uri="{BB962C8B-B14F-4D97-AF65-F5344CB8AC3E}">
        <p14:creationId xmlns:p14="http://schemas.microsoft.com/office/powerpoint/2010/main" val="3336537884"/>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68400"/>
            <a:ext cx="10515600" cy="5270500"/>
          </a:xfrm>
        </p:spPr>
        <p:txBody>
          <a:bodyPr>
            <a:normAutofit/>
          </a:bodyPr>
          <a:lstStyle/>
          <a:p>
            <a:pPr marL="0" indent="0" algn="ctr">
              <a:buNone/>
            </a:pPr>
            <a:r>
              <a:rPr lang="en-US" sz="4000" dirty="0" smtClean="0">
                <a:latin typeface="Arial Black" panose="020B0A04020102020204" pitchFamily="34" charset="0"/>
              </a:rPr>
              <a:t>FINISH READING CHAPTER 25</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23-25”</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TOMORROW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238310264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What change did the </a:t>
            </a:r>
            <a:r>
              <a:rPr lang="en-US" sz="4000" dirty="0" err="1" smtClean="0">
                <a:latin typeface="Arial Black" panose="020B0A04020102020204" pitchFamily="34" charset="0"/>
              </a:rPr>
              <a:t>Gamemakers</a:t>
            </a:r>
            <a:r>
              <a:rPr lang="en-US" sz="4000" dirty="0" smtClean="0">
                <a:latin typeface="Arial Black" panose="020B0A04020102020204" pitchFamily="34" charset="0"/>
              </a:rPr>
              <a:t> add at the end?</a:t>
            </a:r>
          </a:p>
          <a:p>
            <a:pPr marL="0" indent="0" algn="ctr">
              <a:buNone/>
            </a:pPr>
            <a:r>
              <a:rPr lang="en-US" sz="4000" dirty="0" smtClean="0">
                <a:latin typeface="Arial Black" panose="020B0A04020102020204" pitchFamily="34" charset="0"/>
              </a:rPr>
              <a:t>Why do you think they did it?</a:t>
            </a:r>
          </a:p>
          <a:p>
            <a:pPr marL="0" indent="0" algn="ctr">
              <a:buNone/>
            </a:pPr>
            <a:r>
              <a:rPr lang="en-US" sz="4000" dirty="0" smtClean="0">
                <a:latin typeface="Arial Black" panose="020B0A04020102020204" pitchFamily="34" charset="0"/>
              </a:rPr>
              <a:t>What does Katniss do to force their hand and make them change their minds?</a:t>
            </a: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12/5/19</a:t>
            </a:r>
            <a:endParaRPr lang="en-US" sz="2400" dirty="0">
              <a:latin typeface="Arial Black" panose="020B0A04020102020204" pitchFamily="34" charset="0"/>
            </a:endParaRPr>
          </a:p>
        </p:txBody>
      </p:sp>
    </p:spTree>
    <p:extLst>
      <p:ext uri="{BB962C8B-B14F-4D97-AF65-F5344CB8AC3E}">
        <p14:creationId xmlns:p14="http://schemas.microsoft.com/office/powerpoint/2010/main" val="343388910"/>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 OR Exit Ticket </a:t>
            </a: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12/6/19</a:t>
            </a:r>
            <a:endParaRPr lang="en-US" dirty="0">
              <a:latin typeface="Arial Black" panose="020B0A04020102020204" pitchFamily="34" charset="0"/>
            </a:endParaRPr>
          </a:p>
        </p:txBody>
      </p:sp>
    </p:spTree>
    <p:extLst>
      <p:ext uri="{BB962C8B-B14F-4D97-AF65-F5344CB8AC3E}">
        <p14:creationId xmlns:p14="http://schemas.microsoft.com/office/powerpoint/2010/main" val="718307561"/>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690688"/>
            <a:ext cx="10515600" cy="4351338"/>
          </a:xfrm>
        </p:spPr>
        <p:txBody>
          <a:bodyPr>
            <a:normAutofit/>
          </a:bodyPr>
          <a:lstStyle/>
          <a:p>
            <a:pPr marL="0" indent="0" algn="ctr">
              <a:buNone/>
            </a:pPr>
            <a:r>
              <a:rPr lang="en-US" sz="3200" dirty="0" smtClean="0">
                <a:latin typeface="Arial Black" panose="020B0A04020102020204" pitchFamily="34" charset="0"/>
              </a:rPr>
              <a:t>Think about what Katniss and </a:t>
            </a:r>
            <a:r>
              <a:rPr lang="en-US" sz="3200" dirty="0" err="1" smtClean="0">
                <a:latin typeface="Arial Black" panose="020B0A04020102020204" pitchFamily="34" charset="0"/>
              </a:rPr>
              <a:t>Peeta</a:t>
            </a:r>
            <a:r>
              <a:rPr lang="en-US" sz="3200" dirty="0" smtClean="0">
                <a:latin typeface="Arial Black" panose="020B0A04020102020204" pitchFamily="34" charset="0"/>
              </a:rPr>
              <a:t> did at the end of Chapter 25.</a:t>
            </a:r>
          </a:p>
          <a:p>
            <a:pPr marL="0" indent="0" algn="ctr">
              <a:buNone/>
            </a:pPr>
            <a:r>
              <a:rPr lang="en-US" sz="4400" dirty="0" smtClean="0">
                <a:latin typeface="Arial Black" panose="020B0A04020102020204" pitchFamily="34" charset="0"/>
              </a:rPr>
              <a:t>The announcement said that Katniss and </a:t>
            </a:r>
            <a:r>
              <a:rPr lang="en-US" sz="4400" dirty="0" err="1" smtClean="0">
                <a:latin typeface="Arial Black" panose="020B0A04020102020204" pitchFamily="34" charset="0"/>
              </a:rPr>
              <a:t>Peeta</a:t>
            </a:r>
            <a:r>
              <a:rPr lang="en-US" sz="4400" dirty="0" smtClean="0">
                <a:latin typeface="Arial Black" panose="020B0A04020102020204" pitchFamily="34" charset="0"/>
              </a:rPr>
              <a:t> were the victors. Do you really think they won? Against the Capitol?</a:t>
            </a:r>
          </a:p>
          <a:p>
            <a:pPr marL="0" indent="0" algn="ctr">
              <a:buNone/>
            </a:pPr>
            <a:r>
              <a:rPr lang="en-US" sz="4400" dirty="0" smtClean="0">
                <a:latin typeface="Arial Black" panose="020B0A04020102020204" pitchFamily="34" charset="0"/>
              </a:rPr>
              <a:t>Why or why not?</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12/9/19</a:t>
            </a:r>
            <a:endParaRPr lang="en-US" sz="2400" dirty="0">
              <a:latin typeface="Arial Black" panose="020B0A04020102020204" pitchFamily="34" charset="0"/>
            </a:endParaRPr>
          </a:p>
        </p:txBody>
      </p:sp>
    </p:spTree>
    <p:extLst>
      <p:ext uri="{BB962C8B-B14F-4D97-AF65-F5344CB8AC3E}">
        <p14:creationId xmlns:p14="http://schemas.microsoft.com/office/powerpoint/2010/main" val="223361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16"/>
          <p:cNvGrpSpPr>
            <a:grpSpLocks/>
          </p:cNvGrpSpPr>
          <p:nvPr/>
        </p:nvGrpSpPr>
        <p:grpSpPr bwMode="auto">
          <a:xfrm>
            <a:off x="431800" y="2069634"/>
            <a:ext cx="6426200" cy="4712244"/>
            <a:chOff x="480" y="1488"/>
            <a:chExt cx="2640" cy="2028"/>
          </a:xfrm>
        </p:grpSpPr>
        <p:pic>
          <p:nvPicPr>
            <p:cNvPr id="2458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1488"/>
              <a:ext cx="2640" cy="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10"/>
            <p:cNvSpPr>
              <a:spLocks noChangeArrowheads="1"/>
            </p:cNvSpPr>
            <p:nvPr/>
          </p:nvSpPr>
          <p:spPr bwMode="auto">
            <a:xfrm>
              <a:off x="2304" y="2448"/>
              <a:ext cx="816" cy="288"/>
            </a:xfrm>
            <a:prstGeom prst="rect">
              <a:avLst/>
            </a:prstGeom>
            <a:solidFill>
              <a:srgbClr val="9ECEFB"/>
            </a:solidFill>
            <a:ln>
              <a:noFill/>
            </a:ln>
            <a:effectLst/>
            <a:extLst>
              <a:ext uri="{91240B29-F687-4f45-9708-019B960494DF}">
                <a14:hiddenLine xmlns:a14="http://schemas.microsoft.com/office/drawing/2010/main" xmlns="" w="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56326" name="Text Box 6"/>
          <p:cNvSpPr txBox="1">
            <a:spLocks noChangeArrowheads="1"/>
          </p:cNvSpPr>
          <p:nvPr/>
        </p:nvSpPr>
        <p:spPr bwMode="auto">
          <a:xfrm>
            <a:off x="7493000" y="2082130"/>
            <a:ext cx="3429000" cy="196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80000"/>
              </a:lnSpc>
              <a:defRPr/>
            </a:pPr>
            <a:r>
              <a:rPr lang="en-US" sz="3600" dirty="0">
                <a:solidFill>
                  <a:srgbClr val="FF0000"/>
                </a:solidFill>
                <a:latin typeface="Impact" charset="0"/>
              </a:rPr>
              <a:t>The districts are a </a:t>
            </a:r>
            <a:r>
              <a:rPr lang="en-US" sz="4400" dirty="0">
                <a:solidFill>
                  <a:srgbClr val="FF0303"/>
                </a:solidFill>
                <a:effectLst>
                  <a:outerShdw blurRad="38100" dist="38100" dir="2700000" algn="tl">
                    <a:srgbClr val="FFFFFF"/>
                  </a:outerShdw>
                </a:effectLst>
                <a:latin typeface="Impact" charset="0"/>
              </a:rPr>
              <a:t>dystopian </a:t>
            </a:r>
            <a:r>
              <a:rPr lang="en-US" sz="3600" dirty="0">
                <a:solidFill>
                  <a:schemeClr val="accent6"/>
                </a:solidFill>
                <a:latin typeface="Impact" charset="0"/>
              </a:rPr>
              <a:t>society and government</a:t>
            </a:r>
            <a:r>
              <a:rPr lang="en-US" sz="3600" dirty="0" smtClean="0">
                <a:solidFill>
                  <a:schemeClr val="accent6"/>
                </a:solidFill>
                <a:latin typeface="Impact" charset="0"/>
              </a:rPr>
              <a:t>.</a:t>
            </a:r>
            <a:endParaRPr lang="en-US" sz="3600" dirty="0">
              <a:solidFill>
                <a:schemeClr val="accent6"/>
              </a:solidFill>
              <a:latin typeface="Impact" charset="0"/>
            </a:endParaRPr>
          </a:p>
        </p:txBody>
      </p:sp>
      <p:sp>
        <p:nvSpPr>
          <p:cNvPr id="13316" name="Text Box 4"/>
          <p:cNvSpPr txBox="1">
            <a:spLocks noChangeArrowheads="1"/>
          </p:cNvSpPr>
          <p:nvPr/>
        </p:nvSpPr>
        <p:spPr bwMode="auto">
          <a:xfrm>
            <a:off x="431800" y="3784134"/>
            <a:ext cx="1143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spcBef>
                <a:spcPct val="50000"/>
              </a:spcBef>
              <a:defRPr/>
            </a:pPr>
            <a:r>
              <a:rPr lang="en-US" sz="1400" b="1" dirty="0">
                <a:solidFill>
                  <a:schemeClr val="bg1"/>
                </a:solidFill>
              </a:rPr>
              <a:t>Capitol City</a:t>
            </a:r>
            <a:endParaRPr lang="en-US" sz="2000" b="1" dirty="0">
              <a:solidFill>
                <a:schemeClr val="bg1"/>
              </a:solidFill>
            </a:endParaRPr>
          </a:p>
        </p:txBody>
      </p:sp>
      <p:sp>
        <p:nvSpPr>
          <p:cNvPr id="13317" name="Text Box 7"/>
          <p:cNvSpPr txBox="1">
            <a:spLocks noChangeArrowheads="1"/>
          </p:cNvSpPr>
          <p:nvPr/>
        </p:nvSpPr>
        <p:spPr bwMode="auto">
          <a:xfrm>
            <a:off x="665163" y="2193963"/>
            <a:ext cx="4340225"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a:lnSpc>
                <a:spcPct val="70000"/>
              </a:lnSpc>
              <a:spcBef>
                <a:spcPct val="50000"/>
              </a:spcBef>
              <a:defRPr/>
            </a:pPr>
            <a:r>
              <a:rPr lang="en-US" sz="1400" b="1" dirty="0"/>
              <a:t>Note: The location of each district and outline of Panem is purely speculation.</a:t>
            </a:r>
            <a:endParaRPr lang="en-US" sz="1600" b="1" dirty="0">
              <a:solidFill>
                <a:schemeClr val="bg1"/>
              </a:solidFill>
            </a:endParaRPr>
          </a:p>
        </p:txBody>
      </p:sp>
      <p:sp>
        <p:nvSpPr>
          <p:cNvPr id="56329" name="Text Box 9"/>
          <p:cNvSpPr txBox="1">
            <a:spLocks noChangeArrowheads="1"/>
          </p:cNvSpPr>
          <p:nvPr/>
        </p:nvSpPr>
        <p:spPr bwMode="auto">
          <a:xfrm>
            <a:off x="1752600" y="381000"/>
            <a:ext cx="8610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4800" dirty="0">
                <a:solidFill>
                  <a:srgbClr val="FF0000"/>
                </a:solidFill>
                <a:effectLst>
                  <a:outerShdw blurRad="38100" dist="38100" dir="2700000" algn="tl">
                    <a:srgbClr val="FFFFFF"/>
                  </a:outerShdw>
                </a:effectLst>
                <a:latin typeface="Impact" charset="0"/>
              </a:rPr>
              <a:t>Panem</a:t>
            </a:r>
            <a:r>
              <a:rPr lang="en-US" sz="3600" dirty="0">
                <a:solidFill>
                  <a:schemeClr val="bg1"/>
                </a:solidFill>
                <a:latin typeface="Impact" charset="0"/>
              </a:rPr>
              <a:t> </a:t>
            </a:r>
            <a:r>
              <a:rPr lang="en-US" sz="3600" dirty="0">
                <a:solidFill>
                  <a:schemeClr val="accent1">
                    <a:lumMod val="75000"/>
                  </a:schemeClr>
                </a:solidFill>
                <a:latin typeface="Impact" charset="0"/>
              </a:rPr>
              <a:t>consists of </a:t>
            </a:r>
            <a:r>
              <a:rPr lang="en-US" sz="3600" dirty="0">
                <a:solidFill>
                  <a:srgbClr val="FFA00B"/>
                </a:solidFill>
                <a:effectLst>
                  <a:outerShdw blurRad="38100" dist="38100" dir="2700000" algn="tl">
                    <a:srgbClr val="FFFFFF"/>
                  </a:outerShdw>
                </a:effectLst>
                <a:latin typeface="Impact" charset="0"/>
              </a:rPr>
              <a:t>12 districts</a:t>
            </a:r>
            <a:r>
              <a:rPr lang="en-US" sz="3600" dirty="0">
                <a:solidFill>
                  <a:schemeClr val="bg1"/>
                </a:solidFill>
                <a:latin typeface="Impact" charset="0"/>
              </a:rPr>
              <a:t> </a:t>
            </a:r>
          </a:p>
          <a:p>
            <a:pPr algn="ctr">
              <a:defRPr/>
            </a:pPr>
            <a:r>
              <a:rPr lang="en-US" sz="3600" dirty="0">
                <a:solidFill>
                  <a:schemeClr val="accent6">
                    <a:lumMod val="75000"/>
                  </a:schemeClr>
                </a:solidFill>
                <a:latin typeface="Impact" charset="0"/>
              </a:rPr>
              <a:t>surrounding the Capitol City.</a:t>
            </a:r>
          </a:p>
        </p:txBody>
      </p:sp>
      <p:sp>
        <p:nvSpPr>
          <p:cNvPr id="56331" name="Text Box 11"/>
          <p:cNvSpPr txBox="1">
            <a:spLocks noChangeArrowheads="1"/>
          </p:cNvSpPr>
          <p:nvPr/>
        </p:nvSpPr>
        <p:spPr bwMode="auto">
          <a:xfrm>
            <a:off x="4724400" y="4572001"/>
            <a:ext cx="1905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600" b="1" dirty="0">
                <a:solidFill>
                  <a:srgbClr val="FF0000"/>
                </a:solidFill>
                <a:effectLst>
                  <a:outerShdw blurRad="38100" dist="38100" dir="2700000" algn="tl">
                    <a:srgbClr val="FFFFFF"/>
                  </a:outerShdw>
                </a:effectLst>
                <a:latin typeface="Arial" charset="0"/>
              </a:rPr>
              <a:t>The Districts</a:t>
            </a:r>
            <a:r>
              <a:rPr lang="en-US" sz="1400" b="1" dirty="0">
                <a:latin typeface="Arial" charset="0"/>
              </a:rPr>
              <a:t> (smaller red dots) </a:t>
            </a:r>
            <a:endParaRPr lang="en-US" sz="2000" b="1" dirty="0">
              <a:solidFill>
                <a:schemeClr val="bg1"/>
              </a:solidFill>
              <a:latin typeface="Arial" charset="0"/>
            </a:endParaRPr>
          </a:p>
        </p:txBody>
      </p:sp>
      <p:sp>
        <p:nvSpPr>
          <p:cNvPr id="2" name="TextBox 1"/>
          <p:cNvSpPr txBox="1"/>
          <p:nvPr/>
        </p:nvSpPr>
        <p:spPr>
          <a:xfrm>
            <a:off x="7874485" y="4307354"/>
            <a:ext cx="2386629" cy="2474524"/>
          </a:xfrm>
          <a:prstGeom prst="rect">
            <a:avLst/>
          </a:prstGeom>
          <a:noFill/>
        </p:spPr>
        <p:txBody>
          <a:bodyPr wrap="square" rtlCol="0">
            <a:spAutoFit/>
          </a:bodyPr>
          <a:lstStyle/>
          <a:p>
            <a:pPr algn="ctr">
              <a:lnSpc>
                <a:spcPct val="80000"/>
              </a:lnSpc>
              <a:defRPr/>
            </a:pPr>
            <a:r>
              <a:rPr lang="en-US" sz="4000" dirty="0">
                <a:solidFill>
                  <a:schemeClr val="accent6"/>
                </a:solidFill>
                <a:latin typeface="Impact" charset="0"/>
              </a:rPr>
              <a:t>The Capitol is a </a:t>
            </a:r>
            <a:r>
              <a:rPr lang="en-US" sz="4000" dirty="0">
                <a:solidFill>
                  <a:schemeClr val="hlink"/>
                </a:solidFill>
                <a:effectLst>
                  <a:outerShdw blurRad="38100" dist="38100" dir="2700000" algn="tl">
                    <a:srgbClr val="FFFFFF"/>
                  </a:outerShdw>
                </a:effectLst>
                <a:latin typeface="Impact" charset="0"/>
              </a:rPr>
              <a:t>utopian</a:t>
            </a:r>
            <a:r>
              <a:rPr lang="en-US" sz="4000" dirty="0">
                <a:solidFill>
                  <a:schemeClr val="bg1"/>
                </a:solidFill>
                <a:latin typeface="Impact" charset="0"/>
              </a:rPr>
              <a:t> </a:t>
            </a:r>
            <a:r>
              <a:rPr lang="en-US" sz="4000" dirty="0">
                <a:solidFill>
                  <a:schemeClr val="accent1">
                    <a:lumMod val="75000"/>
                  </a:schemeClr>
                </a:solidFill>
                <a:latin typeface="Impact" charset="0"/>
              </a:rPr>
              <a:t>city</a:t>
            </a:r>
            <a:r>
              <a:rPr lang="en-US" sz="4000" dirty="0">
                <a:solidFill>
                  <a:schemeClr val="bg1"/>
                </a:solidFill>
                <a:latin typeface="Impact" charset="0"/>
              </a:rPr>
              <a:t>.  </a:t>
            </a:r>
          </a:p>
          <a:p>
            <a:pPr algn="ctr">
              <a:lnSpc>
                <a:spcPct val="80000"/>
              </a:lnSpc>
              <a:defRPr/>
            </a:pPr>
            <a:endParaRPr lang="en-US" sz="1100" dirty="0">
              <a:solidFill>
                <a:schemeClr val="bg1"/>
              </a:solidFill>
              <a:latin typeface="Impact" charset="0"/>
            </a:endParaRPr>
          </a:p>
          <a:p>
            <a:endParaRPr lang="en-US" dirty="0"/>
          </a:p>
        </p:txBody>
      </p:sp>
    </p:spTree>
    <p:extLst>
      <p:ext uri="{BB962C8B-B14F-4D97-AF65-F5344CB8AC3E}">
        <p14:creationId xmlns:p14="http://schemas.microsoft.com/office/powerpoint/2010/main" val="143174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7"/>
                                        </p:tgtEl>
                                        <p:attrNameLst>
                                          <p:attrName>style.visibility</p:attrName>
                                        </p:attrNameLst>
                                      </p:cBhvr>
                                      <p:to>
                                        <p:strVal val="visible"/>
                                      </p:to>
                                    </p:set>
                                    <p:anim calcmode="lin" valueType="num">
                                      <p:cBhvr additive="base">
                                        <p:cTn id="11" dur="500" fill="hold"/>
                                        <p:tgtEl>
                                          <p:spTgt spid="24577"/>
                                        </p:tgtEl>
                                        <p:attrNameLst>
                                          <p:attrName>ppt_x</p:attrName>
                                        </p:attrNameLst>
                                      </p:cBhvr>
                                      <p:tavLst>
                                        <p:tav tm="0">
                                          <p:val>
                                            <p:strVal val="#ppt_x"/>
                                          </p:val>
                                        </p:tav>
                                        <p:tav tm="100000">
                                          <p:val>
                                            <p:strVal val="#ppt_x"/>
                                          </p:val>
                                        </p:tav>
                                      </p:tavLst>
                                    </p:anim>
                                    <p:anim calcmode="lin" valueType="num">
                                      <p:cBhvr additive="base">
                                        <p:cTn id="12" dur="500" fill="hold"/>
                                        <p:tgtEl>
                                          <p:spTgt spid="2457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7"/>
                                        </p:tgtEl>
                                        <p:attrNameLst>
                                          <p:attrName>style.visibility</p:attrName>
                                        </p:attrNameLst>
                                      </p:cBhvr>
                                      <p:to>
                                        <p:strVal val="visible"/>
                                      </p:to>
                                    </p:set>
                                    <p:anim calcmode="lin" valueType="num">
                                      <p:cBhvr additive="base">
                                        <p:cTn id="15" dur="500" fill="hold"/>
                                        <p:tgtEl>
                                          <p:spTgt spid="13317"/>
                                        </p:tgtEl>
                                        <p:attrNameLst>
                                          <p:attrName>ppt_x</p:attrName>
                                        </p:attrNameLst>
                                      </p:cBhvr>
                                      <p:tavLst>
                                        <p:tav tm="0">
                                          <p:val>
                                            <p:strVal val="#ppt_x"/>
                                          </p:val>
                                        </p:tav>
                                        <p:tav tm="100000">
                                          <p:val>
                                            <p:strVal val="#ppt_x"/>
                                          </p:val>
                                        </p:tav>
                                      </p:tavLst>
                                    </p:anim>
                                    <p:anim calcmode="lin" valueType="num">
                                      <p:cBhvr additive="base">
                                        <p:cTn id="16" dur="500" fill="hold"/>
                                        <p:tgtEl>
                                          <p:spTgt spid="133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6331"/>
                                        </p:tgtEl>
                                        <p:attrNameLst>
                                          <p:attrName>style.visibility</p:attrName>
                                        </p:attrNameLst>
                                      </p:cBhvr>
                                      <p:to>
                                        <p:strVal val="visible"/>
                                      </p:to>
                                    </p:set>
                                    <p:anim calcmode="lin" valueType="num">
                                      <p:cBhvr additive="base">
                                        <p:cTn id="19" dur="500" fill="hold"/>
                                        <p:tgtEl>
                                          <p:spTgt spid="56331"/>
                                        </p:tgtEl>
                                        <p:attrNameLst>
                                          <p:attrName>ppt_x</p:attrName>
                                        </p:attrNameLst>
                                      </p:cBhvr>
                                      <p:tavLst>
                                        <p:tav tm="0">
                                          <p:val>
                                            <p:strVal val="#ppt_x"/>
                                          </p:val>
                                        </p:tav>
                                        <p:tav tm="100000">
                                          <p:val>
                                            <p:strVal val="#ppt_x"/>
                                          </p:val>
                                        </p:tav>
                                      </p:tavLst>
                                    </p:anim>
                                    <p:anim calcmode="lin" valueType="num">
                                      <p:cBhvr additive="base">
                                        <p:cTn id="20" dur="500" fill="hold"/>
                                        <p:tgtEl>
                                          <p:spTgt spid="563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329">
                                            <p:txEl>
                                              <p:pRg st="0" end="0"/>
                                            </p:txEl>
                                          </p:spTgt>
                                        </p:tgtEl>
                                        <p:attrNameLst>
                                          <p:attrName>style.visibility</p:attrName>
                                        </p:attrNameLst>
                                      </p:cBhvr>
                                      <p:to>
                                        <p:strVal val="visible"/>
                                      </p:to>
                                    </p:set>
                                    <p:anim calcmode="lin" valueType="num">
                                      <p:cBhvr additive="base">
                                        <p:cTn id="25" dur="500" fill="hold"/>
                                        <p:tgtEl>
                                          <p:spTgt spid="5632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9">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6329">
                                            <p:txEl>
                                              <p:pRg st="1" end="1"/>
                                            </p:txEl>
                                          </p:spTgt>
                                        </p:tgtEl>
                                        <p:attrNameLst>
                                          <p:attrName>style.visibility</p:attrName>
                                        </p:attrNameLst>
                                      </p:cBhvr>
                                      <p:to>
                                        <p:strVal val="visible"/>
                                      </p:to>
                                    </p:set>
                                    <p:anim calcmode="lin" valueType="num">
                                      <p:cBhvr additive="base">
                                        <p:cTn id="29" dur="500" fill="hold"/>
                                        <p:tgtEl>
                                          <p:spTgt spid="5632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63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6326"/>
                                        </p:tgtEl>
                                        <p:attrNameLst>
                                          <p:attrName>style.visibility</p:attrName>
                                        </p:attrNameLst>
                                      </p:cBhvr>
                                      <p:to>
                                        <p:strVal val="visible"/>
                                      </p:to>
                                    </p:set>
                                    <p:anim calcmode="lin" valueType="num">
                                      <p:cBhvr additive="base">
                                        <p:cTn id="35" dur="500" fill="hold"/>
                                        <p:tgtEl>
                                          <p:spTgt spid="56326"/>
                                        </p:tgtEl>
                                        <p:attrNameLst>
                                          <p:attrName>ppt_x</p:attrName>
                                        </p:attrNameLst>
                                      </p:cBhvr>
                                      <p:tavLst>
                                        <p:tav tm="0">
                                          <p:val>
                                            <p:strVal val="#ppt_x"/>
                                          </p:val>
                                        </p:tav>
                                        <p:tav tm="100000">
                                          <p:val>
                                            <p:strVal val="#ppt_x"/>
                                          </p:val>
                                        </p:tav>
                                      </p:tavLst>
                                    </p:anim>
                                    <p:anim calcmode="lin" valueType="num">
                                      <p:cBhvr additive="base">
                                        <p:cTn id="36" dur="500" fill="hold"/>
                                        <p:tgtEl>
                                          <p:spTgt spid="5632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P spid="13316" grpId="0"/>
      <p:bldP spid="13317" grpId="0"/>
      <p:bldP spid="56331" grpId="0"/>
      <p:bldP spid="2"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fontScale="92500"/>
          </a:bodyPr>
          <a:lstStyle/>
          <a:p>
            <a:pPr marL="0" indent="0" algn="ctr">
              <a:buNone/>
            </a:pPr>
            <a:r>
              <a:rPr lang="en-US" sz="4400" dirty="0">
                <a:latin typeface="Arial Black" panose="020B0A04020102020204" pitchFamily="34" charset="0"/>
              </a:rPr>
              <a:t>Think about what Katniss and </a:t>
            </a:r>
            <a:r>
              <a:rPr lang="en-US" sz="4400" dirty="0" err="1">
                <a:latin typeface="Arial Black" panose="020B0A04020102020204" pitchFamily="34" charset="0"/>
              </a:rPr>
              <a:t>Peeta</a:t>
            </a:r>
            <a:r>
              <a:rPr lang="en-US" sz="4400" dirty="0">
                <a:latin typeface="Arial Black" panose="020B0A04020102020204" pitchFamily="34" charset="0"/>
              </a:rPr>
              <a:t> did at the end of Chapter 25.</a:t>
            </a:r>
          </a:p>
          <a:p>
            <a:pPr marL="0" indent="0" algn="ctr">
              <a:buNone/>
            </a:pPr>
            <a:r>
              <a:rPr lang="en-US" sz="4400" dirty="0">
                <a:latin typeface="Arial Black" panose="020B0A04020102020204" pitchFamily="34" charset="0"/>
              </a:rPr>
              <a:t>The announcement said that Katniss and </a:t>
            </a:r>
            <a:r>
              <a:rPr lang="en-US" sz="4400" dirty="0" err="1">
                <a:latin typeface="Arial Black" panose="020B0A04020102020204" pitchFamily="34" charset="0"/>
              </a:rPr>
              <a:t>Peeta</a:t>
            </a:r>
            <a:r>
              <a:rPr lang="en-US" sz="4400" dirty="0">
                <a:latin typeface="Arial Black" panose="020B0A04020102020204" pitchFamily="34" charset="0"/>
              </a:rPr>
              <a:t> were the victors. Do you really think they won? Against the Capitol?</a:t>
            </a:r>
          </a:p>
          <a:p>
            <a:pPr marL="0" indent="0" algn="ctr">
              <a:buNone/>
            </a:pPr>
            <a:r>
              <a:rPr lang="en-US" sz="4400" dirty="0">
                <a:latin typeface="Arial Black" panose="020B0A04020102020204" pitchFamily="34" charset="0"/>
              </a:rPr>
              <a:t>Why or why not?</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12/9/19</a:t>
            </a:r>
            <a:endParaRPr lang="en-US" sz="2400" dirty="0">
              <a:latin typeface="Arial Black" panose="020B0A04020102020204" pitchFamily="34" charset="0"/>
            </a:endParaRPr>
          </a:p>
        </p:txBody>
      </p:sp>
    </p:spTree>
    <p:extLst>
      <p:ext uri="{BB962C8B-B14F-4D97-AF65-F5344CB8AC3E}">
        <p14:creationId xmlns:p14="http://schemas.microsoft.com/office/powerpoint/2010/main" val="352680664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26</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58734900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68400"/>
            <a:ext cx="10515600" cy="5270500"/>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FINISH READING CHAPTER 26</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26-27”</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FRIDAY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403772511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NO 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12/9/19</a:t>
            </a:r>
            <a:endParaRPr lang="en-US" sz="2400" dirty="0">
              <a:latin typeface="Arial Black" panose="020B0A04020102020204" pitchFamily="34" charset="0"/>
            </a:endParaRPr>
          </a:p>
        </p:txBody>
      </p:sp>
    </p:spTree>
    <p:extLst>
      <p:ext uri="{BB962C8B-B14F-4D97-AF65-F5344CB8AC3E}">
        <p14:creationId xmlns:p14="http://schemas.microsoft.com/office/powerpoint/2010/main" val="1323153226"/>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a:xfrm>
            <a:off x="838200" y="1690688"/>
            <a:ext cx="10515600" cy="4351338"/>
          </a:xfrm>
        </p:spPr>
        <p:txBody>
          <a:bodyPr>
            <a:normAutofit/>
          </a:bodyPr>
          <a:lstStyle/>
          <a:p>
            <a:pPr marL="0" indent="0" algn="ctr">
              <a:buNone/>
            </a:pPr>
            <a:r>
              <a:rPr lang="en-US" sz="4000" dirty="0" smtClean="0">
                <a:latin typeface="Arial Black" panose="020B0A04020102020204" pitchFamily="34" charset="0"/>
              </a:rPr>
              <a:t>Describe the outfit that Cinna dressed Katniss in for their appearance after the games?</a:t>
            </a:r>
          </a:p>
          <a:p>
            <a:pPr marL="0" indent="0" algn="ctr">
              <a:buNone/>
            </a:pPr>
            <a:r>
              <a:rPr lang="en-US" sz="4000" dirty="0" smtClean="0">
                <a:latin typeface="Arial Black" panose="020B0A04020102020204" pitchFamily="34" charset="0"/>
              </a:rPr>
              <a:t>Why do you think he chose that outfit? What was he trying to do?</a:t>
            </a:r>
            <a:endParaRPr lang="en-US" sz="40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12/10/19</a:t>
            </a:r>
            <a:endParaRPr lang="en-US" sz="2400" dirty="0">
              <a:latin typeface="Arial Black" panose="020B0A04020102020204" pitchFamily="34" charset="0"/>
            </a:endParaRPr>
          </a:p>
        </p:txBody>
      </p:sp>
    </p:spTree>
    <p:extLst>
      <p:ext uri="{BB962C8B-B14F-4D97-AF65-F5344CB8AC3E}">
        <p14:creationId xmlns:p14="http://schemas.microsoft.com/office/powerpoint/2010/main" val="237001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Describe the outfit that Cinna dressed Katniss in for their appearance after the games?</a:t>
            </a:r>
          </a:p>
          <a:p>
            <a:pPr marL="0" indent="0" algn="ctr">
              <a:buNone/>
            </a:pPr>
            <a:r>
              <a:rPr lang="en-US" sz="4400" dirty="0">
                <a:latin typeface="Arial Black" panose="020B0A04020102020204" pitchFamily="34" charset="0"/>
              </a:rPr>
              <a:t>Why do you think he chose that outfit? What was he trying to do?</a:t>
            </a:r>
          </a:p>
          <a:p>
            <a:pPr marL="0" indent="0" algn="ctr">
              <a:buNone/>
            </a:pP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12/10/19</a:t>
            </a:r>
            <a:endParaRPr lang="en-US" sz="2400" dirty="0">
              <a:latin typeface="Arial Black" panose="020B0A04020102020204" pitchFamily="34" charset="0"/>
            </a:endParaRPr>
          </a:p>
        </p:txBody>
      </p:sp>
    </p:spTree>
    <p:extLst>
      <p:ext uri="{BB962C8B-B14F-4D97-AF65-F5344CB8AC3E}">
        <p14:creationId xmlns:p14="http://schemas.microsoft.com/office/powerpoint/2010/main" val="1659890998"/>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27</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2920046605"/>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3275"/>
          </a:xfrm>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a:xfrm>
            <a:off x="838200" y="1168400"/>
            <a:ext cx="10515600" cy="5270500"/>
          </a:xfrm>
        </p:spPr>
        <p:txBody>
          <a:bodyPr>
            <a:normAutofit/>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FINISH READING CHAPTER 26</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Work on</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“QUESTIONS – Chapter </a:t>
            </a:r>
            <a:r>
              <a:rPr lang="en-US" sz="4000" dirty="0" smtClean="0">
                <a:latin typeface="Arial Black" panose="020B0A04020102020204" pitchFamily="34" charset="0"/>
              </a:rPr>
              <a:t>26-27”</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In Google Classroom.</a:t>
            </a:r>
          </a:p>
          <a:p>
            <a:pPr marL="0" indent="0" algn="ctr">
              <a:buNone/>
            </a:pPr>
            <a:r>
              <a:rPr lang="en-US" sz="4000" dirty="0" smtClean="0">
                <a:latin typeface="Arial Black" panose="020B0A04020102020204" pitchFamily="34" charset="0"/>
              </a:rPr>
              <a:t>DUE FRIDAY </a:t>
            </a:r>
            <a:r>
              <a:rPr lang="en-US" sz="4000" dirty="0">
                <a:latin typeface="Arial Black" panose="020B0A04020102020204" pitchFamily="34" charset="0"/>
              </a:rPr>
              <a:t>BY </a:t>
            </a:r>
            <a:r>
              <a:rPr lang="en-US" sz="4000" dirty="0" smtClean="0">
                <a:latin typeface="Arial Black" panose="020B0A04020102020204" pitchFamily="34" charset="0"/>
              </a:rPr>
              <a:t>8:00 </a:t>
            </a:r>
            <a:r>
              <a:rPr lang="en-US" sz="4000" dirty="0">
                <a:latin typeface="Arial Black" panose="020B0A04020102020204" pitchFamily="34" charset="0"/>
              </a:rPr>
              <a:t>a.m</a:t>
            </a:r>
            <a:r>
              <a:rPr lang="en-US" sz="4000" dirty="0" smtClean="0">
                <a:latin typeface="Arial Black" panose="020B0A04020102020204" pitchFamily="34" charset="0"/>
              </a:rPr>
              <a:t>.</a:t>
            </a: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3664723723"/>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Did the book end the way you thought it would?</a:t>
            </a:r>
          </a:p>
          <a:p>
            <a:pPr marL="0" indent="0" algn="ctr">
              <a:buNone/>
            </a:pPr>
            <a:r>
              <a:rPr lang="en-US" sz="4000" dirty="0" smtClean="0">
                <a:latin typeface="Arial Black" panose="020B0A04020102020204" pitchFamily="34" charset="0"/>
              </a:rPr>
              <a:t>What was the same? What was different?</a:t>
            </a:r>
          </a:p>
          <a:p>
            <a:pPr marL="0" indent="0" algn="ctr">
              <a:buNone/>
            </a:pPr>
            <a:r>
              <a:rPr lang="en-US" sz="4000" dirty="0" smtClean="0">
                <a:latin typeface="Arial Black" panose="020B0A04020102020204" pitchFamily="34" charset="0"/>
              </a:rPr>
              <a:t>What would you change?</a:t>
            </a: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12/10/19</a:t>
            </a:r>
            <a:endParaRPr lang="en-US" sz="2400" dirty="0">
              <a:latin typeface="Arial Black" panose="020B0A04020102020204" pitchFamily="34" charset="0"/>
            </a:endParaRPr>
          </a:p>
        </p:txBody>
      </p:sp>
    </p:spTree>
    <p:extLst>
      <p:ext uri="{BB962C8B-B14F-4D97-AF65-F5344CB8AC3E}">
        <p14:creationId xmlns:p14="http://schemas.microsoft.com/office/powerpoint/2010/main" val="16269526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No Start-Up</a:t>
            </a:r>
            <a:endParaRPr lang="en-US" dirty="0">
              <a:latin typeface="Arial Black" panose="020B0A04020102020204" pitchFamily="34" charset="0"/>
            </a:endParaRPr>
          </a:p>
        </p:txBody>
      </p:sp>
      <p:sp>
        <p:nvSpPr>
          <p:cNvPr id="3" name="Content Placeholder 2"/>
          <p:cNvSpPr>
            <a:spLocks noGrp="1"/>
          </p:cNvSpPr>
          <p:nvPr>
            <p:ph idx="1"/>
          </p:nvPr>
        </p:nvSpPr>
        <p:spPr>
          <a:xfrm>
            <a:off x="321276" y="1825624"/>
            <a:ext cx="11565924" cy="4772883"/>
          </a:xfrm>
        </p:spPr>
        <p:txBody>
          <a:bodyPr/>
          <a:lstStyle/>
          <a:p>
            <a:r>
              <a:rPr lang="en-US" dirty="0" smtClean="0">
                <a:latin typeface="Arial Black" panose="020B0A04020102020204" pitchFamily="34" charset="0"/>
              </a:rPr>
              <a:t>Today we will be reviewing for the </a:t>
            </a:r>
            <a:r>
              <a:rPr lang="en-US" dirty="0" smtClean="0">
                <a:latin typeface="Arial Black" panose="020B0A04020102020204" pitchFamily="34" charset="0"/>
              </a:rPr>
              <a:t>TREAT Paragraph Response part of your Final.</a:t>
            </a:r>
            <a:endParaRPr lang="en-US" dirty="0" smtClean="0">
              <a:latin typeface="Arial Black" panose="020B0A04020102020204" pitchFamily="34" charset="0"/>
            </a:endParaRPr>
          </a:p>
          <a:p>
            <a:r>
              <a:rPr lang="en-US" dirty="0" smtClean="0">
                <a:latin typeface="Arial Black" panose="020B0A04020102020204" pitchFamily="34" charset="0"/>
              </a:rPr>
              <a:t>There will be FIVE questions. You must choose </a:t>
            </a:r>
            <a:r>
              <a:rPr lang="en-US" dirty="0" smtClean="0">
                <a:latin typeface="Arial Black" panose="020B0A04020102020204" pitchFamily="34" charset="0"/>
              </a:rPr>
              <a:t>ONE to </a:t>
            </a:r>
            <a:r>
              <a:rPr lang="en-US" dirty="0" smtClean="0">
                <a:latin typeface="Arial Black" panose="020B0A04020102020204" pitchFamily="34" charset="0"/>
              </a:rPr>
              <a:t>answer.</a:t>
            </a:r>
          </a:p>
          <a:p>
            <a:r>
              <a:rPr lang="en-US" dirty="0" smtClean="0">
                <a:latin typeface="Arial Black" panose="020B0A04020102020204" pitchFamily="34" charset="0"/>
              </a:rPr>
              <a:t>We will review today through a</a:t>
            </a:r>
          </a:p>
          <a:p>
            <a:pPr marL="0" indent="0" algn="ctr">
              <a:buNone/>
            </a:pPr>
            <a:r>
              <a:rPr lang="en-US" dirty="0" smtClean="0">
                <a:latin typeface="Arial Black" panose="020B0A04020102020204" pitchFamily="34" charset="0"/>
              </a:rPr>
              <a:t>SILENT CONVERSATION</a:t>
            </a:r>
          </a:p>
          <a:p>
            <a:endParaRPr lang="en-US" dirty="0">
              <a:latin typeface="Arial Black" panose="020B0A04020102020204" pitchFamily="34" charset="0"/>
            </a:endParaRP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12/11/19</a:t>
            </a:r>
            <a:endParaRPr lang="en-US" dirty="0">
              <a:latin typeface="Arial Black" panose="020B0A04020102020204" pitchFamily="34" charset="0"/>
            </a:endParaRPr>
          </a:p>
        </p:txBody>
      </p:sp>
    </p:spTree>
    <p:extLst>
      <p:ext uri="{BB962C8B-B14F-4D97-AF65-F5344CB8AC3E}">
        <p14:creationId xmlns:p14="http://schemas.microsoft.com/office/powerpoint/2010/main" val="29662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590800" y="730250"/>
            <a:ext cx="7010400" cy="536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80000"/>
              </a:lnSpc>
              <a:defRPr/>
            </a:pPr>
            <a:r>
              <a:rPr lang="en-US" sz="4400" dirty="0">
                <a:solidFill>
                  <a:srgbClr val="C00000"/>
                </a:solidFill>
                <a:effectLst>
                  <a:outerShdw blurRad="38100" dist="38100" dir="2700000" algn="tl">
                    <a:srgbClr val="FFFFFF"/>
                  </a:outerShdw>
                </a:effectLst>
                <a:latin typeface="Impact" charset="0"/>
              </a:rPr>
              <a:t>Dystopia </a:t>
            </a:r>
            <a:r>
              <a:rPr lang="en-US" sz="3600" dirty="0">
                <a:solidFill>
                  <a:srgbClr val="C00000"/>
                </a:solidFill>
                <a:latin typeface="Impact" charset="0"/>
              </a:rPr>
              <a:t>is a fictional society characterized by human misery, oppression, disease, and overcrowding. The government is usually</a:t>
            </a:r>
            <a:r>
              <a:rPr lang="en-US" sz="3600" dirty="0">
                <a:solidFill>
                  <a:schemeClr val="bg1"/>
                </a:solidFill>
                <a:latin typeface="Impact" charset="0"/>
              </a:rPr>
              <a:t> </a:t>
            </a:r>
            <a:r>
              <a:rPr lang="en-US" sz="3600" dirty="0">
                <a:solidFill>
                  <a:srgbClr val="00B0F0"/>
                </a:solidFill>
                <a:effectLst>
                  <a:outerShdw blurRad="38100" dist="38100" dir="2700000" algn="tl">
                    <a:srgbClr val="FFFFFF"/>
                  </a:outerShdw>
                </a:effectLst>
                <a:latin typeface="Impact" charset="0"/>
              </a:rPr>
              <a:t>totalitarian</a:t>
            </a:r>
            <a:r>
              <a:rPr lang="en-US" sz="3600" dirty="0">
                <a:solidFill>
                  <a:schemeClr val="accent2"/>
                </a:solidFill>
                <a:latin typeface="Impact" charset="0"/>
              </a:rPr>
              <a:t>: one that exercises control over the freedom, will, or thought of others</a:t>
            </a:r>
            <a:r>
              <a:rPr lang="en-US" sz="3600" dirty="0">
                <a:solidFill>
                  <a:schemeClr val="bg1"/>
                </a:solidFill>
                <a:latin typeface="Impact" charset="0"/>
              </a:rPr>
              <a:t>.</a:t>
            </a:r>
          </a:p>
          <a:p>
            <a:pPr algn="ctr">
              <a:lnSpc>
                <a:spcPct val="80000"/>
              </a:lnSpc>
              <a:defRPr/>
            </a:pPr>
            <a:endParaRPr lang="en-US" sz="3600" dirty="0">
              <a:solidFill>
                <a:schemeClr val="bg1"/>
              </a:solidFill>
              <a:latin typeface="Impact" charset="0"/>
            </a:endParaRPr>
          </a:p>
          <a:p>
            <a:pPr algn="ctr">
              <a:lnSpc>
                <a:spcPct val="80000"/>
              </a:lnSpc>
              <a:defRPr/>
            </a:pPr>
            <a:r>
              <a:rPr lang="en-US" sz="4400" dirty="0">
                <a:solidFill>
                  <a:schemeClr val="hlink"/>
                </a:solidFill>
                <a:effectLst>
                  <a:outerShdw blurRad="38100" dist="38100" dir="2700000" algn="tl">
                    <a:srgbClr val="FFFFFF"/>
                  </a:outerShdw>
                </a:effectLst>
                <a:latin typeface="Impact" charset="0"/>
              </a:rPr>
              <a:t>Utopia</a:t>
            </a:r>
            <a:r>
              <a:rPr lang="en-US" sz="3600" dirty="0">
                <a:solidFill>
                  <a:schemeClr val="bg1"/>
                </a:solidFill>
                <a:latin typeface="Impact" charset="0"/>
              </a:rPr>
              <a:t> </a:t>
            </a:r>
            <a:r>
              <a:rPr lang="en-US" sz="3600" dirty="0">
                <a:solidFill>
                  <a:srgbClr val="00B050"/>
                </a:solidFill>
                <a:latin typeface="Impact" charset="0"/>
              </a:rPr>
              <a:t>is an imaginary place that is ideally perfect: free from poverty and suffering.</a:t>
            </a:r>
            <a:r>
              <a:rPr lang="en-US" dirty="0">
                <a:solidFill>
                  <a:srgbClr val="00B050"/>
                </a:solidFill>
                <a:latin typeface="Impact" charset="0"/>
              </a:rPr>
              <a:t> </a:t>
            </a:r>
          </a:p>
          <a:p>
            <a:pPr algn="ctr">
              <a:lnSpc>
                <a:spcPct val="80000"/>
              </a:lnSpc>
              <a:defRPr/>
            </a:pPr>
            <a:endParaRPr lang="en-US" sz="2000" dirty="0">
              <a:solidFill>
                <a:schemeClr val="bg1"/>
              </a:solidFill>
              <a:latin typeface="Impact" charset="0"/>
            </a:endParaRPr>
          </a:p>
        </p:txBody>
      </p:sp>
    </p:spTree>
    <p:extLst>
      <p:ext uri="{BB962C8B-B14F-4D97-AF65-F5344CB8AC3E}">
        <p14:creationId xmlns:p14="http://schemas.microsoft.com/office/powerpoint/2010/main" val="334359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 calcmode="lin" valueType="num">
                                      <p:cBhvr additive="base">
                                        <p:cTn id="7" dur="5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0">
                                            <p:txEl>
                                              <p:pRg st="2" end="2"/>
                                            </p:txEl>
                                          </p:spTgt>
                                        </p:tgtEl>
                                        <p:attrNameLst>
                                          <p:attrName>style.visibility</p:attrName>
                                        </p:attrNameLst>
                                      </p:cBhvr>
                                      <p:to>
                                        <p:strVal val="visible"/>
                                      </p:to>
                                    </p:set>
                                    <p:anim calcmode="lin" valueType="num">
                                      <p:cBhvr additive="base">
                                        <p:cTn id="13" dur="5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778"/>
            <a:ext cx="10515600" cy="826001"/>
          </a:xfrm>
        </p:spPr>
        <p:txBody>
          <a:bodyPr/>
          <a:lstStyle/>
          <a:p>
            <a:pPr algn="ctr"/>
            <a:r>
              <a:rPr lang="en-US" dirty="0" smtClean="0">
                <a:latin typeface="Arial Black" panose="020B0A04020102020204" pitchFamily="34" charset="0"/>
              </a:rPr>
              <a:t>Silent Conversation </a:t>
            </a:r>
            <a:endParaRPr lang="en-US" dirty="0">
              <a:latin typeface="Arial Black" panose="020B0A04020102020204" pitchFamily="34" charset="0"/>
            </a:endParaRPr>
          </a:p>
        </p:txBody>
      </p:sp>
      <p:sp>
        <p:nvSpPr>
          <p:cNvPr id="3" name="Content Placeholder 2"/>
          <p:cNvSpPr>
            <a:spLocks noGrp="1"/>
          </p:cNvSpPr>
          <p:nvPr>
            <p:ph idx="1"/>
          </p:nvPr>
        </p:nvSpPr>
        <p:spPr>
          <a:xfrm>
            <a:off x="370703" y="1058778"/>
            <a:ext cx="11467070" cy="5440875"/>
          </a:xfrm>
        </p:spPr>
        <p:txBody>
          <a:bodyPr>
            <a:normAutofit fontScale="92500"/>
          </a:bodyPr>
          <a:lstStyle/>
          <a:p>
            <a:r>
              <a:rPr lang="en-US" dirty="0" smtClean="0">
                <a:latin typeface="Arial Black" panose="020B0A04020102020204" pitchFamily="34" charset="0"/>
              </a:rPr>
              <a:t>In just a moment, you will be directed, by groups, to one of the 5 posters on the walls.</a:t>
            </a:r>
          </a:p>
          <a:p>
            <a:r>
              <a:rPr lang="en-US" dirty="0" smtClean="0">
                <a:latin typeface="Arial Black" panose="020B0A04020102020204" pitchFamily="34" charset="0"/>
              </a:rPr>
              <a:t>You will have about 5-6 minutes to read the question and write your own 1-2 answer.</a:t>
            </a:r>
          </a:p>
          <a:p>
            <a:pPr lvl="1"/>
            <a:r>
              <a:rPr lang="en-US" dirty="0" smtClean="0">
                <a:latin typeface="Arial Black" panose="020B0A04020102020204" pitchFamily="34" charset="0"/>
              </a:rPr>
              <a:t>WRITE SMALL! There needs to be room for everyone’s answers</a:t>
            </a:r>
            <a:r>
              <a:rPr lang="en-US" dirty="0" smtClean="0">
                <a:latin typeface="Arial Black" panose="020B0A04020102020204" pitchFamily="34" charset="0"/>
              </a:rPr>
              <a:t>.</a:t>
            </a:r>
          </a:p>
          <a:p>
            <a:pPr lvl="1"/>
            <a:r>
              <a:rPr lang="en-US" dirty="0" smtClean="0">
                <a:latin typeface="Arial Black" panose="020B0A04020102020204" pitchFamily="34" charset="0"/>
              </a:rPr>
              <a:t>PRINT YOUR FIRST NAME WITH YOUR ANSWER.</a:t>
            </a:r>
            <a:endParaRPr lang="en-US" dirty="0" smtClean="0">
              <a:latin typeface="Arial Black" panose="020B0A04020102020204" pitchFamily="34" charset="0"/>
            </a:endParaRPr>
          </a:p>
          <a:p>
            <a:r>
              <a:rPr lang="en-US" dirty="0" smtClean="0">
                <a:latin typeface="Arial Black" panose="020B0A04020102020204" pitchFamily="34" charset="0"/>
              </a:rPr>
              <a:t>When time is up, </a:t>
            </a:r>
            <a:r>
              <a:rPr lang="en-US" dirty="0" smtClean="0">
                <a:latin typeface="Arial Black" panose="020B0A04020102020204" pitchFamily="34" charset="0"/>
              </a:rPr>
              <a:t>I will direct you to rotate </a:t>
            </a:r>
            <a:r>
              <a:rPr lang="en-US" dirty="0" smtClean="0">
                <a:latin typeface="Arial Black" panose="020B0A04020102020204" pitchFamily="34" charset="0"/>
              </a:rPr>
              <a:t>to the next poster.</a:t>
            </a:r>
          </a:p>
          <a:p>
            <a:r>
              <a:rPr lang="en-US" dirty="0" smtClean="0">
                <a:latin typeface="Arial Black" panose="020B0A04020102020204" pitchFamily="34" charset="0"/>
              </a:rPr>
              <a:t>You will have a few extra minutes here because you must write your own answer AND write a one-sentence reply to someone else’s answer</a:t>
            </a:r>
            <a:r>
              <a:rPr lang="en-US" dirty="0" smtClean="0">
                <a:latin typeface="Arial Black" panose="020B0A04020102020204" pitchFamily="34" charset="0"/>
              </a:rPr>
              <a:t>.</a:t>
            </a:r>
          </a:p>
          <a:p>
            <a:pPr lvl="1"/>
            <a:r>
              <a:rPr lang="en-US" dirty="0" smtClean="0">
                <a:latin typeface="Arial Black" panose="020B0A04020102020204" pitchFamily="34" charset="0"/>
              </a:rPr>
              <a:t>PRINT YOUR FIRST NAME WITH YOUR ANSWERS.</a:t>
            </a:r>
            <a:endParaRPr lang="en-US" dirty="0" smtClean="0">
              <a:latin typeface="Arial Black" panose="020B0A04020102020204" pitchFamily="34" charset="0"/>
            </a:endParaRPr>
          </a:p>
          <a:p>
            <a:r>
              <a:rPr lang="en-US" dirty="0" smtClean="0">
                <a:latin typeface="Arial Black" panose="020B0A04020102020204" pitchFamily="34" charset="0"/>
              </a:rPr>
              <a:t>You will rotate through all 5 posters</a:t>
            </a:r>
            <a:r>
              <a:rPr lang="en-US" dirty="0" smtClean="0">
                <a:latin typeface="Arial Black" panose="020B0A04020102020204" pitchFamily="34" charset="0"/>
              </a:rPr>
              <a:t>. </a:t>
            </a:r>
            <a:endParaRPr lang="en-US" dirty="0" smtClean="0">
              <a:latin typeface="Arial Black" panose="020B0A04020102020204" pitchFamily="34" charset="0"/>
            </a:endParaRPr>
          </a:p>
          <a:p>
            <a:r>
              <a:rPr lang="en-US" dirty="0" smtClean="0">
                <a:latin typeface="Arial Black" panose="020B0A04020102020204" pitchFamily="34" charset="0"/>
              </a:rPr>
              <a:t>This all takes place IN SILENCE!</a:t>
            </a:r>
            <a:endParaRPr lang="en-US" dirty="0">
              <a:latin typeface="Arial Black" panose="020B0A04020102020204" pitchFamily="34" charset="0"/>
            </a:endParaRPr>
          </a:p>
        </p:txBody>
      </p:sp>
    </p:spTree>
    <p:extLst>
      <p:ext uri="{BB962C8B-B14F-4D97-AF65-F5344CB8AC3E}">
        <p14:creationId xmlns:p14="http://schemas.microsoft.com/office/powerpoint/2010/main" val="292385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422" y="321276"/>
            <a:ext cx="11800702" cy="6264875"/>
          </a:xfrm>
        </p:spPr>
        <p:txBody>
          <a:bodyPr>
            <a:normAutofit fontScale="92500" lnSpcReduction="10000"/>
          </a:bodyPr>
          <a:lstStyle/>
          <a:p>
            <a:pPr marL="0" indent="0">
              <a:buNone/>
            </a:pPr>
            <a:r>
              <a:rPr lang="en-US" b="1" dirty="0"/>
              <a:t>1- Choose one of the two, Katniss or </a:t>
            </a:r>
            <a:r>
              <a:rPr lang="en-US" b="1" dirty="0" err="1"/>
              <a:t>Peeta</a:t>
            </a:r>
            <a:r>
              <a:rPr lang="en-US" b="1" dirty="0"/>
              <a:t>, and explain/describe how THEIR individual intelligence / talents / skills helped them survive. Use evidence from the novel to show how they were able to use those things to outlast/outwit/outplay the others.</a:t>
            </a:r>
            <a:endParaRPr lang="en-US" dirty="0"/>
          </a:p>
          <a:p>
            <a:pPr marL="0" indent="0">
              <a:buNone/>
            </a:pPr>
            <a:r>
              <a:rPr lang="en-US" b="1" dirty="0" smtClean="0"/>
              <a:t>2- </a:t>
            </a:r>
            <a:r>
              <a:rPr lang="en-US" b="1" dirty="0"/>
              <a:t>Looking at all of the characters, consider this question: What does it take to survive? Use evidence from the novel to describe traits a character (or person) needs to survive.</a:t>
            </a:r>
            <a:endParaRPr lang="en-US" dirty="0"/>
          </a:p>
          <a:p>
            <a:pPr marL="0" indent="0">
              <a:buNone/>
            </a:pPr>
            <a:r>
              <a:rPr lang="en-US" b="1" dirty="0" smtClean="0"/>
              <a:t>3- </a:t>
            </a:r>
            <a:r>
              <a:rPr lang="en-US" b="1" dirty="0"/>
              <a:t>Looking at Katniss and/or </a:t>
            </a:r>
            <a:r>
              <a:rPr lang="en-US" b="1" dirty="0" err="1"/>
              <a:t>Peeta</a:t>
            </a:r>
            <a:r>
              <a:rPr lang="en-US" b="1" dirty="0"/>
              <a:t>, consider this question: What is the COST of survival? What, if anything, have Katniss and/or </a:t>
            </a:r>
            <a:r>
              <a:rPr lang="en-US" b="1" dirty="0" err="1"/>
              <a:t>Peeta</a:t>
            </a:r>
            <a:r>
              <a:rPr lang="en-US" b="1" dirty="0"/>
              <a:t> have to “pay” (sacrifice, lose)? Infer what their survival might “cost” them in the future.</a:t>
            </a:r>
            <a:endParaRPr lang="en-US" dirty="0"/>
          </a:p>
          <a:p>
            <a:pPr marL="0" indent="0">
              <a:buNone/>
            </a:pPr>
            <a:r>
              <a:rPr lang="en-US" b="1" dirty="0" smtClean="0"/>
              <a:t>4- </a:t>
            </a:r>
            <a:r>
              <a:rPr lang="en-US" b="1" dirty="0"/>
              <a:t>Choose one of the characters who DID NOT survive the games. What traits lead to their downfall? What traits or qualities were they missing that could have helped them stay alive? Give evidence from the novel to support your point.</a:t>
            </a:r>
            <a:endParaRPr lang="en-US" dirty="0"/>
          </a:p>
          <a:p>
            <a:pPr marL="0" indent="0">
              <a:buNone/>
            </a:pPr>
            <a:r>
              <a:rPr lang="en-US" b="1" dirty="0" smtClean="0"/>
              <a:t>5- </a:t>
            </a:r>
            <a:r>
              <a:rPr lang="en-US" b="1" dirty="0"/>
              <a:t>Thinking about the characters in the novel, what is the importance of alliances to survival? How do alliances improve the chances for those in them? Use evidence from the novel to show the positive effects of being in an alliance</a:t>
            </a:r>
            <a:r>
              <a:rPr lang="en-US" b="1" dirty="0" smtClean="0"/>
              <a:t>.</a:t>
            </a:r>
            <a:endParaRPr lang="en-US" dirty="0"/>
          </a:p>
        </p:txBody>
      </p:sp>
    </p:spTree>
    <p:extLst>
      <p:ext uri="{BB962C8B-B14F-4D97-AF65-F5344CB8AC3E}">
        <p14:creationId xmlns:p14="http://schemas.microsoft.com/office/powerpoint/2010/main" val="68836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832"/>
            <a:ext cx="10515600" cy="877521"/>
          </a:xfrm>
        </p:spPr>
        <p:txBody>
          <a:bodyPr/>
          <a:lstStyle/>
          <a:p>
            <a:pPr algn="ctr"/>
            <a:r>
              <a:rPr lang="en-US" dirty="0" smtClean="0">
                <a:latin typeface="Arial Black" panose="020B0A04020102020204" pitchFamily="34" charset="0"/>
              </a:rPr>
              <a:t>Reply Starters</a:t>
            </a:r>
            <a:endParaRPr lang="en-US" dirty="0">
              <a:latin typeface="Arial Black" panose="020B0A04020102020204" pitchFamily="34" charset="0"/>
            </a:endParaRPr>
          </a:p>
        </p:txBody>
      </p:sp>
      <p:sp>
        <p:nvSpPr>
          <p:cNvPr id="3" name="Content Placeholder 2"/>
          <p:cNvSpPr>
            <a:spLocks noGrp="1"/>
          </p:cNvSpPr>
          <p:nvPr>
            <p:ph idx="1"/>
          </p:nvPr>
        </p:nvSpPr>
        <p:spPr>
          <a:xfrm>
            <a:off x="838200" y="937846"/>
            <a:ext cx="10515600" cy="5650523"/>
          </a:xfrm>
        </p:spPr>
        <p:txBody>
          <a:bodyPr>
            <a:normAutofit/>
          </a:bodyPr>
          <a:lstStyle/>
          <a:p>
            <a:endParaRPr lang="en-US" dirty="0" smtClean="0">
              <a:latin typeface="Arial Black" panose="020B0A04020102020204" pitchFamily="34" charset="0"/>
            </a:endParaRPr>
          </a:p>
          <a:p>
            <a:r>
              <a:rPr lang="en-US" dirty="0" smtClean="0">
                <a:latin typeface="Arial Black" panose="020B0A04020102020204" pitchFamily="34" charset="0"/>
              </a:rPr>
              <a:t>I </a:t>
            </a:r>
            <a:r>
              <a:rPr lang="en-US" dirty="0" smtClean="0">
                <a:latin typeface="Arial Black" panose="020B0A04020102020204" pitchFamily="34" charset="0"/>
              </a:rPr>
              <a:t>agree with you </a:t>
            </a:r>
            <a:r>
              <a:rPr lang="en-US" dirty="0" smtClean="0">
                <a:latin typeface="Arial Black" panose="020B0A04020102020204" pitchFamily="34" charset="0"/>
              </a:rPr>
              <a:t>because in the story…</a:t>
            </a:r>
          </a:p>
          <a:p>
            <a:r>
              <a:rPr lang="en-US" dirty="0" smtClean="0">
                <a:latin typeface="Arial Black" panose="020B0A04020102020204" pitchFamily="34" charset="0"/>
              </a:rPr>
              <a:t>That makes sense when you think about how…</a:t>
            </a:r>
            <a:endParaRPr lang="en-US" dirty="0" smtClean="0">
              <a:latin typeface="Arial Black" panose="020B0A04020102020204" pitchFamily="34" charset="0"/>
            </a:endParaRPr>
          </a:p>
          <a:p>
            <a:r>
              <a:rPr lang="en-US" dirty="0" smtClean="0">
                <a:latin typeface="Arial Black" panose="020B0A04020102020204" pitchFamily="34" charset="0"/>
              </a:rPr>
              <a:t>I agree with you, </a:t>
            </a:r>
            <a:r>
              <a:rPr lang="en-US" dirty="0" smtClean="0">
                <a:latin typeface="Arial Black" panose="020B0A04020102020204" pitchFamily="34" charset="0"/>
              </a:rPr>
              <a:t>but I see it more like….</a:t>
            </a:r>
          </a:p>
          <a:p>
            <a:r>
              <a:rPr lang="en-US" dirty="0">
                <a:latin typeface="Arial Black" panose="020B0A04020102020204" pitchFamily="34" charset="0"/>
              </a:rPr>
              <a:t>You are correct, but I would add that</a:t>
            </a:r>
            <a:r>
              <a:rPr lang="en-US" dirty="0" smtClean="0">
                <a:latin typeface="Arial Black" panose="020B0A04020102020204" pitchFamily="34" charset="0"/>
              </a:rPr>
              <a:t>…</a:t>
            </a:r>
          </a:p>
          <a:p>
            <a:pPr marL="0" indent="0">
              <a:buNone/>
            </a:pPr>
            <a:endParaRPr lang="en-US" dirty="0" smtClean="0">
              <a:latin typeface="Arial Black" panose="020B0A04020102020204" pitchFamily="34" charset="0"/>
            </a:endParaRPr>
          </a:p>
          <a:p>
            <a:r>
              <a:rPr lang="en-US" dirty="0" smtClean="0">
                <a:latin typeface="Arial Black" panose="020B0A04020102020204" pitchFamily="34" charset="0"/>
              </a:rPr>
              <a:t>I </a:t>
            </a:r>
            <a:r>
              <a:rPr lang="en-US" dirty="0" smtClean="0">
                <a:latin typeface="Arial Black" panose="020B0A04020102020204" pitchFamily="34" charset="0"/>
              </a:rPr>
              <a:t>have to disagree </a:t>
            </a:r>
            <a:r>
              <a:rPr lang="en-US" dirty="0" smtClean="0">
                <a:latin typeface="Arial Black" panose="020B0A04020102020204" pitchFamily="34" charset="0"/>
              </a:rPr>
              <a:t>with you </a:t>
            </a:r>
            <a:r>
              <a:rPr lang="en-US" dirty="0" smtClean="0">
                <a:latin typeface="Arial Black" panose="020B0A04020102020204" pitchFamily="34" charset="0"/>
              </a:rPr>
              <a:t>because the book says that…</a:t>
            </a:r>
            <a:endParaRPr lang="en-US" dirty="0" smtClean="0">
              <a:latin typeface="Arial Black" panose="020B0A04020102020204" pitchFamily="34" charset="0"/>
            </a:endParaRPr>
          </a:p>
          <a:p>
            <a:r>
              <a:rPr lang="en-US" dirty="0" smtClean="0">
                <a:latin typeface="Arial Black" panose="020B0A04020102020204" pitchFamily="34" charset="0"/>
              </a:rPr>
              <a:t>I understand your point, </a:t>
            </a:r>
            <a:r>
              <a:rPr lang="en-US" dirty="0" smtClean="0">
                <a:latin typeface="Arial Black" panose="020B0A04020102020204" pitchFamily="34" charset="0"/>
              </a:rPr>
              <a:t>but </a:t>
            </a:r>
            <a:r>
              <a:rPr lang="en-US" dirty="0" smtClean="0">
                <a:latin typeface="Arial Black" panose="020B0A04020102020204" pitchFamily="34" charset="0"/>
              </a:rPr>
              <a:t>I think it’s important to consider…</a:t>
            </a:r>
            <a:endParaRPr lang="en-US" dirty="0" smtClean="0">
              <a:latin typeface="Arial Black" panose="020B0A04020102020204" pitchFamily="34" charset="0"/>
            </a:endParaRPr>
          </a:p>
          <a:p>
            <a:pPr marL="0" indent="0">
              <a:buNone/>
            </a:pPr>
            <a:endParaRPr lang="en-US" b="1" dirty="0" smtClean="0">
              <a:latin typeface="Arial Black" panose="020B0A04020102020204" pitchFamily="34" charset="0"/>
            </a:endParaRPr>
          </a:p>
        </p:txBody>
      </p:sp>
    </p:spTree>
    <p:extLst>
      <p:ext uri="{BB962C8B-B14F-4D97-AF65-F5344CB8AC3E}">
        <p14:creationId xmlns:p14="http://schemas.microsoft.com/office/powerpoint/2010/main" val="35914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No Exit Ticket</a:t>
            </a:r>
          </a:p>
          <a:p>
            <a:pPr marL="0" indent="0" algn="ctr">
              <a:buNone/>
            </a:pPr>
            <a:r>
              <a:rPr lang="en-US" sz="4400" dirty="0" smtClean="0">
                <a:latin typeface="Arial Black" panose="020B0A04020102020204" pitchFamily="34" charset="0"/>
              </a:rPr>
              <a:t>Today </a:t>
            </a:r>
            <a:endParaRPr lang="en-US" sz="4400" dirty="0">
              <a:latin typeface="Arial Black" panose="020B0A04020102020204" pitchFamily="34" charset="0"/>
            </a:endParaRPr>
          </a:p>
        </p:txBody>
      </p:sp>
      <p:sp>
        <p:nvSpPr>
          <p:cNvPr id="4" name="TextBox 3"/>
          <p:cNvSpPr txBox="1"/>
          <p:nvPr/>
        </p:nvSpPr>
        <p:spPr>
          <a:xfrm>
            <a:off x="10070925" y="843240"/>
            <a:ext cx="1236236" cy="369332"/>
          </a:xfrm>
          <a:prstGeom prst="rect">
            <a:avLst/>
          </a:prstGeom>
          <a:noFill/>
        </p:spPr>
        <p:txBody>
          <a:bodyPr wrap="none" rtlCol="0">
            <a:spAutoFit/>
          </a:bodyPr>
          <a:lstStyle/>
          <a:p>
            <a:r>
              <a:rPr lang="en-US" dirty="0" smtClean="0">
                <a:latin typeface="Arial Black" panose="020B0A04020102020204" pitchFamily="34" charset="0"/>
              </a:rPr>
              <a:t>12/11/19</a:t>
            </a:r>
            <a:endParaRPr lang="en-US" dirty="0">
              <a:latin typeface="Arial Black" panose="020B0A04020102020204" pitchFamily="34" charset="0"/>
            </a:endParaRPr>
          </a:p>
        </p:txBody>
      </p:sp>
    </p:spTree>
    <p:extLst>
      <p:ext uri="{BB962C8B-B14F-4D97-AF65-F5344CB8AC3E}">
        <p14:creationId xmlns:p14="http://schemas.microsoft.com/office/powerpoint/2010/main" val="3327694064"/>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fontScale="92500" lnSpcReduction="20000"/>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Start-ups OR Exit Tickets </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You have the entire period to work on your </a:t>
            </a:r>
            <a:r>
              <a:rPr lang="en-US" sz="4000" dirty="0" smtClean="0">
                <a:latin typeface="Arial Black" panose="020B0A04020102020204" pitchFamily="34" charset="0"/>
              </a:rPr>
              <a:t>Writing.</a:t>
            </a:r>
          </a:p>
          <a:p>
            <a:pPr marL="0" indent="0" algn="ctr">
              <a:buNone/>
            </a:pPr>
            <a:endParaRPr lang="en-US" sz="4000" dirty="0" smtClean="0">
              <a:latin typeface="Arial Black" panose="020B0A04020102020204" pitchFamily="34" charset="0"/>
            </a:endParaRPr>
          </a:p>
          <a:p>
            <a:pPr marL="457200" lvl="1" indent="0" algn="ctr">
              <a:buNone/>
            </a:pPr>
            <a:r>
              <a:rPr lang="en-US" sz="3200" dirty="0" smtClean="0">
                <a:latin typeface="Arial Black" panose="020B0A04020102020204" pitchFamily="34" charset="0"/>
              </a:rPr>
              <a:t>ALL </a:t>
            </a:r>
            <a:r>
              <a:rPr lang="en-US" sz="3200" dirty="0">
                <a:latin typeface="Arial Black" panose="020B0A04020102020204" pitchFamily="34" charset="0"/>
              </a:rPr>
              <a:t>PAPERS MUST BE SUBMITTED</a:t>
            </a:r>
          </a:p>
          <a:p>
            <a:pPr marL="457200" lvl="1" indent="0" algn="ctr">
              <a:buNone/>
            </a:pPr>
            <a:r>
              <a:rPr lang="en-US" sz="4800" dirty="0">
                <a:latin typeface="Arial Black" panose="020B0A04020102020204" pitchFamily="34" charset="0"/>
              </a:rPr>
              <a:t>BY MONDAY 12/16 AT the END OF THE PERIOD.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ABSOLUTELY NO LATE WORK WILL BE ACCEPTED!!!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NO EXCUSES!!!</a:t>
            </a:r>
            <a:endParaRPr lang="en-US" sz="2800" dirty="0">
              <a:latin typeface="Arial Black" panose="020B0A04020102020204" pitchFamily="34" charset="0"/>
            </a:endParaRPr>
          </a:p>
          <a:p>
            <a:pPr lvl="1"/>
            <a:endParaRPr lang="en-US" sz="32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dirty="0" smtClean="0">
                <a:latin typeface="Arial Black" panose="020B0A04020102020204" pitchFamily="34" charset="0"/>
              </a:rPr>
              <a:t>12/12/19</a:t>
            </a:r>
            <a:endParaRPr lang="en-US" dirty="0">
              <a:latin typeface="Arial Black" panose="020B0A04020102020204" pitchFamily="34" charset="0"/>
            </a:endParaRPr>
          </a:p>
        </p:txBody>
      </p:sp>
    </p:spTree>
    <p:extLst>
      <p:ext uri="{BB962C8B-B14F-4D97-AF65-F5344CB8AC3E}">
        <p14:creationId xmlns:p14="http://schemas.microsoft.com/office/powerpoint/2010/main" val="3264010421"/>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3496"/>
            <a:ext cx="10515600" cy="6301304"/>
          </a:xfrm>
        </p:spPr>
        <p:txBody>
          <a:bodyPr>
            <a:normAutofit fontScale="92500" lnSpcReduction="20000"/>
          </a:bodyPr>
          <a:lstStyle/>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No Start-ups OR Exit Tickets </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You have the entire period to work on your </a:t>
            </a:r>
            <a:r>
              <a:rPr lang="en-US" sz="4000" dirty="0" smtClean="0">
                <a:latin typeface="Arial Black" panose="020B0A04020102020204" pitchFamily="34" charset="0"/>
              </a:rPr>
              <a:t>Writing.</a:t>
            </a:r>
          </a:p>
          <a:p>
            <a:pPr marL="0" indent="0" algn="ctr">
              <a:buNone/>
            </a:pPr>
            <a:endParaRPr lang="en-US" sz="4000" dirty="0" smtClean="0">
              <a:latin typeface="Arial Black" panose="020B0A04020102020204" pitchFamily="34" charset="0"/>
            </a:endParaRPr>
          </a:p>
          <a:p>
            <a:pPr marL="457200" lvl="1" indent="0" algn="ctr">
              <a:buNone/>
            </a:pPr>
            <a:r>
              <a:rPr lang="en-US" sz="3200" dirty="0" smtClean="0">
                <a:latin typeface="Arial Black" panose="020B0A04020102020204" pitchFamily="34" charset="0"/>
              </a:rPr>
              <a:t>ALL </a:t>
            </a:r>
            <a:r>
              <a:rPr lang="en-US" sz="3200" dirty="0">
                <a:latin typeface="Arial Black" panose="020B0A04020102020204" pitchFamily="34" charset="0"/>
              </a:rPr>
              <a:t>PAPERS MUST BE SUBMITTED</a:t>
            </a:r>
          </a:p>
          <a:p>
            <a:pPr marL="457200" lvl="1" indent="0" algn="ctr">
              <a:buNone/>
            </a:pPr>
            <a:r>
              <a:rPr lang="en-US" sz="4800" dirty="0">
                <a:latin typeface="Arial Black" panose="020B0A04020102020204" pitchFamily="34" charset="0"/>
              </a:rPr>
              <a:t>BY MONDAY 12/16 AT the END OF THE PERIOD.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ABSOLUTELY NO LATE WORK WILL BE ACCEPTED!!!</a:t>
            </a:r>
          </a:p>
          <a:p>
            <a:pPr marL="457200" lvl="1" indent="0" algn="ctr">
              <a:buNone/>
            </a:pPr>
            <a:endParaRPr lang="en-US" sz="3200" dirty="0">
              <a:latin typeface="Arial Black" panose="020B0A04020102020204" pitchFamily="34" charset="0"/>
            </a:endParaRPr>
          </a:p>
          <a:p>
            <a:pPr marL="457200" lvl="1" indent="0" algn="ctr">
              <a:buNone/>
            </a:pPr>
            <a:r>
              <a:rPr lang="en-US" sz="3200" dirty="0">
                <a:latin typeface="Arial Black" panose="020B0A04020102020204" pitchFamily="34" charset="0"/>
              </a:rPr>
              <a:t>NO EXCUSES!!!</a:t>
            </a:r>
            <a:endParaRPr lang="en-US" sz="2800" dirty="0">
              <a:latin typeface="Arial Black" panose="020B0A04020102020204" pitchFamily="34" charset="0"/>
            </a:endParaRPr>
          </a:p>
          <a:p>
            <a:pPr lvl="1"/>
            <a:endParaRPr lang="en-US" sz="32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
        <p:nvSpPr>
          <p:cNvPr id="4" name="TextBox 3"/>
          <p:cNvSpPr txBox="1"/>
          <p:nvPr/>
        </p:nvSpPr>
        <p:spPr>
          <a:xfrm>
            <a:off x="9626600" y="353496"/>
            <a:ext cx="2044700" cy="369332"/>
          </a:xfrm>
          <a:prstGeom prst="rect">
            <a:avLst/>
          </a:prstGeom>
          <a:noFill/>
        </p:spPr>
        <p:txBody>
          <a:bodyPr wrap="square" rtlCol="0">
            <a:spAutoFit/>
          </a:bodyPr>
          <a:lstStyle/>
          <a:p>
            <a:pPr algn="ctr"/>
            <a:r>
              <a:rPr lang="en-US" smtClean="0">
                <a:latin typeface="Arial Black" panose="020B0A04020102020204" pitchFamily="34" charset="0"/>
              </a:rPr>
              <a:t>12/13/19</a:t>
            </a:r>
            <a:endParaRPr lang="en-US" dirty="0">
              <a:latin typeface="Arial Black" panose="020B0A04020102020204" pitchFamily="34" charset="0"/>
            </a:endParaRPr>
          </a:p>
        </p:txBody>
      </p:sp>
    </p:spTree>
    <p:extLst>
      <p:ext uri="{BB962C8B-B14F-4D97-AF65-F5344CB8AC3E}">
        <p14:creationId xmlns:p14="http://schemas.microsoft.com/office/powerpoint/2010/main" val="18352400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828800" y="625640"/>
            <a:ext cx="4572000" cy="5336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ct val="50000"/>
              </a:spcBef>
            </a:pPr>
            <a:r>
              <a:rPr lang="en-US" altLang="en-US" sz="4400" dirty="0">
                <a:solidFill>
                  <a:srgbClr val="00B050"/>
                </a:solidFill>
                <a:latin typeface="Impact" panose="020B0806030902050204" pitchFamily="34" charset="0"/>
              </a:rPr>
              <a:t>As punishment for the rebellion against the Capitol, the district citizens are forced into a life of </a:t>
            </a:r>
            <a:r>
              <a:rPr lang="en-US" altLang="en-US" sz="5400" dirty="0">
                <a:solidFill>
                  <a:srgbClr val="FF00FF"/>
                </a:solidFill>
                <a:effectLst>
                  <a:outerShdw blurRad="38100" dist="38100" dir="2700000" algn="tl">
                    <a:srgbClr val="FFFFFF"/>
                  </a:outerShdw>
                </a:effectLst>
                <a:latin typeface="Impact" panose="020B0806030902050204" pitchFamily="34" charset="0"/>
              </a:rPr>
              <a:t>poverty, starvation,</a:t>
            </a:r>
            <a:r>
              <a:rPr lang="en-US" altLang="en-US" sz="4400" dirty="0">
                <a:solidFill>
                  <a:srgbClr val="FF00FF"/>
                </a:solidFill>
                <a:latin typeface="Impact" panose="020B0806030902050204" pitchFamily="34" charset="0"/>
              </a:rPr>
              <a:t> and </a:t>
            </a:r>
            <a:r>
              <a:rPr lang="en-US" altLang="en-US" sz="5400" dirty="0">
                <a:solidFill>
                  <a:srgbClr val="FF00FF"/>
                </a:solidFill>
                <a:effectLst>
                  <a:outerShdw blurRad="38100" dist="38100" dir="2700000" algn="tl">
                    <a:srgbClr val="FFFFFF"/>
                  </a:outerShdw>
                </a:effectLst>
                <a:latin typeface="Impact" panose="020B0806030902050204" pitchFamily="34" charset="0"/>
              </a:rPr>
              <a:t>hard labor</a:t>
            </a:r>
            <a:r>
              <a:rPr lang="en-US" altLang="en-US" sz="5400" dirty="0">
                <a:solidFill>
                  <a:schemeClr val="bg1"/>
                </a:solidFill>
                <a:latin typeface="Impact" panose="020B0806030902050204" pitchFamily="34" charset="0"/>
              </a:rPr>
              <a:t>…</a:t>
            </a:r>
            <a:endParaRPr lang="en-US" altLang="en-US" sz="4400" dirty="0">
              <a:solidFill>
                <a:schemeClr val="bg1"/>
              </a:solidFill>
              <a:latin typeface="Impact" panose="020B0806030902050204" pitchFamily="34" charset="0"/>
            </a:endParaRPr>
          </a:p>
        </p:txBody>
      </p:sp>
      <p:pic>
        <p:nvPicPr>
          <p:cNvPr id="2867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228600"/>
            <a:ext cx="24669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352801"/>
            <a:ext cx="3157538"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92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 calcmode="lin" valueType="num">
                                      <p:cBhvr additive="base">
                                        <p:cTn id="7" dur="500" fill="hold"/>
                                        <p:tgtEl>
                                          <p:spTgt spid="46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4"/>
                                        </p:tgtEl>
                                        <p:attrNameLst>
                                          <p:attrName>style.visibility</p:attrName>
                                        </p:attrNameLst>
                                      </p:cBhvr>
                                      <p:to>
                                        <p:strVal val="visible"/>
                                      </p:to>
                                    </p:set>
                                    <p:anim calcmode="lin" valueType="num">
                                      <p:cBhvr additive="base">
                                        <p:cTn id="13" dur="500" fill="hold"/>
                                        <p:tgtEl>
                                          <p:spTgt spid="28674"/>
                                        </p:tgtEl>
                                        <p:attrNameLst>
                                          <p:attrName>ppt_x</p:attrName>
                                        </p:attrNameLst>
                                      </p:cBhvr>
                                      <p:tavLst>
                                        <p:tav tm="0">
                                          <p:val>
                                            <p:strVal val="#ppt_x"/>
                                          </p:val>
                                        </p:tav>
                                        <p:tav tm="100000">
                                          <p:val>
                                            <p:strVal val="#ppt_x"/>
                                          </p:val>
                                        </p:tav>
                                      </p:tavLst>
                                    </p:anim>
                                    <p:anim calcmode="lin" valueType="num">
                                      <p:cBhvr additive="base">
                                        <p:cTn id="14" dur="500" fill="hold"/>
                                        <p:tgtEl>
                                          <p:spTgt spid="2867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675"/>
                                        </p:tgtEl>
                                        <p:attrNameLst>
                                          <p:attrName>style.visibility</p:attrName>
                                        </p:attrNameLst>
                                      </p:cBhvr>
                                      <p:to>
                                        <p:strVal val="visible"/>
                                      </p:to>
                                    </p:set>
                                    <p:anim calcmode="lin" valueType="num">
                                      <p:cBhvr additive="base">
                                        <p:cTn id="17" dur="500" fill="hold"/>
                                        <p:tgtEl>
                                          <p:spTgt spid="28675"/>
                                        </p:tgtEl>
                                        <p:attrNameLst>
                                          <p:attrName>ppt_x</p:attrName>
                                        </p:attrNameLst>
                                      </p:cBhvr>
                                      <p:tavLst>
                                        <p:tav tm="0">
                                          <p:val>
                                            <p:strVal val="#ppt_x"/>
                                          </p:val>
                                        </p:tav>
                                        <p:tav tm="100000">
                                          <p:val>
                                            <p:strVal val="#ppt_x"/>
                                          </p:val>
                                        </p:tav>
                                      </p:tavLst>
                                    </p:anim>
                                    <p:anim calcmode="lin" valueType="num">
                                      <p:cBhvr additive="base">
                                        <p:cTn id="18"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1524000" y="762001"/>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ts val="4800"/>
              </a:lnSpc>
              <a:defRPr/>
            </a:pPr>
            <a:r>
              <a:rPr lang="en-US" sz="3800" dirty="0">
                <a:solidFill>
                  <a:schemeClr val="accent4">
                    <a:lumMod val="50000"/>
                  </a:schemeClr>
                </a:solidFill>
                <a:latin typeface="Impact" charset="0"/>
              </a:rPr>
              <a:t>To further repress the district citizens, the Capitol required</a:t>
            </a:r>
            <a:r>
              <a:rPr lang="en-US" sz="3800" dirty="0">
                <a:solidFill>
                  <a:schemeClr val="bg1"/>
                </a:solidFill>
                <a:latin typeface="Impact" charset="0"/>
              </a:rPr>
              <a:t> </a:t>
            </a:r>
            <a:r>
              <a:rPr lang="en-US" sz="3800" dirty="0">
                <a:solidFill>
                  <a:schemeClr val="hlink"/>
                </a:solidFill>
                <a:effectLst>
                  <a:outerShdw blurRad="38100" dist="38100" dir="2700000" algn="tl">
                    <a:srgbClr val="FFFFFF"/>
                  </a:outerShdw>
                </a:effectLst>
                <a:latin typeface="Impact" charset="0"/>
              </a:rPr>
              <a:t>all children aged 12-18</a:t>
            </a:r>
            <a:r>
              <a:rPr lang="en-US" sz="3800" dirty="0">
                <a:solidFill>
                  <a:schemeClr val="bg1"/>
                </a:solidFill>
                <a:latin typeface="Impact" charset="0"/>
              </a:rPr>
              <a:t> </a:t>
            </a:r>
            <a:r>
              <a:rPr lang="en-US" sz="3800" dirty="0">
                <a:solidFill>
                  <a:srgbClr val="7030A0"/>
                </a:solidFill>
                <a:latin typeface="Impact" charset="0"/>
              </a:rPr>
              <a:t>to enter their names into a lottery or </a:t>
            </a:r>
            <a:r>
              <a:rPr lang="en-US" sz="4400" dirty="0">
                <a:solidFill>
                  <a:srgbClr val="FF0000"/>
                </a:solidFill>
                <a:effectLst>
                  <a:outerShdw blurRad="38100" dist="38100" dir="2700000" algn="tl">
                    <a:srgbClr val="FFFFFF"/>
                  </a:outerShdw>
                </a:effectLst>
                <a:latin typeface="Impact" charset="0"/>
              </a:rPr>
              <a:t>reaping</a:t>
            </a:r>
            <a:r>
              <a:rPr lang="en-US" sz="3800" dirty="0">
                <a:solidFill>
                  <a:schemeClr val="bg1"/>
                </a:solidFill>
                <a:latin typeface="Impact" charset="0"/>
              </a:rPr>
              <a:t> </a:t>
            </a:r>
            <a:r>
              <a:rPr lang="en-US" sz="3800" dirty="0">
                <a:solidFill>
                  <a:srgbClr val="7030A0"/>
                </a:solidFill>
                <a:latin typeface="Impact" charset="0"/>
              </a:rPr>
              <a:t>to see who will compete in the annual</a:t>
            </a:r>
            <a:r>
              <a:rPr lang="en-US" sz="4000" dirty="0">
                <a:solidFill>
                  <a:srgbClr val="7030A0"/>
                </a:solidFill>
                <a:latin typeface="Impact" charset="0"/>
              </a:rPr>
              <a:t> </a:t>
            </a:r>
            <a:r>
              <a:rPr lang="en-US" sz="5400" dirty="0">
                <a:solidFill>
                  <a:srgbClr val="FFA00B"/>
                </a:solidFill>
                <a:effectLst>
                  <a:outerShdw blurRad="38100" dist="38100" dir="2700000" algn="tl">
                    <a:srgbClr val="FFFFFF"/>
                  </a:outerShdw>
                </a:effectLst>
                <a:latin typeface="Impact" charset="0"/>
              </a:rPr>
              <a:t>Hunger Games</a:t>
            </a:r>
            <a:r>
              <a:rPr lang="en-US" sz="4000" dirty="0">
                <a:solidFill>
                  <a:schemeClr val="bg1"/>
                </a:solidFill>
                <a:latin typeface="Impact" charset="0"/>
              </a:rPr>
              <a:t> </a:t>
            </a:r>
            <a:r>
              <a:rPr lang="en-US" sz="3800" dirty="0">
                <a:solidFill>
                  <a:schemeClr val="accent1"/>
                </a:solidFill>
                <a:latin typeface="Impact" charset="0"/>
              </a:rPr>
              <a:t>competition.</a:t>
            </a:r>
            <a:endParaRPr lang="en-US" sz="4000" dirty="0">
              <a:solidFill>
                <a:schemeClr val="accent1"/>
              </a:solidFill>
              <a:latin typeface="Impact" charset="0"/>
            </a:endParaRPr>
          </a:p>
        </p:txBody>
      </p:sp>
      <p:pic>
        <p:nvPicPr>
          <p:cNvPr id="30722" name="Picture 9" descr="slide0023_image039.png                                         00CA0398torman                         C63B090A:"/>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618424" y="4114801"/>
            <a:ext cx="4955151" cy="274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6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 calcmode="lin" valueType="num">
                                      <p:cBhvr additive="base">
                                        <p:cTn id="7" dur="500" fill="hold"/>
                                        <p:tgtEl>
                                          <p:spTgt spid="522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2"/>
                                        </p:tgtEl>
                                        <p:attrNameLst>
                                          <p:attrName>style.visibility</p:attrName>
                                        </p:attrNameLst>
                                      </p:cBhvr>
                                      <p:to>
                                        <p:strVal val="visible"/>
                                      </p:to>
                                    </p:set>
                                    <p:anim calcmode="lin" valueType="num">
                                      <p:cBhvr additive="base">
                                        <p:cTn id="13" dur="500" fill="hold"/>
                                        <p:tgtEl>
                                          <p:spTgt spid="30722"/>
                                        </p:tgtEl>
                                        <p:attrNameLst>
                                          <p:attrName>ppt_x</p:attrName>
                                        </p:attrNameLst>
                                      </p:cBhvr>
                                      <p:tavLst>
                                        <p:tav tm="0">
                                          <p:val>
                                            <p:strVal val="#ppt_x"/>
                                          </p:val>
                                        </p:tav>
                                        <p:tav tm="100000">
                                          <p:val>
                                            <p:strVal val="#ppt_x"/>
                                          </p:val>
                                        </p:tav>
                                      </p:tavLst>
                                    </p:anim>
                                    <p:anim calcmode="lin" valueType="num">
                                      <p:cBhvr additive="base">
                                        <p:cTn id="14"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600200" y="685801"/>
            <a:ext cx="8991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ts val="5800"/>
              </a:lnSpc>
              <a:defRPr/>
            </a:pPr>
            <a:r>
              <a:rPr lang="en-US" sz="5400" dirty="0">
                <a:solidFill>
                  <a:schemeClr val="accent1"/>
                </a:solidFill>
                <a:latin typeface="Impact" charset="0"/>
              </a:rPr>
              <a:t>Each year in the </a:t>
            </a:r>
            <a:r>
              <a:rPr lang="en-US" sz="5400" dirty="0">
                <a:solidFill>
                  <a:srgbClr val="FFA00B"/>
                </a:solidFill>
                <a:effectLst>
                  <a:outerShdw blurRad="38100" dist="38100" dir="2700000" algn="tl">
                    <a:srgbClr val="FFFFFF"/>
                  </a:outerShdw>
                </a:effectLst>
                <a:latin typeface="Impact" charset="0"/>
              </a:rPr>
              <a:t>Hunger Games,</a:t>
            </a:r>
            <a:endParaRPr lang="en-US" sz="6000" dirty="0">
              <a:solidFill>
                <a:srgbClr val="FF0000"/>
              </a:solidFill>
              <a:effectLst>
                <a:outerShdw blurRad="38100" dist="38100" dir="2700000" algn="tl">
                  <a:srgbClr val="FFFFFF"/>
                </a:outerShdw>
              </a:effectLst>
              <a:latin typeface="Impact" charset="0"/>
            </a:endParaRPr>
          </a:p>
          <a:p>
            <a:pPr algn="ctr">
              <a:lnSpc>
                <a:spcPts val="5800"/>
              </a:lnSpc>
              <a:defRPr/>
            </a:pPr>
            <a:r>
              <a:rPr lang="en-US" sz="6000" dirty="0">
                <a:solidFill>
                  <a:schemeClr val="accent2">
                    <a:lumMod val="40000"/>
                    <a:lumOff val="60000"/>
                  </a:schemeClr>
                </a:solidFill>
                <a:effectLst>
                  <a:outerShdw blurRad="38100" dist="38100" dir="2700000" algn="tl">
                    <a:srgbClr val="FFFFFF"/>
                  </a:outerShdw>
                </a:effectLst>
                <a:latin typeface="Impact" charset="0"/>
              </a:rPr>
              <a:t>twenty-four</a:t>
            </a:r>
            <a:r>
              <a:rPr lang="en-US" sz="6000" dirty="0">
                <a:solidFill>
                  <a:schemeClr val="bg1"/>
                </a:solidFill>
                <a:latin typeface="Impact" charset="0"/>
              </a:rPr>
              <a:t> </a:t>
            </a:r>
            <a:r>
              <a:rPr lang="en-US" sz="6000" dirty="0">
                <a:solidFill>
                  <a:schemeClr val="accent1"/>
                </a:solidFill>
                <a:latin typeface="Impact" charset="0"/>
              </a:rPr>
              <a:t>district children enter the arena to fight to the</a:t>
            </a:r>
            <a:r>
              <a:rPr lang="en-US" sz="6000" dirty="0">
                <a:solidFill>
                  <a:schemeClr val="bg1"/>
                </a:solidFill>
                <a:latin typeface="Impact" charset="0"/>
              </a:rPr>
              <a:t> </a:t>
            </a:r>
            <a:r>
              <a:rPr lang="en-US" sz="6000" dirty="0">
                <a:solidFill>
                  <a:schemeClr val="accent2">
                    <a:lumMod val="40000"/>
                    <a:lumOff val="60000"/>
                  </a:schemeClr>
                </a:solidFill>
                <a:effectLst>
                  <a:outerShdw blurRad="38100" dist="38100" dir="2700000" algn="tl">
                    <a:srgbClr val="FFFFFF"/>
                  </a:outerShdw>
                </a:effectLst>
                <a:latin typeface="Impact" charset="0"/>
              </a:rPr>
              <a:t>death</a:t>
            </a:r>
            <a:r>
              <a:rPr lang="en-US" sz="6000" dirty="0">
                <a:solidFill>
                  <a:schemeClr val="bg1"/>
                </a:solidFill>
                <a:latin typeface="Impact" charset="0"/>
              </a:rPr>
              <a:t>.  </a:t>
            </a:r>
          </a:p>
          <a:p>
            <a:pPr algn="ctr">
              <a:lnSpc>
                <a:spcPts val="5800"/>
              </a:lnSpc>
              <a:defRPr/>
            </a:pPr>
            <a:endParaRPr lang="en-US" sz="6000" dirty="0">
              <a:solidFill>
                <a:schemeClr val="bg1"/>
              </a:solidFill>
              <a:latin typeface="Impact" charset="0"/>
            </a:endParaRPr>
          </a:p>
          <a:p>
            <a:pPr algn="ctr">
              <a:lnSpc>
                <a:spcPts val="5800"/>
              </a:lnSpc>
              <a:defRPr/>
            </a:pPr>
            <a:r>
              <a:rPr lang="en-US" sz="6000" dirty="0">
                <a:solidFill>
                  <a:srgbClr val="FF0000"/>
                </a:solidFill>
                <a:latin typeface="Impact" charset="0"/>
              </a:rPr>
              <a:t>Only</a:t>
            </a:r>
            <a:r>
              <a:rPr lang="en-US" sz="6000" dirty="0">
                <a:solidFill>
                  <a:srgbClr val="FF0000"/>
                </a:solidFill>
                <a:effectLst>
                  <a:outerShdw blurRad="38100" dist="38100" dir="2700000" algn="tl">
                    <a:srgbClr val="FFFFFF"/>
                  </a:outerShdw>
                </a:effectLst>
                <a:latin typeface="Impact" charset="0"/>
              </a:rPr>
              <a:t> </a:t>
            </a:r>
            <a:r>
              <a:rPr lang="en-US" sz="6600" dirty="0">
                <a:solidFill>
                  <a:srgbClr val="FFA00B"/>
                </a:solidFill>
                <a:effectLst>
                  <a:outerShdw blurRad="38100" dist="38100" dir="2700000" algn="tl">
                    <a:srgbClr val="FFFFFF"/>
                  </a:outerShdw>
                </a:effectLst>
                <a:latin typeface="Impact" charset="0"/>
              </a:rPr>
              <a:t>one</a:t>
            </a:r>
            <a:r>
              <a:rPr lang="en-US" sz="6000" dirty="0">
                <a:solidFill>
                  <a:schemeClr val="bg1"/>
                </a:solidFill>
                <a:latin typeface="Impact" charset="0"/>
              </a:rPr>
              <a:t> </a:t>
            </a:r>
            <a:r>
              <a:rPr lang="en-US" sz="6000" dirty="0">
                <a:solidFill>
                  <a:srgbClr val="C00000"/>
                </a:solidFill>
                <a:latin typeface="Impact" charset="0"/>
              </a:rPr>
              <a:t>will survive </a:t>
            </a:r>
          </a:p>
          <a:p>
            <a:pPr algn="ctr">
              <a:lnSpc>
                <a:spcPts val="5800"/>
              </a:lnSpc>
              <a:defRPr/>
            </a:pPr>
            <a:r>
              <a:rPr lang="en-US" sz="6000" dirty="0">
                <a:solidFill>
                  <a:srgbClr val="C00000"/>
                </a:solidFill>
                <a:latin typeface="Impact" charset="0"/>
              </a:rPr>
              <a:t>and be crowned the </a:t>
            </a:r>
            <a:r>
              <a:rPr lang="en-US" sz="6600" dirty="0">
                <a:solidFill>
                  <a:srgbClr val="037AFF"/>
                </a:solidFill>
                <a:effectLst>
                  <a:outerShdw blurRad="38100" dist="38100" dir="2700000" algn="tl">
                    <a:srgbClr val="FFFFFF"/>
                  </a:outerShdw>
                </a:effectLst>
                <a:latin typeface="Impact" charset="0"/>
              </a:rPr>
              <a:t>victor</a:t>
            </a:r>
            <a:r>
              <a:rPr lang="en-US" sz="6000" dirty="0">
                <a:solidFill>
                  <a:schemeClr val="bg1"/>
                </a:solidFill>
                <a:latin typeface="Impact" charset="0"/>
              </a:rPr>
              <a:t>. </a:t>
            </a:r>
          </a:p>
        </p:txBody>
      </p:sp>
    </p:spTree>
    <p:extLst>
      <p:ext uri="{BB962C8B-B14F-4D97-AF65-F5344CB8AC3E}">
        <p14:creationId xmlns:p14="http://schemas.microsoft.com/office/powerpoint/2010/main" val="292576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additive="base">
                                        <p:cTn id="7" dur="500" fill="hold"/>
                                        <p:tgtEl>
                                          <p:spTgt spid="55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anim calcmode="lin" valueType="num">
                                      <p:cBhvr additive="base">
                                        <p:cTn id="11" dur="500" fill="hold"/>
                                        <p:tgtEl>
                                          <p:spTgt spid="5529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8">
                                            <p:txEl>
                                              <p:pRg st="3" end="3"/>
                                            </p:txEl>
                                          </p:spTgt>
                                        </p:tgtEl>
                                        <p:attrNameLst>
                                          <p:attrName>style.visibility</p:attrName>
                                        </p:attrNameLst>
                                      </p:cBhvr>
                                      <p:to>
                                        <p:strVal val="visible"/>
                                      </p:to>
                                    </p:set>
                                    <p:anim calcmode="lin" valueType="num">
                                      <p:cBhvr additive="base">
                                        <p:cTn id="17" dur="500" fill="hold"/>
                                        <p:tgtEl>
                                          <p:spTgt spid="5529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298">
                                            <p:txEl>
                                              <p:pRg st="4" end="4"/>
                                            </p:txEl>
                                          </p:spTgt>
                                        </p:tgtEl>
                                        <p:attrNameLst>
                                          <p:attrName>style.visibility</p:attrName>
                                        </p:attrNameLst>
                                      </p:cBhvr>
                                      <p:to>
                                        <p:strVal val="visible"/>
                                      </p:to>
                                    </p:set>
                                    <p:anim calcmode="lin" valueType="num">
                                      <p:cBhvr additive="base">
                                        <p:cTn id="21" dur="500" fill="hold"/>
                                        <p:tgtEl>
                                          <p:spTgt spid="5529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905000" y="603251"/>
            <a:ext cx="8382000"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lnSpc>
                <a:spcPts val="4600"/>
              </a:lnSpc>
            </a:pPr>
            <a:r>
              <a:rPr lang="en-US" altLang="en-US" sz="3800" dirty="0">
                <a:solidFill>
                  <a:srgbClr val="C00000"/>
                </a:solidFill>
                <a:latin typeface="Impact" panose="020B0806030902050204" pitchFamily="34" charset="0"/>
              </a:rPr>
              <a:t>The Capitol forces all citizens to watch</a:t>
            </a:r>
            <a:r>
              <a:rPr lang="en-US" altLang="en-US" sz="5400" dirty="0">
                <a:solidFill>
                  <a:srgbClr val="C00000"/>
                </a:solidFill>
                <a:latin typeface="Impact" panose="020B0806030902050204" pitchFamily="34" charset="0"/>
              </a:rPr>
              <a:t> </a:t>
            </a:r>
            <a:r>
              <a:rPr lang="en-US" altLang="en-US" sz="5400" dirty="0">
                <a:solidFill>
                  <a:srgbClr val="FFA00B"/>
                </a:solidFill>
                <a:effectLst>
                  <a:outerShdw blurRad="38100" dist="38100" dir="2700000" algn="tl">
                    <a:srgbClr val="FFFFFF"/>
                  </a:outerShdw>
                </a:effectLst>
                <a:latin typeface="Impact" panose="020B0806030902050204" pitchFamily="34" charset="0"/>
              </a:rPr>
              <a:t>The Hunger Games</a:t>
            </a:r>
            <a:r>
              <a:rPr lang="en-US" altLang="en-US" sz="3800" dirty="0">
                <a:solidFill>
                  <a:schemeClr val="bg1"/>
                </a:solidFill>
                <a:latin typeface="Impact" panose="020B0806030902050204" pitchFamily="34" charset="0"/>
              </a:rPr>
              <a:t>  </a:t>
            </a:r>
            <a:r>
              <a:rPr lang="en-US" altLang="en-US" sz="3800" dirty="0">
                <a:solidFill>
                  <a:srgbClr val="002060"/>
                </a:solidFill>
                <a:latin typeface="Impact" panose="020B0806030902050204" pitchFamily="34" charset="0"/>
              </a:rPr>
              <a:t>competition on live TV.  It was created by the Capitol to remind the district citizens of their past wrongs.</a:t>
            </a:r>
          </a:p>
          <a:p>
            <a:pPr algn="ctr">
              <a:lnSpc>
                <a:spcPts val="4600"/>
              </a:lnSpc>
            </a:pPr>
            <a:endParaRPr lang="en-US" altLang="en-US" sz="3800" dirty="0">
              <a:solidFill>
                <a:schemeClr val="bg1"/>
              </a:solidFill>
              <a:latin typeface="Impact" panose="020B0806030902050204" pitchFamily="34" charset="0"/>
            </a:endParaRPr>
          </a:p>
          <a:p>
            <a:pPr algn="ctr">
              <a:lnSpc>
                <a:spcPts val="4600"/>
              </a:lnSpc>
            </a:pPr>
            <a:r>
              <a:rPr lang="en-US" altLang="en-US" sz="4800" dirty="0">
                <a:solidFill>
                  <a:schemeClr val="accent1">
                    <a:lumMod val="75000"/>
                  </a:schemeClr>
                </a:solidFill>
                <a:latin typeface="Impact" panose="020B0806030902050204" pitchFamily="34" charset="0"/>
              </a:rPr>
              <a:t>Watching their children </a:t>
            </a:r>
            <a:r>
              <a:rPr lang="en-US" altLang="en-US" sz="4800" dirty="0">
                <a:solidFill>
                  <a:srgbClr val="800000"/>
                </a:solidFill>
                <a:effectLst>
                  <a:outerShdw blurRad="38100" dist="38100" dir="2700000" algn="tl">
                    <a:srgbClr val="FFFFFF"/>
                  </a:outerShdw>
                </a:effectLst>
                <a:latin typeface="Impact" panose="020B0806030902050204" pitchFamily="34" charset="0"/>
              </a:rPr>
              <a:t>die</a:t>
            </a:r>
            <a:r>
              <a:rPr lang="en-US" altLang="en-US" sz="4800" dirty="0">
                <a:solidFill>
                  <a:schemeClr val="bg1"/>
                </a:solidFill>
                <a:latin typeface="Impact" panose="020B0806030902050204" pitchFamily="34" charset="0"/>
              </a:rPr>
              <a:t> </a:t>
            </a:r>
            <a:r>
              <a:rPr lang="en-US" altLang="en-US" sz="4800" dirty="0">
                <a:solidFill>
                  <a:schemeClr val="accent6">
                    <a:lumMod val="75000"/>
                  </a:schemeClr>
                </a:solidFill>
                <a:latin typeface="Impact" panose="020B0806030902050204" pitchFamily="34" charset="0"/>
              </a:rPr>
              <a:t>is the district citizens</a:t>
            </a:r>
            <a:r>
              <a:rPr lang="ja-JP" altLang="en-US" sz="4800" dirty="0">
                <a:solidFill>
                  <a:schemeClr val="accent6">
                    <a:lumMod val="75000"/>
                  </a:schemeClr>
                </a:solidFill>
                <a:latin typeface="Impact" panose="020B0806030902050204" pitchFamily="34" charset="0"/>
              </a:rPr>
              <a:t>’</a:t>
            </a:r>
            <a:endParaRPr lang="en-US" altLang="ja-JP" sz="4800" dirty="0">
              <a:solidFill>
                <a:schemeClr val="accent6">
                  <a:lumMod val="75000"/>
                </a:schemeClr>
              </a:solidFill>
              <a:latin typeface="Impact" panose="020B0806030902050204" pitchFamily="34" charset="0"/>
            </a:endParaRPr>
          </a:p>
          <a:p>
            <a:pPr algn="ctr">
              <a:lnSpc>
                <a:spcPts val="4600"/>
              </a:lnSpc>
            </a:pPr>
            <a:r>
              <a:rPr lang="en-US" altLang="en-US" sz="4800" dirty="0">
                <a:solidFill>
                  <a:schemeClr val="bg1"/>
                </a:solidFill>
                <a:latin typeface="Impact" panose="020B0806030902050204" pitchFamily="34" charset="0"/>
              </a:rPr>
              <a:t> </a:t>
            </a:r>
            <a:r>
              <a:rPr lang="en-US" altLang="en-US" sz="4800" dirty="0">
                <a:solidFill>
                  <a:srgbClr val="FF0000"/>
                </a:solidFill>
                <a:effectLst>
                  <a:outerShdw blurRad="38100" dist="38100" dir="2700000" algn="tl">
                    <a:srgbClr val="FFFFFF"/>
                  </a:outerShdw>
                </a:effectLst>
                <a:latin typeface="Impact" panose="020B0806030902050204" pitchFamily="34" charset="0"/>
              </a:rPr>
              <a:t>repentance</a:t>
            </a:r>
            <a:r>
              <a:rPr lang="en-US" altLang="en-US" sz="4800" dirty="0">
                <a:solidFill>
                  <a:schemeClr val="bg1"/>
                </a:solidFill>
                <a:latin typeface="Impact" panose="020B0806030902050204" pitchFamily="34" charset="0"/>
              </a:rPr>
              <a:t> </a:t>
            </a:r>
            <a:r>
              <a:rPr lang="en-US" altLang="en-US" sz="4800" dirty="0">
                <a:solidFill>
                  <a:srgbClr val="FF0000"/>
                </a:solidFill>
                <a:latin typeface="Impact" panose="020B0806030902050204" pitchFamily="34" charset="0"/>
              </a:rPr>
              <a:t>for the rebellion.</a:t>
            </a:r>
            <a:r>
              <a:rPr lang="en-US" altLang="en-US" sz="3800" dirty="0">
                <a:solidFill>
                  <a:srgbClr val="FF0000"/>
                </a:solidFill>
                <a:latin typeface="Impact" panose="020B0806030902050204" pitchFamily="34" charset="0"/>
              </a:rPr>
              <a:t> </a:t>
            </a:r>
            <a:endParaRPr lang="en-US" altLang="en-US" sz="4000" dirty="0">
              <a:solidFill>
                <a:srgbClr val="FF0000"/>
              </a:solidFill>
              <a:latin typeface="Impact" panose="020B0806030902050204" pitchFamily="34" charset="0"/>
            </a:endParaRPr>
          </a:p>
        </p:txBody>
      </p:sp>
    </p:spTree>
    <p:extLst>
      <p:ext uri="{BB962C8B-B14F-4D97-AF65-F5344CB8AC3E}">
        <p14:creationId xmlns:p14="http://schemas.microsoft.com/office/powerpoint/2010/main" val="42006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 calcmode="lin" valueType="num">
                                      <p:cBhvr additive="base">
                                        <p:cTn id="7" dur="500" fill="hold"/>
                                        <p:tgtEl>
                                          <p:spTgt spid="542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4">
                                            <p:txEl>
                                              <p:pRg st="2" end="2"/>
                                            </p:txEl>
                                          </p:spTgt>
                                        </p:tgtEl>
                                        <p:attrNameLst>
                                          <p:attrName>style.visibility</p:attrName>
                                        </p:attrNameLst>
                                      </p:cBhvr>
                                      <p:to>
                                        <p:strVal val="visible"/>
                                      </p:to>
                                    </p:set>
                                    <p:anim calcmode="lin" valueType="num">
                                      <p:cBhvr additive="base">
                                        <p:cTn id="13" dur="500" fill="hold"/>
                                        <p:tgtEl>
                                          <p:spTgt spid="542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4274">
                                            <p:txEl>
                                              <p:pRg st="3" end="3"/>
                                            </p:txEl>
                                          </p:spTgt>
                                        </p:tgtEl>
                                        <p:attrNameLst>
                                          <p:attrName>style.visibility</p:attrName>
                                        </p:attrNameLst>
                                      </p:cBhvr>
                                      <p:to>
                                        <p:strVal val="visible"/>
                                      </p:to>
                                    </p:set>
                                    <p:anim calcmode="lin" valueType="num">
                                      <p:cBhvr additive="base">
                                        <p:cTn id="17" dur="500" fill="hold"/>
                                        <p:tgtEl>
                                          <p:spTgt spid="5427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42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181100" y="990599"/>
            <a:ext cx="510540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ts val="6300"/>
              </a:lnSpc>
              <a:defRPr/>
            </a:pPr>
            <a:r>
              <a:rPr lang="en-US" sz="5400" dirty="0">
                <a:solidFill>
                  <a:srgbClr val="FF0000"/>
                </a:solidFill>
                <a:latin typeface="Impact" charset="0"/>
              </a:rPr>
              <a:t>Every district child aged </a:t>
            </a:r>
          </a:p>
          <a:p>
            <a:pPr algn="ctr">
              <a:lnSpc>
                <a:spcPts val="6300"/>
              </a:lnSpc>
              <a:defRPr/>
            </a:pPr>
            <a:r>
              <a:rPr lang="en-US" sz="5400" dirty="0">
                <a:solidFill>
                  <a:srgbClr val="FF0000"/>
                </a:solidFill>
                <a:latin typeface="Impact" charset="0"/>
              </a:rPr>
              <a:t>12 to 18 </a:t>
            </a:r>
          </a:p>
          <a:p>
            <a:pPr algn="ctr">
              <a:lnSpc>
                <a:spcPts val="6300"/>
              </a:lnSpc>
              <a:defRPr/>
            </a:pPr>
            <a:r>
              <a:rPr lang="en-US" sz="6600" dirty="0">
                <a:solidFill>
                  <a:srgbClr val="FF8000"/>
                </a:solidFill>
                <a:effectLst>
                  <a:outerShdw blurRad="38100" dist="38100" dir="2700000" algn="tl">
                    <a:srgbClr val="FFFFFF"/>
                  </a:outerShdw>
                </a:effectLst>
                <a:latin typeface="Impact" charset="0"/>
              </a:rPr>
              <a:t>MUST</a:t>
            </a:r>
            <a:r>
              <a:rPr lang="en-US" sz="5400" dirty="0">
                <a:solidFill>
                  <a:srgbClr val="FF8000"/>
                </a:solidFill>
                <a:latin typeface="Impact" charset="0"/>
              </a:rPr>
              <a:t> </a:t>
            </a:r>
            <a:endParaRPr lang="en-US" sz="5400" dirty="0">
              <a:solidFill>
                <a:schemeClr val="bg1"/>
              </a:solidFill>
              <a:latin typeface="Impact" charset="0"/>
            </a:endParaRPr>
          </a:p>
          <a:p>
            <a:pPr algn="ctr">
              <a:lnSpc>
                <a:spcPts val="6300"/>
              </a:lnSpc>
              <a:defRPr/>
            </a:pPr>
            <a:r>
              <a:rPr lang="en-US" sz="5400" dirty="0">
                <a:solidFill>
                  <a:srgbClr val="FF0000"/>
                </a:solidFill>
                <a:latin typeface="Impact" charset="0"/>
              </a:rPr>
              <a:t>enter their name into the reaping.</a:t>
            </a:r>
            <a:r>
              <a:rPr lang="en-US" sz="6000" dirty="0">
                <a:solidFill>
                  <a:srgbClr val="FF0000"/>
                </a:solidFill>
                <a:latin typeface="Impact" charset="0"/>
              </a:rPr>
              <a:t>  </a:t>
            </a:r>
          </a:p>
        </p:txBody>
      </p:sp>
      <p:pic>
        <p:nvPicPr>
          <p:cNvPr id="36866" name="Picture 4" descr="Macintosh HD:Users:torman:Documents:HungerGamesCD:HungerGamesUnit:Slideshows:PowerpointPresentations:HGintroduction1_files:slide0026_image040.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08799" y="1500188"/>
            <a:ext cx="4905435" cy="387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43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6"/>
                                        </p:tgtEl>
                                        <p:attrNameLst>
                                          <p:attrName>style.visibility</p:attrName>
                                        </p:attrNameLst>
                                      </p:cBhvr>
                                      <p:to>
                                        <p:strVal val="visible"/>
                                      </p:to>
                                    </p:set>
                                    <p:anim calcmode="lin" valueType="num">
                                      <p:cBhvr additive="base">
                                        <p:cTn id="11" dur="500" fill="hold"/>
                                        <p:tgtEl>
                                          <p:spTgt spid="36866"/>
                                        </p:tgtEl>
                                        <p:attrNameLst>
                                          <p:attrName>ppt_x</p:attrName>
                                        </p:attrNameLst>
                                      </p:cBhvr>
                                      <p:tavLst>
                                        <p:tav tm="0">
                                          <p:val>
                                            <p:strVal val="#ppt_x"/>
                                          </p:val>
                                        </p:tav>
                                        <p:tav tm="100000">
                                          <p:val>
                                            <p:strVal val="#ppt_x"/>
                                          </p:val>
                                        </p:tav>
                                      </p:tavLst>
                                    </p:anim>
                                    <p:anim calcmode="lin" valueType="num">
                                      <p:cBhvr additive="base">
                                        <p:cTn id="12"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866900" y="342901"/>
            <a:ext cx="8305800" cy="595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ts val="4200"/>
              </a:lnSpc>
              <a:defRPr/>
            </a:pPr>
            <a:r>
              <a:rPr lang="en-US" sz="4000" dirty="0">
                <a:solidFill>
                  <a:srgbClr val="FF0000"/>
                </a:solidFill>
                <a:latin typeface="Impact" charset="0"/>
              </a:rPr>
              <a:t>If, however, they wanted food for themselves and their families, they could sign up for</a:t>
            </a:r>
            <a:r>
              <a:rPr lang="en-US" sz="4000" dirty="0">
                <a:solidFill>
                  <a:schemeClr val="bg1"/>
                </a:solidFill>
                <a:latin typeface="Impact" charset="0"/>
              </a:rPr>
              <a:t> </a:t>
            </a:r>
            <a:r>
              <a:rPr lang="en-US" sz="4800" dirty="0">
                <a:solidFill>
                  <a:srgbClr val="FFA00B"/>
                </a:solidFill>
                <a:effectLst>
                  <a:outerShdw blurRad="38100" dist="38100" dir="2700000" algn="tl">
                    <a:srgbClr val="FFFFFF"/>
                  </a:outerShdw>
                </a:effectLst>
                <a:latin typeface="Impact" charset="0"/>
              </a:rPr>
              <a:t>tesserae</a:t>
            </a:r>
            <a:r>
              <a:rPr lang="en-US" sz="4000" dirty="0">
                <a:solidFill>
                  <a:schemeClr val="bg1"/>
                </a:solidFill>
                <a:latin typeface="Impact" charset="0"/>
              </a:rPr>
              <a:t> </a:t>
            </a:r>
          </a:p>
          <a:p>
            <a:pPr algn="ctr">
              <a:lnSpc>
                <a:spcPts val="4200"/>
              </a:lnSpc>
              <a:defRPr/>
            </a:pPr>
            <a:r>
              <a:rPr lang="en-US" sz="4000" dirty="0">
                <a:solidFill>
                  <a:schemeClr val="accent6"/>
                </a:solidFill>
                <a:latin typeface="Impact" charset="0"/>
              </a:rPr>
              <a:t>(which provided grain and oil for one person for a year).</a:t>
            </a:r>
          </a:p>
          <a:p>
            <a:pPr algn="ctr">
              <a:lnSpc>
                <a:spcPts val="4200"/>
              </a:lnSpc>
              <a:defRPr/>
            </a:pPr>
            <a:endParaRPr lang="en-US" sz="4000" dirty="0">
              <a:solidFill>
                <a:schemeClr val="bg1"/>
              </a:solidFill>
              <a:latin typeface="Impact" charset="0"/>
            </a:endParaRPr>
          </a:p>
          <a:p>
            <a:pPr algn="ctr">
              <a:lnSpc>
                <a:spcPts val="4200"/>
              </a:lnSpc>
              <a:defRPr/>
            </a:pPr>
            <a:r>
              <a:rPr lang="en-US" sz="6000" i="1" dirty="0">
                <a:solidFill>
                  <a:schemeClr val="hlink"/>
                </a:solidFill>
                <a:effectLst>
                  <a:outerShdw blurRad="38100" dist="38100" dir="2700000" algn="tl">
                    <a:srgbClr val="FFFFFF"/>
                  </a:outerShdw>
                </a:effectLst>
                <a:latin typeface="Impact" charset="0"/>
              </a:rPr>
              <a:t>The catch?</a:t>
            </a:r>
            <a:r>
              <a:rPr lang="en-US" sz="4000" dirty="0">
                <a:solidFill>
                  <a:schemeClr val="bg1"/>
                </a:solidFill>
                <a:latin typeface="Impact" charset="0"/>
              </a:rPr>
              <a:t> </a:t>
            </a:r>
          </a:p>
          <a:p>
            <a:pPr algn="ctr">
              <a:lnSpc>
                <a:spcPts val="4200"/>
              </a:lnSpc>
              <a:defRPr/>
            </a:pPr>
            <a:endParaRPr lang="en-US" sz="4000" dirty="0">
              <a:solidFill>
                <a:schemeClr val="bg1"/>
              </a:solidFill>
              <a:latin typeface="Impact" charset="0"/>
            </a:endParaRPr>
          </a:p>
          <a:p>
            <a:pPr algn="ctr">
              <a:lnSpc>
                <a:spcPts val="4200"/>
              </a:lnSpc>
              <a:defRPr/>
            </a:pPr>
            <a:r>
              <a:rPr lang="en-US" sz="4000" dirty="0">
                <a:solidFill>
                  <a:schemeClr val="accent1">
                    <a:lumMod val="75000"/>
                  </a:schemeClr>
                </a:solidFill>
                <a:latin typeface="Impact" charset="0"/>
              </a:rPr>
              <a:t>Their names would be entered into the reaping</a:t>
            </a:r>
            <a:r>
              <a:rPr lang="en-US" sz="4000" dirty="0">
                <a:solidFill>
                  <a:schemeClr val="bg1"/>
                </a:solidFill>
                <a:latin typeface="Impact" charset="0"/>
              </a:rPr>
              <a:t> </a:t>
            </a:r>
            <a:r>
              <a:rPr lang="en-US" sz="4800" dirty="0">
                <a:solidFill>
                  <a:srgbClr val="FF0000"/>
                </a:solidFill>
                <a:effectLst>
                  <a:outerShdw blurRad="38100" dist="38100" dir="2700000" algn="tl">
                    <a:srgbClr val="FFFFFF"/>
                  </a:outerShdw>
                </a:effectLst>
                <a:latin typeface="Impact" charset="0"/>
              </a:rPr>
              <a:t>multiple times</a:t>
            </a:r>
            <a:r>
              <a:rPr lang="en-US" sz="4000" dirty="0">
                <a:solidFill>
                  <a:schemeClr val="bg1"/>
                </a:solidFill>
                <a:latin typeface="Impact" charset="0"/>
              </a:rPr>
              <a:t> </a:t>
            </a:r>
            <a:r>
              <a:rPr lang="en-US" sz="4000" dirty="0">
                <a:solidFill>
                  <a:srgbClr val="FFC000"/>
                </a:solidFill>
                <a:latin typeface="Impact" charset="0"/>
              </a:rPr>
              <a:t>for each family member who needs food.</a:t>
            </a:r>
          </a:p>
        </p:txBody>
      </p:sp>
    </p:spTree>
    <p:extLst>
      <p:ext uri="{BB962C8B-B14F-4D97-AF65-F5344CB8AC3E}">
        <p14:creationId xmlns:p14="http://schemas.microsoft.com/office/powerpoint/2010/main" val="45137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calcmode="lin" valueType="num">
                                      <p:cBhvr additive="base">
                                        <p:cTn id="7" dur="5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3250">
                                            <p:txEl>
                                              <p:pRg st="1" end="1"/>
                                            </p:txEl>
                                          </p:spTgt>
                                        </p:tgtEl>
                                        <p:attrNameLst>
                                          <p:attrName>style.visibility</p:attrName>
                                        </p:attrNameLst>
                                      </p:cBhvr>
                                      <p:to>
                                        <p:strVal val="visible"/>
                                      </p:to>
                                    </p:set>
                                    <p:anim calcmode="lin" valueType="num">
                                      <p:cBhvr additive="base">
                                        <p:cTn id="11" dur="5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32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250">
                                            <p:txEl>
                                              <p:pRg st="3" end="3"/>
                                            </p:txEl>
                                          </p:spTgt>
                                        </p:tgtEl>
                                        <p:attrNameLst>
                                          <p:attrName>style.visibility</p:attrName>
                                        </p:attrNameLst>
                                      </p:cBhvr>
                                      <p:to>
                                        <p:strVal val="visible"/>
                                      </p:to>
                                    </p:set>
                                    <p:anim calcmode="lin" valueType="num">
                                      <p:cBhvr additive="base">
                                        <p:cTn id="17" dur="500" fill="hold"/>
                                        <p:tgtEl>
                                          <p:spTgt spid="5325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32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3250">
                                            <p:txEl>
                                              <p:pRg st="5" end="5"/>
                                            </p:txEl>
                                          </p:spTgt>
                                        </p:tgtEl>
                                        <p:attrNameLst>
                                          <p:attrName>style.visibility</p:attrName>
                                        </p:attrNameLst>
                                      </p:cBhvr>
                                      <p:to>
                                        <p:strVal val="visible"/>
                                      </p:to>
                                    </p:set>
                                    <p:anim calcmode="lin" valueType="num">
                                      <p:cBhvr additive="base">
                                        <p:cTn id="23" dur="500" fill="hold"/>
                                        <p:tgtEl>
                                          <p:spTgt spid="5325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325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0" y="174625"/>
            <a:ext cx="10515600" cy="676275"/>
          </a:xfrm>
        </p:spPr>
        <p:txBody>
          <a:bodyPr>
            <a:normAutofit fontScale="90000"/>
          </a:bodyPr>
          <a:lstStyle/>
          <a:p>
            <a:pPr algn="ctr"/>
            <a:r>
              <a:rPr lang="en-US" dirty="0" smtClean="0">
                <a:latin typeface="Arial Black" panose="020B0A04020102020204" pitchFamily="34" charset="0"/>
              </a:rPr>
              <a:t>Survival Unit</a:t>
            </a:r>
            <a:endParaRPr lang="en-US" dirty="0">
              <a:latin typeface="Arial Black" panose="020B0A04020102020204" pitchFamily="34" charset="0"/>
            </a:endParaRPr>
          </a:p>
        </p:txBody>
      </p:sp>
      <p:sp>
        <p:nvSpPr>
          <p:cNvPr id="3" name="Content Placeholder 2"/>
          <p:cNvSpPr>
            <a:spLocks noGrp="1"/>
          </p:cNvSpPr>
          <p:nvPr>
            <p:ph idx="1"/>
          </p:nvPr>
        </p:nvSpPr>
        <p:spPr>
          <a:xfrm>
            <a:off x="317500" y="1066800"/>
            <a:ext cx="11493500" cy="5613400"/>
          </a:xfrm>
        </p:spPr>
        <p:txBody>
          <a:bodyPr>
            <a:normAutofit fontScale="92500" lnSpcReduction="10000"/>
          </a:bodyPr>
          <a:lstStyle/>
          <a:p>
            <a:r>
              <a:rPr lang="en-US" dirty="0" smtClean="0">
                <a:latin typeface="Arial Black" panose="020B0A04020102020204" pitchFamily="34" charset="0"/>
              </a:rPr>
              <a:t>Today, we leave Melinda, Andy, Mr. Neck, and the rest behind.</a:t>
            </a:r>
          </a:p>
          <a:p>
            <a:r>
              <a:rPr lang="en-US" dirty="0" smtClean="0">
                <a:latin typeface="Arial Black" panose="020B0A04020102020204" pitchFamily="34" charset="0"/>
              </a:rPr>
              <a:t>We are heading into a new unit that will take us all the way until Winter Break.</a:t>
            </a:r>
          </a:p>
          <a:p>
            <a:r>
              <a:rPr lang="en-US" dirty="0" smtClean="0">
                <a:latin typeface="Arial Black" panose="020B0A04020102020204" pitchFamily="34" charset="0"/>
              </a:rPr>
              <a:t>At the end of class today, we will be going to the bookroom to pick up our new novels…</a:t>
            </a:r>
          </a:p>
          <a:p>
            <a:pPr marL="0" indent="0" algn="ctr">
              <a:buNone/>
            </a:pPr>
            <a:r>
              <a:rPr lang="en-US" u="sng" dirty="0" smtClean="0">
                <a:latin typeface="Arial Black" panose="020B0A04020102020204" pitchFamily="34" charset="0"/>
              </a:rPr>
              <a:t>The Hunger Games</a:t>
            </a:r>
          </a:p>
          <a:p>
            <a:r>
              <a:rPr lang="en-US" dirty="0" smtClean="0">
                <a:latin typeface="Arial Black" panose="020B0A04020102020204" pitchFamily="34" charset="0"/>
              </a:rPr>
              <a:t>Before we start reading, we’re going to talk about the idea of SURVIVAL.</a:t>
            </a:r>
          </a:p>
          <a:p>
            <a:r>
              <a:rPr lang="en-US" dirty="0" smtClean="0">
                <a:latin typeface="Arial Black" panose="020B0A04020102020204" pitchFamily="34" charset="0"/>
              </a:rPr>
              <a:t>We will focus on three main questions as we go through this unit:</a:t>
            </a:r>
          </a:p>
          <a:p>
            <a:pPr lvl="1"/>
            <a:r>
              <a:rPr lang="en-US" dirty="0">
                <a:latin typeface="Arial Black" panose="020B0A04020102020204" pitchFamily="34" charset="0"/>
              </a:rPr>
              <a:t>What does it take to Survive? </a:t>
            </a:r>
            <a:endParaRPr lang="en-US" dirty="0" smtClean="0">
              <a:latin typeface="Arial Black" panose="020B0A04020102020204" pitchFamily="34" charset="0"/>
            </a:endParaRPr>
          </a:p>
          <a:p>
            <a:pPr lvl="1"/>
            <a:r>
              <a:rPr lang="en-US" dirty="0" smtClean="0">
                <a:latin typeface="Arial Black" panose="020B0A04020102020204" pitchFamily="34" charset="0"/>
              </a:rPr>
              <a:t>What </a:t>
            </a:r>
            <a:r>
              <a:rPr lang="en-US" dirty="0">
                <a:latin typeface="Arial Black" panose="020B0A04020102020204" pitchFamily="34" charset="0"/>
              </a:rPr>
              <a:t>determines who lives and who dies? </a:t>
            </a:r>
            <a:endParaRPr lang="en-US" dirty="0" smtClean="0">
              <a:latin typeface="Arial Black" panose="020B0A04020102020204" pitchFamily="34" charset="0"/>
            </a:endParaRPr>
          </a:p>
          <a:p>
            <a:pPr lvl="1"/>
            <a:r>
              <a:rPr lang="en-US" dirty="0" smtClean="0">
                <a:latin typeface="Arial Black" panose="020B0A04020102020204" pitchFamily="34" charset="0"/>
              </a:rPr>
              <a:t>What </a:t>
            </a:r>
            <a:r>
              <a:rPr lang="en-US" dirty="0">
                <a:latin typeface="Arial Black" panose="020B0A04020102020204" pitchFamily="34" charset="0"/>
              </a:rPr>
              <a:t>is the cost of survival</a:t>
            </a:r>
            <a:r>
              <a:rPr lang="en-US" dirty="0" smtClean="0">
                <a:latin typeface="Arial Black" panose="020B0A04020102020204" pitchFamily="34" charset="0"/>
              </a:rPr>
              <a:t>?</a:t>
            </a:r>
            <a:r>
              <a:rPr lang="en-US" dirty="0"/>
              <a:t/>
            </a:r>
            <a:br>
              <a:rPr lang="en-US" dirty="0"/>
            </a:br>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82350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bwMode="auto">
          <a:xfrm>
            <a:off x="2209800" y="609600"/>
            <a:ext cx="77724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dirty="0">
                <a:solidFill>
                  <a:srgbClr val="FF0000"/>
                </a:solidFill>
                <a:latin typeface="Impact" charset="0"/>
              </a:rPr>
              <a:t>District 1</a:t>
            </a:r>
          </a:p>
        </p:txBody>
      </p:sp>
      <p:sp>
        <p:nvSpPr>
          <p:cNvPr id="153603" name="Rectangle 3"/>
          <p:cNvSpPr>
            <a:spLocks noGrp="1" noChangeArrowheads="1"/>
          </p:cNvSpPr>
          <p:nvPr>
            <p:ph type="body" sz="half" idx="1"/>
          </p:nvPr>
        </p:nvSpPr>
        <p:spPr bwMode="auto">
          <a:xfrm>
            <a:off x="736600" y="1587500"/>
            <a:ext cx="5270500" cy="4114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Autofit/>
          </a:bodyPr>
          <a:lstStyle/>
          <a:p>
            <a:pPr>
              <a:defRPr/>
            </a:pPr>
            <a:r>
              <a:rPr lang="en-US" sz="3600" dirty="0">
                <a:solidFill>
                  <a:srgbClr val="FF0000"/>
                </a:solidFill>
                <a:latin typeface="Helvetica" charset="0"/>
              </a:rPr>
              <a:t>Its industry is making luxury items for the </a:t>
            </a:r>
            <a:r>
              <a:rPr lang="en-US" sz="3600" dirty="0">
                <a:solidFill>
                  <a:srgbClr val="FF0000"/>
                </a:solidFill>
                <a:latin typeface="Helvetica" charset="0"/>
                <a:hlinkClick r:id="rId2"/>
              </a:rPr>
              <a:t>Capitol</a:t>
            </a:r>
            <a:r>
              <a:rPr lang="en-US" sz="3600" dirty="0">
                <a:solidFill>
                  <a:srgbClr val="FF0000"/>
                </a:solidFill>
                <a:latin typeface="Helvetica" charset="0"/>
              </a:rPr>
              <a:t>. Due to the nature of its industry, it's considered the wealthiest district, the only other wealthier area being the Capitol itself. It is a Career District.</a:t>
            </a:r>
          </a:p>
        </p:txBody>
      </p:sp>
      <p:pic>
        <p:nvPicPr>
          <p:cNvPr id="40963" name="Picture 6" descr="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091364" y="266700"/>
            <a:ext cx="4237036" cy="61938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20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additive="base">
                                        <p:cTn id="7" dur="5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gtEl>
                                        <p:attrNameLst>
                                          <p:attrName>style.visibility</p:attrName>
                                        </p:attrNameLst>
                                      </p:cBhvr>
                                      <p:to>
                                        <p:strVal val="visible"/>
                                      </p:to>
                                    </p:set>
                                    <p:anim calcmode="lin" valueType="num">
                                      <p:cBhvr additive="base">
                                        <p:cTn id="13" dur="500" fill="hold"/>
                                        <p:tgtEl>
                                          <p:spTgt spid="40963"/>
                                        </p:tgtEl>
                                        <p:attrNameLst>
                                          <p:attrName>ppt_x</p:attrName>
                                        </p:attrNameLst>
                                      </p:cBhvr>
                                      <p:tavLst>
                                        <p:tav tm="0">
                                          <p:val>
                                            <p:strVal val="#ppt_x"/>
                                          </p:val>
                                        </p:tav>
                                        <p:tav tm="100000">
                                          <p:val>
                                            <p:strVal val="#ppt_x"/>
                                          </p:val>
                                        </p:tav>
                                      </p:tavLst>
                                    </p:anim>
                                    <p:anim calcmode="lin" valueType="num">
                                      <p:cBhvr additive="base">
                                        <p:cTn id="14" dur="500" fill="hold"/>
                                        <p:tgtEl>
                                          <p:spTgt spid="40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2209800" y="609600"/>
            <a:ext cx="77724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dirty="0">
                <a:solidFill>
                  <a:srgbClr val="FF0000"/>
                </a:solidFill>
                <a:latin typeface="Impact" charset="0"/>
              </a:rPr>
              <a:t>District 2</a:t>
            </a:r>
          </a:p>
        </p:txBody>
      </p:sp>
      <p:sp>
        <p:nvSpPr>
          <p:cNvPr id="156675" name="Rectangle 3"/>
          <p:cNvSpPr>
            <a:spLocks noGrp="1" noChangeArrowheads="1"/>
          </p:cNvSpPr>
          <p:nvPr>
            <p:ph type="body" sz="half" idx="1"/>
          </p:nvPr>
        </p:nvSpPr>
        <p:spPr bwMode="auto">
          <a:xfrm>
            <a:off x="647700" y="1981200"/>
            <a:ext cx="5372100" cy="4114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Autofit/>
          </a:bodyPr>
          <a:lstStyle/>
          <a:p>
            <a:pPr>
              <a:defRPr/>
            </a:pPr>
            <a:r>
              <a:rPr lang="en-US" sz="3200" dirty="0">
                <a:solidFill>
                  <a:srgbClr val="FF0000"/>
                </a:solidFill>
                <a:latin typeface="Helvetica" charset="0"/>
              </a:rPr>
              <a:t>District 2's seal depicts a block of stone and carving tools. The district's public presentation is that of stone quarries, but it also manufactures weaponry, makes trains, and supplies </a:t>
            </a:r>
            <a:r>
              <a:rPr lang="en-US" sz="3200" dirty="0">
                <a:solidFill>
                  <a:srgbClr val="FF0000"/>
                </a:solidFill>
                <a:latin typeface="Helvetica" charset="0"/>
                <a:hlinkClick r:id="rId2"/>
              </a:rPr>
              <a:t>Peacekeepers</a:t>
            </a:r>
            <a:r>
              <a:rPr lang="en-US" sz="3200" dirty="0">
                <a:solidFill>
                  <a:srgbClr val="FF0000"/>
                </a:solidFill>
                <a:latin typeface="Helvetica" charset="0"/>
              </a:rPr>
              <a:t>. </a:t>
            </a:r>
          </a:p>
        </p:txBody>
      </p:sp>
      <p:pic>
        <p:nvPicPr>
          <p:cNvPr id="41987" name="Picture 6" descr="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73889" y="259739"/>
            <a:ext cx="4252911" cy="62174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48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additive="base">
                                        <p:cTn id="7" dur="5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gtEl>
                                        <p:attrNameLst>
                                          <p:attrName>style.visibility</p:attrName>
                                        </p:attrNameLst>
                                      </p:cBhvr>
                                      <p:to>
                                        <p:strVal val="visible"/>
                                      </p:to>
                                    </p:set>
                                    <p:anim calcmode="lin" valueType="num">
                                      <p:cBhvr additive="base">
                                        <p:cTn id="13" dur="500" fill="hold"/>
                                        <p:tgtEl>
                                          <p:spTgt spid="41987"/>
                                        </p:tgtEl>
                                        <p:attrNameLst>
                                          <p:attrName>ppt_x</p:attrName>
                                        </p:attrNameLst>
                                      </p:cBhvr>
                                      <p:tavLst>
                                        <p:tav tm="0">
                                          <p:val>
                                            <p:strVal val="#ppt_x"/>
                                          </p:val>
                                        </p:tav>
                                        <p:tav tm="100000">
                                          <p:val>
                                            <p:strVal val="#ppt_x"/>
                                          </p:val>
                                        </p:tav>
                                      </p:tavLst>
                                    </p:anim>
                                    <p:anim calcmode="lin" valueType="num">
                                      <p:cBhvr additive="base">
                                        <p:cTn id="14" dur="500" fill="hold"/>
                                        <p:tgtEl>
                                          <p:spTgt spid="419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2209800" y="609600"/>
            <a:ext cx="77724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dirty="0">
                <a:solidFill>
                  <a:srgbClr val="FF0000"/>
                </a:solidFill>
                <a:latin typeface="Impact" charset="0"/>
              </a:rPr>
              <a:t>District 3</a:t>
            </a:r>
          </a:p>
        </p:txBody>
      </p:sp>
      <p:sp>
        <p:nvSpPr>
          <p:cNvPr id="157699" name="Rectangle 3"/>
          <p:cNvSpPr>
            <a:spLocks noGrp="1" noChangeArrowheads="1"/>
          </p:cNvSpPr>
          <p:nvPr>
            <p:ph type="body" sz="half" idx="1"/>
          </p:nvPr>
        </p:nvSpPr>
        <p:spPr bwMode="auto">
          <a:xfrm>
            <a:off x="952500" y="1981200"/>
            <a:ext cx="5067300" cy="4114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Autofit/>
          </a:bodyPr>
          <a:lstStyle/>
          <a:p>
            <a:pPr>
              <a:defRPr/>
            </a:pPr>
            <a:r>
              <a:rPr lang="en-US" sz="3200" dirty="0">
                <a:solidFill>
                  <a:srgbClr val="FF0000"/>
                </a:solidFill>
                <a:latin typeface="Helvetica" charset="0"/>
              </a:rPr>
              <a:t>District 3's primary industry is general electronics of many types, though it is known for also making various mechanical products such as automobiles and firearms</a:t>
            </a:r>
          </a:p>
        </p:txBody>
      </p:sp>
      <p:pic>
        <p:nvPicPr>
          <p:cNvPr id="43011" name="Picture 6" descr="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11989" y="509806"/>
            <a:ext cx="4113211" cy="60132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00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additive="base">
                                        <p:cTn id="7" dur="5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gtEl>
                                        <p:attrNameLst>
                                          <p:attrName>style.visibility</p:attrName>
                                        </p:attrNameLst>
                                      </p:cBhvr>
                                      <p:to>
                                        <p:strVal val="visible"/>
                                      </p:to>
                                    </p:set>
                                    <p:anim calcmode="lin" valueType="num">
                                      <p:cBhvr additive="base">
                                        <p:cTn id="13" dur="500" fill="hold"/>
                                        <p:tgtEl>
                                          <p:spTgt spid="43011"/>
                                        </p:tgtEl>
                                        <p:attrNameLst>
                                          <p:attrName>ppt_x</p:attrName>
                                        </p:attrNameLst>
                                      </p:cBhvr>
                                      <p:tavLst>
                                        <p:tav tm="0">
                                          <p:val>
                                            <p:strVal val="#ppt_x"/>
                                          </p:val>
                                        </p:tav>
                                        <p:tav tm="100000">
                                          <p:val>
                                            <p:strVal val="#ppt_x"/>
                                          </p:val>
                                        </p:tav>
                                      </p:tavLst>
                                    </p:anim>
                                    <p:anim calcmode="lin" valueType="num">
                                      <p:cBhvr additive="base">
                                        <p:cTn id="14"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2209800" y="609600"/>
            <a:ext cx="77724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dirty="0">
                <a:solidFill>
                  <a:srgbClr val="FF0000"/>
                </a:solidFill>
                <a:latin typeface="Impact" charset="0"/>
              </a:rPr>
              <a:t>District 4</a:t>
            </a:r>
          </a:p>
        </p:txBody>
      </p:sp>
      <p:sp>
        <p:nvSpPr>
          <p:cNvPr id="158723" name="Rectangle 3"/>
          <p:cNvSpPr>
            <a:spLocks noGrp="1" noChangeArrowheads="1"/>
          </p:cNvSpPr>
          <p:nvPr>
            <p:ph type="body" sz="half" idx="1"/>
          </p:nvPr>
        </p:nvSpPr>
        <p:spPr bwMode="auto">
          <a:xfrm>
            <a:off x="1028700" y="1981200"/>
            <a:ext cx="4991100" cy="4114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Autofit/>
          </a:bodyPr>
          <a:lstStyle/>
          <a:p>
            <a:pPr>
              <a:lnSpc>
                <a:spcPct val="90000"/>
              </a:lnSpc>
              <a:defRPr/>
            </a:pPr>
            <a:r>
              <a:rPr lang="en-US" sz="3200" dirty="0">
                <a:solidFill>
                  <a:srgbClr val="FF0000"/>
                </a:solidFill>
                <a:latin typeface="Helvetica" charset="0"/>
              </a:rPr>
              <a:t>District 4's industry is fishing, thus most residents have experience using nets and tridents, making fishhooks from scratch, swimming, and identifying edible sea life.</a:t>
            </a:r>
          </a:p>
        </p:txBody>
      </p:sp>
      <p:pic>
        <p:nvPicPr>
          <p:cNvPr id="44035" name="Picture 6" descr="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61189" y="288235"/>
            <a:ext cx="4278311" cy="62510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79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gtEl>
                                        <p:attrNameLst>
                                          <p:attrName>style.visibility</p:attrName>
                                        </p:attrNameLst>
                                      </p:cBhvr>
                                      <p:to>
                                        <p:strVal val="visible"/>
                                      </p:to>
                                    </p:set>
                                    <p:anim calcmode="lin" valueType="num">
                                      <p:cBhvr additive="base">
                                        <p:cTn id="13" dur="500" fill="hold"/>
                                        <p:tgtEl>
                                          <p:spTgt spid="44035"/>
                                        </p:tgtEl>
                                        <p:attrNameLst>
                                          <p:attrName>ppt_x</p:attrName>
                                        </p:attrNameLst>
                                      </p:cBhvr>
                                      <p:tavLst>
                                        <p:tav tm="0">
                                          <p:val>
                                            <p:strVal val="#ppt_x"/>
                                          </p:val>
                                        </p:tav>
                                        <p:tav tm="100000">
                                          <p:val>
                                            <p:strVal val="#ppt_x"/>
                                          </p:val>
                                        </p:tav>
                                      </p:tavLst>
                                    </p:anim>
                                    <p:anim calcmode="lin" valueType="num">
                                      <p:cBhvr additive="base">
                                        <p:cTn id="14" dur="500" fill="hold"/>
                                        <p:tgtEl>
                                          <p:spTgt spid="44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bwMode="auto">
          <a:xfrm>
            <a:off x="2209800" y="609600"/>
            <a:ext cx="77724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dirty="0">
                <a:solidFill>
                  <a:srgbClr val="FF0000"/>
                </a:solidFill>
                <a:latin typeface="Impact" charset="0"/>
              </a:rPr>
              <a:t>District 5</a:t>
            </a:r>
          </a:p>
        </p:txBody>
      </p:sp>
      <p:sp>
        <p:nvSpPr>
          <p:cNvPr id="159747" name="Rectangle 3"/>
          <p:cNvSpPr>
            <a:spLocks noGrp="1" noChangeArrowheads="1"/>
          </p:cNvSpPr>
          <p:nvPr>
            <p:ph type="body" sz="half" idx="1"/>
          </p:nvPr>
        </p:nvSpPr>
        <p:spPr bwMode="auto">
          <a:xfrm>
            <a:off x="393700" y="1981200"/>
            <a:ext cx="5626100" cy="4114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sz="3200" dirty="0">
                <a:solidFill>
                  <a:srgbClr val="FF0000"/>
                </a:solidFill>
                <a:latin typeface="Helvetica" charset="0"/>
              </a:rPr>
              <a:t>This district's industry is power. </a:t>
            </a:r>
          </a:p>
          <a:p>
            <a:pPr>
              <a:defRPr/>
            </a:pPr>
            <a:r>
              <a:rPr lang="en-US" sz="3200" dirty="0">
                <a:solidFill>
                  <a:srgbClr val="FF0000"/>
                </a:solidFill>
                <a:latin typeface="Helvetica" charset="0"/>
              </a:rPr>
              <a:t>Nuclear, electric, and using coal to make energy.</a:t>
            </a:r>
          </a:p>
        </p:txBody>
      </p:sp>
      <p:pic>
        <p:nvPicPr>
          <p:cNvPr id="45059" name="Picture 6" descr="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56439" y="159069"/>
            <a:ext cx="4462461" cy="65243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45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additive="base">
                                        <p:cTn id="7" dur="5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9747">
                                            <p:txEl>
                                              <p:pRg st="1" end="1"/>
                                            </p:txEl>
                                          </p:spTgt>
                                        </p:tgtEl>
                                        <p:attrNameLst>
                                          <p:attrName>style.visibility</p:attrName>
                                        </p:attrNameLst>
                                      </p:cBhvr>
                                      <p:to>
                                        <p:strVal val="visible"/>
                                      </p:to>
                                    </p:set>
                                    <p:anim calcmode="lin" valueType="num">
                                      <p:cBhvr additive="base">
                                        <p:cTn id="13" dur="5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59"/>
                                        </p:tgtEl>
                                        <p:attrNameLst>
                                          <p:attrName>style.visibility</p:attrName>
                                        </p:attrNameLst>
                                      </p:cBhvr>
                                      <p:to>
                                        <p:strVal val="visible"/>
                                      </p:to>
                                    </p:set>
                                    <p:anim calcmode="lin" valueType="num">
                                      <p:cBhvr additive="base">
                                        <p:cTn id="19" dur="500" fill="hold"/>
                                        <p:tgtEl>
                                          <p:spTgt spid="45059"/>
                                        </p:tgtEl>
                                        <p:attrNameLst>
                                          <p:attrName>ppt_x</p:attrName>
                                        </p:attrNameLst>
                                      </p:cBhvr>
                                      <p:tavLst>
                                        <p:tav tm="0">
                                          <p:val>
                                            <p:strVal val="#ppt_x"/>
                                          </p:val>
                                        </p:tav>
                                        <p:tav tm="100000">
                                          <p:val>
                                            <p:strVal val="#ppt_x"/>
                                          </p:val>
                                        </p:tav>
                                      </p:tavLst>
                                    </p:anim>
                                    <p:anim calcmode="lin" valueType="num">
                                      <p:cBhvr additive="base">
                                        <p:cTn id="20"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2209800" y="609600"/>
            <a:ext cx="77724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dirty="0">
                <a:solidFill>
                  <a:srgbClr val="FF0000"/>
                </a:solidFill>
                <a:latin typeface="Impact" charset="0"/>
              </a:rPr>
              <a:t>District 6</a:t>
            </a:r>
          </a:p>
        </p:txBody>
      </p:sp>
      <p:sp>
        <p:nvSpPr>
          <p:cNvPr id="160771" name="Rectangle 3"/>
          <p:cNvSpPr>
            <a:spLocks noGrp="1" noChangeArrowheads="1"/>
          </p:cNvSpPr>
          <p:nvPr>
            <p:ph type="body" sz="half" idx="1"/>
          </p:nvPr>
        </p:nvSpPr>
        <p:spPr bwMode="auto">
          <a:xfrm>
            <a:off x="889000" y="1981200"/>
            <a:ext cx="5130800" cy="4114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sz="3200" dirty="0">
                <a:solidFill>
                  <a:srgbClr val="FF0000"/>
                </a:solidFill>
                <a:latin typeface="Helvetica" charset="0"/>
              </a:rPr>
              <a:t>This district's industry is transportation.</a:t>
            </a:r>
          </a:p>
        </p:txBody>
      </p:sp>
      <p:pic>
        <p:nvPicPr>
          <p:cNvPr id="46083" name="Picture 6" descr="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05601" y="372554"/>
            <a:ext cx="4114800" cy="60155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25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additive="base">
                                        <p:cTn id="7" dur="500" fill="hold"/>
                                        <p:tgtEl>
                                          <p:spTgt spid="160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gtEl>
                                        <p:attrNameLst>
                                          <p:attrName>style.visibility</p:attrName>
                                        </p:attrNameLst>
                                      </p:cBhvr>
                                      <p:to>
                                        <p:strVal val="visible"/>
                                      </p:to>
                                    </p:set>
                                    <p:anim calcmode="lin" valueType="num">
                                      <p:cBhvr additive="base">
                                        <p:cTn id="13" dur="500" fill="hold"/>
                                        <p:tgtEl>
                                          <p:spTgt spid="46083"/>
                                        </p:tgtEl>
                                        <p:attrNameLst>
                                          <p:attrName>ppt_x</p:attrName>
                                        </p:attrNameLst>
                                      </p:cBhvr>
                                      <p:tavLst>
                                        <p:tav tm="0">
                                          <p:val>
                                            <p:strVal val="#ppt_x"/>
                                          </p:val>
                                        </p:tav>
                                        <p:tav tm="100000">
                                          <p:val>
                                            <p:strVal val="#ppt_x"/>
                                          </p:val>
                                        </p:tav>
                                      </p:tavLst>
                                    </p:anim>
                                    <p:anim calcmode="lin" valueType="num">
                                      <p:cBhvr additive="base">
                                        <p:cTn id="14" dur="500" fill="hold"/>
                                        <p:tgtEl>
                                          <p:spTgt spid="460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bwMode="auto">
          <a:xfrm>
            <a:off x="2209800" y="609600"/>
            <a:ext cx="77724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dirty="0">
                <a:solidFill>
                  <a:srgbClr val="FF0000"/>
                </a:solidFill>
                <a:latin typeface="Impact" charset="0"/>
              </a:rPr>
              <a:t>District 7</a:t>
            </a:r>
          </a:p>
        </p:txBody>
      </p:sp>
      <p:sp>
        <p:nvSpPr>
          <p:cNvPr id="161795" name="Rectangle 3"/>
          <p:cNvSpPr>
            <a:spLocks noGrp="1" noChangeArrowheads="1"/>
          </p:cNvSpPr>
          <p:nvPr>
            <p:ph type="body" sz="half" idx="1"/>
          </p:nvPr>
        </p:nvSpPr>
        <p:spPr bwMode="auto">
          <a:xfrm>
            <a:off x="1358900" y="1981200"/>
            <a:ext cx="4660900" cy="4114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sz="3200" dirty="0">
                <a:solidFill>
                  <a:srgbClr val="FF0000"/>
                </a:solidFill>
                <a:latin typeface="Helvetica" charset="0"/>
              </a:rPr>
              <a:t>District 7's industry is lumber and many of its residents have experience with hatchets, axes, saws, and other tree cutting tools.</a:t>
            </a:r>
          </a:p>
        </p:txBody>
      </p:sp>
      <p:pic>
        <p:nvPicPr>
          <p:cNvPr id="47107" name="Picture 6" descr="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24689" y="351880"/>
            <a:ext cx="4087811" cy="5972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94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 calcmode="lin" valueType="num">
                                      <p:cBhvr additive="base">
                                        <p:cTn id="7" dur="500" fill="hold"/>
                                        <p:tgtEl>
                                          <p:spTgt spid="161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7107"/>
                                        </p:tgtEl>
                                        <p:attrNameLst>
                                          <p:attrName>style.visibility</p:attrName>
                                        </p:attrNameLst>
                                      </p:cBhvr>
                                      <p:to>
                                        <p:strVal val="visible"/>
                                      </p:to>
                                    </p:set>
                                    <p:animEffect transition="in" filter="fade">
                                      <p:cBhvr>
                                        <p:cTn id="13" dur="1000"/>
                                        <p:tgtEl>
                                          <p:spTgt spid="47107"/>
                                        </p:tgtEl>
                                      </p:cBhvr>
                                    </p:animEffect>
                                    <p:anim calcmode="lin" valueType="num">
                                      <p:cBhvr>
                                        <p:cTn id="14" dur="1000" fill="hold"/>
                                        <p:tgtEl>
                                          <p:spTgt spid="47107"/>
                                        </p:tgtEl>
                                        <p:attrNameLst>
                                          <p:attrName>ppt_x</p:attrName>
                                        </p:attrNameLst>
                                      </p:cBhvr>
                                      <p:tavLst>
                                        <p:tav tm="0">
                                          <p:val>
                                            <p:strVal val="#ppt_x"/>
                                          </p:val>
                                        </p:tav>
                                        <p:tav tm="100000">
                                          <p:val>
                                            <p:strVal val="#ppt_x"/>
                                          </p:val>
                                        </p:tav>
                                      </p:tavLst>
                                    </p:anim>
                                    <p:anim calcmode="lin" valueType="num">
                                      <p:cBhvr>
                                        <p:cTn id="15" dur="1000" fill="hold"/>
                                        <p:tgtEl>
                                          <p:spTgt spid="47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bwMode="auto">
          <a:xfrm>
            <a:off x="2209800" y="609600"/>
            <a:ext cx="77724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dirty="0">
                <a:solidFill>
                  <a:srgbClr val="FF0000"/>
                </a:solidFill>
                <a:latin typeface="Impact" charset="0"/>
              </a:rPr>
              <a:t>District 8</a:t>
            </a:r>
          </a:p>
        </p:txBody>
      </p:sp>
      <p:sp>
        <p:nvSpPr>
          <p:cNvPr id="162819" name="Rectangle 3"/>
          <p:cNvSpPr>
            <a:spLocks noGrp="1" noChangeArrowheads="1"/>
          </p:cNvSpPr>
          <p:nvPr>
            <p:ph type="body" sz="half" idx="1"/>
          </p:nvPr>
        </p:nvSpPr>
        <p:spPr bwMode="auto">
          <a:xfrm>
            <a:off x="927100" y="1981200"/>
            <a:ext cx="5092700" cy="4114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sz="3200" dirty="0">
                <a:solidFill>
                  <a:srgbClr val="FF0000"/>
                </a:solidFill>
                <a:latin typeface="Helvetica" charset="0"/>
              </a:rPr>
              <a:t>District 8's industry is the production of textiles, and they have at least one factory that is primarily used for making </a:t>
            </a:r>
            <a:r>
              <a:rPr lang="en-US" sz="3200" dirty="0">
                <a:solidFill>
                  <a:srgbClr val="FF0000"/>
                </a:solidFill>
                <a:latin typeface="Helvetica" charset="0"/>
                <a:hlinkClick r:id="rId2"/>
              </a:rPr>
              <a:t>Peacekeeper</a:t>
            </a:r>
            <a:r>
              <a:rPr lang="en-US" sz="3200" dirty="0">
                <a:solidFill>
                  <a:srgbClr val="FF0000"/>
                </a:solidFill>
                <a:latin typeface="Helvetica" charset="0"/>
              </a:rPr>
              <a:t> uniforms.</a:t>
            </a:r>
          </a:p>
        </p:txBody>
      </p:sp>
      <p:pic>
        <p:nvPicPr>
          <p:cNvPr id="48131" name="Picture 6" descr="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02489" y="282109"/>
            <a:ext cx="4291011" cy="62731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76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 calcmode="lin" valueType="num">
                                      <p:cBhvr additive="base">
                                        <p:cTn id="7" dur="500" fill="hold"/>
                                        <p:tgtEl>
                                          <p:spTgt spid="162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2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gtEl>
                                        <p:attrNameLst>
                                          <p:attrName>style.visibility</p:attrName>
                                        </p:attrNameLst>
                                      </p:cBhvr>
                                      <p:to>
                                        <p:strVal val="visible"/>
                                      </p:to>
                                    </p:set>
                                    <p:anim calcmode="lin" valueType="num">
                                      <p:cBhvr additive="base">
                                        <p:cTn id="13" dur="500" fill="hold"/>
                                        <p:tgtEl>
                                          <p:spTgt spid="48131"/>
                                        </p:tgtEl>
                                        <p:attrNameLst>
                                          <p:attrName>ppt_x</p:attrName>
                                        </p:attrNameLst>
                                      </p:cBhvr>
                                      <p:tavLst>
                                        <p:tav tm="0">
                                          <p:val>
                                            <p:strVal val="#ppt_x"/>
                                          </p:val>
                                        </p:tav>
                                        <p:tav tm="100000">
                                          <p:val>
                                            <p:strVal val="#ppt_x"/>
                                          </p:val>
                                        </p:tav>
                                      </p:tavLst>
                                    </p:anim>
                                    <p:anim calcmode="lin" valueType="num">
                                      <p:cBhvr additive="base">
                                        <p:cTn id="14" dur="500" fill="hold"/>
                                        <p:tgtEl>
                                          <p:spTgt spid="48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bwMode="auto">
          <a:xfrm>
            <a:off x="2209800" y="609600"/>
            <a:ext cx="77724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dirty="0">
                <a:solidFill>
                  <a:srgbClr val="FF0000"/>
                </a:solidFill>
                <a:latin typeface="Impact" charset="0"/>
              </a:rPr>
              <a:t>District 9</a:t>
            </a:r>
          </a:p>
        </p:txBody>
      </p:sp>
      <p:sp>
        <p:nvSpPr>
          <p:cNvPr id="163843" name="Rectangle 3"/>
          <p:cNvSpPr>
            <a:spLocks noGrp="1" noChangeArrowheads="1"/>
          </p:cNvSpPr>
          <p:nvPr>
            <p:ph type="body" sz="half" idx="1"/>
          </p:nvPr>
        </p:nvSpPr>
        <p:spPr bwMode="auto">
          <a:xfrm>
            <a:off x="1282700" y="1981200"/>
            <a:ext cx="4737100" cy="4114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sz="3200" dirty="0">
                <a:solidFill>
                  <a:srgbClr val="FF0000"/>
                </a:solidFill>
                <a:latin typeface="Helvetica" charset="0"/>
              </a:rPr>
              <a:t>District 9 is the least heard about District. District 9's industry is grain. Little is known about this district, just that there are lots of farmland for Grain.</a:t>
            </a:r>
          </a:p>
        </p:txBody>
      </p:sp>
      <p:pic>
        <p:nvPicPr>
          <p:cNvPr id="49155" name="Picture 6" descr="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04089" y="403242"/>
            <a:ext cx="4024311" cy="58832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03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additive="base">
                                        <p:cTn id="7" dur="500" fill="hold"/>
                                        <p:tgtEl>
                                          <p:spTgt spid="163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gtEl>
                                        <p:attrNameLst>
                                          <p:attrName>style.visibility</p:attrName>
                                        </p:attrNameLst>
                                      </p:cBhvr>
                                      <p:to>
                                        <p:strVal val="visible"/>
                                      </p:to>
                                    </p:set>
                                    <p:anim calcmode="lin" valueType="num">
                                      <p:cBhvr additive="base">
                                        <p:cTn id="13" dur="500" fill="hold"/>
                                        <p:tgtEl>
                                          <p:spTgt spid="49155"/>
                                        </p:tgtEl>
                                        <p:attrNameLst>
                                          <p:attrName>ppt_x</p:attrName>
                                        </p:attrNameLst>
                                      </p:cBhvr>
                                      <p:tavLst>
                                        <p:tav tm="0">
                                          <p:val>
                                            <p:strVal val="#ppt_x"/>
                                          </p:val>
                                        </p:tav>
                                        <p:tav tm="100000">
                                          <p:val>
                                            <p:strVal val="#ppt_x"/>
                                          </p:val>
                                        </p:tav>
                                      </p:tavLst>
                                    </p:anim>
                                    <p:anim calcmode="lin" valueType="num">
                                      <p:cBhvr additive="base">
                                        <p:cTn id="14"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2209800" y="609600"/>
            <a:ext cx="77724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dirty="0">
                <a:solidFill>
                  <a:srgbClr val="FF0000"/>
                </a:solidFill>
                <a:latin typeface="Impact" charset="0"/>
              </a:rPr>
              <a:t>District 10</a:t>
            </a:r>
          </a:p>
        </p:txBody>
      </p:sp>
      <p:sp>
        <p:nvSpPr>
          <p:cNvPr id="164867" name="Rectangle 3"/>
          <p:cNvSpPr>
            <a:spLocks noGrp="1" noChangeArrowheads="1"/>
          </p:cNvSpPr>
          <p:nvPr>
            <p:ph type="body" sz="half" idx="1"/>
          </p:nvPr>
        </p:nvSpPr>
        <p:spPr bwMode="auto">
          <a:xfrm>
            <a:off x="990600" y="1981200"/>
            <a:ext cx="5029200" cy="4114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Autofit/>
          </a:bodyPr>
          <a:lstStyle/>
          <a:p>
            <a:pPr>
              <a:defRPr/>
            </a:pPr>
            <a:r>
              <a:rPr lang="en-US" sz="3200" dirty="0">
                <a:solidFill>
                  <a:srgbClr val="FF0000"/>
                </a:solidFill>
                <a:latin typeface="Helvetica" charset="0"/>
              </a:rPr>
              <a:t>Livestock is District 10's industry. All the meat and cattle is raised in this district. Ranchers and Butchers are the main occupation of this district. </a:t>
            </a:r>
          </a:p>
        </p:txBody>
      </p:sp>
      <p:pic>
        <p:nvPicPr>
          <p:cNvPr id="50179" name="Picture 6" descr="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69189" y="584200"/>
            <a:ext cx="3948111" cy="57718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2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gtEl>
                                        <p:attrNameLst>
                                          <p:attrName>style.visibility</p:attrName>
                                        </p:attrNameLst>
                                      </p:cBhvr>
                                      <p:to>
                                        <p:strVal val="visible"/>
                                      </p:to>
                                    </p:set>
                                    <p:anim calcmode="lin" valueType="num">
                                      <p:cBhvr additive="base">
                                        <p:cTn id="13" dur="500" fill="hold"/>
                                        <p:tgtEl>
                                          <p:spTgt spid="50179"/>
                                        </p:tgtEl>
                                        <p:attrNameLst>
                                          <p:attrName>ppt_x</p:attrName>
                                        </p:attrNameLst>
                                      </p:cBhvr>
                                      <p:tavLst>
                                        <p:tav tm="0">
                                          <p:val>
                                            <p:strVal val="#ppt_x"/>
                                          </p:val>
                                        </p:tav>
                                        <p:tav tm="100000">
                                          <p:val>
                                            <p:strVal val="#ppt_x"/>
                                          </p:val>
                                        </p:tav>
                                      </p:tavLst>
                                    </p:anim>
                                    <p:anim calcmode="lin" valueType="num">
                                      <p:cBhvr additive="base">
                                        <p:cTn id="14" dur="500" fill="hold"/>
                                        <p:tgtEl>
                                          <p:spTgt spid="50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0" y="174625"/>
            <a:ext cx="10515600" cy="676275"/>
          </a:xfrm>
        </p:spPr>
        <p:txBody>
          <a:bodyPr>
            <a:normAutofit fontScale="90000"/>
          </a:bodyPr>
          <a:lstStyle/>
          <a:p>
            <a:pPr algn="ctr"/>
            <a:r>
              <a:rPr lang="en-US" dirty="0" smtClean="0">
                <a:latin typeface="Arial Black" panose="020B0A04020102020204" pitchFamily="34" charset="0"/>
              </a:rPr>
              <a:t>Survival Unit</a:t>
            </a:r>
            <a:endParaRPr lang="en-US" dirty="0">
              <a:latin typeface="Arial Black" panose="020B0A04020102020204" pitchFamily="34" charset="0"/>
            </a:endParaRPr>
          </a:p>
        </p:txBody>
      </p:sp>
      <p:sp>
        <p:nvSpPr>
          <p:cNvPr id="3" name="Content Placeholder 2"/>
          <p:cNvSpPr>
            <a:spLocks noGrp="1"/>
          </p:cNvSpPr>
          <p:nvPr>
            <p:ph idx="1"/>
          </p:nvPr>
        </p:nvSpPr>
        <p:spPr>
          <a:xfrm>
            <a:off x="317500" y="1066800"/>
            <a:ext cx="11493500" cy="5613400"/>
          </a:xfrm>
        </p:spPr>
        <p:txBody>
          <a:bodyPr>
            <a:normAutofit/>
          </a:bodyPr>
          <a:lstStyle/>
          <a:p>
            <a:r>
              <a:rPr lang="en-US" dirty="0" smtClean="0">
                <a:latin typeface="Arial Black" panose="020B0A04020102020204" pitchFamily="34" charset="0"/>
              </a:rPr>
              <a:t>Grab a pencil/pen.</a:t>
            </a:r>
          </a:p>
          <a:p>
            <a:r>
              <a:rPr lang="en-US" dirty="0" smtClean="0">
                <a:latin typeface="Arial Black" panose="020B0A04020102020204" pitchFamily="34" charset="0"/>
              </a:rPr>
              <a:t>As we watch this video, think about the following and jot down at least THREE comments that answer this question:</a:t>
            </a:r>
          </a:p>
          <a:p>
            <a:pPr marL="0" indent="0" algn="ctr">
              <a:buNone/>
            </a:pPr>
            <a:r>
              <a:rPr lang="en-US" dirty="0" smtClean="0">
                <a:latin typeface="Arial Black" panose="020B0A04020102020204" pitchFamily="34" charset="0"/>
              </a:rPr>
              <a:t>What are the circumstances for victims and rescuers after the earthquake hits Nepal?</a:t>
            </a:r>
          </a:p>
          <a:p>
            <a:pPr marL="0" indent="0" algn="ctr">
              <a:buNone/>
            </a:pPr>
            <a:endParaRPr lang="en-US" dirty="0">
              <a:latin typeface="Arial Black" panose="020B0A04020102020204" pitchFamily="34" charset="0"/>
            </a:endParaRPr>
          </a:p>
          <a:p>
            <a:r>
              <a:rPr lang="en-US" dirty="0" smtClean="0">
                <a:latin typeface="Arial Black" panose="020B0A04020102020204" pitchFamily="34" charset="0"/>
              </a:rPr>
              <a:t>Now take a moment to discuss what you wrote down with your group.</a:t>
            </a:r>
          </a:p>
          <a:p>
            <a:r>
              <a:rPr lang="en-US" dirty="0" smtClean="0">
                <a:latin typeface="Arial Black" panose="020B0A04020102020204" pitchFamily="34" charset="0"/>
              </a:rPr>
              <a:t>Now let’s talk…</a:t>
            </a:r>
            <a:r>
              <a:rPr lang="en-US" dirty="0"/>
              <a:t/>
            </a:r>
            <a:br>
              <a:rPr lang="en-US" dirty="0"/>
            </a:br>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5084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2209800" y="609600"/>
            <a:ext cx="77724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dirty="0">
                <a:solidFill>
                  <a:srgbClr val="FF0000"/>
                </a:solidFill>
                <a:latin typeface="Impact" charset="0"/>
              </a:rPr>
              <a:t>District 11</a:t>
            </a:r>
          </a:p>
        </p:txBody>
      </p:sp>
      <p:sp>
        <p:nvSpPr>
          <p:cNvPr id="165891" name="Rectangle 3"/>
          <p:cNvSpPr>
            <a:spLocks noGrp="1" noChangeArrowheads="1"/>
          </p:cNvSpPr>
          <p:nvPr>
            <p:ph type="body" sz="half" idx="1"/>
          </p:nvPr>
        </p:nvSpPr>
        <p:spPr bwMode="auto">
          <a:xfrm>
            <a:off x="774700" y="1981200"/>
            <a:ext cx="5245100" cy="4114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Autofit/>
          </a:bodyPr>
          <a:lstStyle/>
          <a:p>
            <a:pPr>
              <a:defRPr/>
            </a:pPr>
            <a:r>
              <a:rPr lang="en-US" sz="3200" dirty="0">
                <a:solidFill>
                  <a:srgbClr val="FF0000"/>
                </a:solidFill>
                <a:latin typeface="Helvetica" charset="0"/>
              </a:rPr>
              <a:t>District 11's industry is agriculture - orchards and fields of grain and cotton surround the district. Almost everything grown is shipped directly to </a:t>
            </a:r>
            <a:r>
              <a:rPr lang="en-US" sz="3200" dirty="0">
                <a:solidFill>
                  <a:srgbClr val="FF0000"/>
                </a:solidFill>
                <a:latin typeface="Helvetica" charset="0"/>
                <a:hlinkClick r:id="rId2"/>
              </a:rPr>
              <a:t>the Capitol</a:t>
            </a:r>
            <a:r>
              <a:rPr lang="en-US" sz="3200" dirty="0">
                <a:solidFill>
                  <a:srgbClr val="FF0000"/>
                </a:solidFill>
                <a:latin typeface="Helvetica" charset="0"/>
              </a:rPr>
              <a:t>. It is one of the poorest districts in Panem, second only to District 12.</a:t>
            </a:r>
          </a:p>
        </p:txBody>
      </p:sp>
      <p:pic>
        <p:nvPicPr>
          <p:cNvPr id="51203" name="Picture 6" descr="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56489" y="609600"/>
            <a:ext cx="3998911" cy="584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4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additive="base">
                                        <p:cTn id="7" dur="500" fill="hold"/>
                                        <p:tgtEl>
                                          <p:spTgt spid="165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gtEl>
                                        <p:attrNameLst>
                                          <p:attrName>style.visibility</p:attrName>
                                        </p:attrNameLst>
                                      </p:cBhvr>
                                      <p:to>
                                        <p:strVal val="visible"/>
                                      </p:to>
                                    </p:set>
                                    <p:anim calcmode="lin" valueType="num">
                                      <p:cBhvr additive="base">
                                        <p:cTn id="13" dur="500" fill="hold"/>
                                        <p:tgtEl>
                                          <p:spTgt spid="51203"/>
                                        </p:tgtEl>
                                        <p:attrNameLst>
                                          <p:attrName>ppt_x</p:attrName>
                                        </p:attrNameLst>
                                      </p:cBhvr>
                                      <p:tavLst>
                                        <p:tav tm="0">
                                          <p:val>
                                            <p:strVal val="#ppt_x"/>
                                          </p:val>
                                        </p:tav>
                                        <p:tav tm="100000">
                                          <p:val>
                                            <p:strVal val="#ppt_x"/>
                                          </p:val>
                                        </p:tav>
                                      </p:tavLst>
                                    </p:anim>
                                    <p:anim calcmode="lin" valueType="num">
                                      <p:cBhvr additive="base">
                                        <p:cTn id="14" dur="500" fill="hold"/>
                                        <p:tgtEl>
                                          <p:spTgt spid="51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bwMode="auto">
          <a:xfrm>
            <a:off x="2209800" y="609600"/>
            <a:ext cx="77724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defRPr/>
            </a:pPr>
            <a:r>
              <a:rPr lang="en-US" dirty="0">
                <a:solidFill>
                  <a:srgbClr val="FF0000"/>
                </a:solidFill>
                <a:latin typeface="Impact" charset="0"/>
              </a:rPr>
              <a:t>District 12</a:t>
            </a:r>
          </a:p>
        </p:txBody>
      </p:sp>
      <p:sp>
        <p:nvSpPr>
          <p:cNvPr id="166915" name="Rectangle 3"/>
          <p:cNvSpPr>
            <a:spLocks noGrp="1" noChangeArrowheads="1"/>
          </p:cNvSpPr>
          <p:nvPr>
            <p:ph type="body" sz="half" idx="1"/>
          </p:nvPr>
        </p:nvSpPr>
        <p:spPr bwMode="auto">
          <a:xfrm>
            <a:off x="139700" y="1485900"/>
            <a:ext cx="7023100" cy="5181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Autofit/>
          </a:bodyPr>
          <a:lstStyle/>
          <a:p>
            <a:pPr>
              <a:defRPr/>
            </a:pPr>
            <a:r>
              <a:rPr lang="en-US" dirty="0">
                <a:solidFill>
                  <a:srgbClr val="FF0000"/>
                </a:solidFill>
                <a:latin typeface="Helvetica" charset="0"/>
              </a:rPr>
              <a:t>District 12 is the smallest and poorest of the thirteen districts of Panem. Located in Appalachia, it had a population of around 8,000 people before the district was firebombed by the Capitol. District 12's main industry is coal mining, but after the Second Rebellion, the mines were closed and their main industry became the production of medicines. District 12 is also the original home to </a:t>
            </a:r>
            <a:r>
              <a:rPr lang="en-US" dirty="0" smtClean="0">
                <a:solidFill>
                  <a:srgbClr val="FF0000"/>
                </a:solidFill>
                <a:latin typeface="Helvetica" charset="0"/>
              </a:rPr>
              <a:t>Katniss Everdeen.</a:t>
            </a:r>
            <a:endParaRPr lang="en-US" dirty="0">
              <a:solidFill>
                <a:srgbClr val="FF0000"/>
              </a:solidFill>
              <a:latin typeface="Helvetica" charset="0"/>
            </a:endParaRPr>
          </a:p>
        </p:txBody>
      </p:sp>
      <p:pic>
        <p:nvPicPr>
          <p:cNvPr id="52227" name="Picture 6" descr="1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96163" y="471382"/>
            <a:ext cx="4021137" cy="58786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85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 calcmode="lin" valueType="num">
                                      <p:cBhvr additive="base">
                                        <p:cTn id="7" dur="500" fill="hold"/>
                                        <p:tgtEl>
                                          <p:spTgt spid="166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6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500" fill="hold"/>
                                        <p:tgtEl>
                                          <p:spTgt spid="52227"/>
                                        </p:tgtEl>
                                        <p:attrNameLst>
                                          <p:attrName>ppt_x</p:attrName>
                                        </p:attrNameLst>
                                      </p:cBhvr>
                                      <p:tavLst>
                                        <p:tav tm="0">
                                          <p:val>
                                            <p:strVal val="#ppt_x"/>
                                          </p:val>
                                        </p:tav>
                                        <p:tav tm="100000">
                                          <p:val>
                                            <p:strVal val="#ppt_x"/>
                                          </p:val>
                                        </p:tav>
                                      </p:tavLst>
                                    </p:anim>
                                    <p:anim calcmode="lin" valueType="num">
                                      <p:cBhvr additive="base">
                                        <p:cTn id="14"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bwMode="auto">
          <a:xfrm>
            <a:off x="1130300" y="609600"/>
            <a:ext cx="10096500" cy="863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lgn="ctr">
              <a:defRPr/>
            </a:pPr>
            <a:r>
              <a:rPr lang="en-US" dirty="0" smtClean="0">
                <a:solidFill>
                  <a:schemeClr val="accent5">
                    <a:lumMod val="75000"/>
                  </a:schemeClr>
                </a:solidFill>
                <a:latin typeface="Impact" charset="0"/>
              </a:rPr>
              <a:t>Your Job</a:t>
            </a:r>
            <a:endParaRPr lang="en-US" dirty="0">
              <a:solidFill>
                <a:schemeClr val="accent5">
                  <a:lumMod val="75000"/>
                </a:schemeClr>
              </a:solidFill>
              <a:latin typeface="Impact" charset="0"/>
            </a:endParaRPr>
          </a:p>
        </p:txBody>
      </p:sp>
      <p:sp>
        <p:nvSpPr>
          <p:cNvPr id="167939" name="Rectangle 3"/>
          <p:cNvSpPr>
            <a:spLocks noGrp="1" noChangeArrowheads="1"/>
          </p:cNvSpPr>
          <p:nvPr>
            <p:ph type="body" idx="1"/>
          </p:nvPr>
        </p:nvSpPr>
        <p:spPr bwMode="auto">
          <a:xfrm>
            <a:off x="406400" y="1473200"/>
            <a:ext cx="11366500" cy="4622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fontScale="92500"/>
          </a:bodyPr>
          <a:lstStyle/>
          <a:p>
            <a:pPr>
              <a:defRPr/>
            </a:pPr>
            <a:r>
              <a:rPr lang="en-US" sz="3200" b="1" dirty="0">
                <a:solidFill>
                  <a:schemeClr val="accent6">
                    <a:lumMod val="75000"/>
                  </a:schemeClr>
                </a:solidFill>
              </a:rPr>
              <a:t>You will be given a </a:t>
            </a:r>
            <a:r>
              <a:rPr lang="en-US" sz="3200" b="1" dirty="0">
                <a:solidFill>
                  <a:srgbClr val="FF0000"/>
                </a:solidFill>
              </a:rPr>
              <a:t>random</a:t>
            </a:r>
            <a:r>
              <a:rPr lang="en-US" sz="3200" b="1" dirty="0">
                <a:solidFill>
                  <a:schemeClr val="accent6">
                    <a:lumMod val="75000"/>
                  </a:schemeClr>
                </a:solidFill>
              </a:rPr>
              <a:t> district. And a </a:t>
            </a:r>
            <a:r>
              <a:rPr lang="en-US" sz="3200" b="1" dirty="0">
                <a:solidFill>
                  <a:srgbClr val="FF0000"/>
                </a:solidFill>
              </a:rPr>
              <a:t>random</a:t>
            </a:r>
            <a:r>
              <a:rPr lang="en-US" sz="3200" b="1" dirty="0">
                <a:solidFill>
                  <a:schemeClr val="accent6">
                    <a:lumMod val="75000"/>
                  </a:schemeClr>
                </a:solidFill>
              </a:rPr>
              <a:t> job in that district.</a:t>
            </a:r>
          </a:p>
          <a:p>
            <a:pPr>
              <a:defRPr/>
            </a:pPr>
            <a:r>
              <a:rPr lang="en-US" sz="3600" b="1" dirty="0">
                <a:solidFill>
                  <a:schemeClr val="accent6">
                    <a:lumMod val="75000"/>
                  </a:schemeClr>
                </a:solidFill>
              </a:rPr>
              <a:t>You will </a:t>
            </a:r>
            <a:r>
              <a:rPr lang="en-US" sz="3600" b="1" dirty="0">
                <a:solidFill>
                  <a:schemeClr val="accent5"/>
                </a:solidFill>
              </a:rPr>
              <a:t>attempt</a:t>
            </a:r>
            <a:r>
              <a:rPr lang="en-US" sz="3600" b="1" dirty="0">
                <a:solidFill>
                  <a:schemeClr val="accent6">
                    <a:lumMod val="75000"/>
                  </a:schemeClr>
                </a:solidFill>
              </a:rPr>
              <a:t> to </a:t>
            </a:r>
            <a:r>
              <a:rPr lang="en-US" sz="3600" b="1" dirty="0">
                <a:solidFill>
                  <a:schemeClr val="accent1">
                    <a:lumMod val="75000"/>
                  </a:schemeClr>
                </a:solidFill>
              </a:rPr>
              <a:t>persuade</a:t>
            </a:r>
            <a:r>
              <a:rPr lang="en-US" sz="3600" b="1" dirty="0">
                <a:solidFill>
                  <a:schemeClr val="accent6">
                    <a:lumMod val="75000"/>
                  </a:schemeClr>
                </a:solidFill>
              </a:rPr>
              <a:t> me that </a:t>
            </a:r>
            <a:r>
              <a:rPr lang="en-US" sz="3600" b="1" dirty="0" smtClean="0">
                <a:solidFill>
                  <a:schemeClr val="accent6">
                    <a:lumMod val="75000"/>
                  </a:schemeClr>
                </a:solidFill>
              </a:rPr>
              <a:t>you </a:t>
            </a:r>
            <a:r>
              <a:rPr lang="en-US" sz="3600" b="1" dirty="0">
                <a:solidFill>
                  <a:schemeClr val="accent6">
                    <a:lumMod val="75000"/>
                  </a:schemeClr>
                </a:solidFill>
              </a:rPr>
              <a:t>cannot be sent to the </a:t>
            </a:r>
            <a:r>
              <a:rPr lang="en-US" sz="3600" b="1" dirty="0" smtClean="0">
                <a:solidFill>
                  <a:schemeClr val="bg2">
                    <a:lumMod val="10000"/>
                  </a:schemeClr>
                </a:solidFill>
              </a:rPr>
              <a:t>Hunger Games</a:t>
            </a:r>
            <a:r>
              <a:rPr lang="en-US" sz="3600" b="1" dirty="0" smtClean="0">
                <a:solidFill>
                  <a:schemeClr val="accent6">
                    <a:lumMod val="75000"/>
                  </a:schemeClr>
                </a:solidFill>
              </a:rPr>
              <a:t>.</a:t>
            </a:r>
          </a:p>
          <a:p>
            <a:pPr>
              <a:defRPr/>
            </a:pPr>
            <a:r>
              <a:rPr lang="en-US" sz="4000" b="1" dirty="0" smtClean="0">
                <a:solidFill>
                  <a:schemeClr val="accent6">
                    <a:lumMod val="75000"/>
                  </a:schemeClr>
                </a:solidFill>
              </a:rPr>
              <a:t>Be </a:t>
            </a:r>
            <a:r>
              <a:rPr lang="en-US" sz="4000" b="1" dirty="0" smtClean="0">
                <a:solidFill>
                  <a:srgbClr val="FFFF00"/>
                </a:solidFill>
              </a:rPr>
              <a:t>creative</a:t>
            </a:r>
            <a:r>
              <a:rPr lang="en-US" sz="4000" b="1" dirty="0" smtClean="0">
                <a:solidFill>
                  <a:schemeClr val="accent6">
                    <a:lumMod val="75000"/>
                  </a:schemeClr>
                </a:solidFill>
              </a:rPr>
              <a:t>! Use every tool in the book:</a:t>
            </a:r>
          </a:p>
          <a:p>
            <a:pPr lvl="1">
              <a:defRPr/>
            </a:pPr>
            <a:r>
              <a:rPr lang="en-US" sz="4000" b="1" dirty="0" smtClean="0">
                <a:solidFill>
                  <a:schemeClr val="accent2"/>
                </a:solidFill>
              </a:rPr>
              <a:t>Ethos</a:t>
            </a:r>
            <a:r>
              <a:rPr lang="en-US" sz="4000" b="1" dirty="0" smtClean="0">
                <a:solidFill>
                  <a:schemeClr val="accent6">
                    <a:lumMod val="75000"/>
                  </a:schemeClr>
                </a:solidFill>
              </a:rPr>
              <a:t> – convince me you’re </a:t>
            </a:r>
            <a:r>
              <a:rPr lang="en-US" sz="4000" b="1" dirty="0" smtClean="0">
                <a:solidFill>
                  <a:schemeClr val="accent2"/>
                </a:solidFill>
              </a:rPr>
              <a:t>honest</a:t>
            </a:r>
            <a:r>
              <a:rPr lang="en-US" sz="4000" b="1" dirty="0" smtClean="0">
                <a:solidFill>
                  <a:schemeClr val="accent6">
                    <a:lumMod val="75000"/>
                  </a:schemeClr>
                </a:solidFill>
              </a:rPr>
              <a:t>, </a:t>
            </a:r>
            <a:r>
              <a:rPr lang="en-US" sz="4000" b="1" dirty="0" smtClean="0">
                <a:solidFill>
                  <a:schemeClr val="accent2"/>
                </a:solidFill>
              </a:rPr>
              <a:t>trustworthy</a:t>
            </a:r>
            <a:r>
              <a:rPr lang="en-US" sz="4000" b="1" dirty="0" smtClean="0">
                <a:solidFill>
                  <a:schemeClr val="accent6">
                    <a:lumMod val="75000"/>
                  </a:schemeClr>
                </a:solidFill>
              </a:rPr>
              <a:t>, etc.</a:t>
            </a:r>
          </a:p>
          <a:p>
            <a:pPr lvl="1">
              <a:defRPr/>
            </a:pPr>
            <a:r>
              <a:rPr lang="en-US" sz="4000" b="1" dirty="0" smtClean="0">
                <a:solidFill>
                  <a:schemeClr val="accent1"/>
                </a:solidFill>
              </a:rPr>
              <a:t>Pathos</a:t>
            </a:r>
            <a:r>
              <a:rPr lang="en-US" sz="4000" b="1" dirty="0" smtClean="0">
                <a:solidFill>
                  <a:schemeClr val="accent6">
                    <a:lumMod val="75000"/>
                  </a:schemeClr>
                </a:solidFill>
              </a:rPr>
              <a:t> – Make me </a:t>
            </a:r>
            <a:r>
              <a:rPr lang="en-US" sz="4000" b="1" dirty="0" smtClean="0">
                <a:solidFill>
                  <a:schemeClr val="accent1"/>
                </a:solidFill>
              </a:rPr>
              <a:t>emotional</a:t>
            </a:r>
            <a:r>
              <a:rPr lang="en-US" sz="4000" b="1" dirty="0" smtClean="0">
                <a:solidFill>
                  <a:schemeClr val="accent6">
                    <a:lumMod val="75000"/>
                  </a:schemeClr>
                </a:solidFill>
              </a:rPr>
              <a:t>. Go for my </a:t>
            </a:r>
            <a:r>
              <a:rPr lang="en-US" sz="4000" b="1" dirty="0" smtClean="0">
                <a:solidFill>
                  <a:schemeClr val="accent1"/>
                </a:solidFill>
              </a:rPr>
              <a:t>sympathy</a:t>
            </a:r>
            <a:r>
              <a:rPr lang="en-US" sz="4000" b="1" dirty="0" smtClean="0">
                <a:solidFill>
                  <a:schemeClr val="accent6">
                    <a:lumMod val="75000"/>
                  </a:schemeClr>
                </a:solidFill>
              </a:rPr>
              <a:t>!</a:t>
            </a:r>
          </a:p>
          <a:p>
            <a:pPr lvl="1">
              <a:defRPr/>
            </a:pPr>
            <a:r>
              <a:rPr lang="en-US" sz="4000" b="1" dirty="0" smtClean="0">
                <a:solidFill>
                  <a:srgbClr val="7030A0"/>
                </a:solidFill>
              </a:rPr>
              <a:t>Logos</a:t>
            </a:r>
            <a:r>
              <a:rPr lang="en-US" sz="4000" b="1" dirty="0" smtClean="0">
                <a:solidFill>
                  <a:schemeClr val="accent6">
                    <a:lumMod val="75000"/>
                  </a:schemeClr>
                </a:solidFill>
              </a:rPr>
              <a:t> – Explain to me why it is not </a:t>
            </a:r>
            <a:r>
              <a:rPr lang="en-US" sz="4000" b="1" dirty="0" smtClean="0">
                <a:solidFill>
                  <a:srgbClr val="7030A0"/>
                </a:solidFill>
              </a:rPr>
              <a:t>logical</a:t>
            </a:r>
            <a:r>
              <a:rPr lang="en-US" sz="4000" b="1" dirty="0" smtClean="0">
                <a:solidFill>
                  <a:schemeClr val="accent6">
                    <a:lumMod val="75000"/>
                  </a:schemeClr>
                </a:solidFill>
              </a:rPr>
              <a:t> for you to leave your District; why your job is too important.</a:t>
            </a:r>
            <a:endParaRPr lang="en-US" sz="4000" b="1" dirty="0">
              <a:solidFill>
                <a:srgbClr val="FF0000"/>
              </a:solidFill>
            </a:endParaRPr>
          </a:p>
        </p:txBody>
      </p:sp>
    </p:spTree>
    <p:extLst>
      <p:ext uri="{BB962C8B-B14F-4D97-AF65-F5344CB8AC3E}">
        <p14:creationId xmlns:p14="http://schemas.microsoft.com/office/powerpoint/2010/main" val="412034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 calcmode="lin" valueType="num">
                                      <p:cBhvr additive="base">
                                        <p:cTn id="7" dur="5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7939">
                                            <p:txEl>
                                              <p:pRg st="1" end="1"/>
                                            </p:txEl>
                                          </p:spTgt>
                                        </p:tgtEl>
                                        <p:attrNameLst>
                                          <p:attrName>style.visibility</p:attrName>
                                        </p:attrNameLst>
                                      </p:cBhvr>
                                      <p:to>
                                        <p:strVal val="visible"/>
                                      </p:to>
                                    </p:set>
                                    <p:anim calcmode="lin" valueType="num">
                                      <p:cBhvr additive="base">
                                        <p:cTn id="13" dur="500" fill="hold"/>
                                        <p:tgtEl>
                                          <p:spTgt spid="167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7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7939">
                                            <p:txEl>
                                              <p:pRg st="2" end="2"/>
                                            </p:txEl>
                                          </p:spTgt>
                                        </p:tgtEl>
                                        <p:attrNameLst>
                                          <p:attrName>style.visibility</p:attrName>
                                        </p:attrNameLst>
                                      </p:cBhvr>
                                      <p:to>
                                        <p:strVal val="visible"/>
                                      </p:to>
                                    </p:set>
                                    <p:anim calcmode="lin" valueType="num">
                                      <p:cBhvr additive="base">
                                        <p:cTn id="19" dur="5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793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7939">
                                            <p:txEl>
                                              <p:pRg st="3" end="3"/>
                                            </p:txEl>
                                          </p:spTgt>
                                        </p:tgtEl>
                                        <p:attrNameLst>
                                          <p:attrName>style.visibility</p:attrName>
                                        </p:attrNameLst>
                                      </p:cBhvr>
                                      <p:to>
                                        <p:strVal val="visible"/>
                                      </p:to>
                                    </p:set>
                                    <p:anim calcmode="lin" valueType="num">
                                      <p:cBhvr additive="base">
                                        <p:cTn id="23" dur="500" fill="hold"/>
                                        <p:tgtEl>
                                          <p:spTgt spid="16793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793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7939">
                                            <p:txEl>
                                              <p:pRg st="4" end="4"/>
                                            </p:txEl>
                                          </p:spTgt>
                                        </p:tgtEl>
                                        <p:attrNameLst>
                                          <p:attrName>style.visibility</p:attrName>
                                        </p:attrNameLst>
                                      </p:cBhvr>
                                      <p:to>
                                        <p:strVal val="visible"/>
                                      </p:to>
                                    </p:set>
                                    <p:anim calcmode="lin" valueType="num">
                                      <p:cBhvr additive="base">
                                        <p:cTn id="27" dur="5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793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7939">
                                            <p:txEl>
                                              <p:pRg st="5" end="5"/>
                                            </p:txEl>
                                          </p:spTgt>
                                        </p:tgtEl>
                                        <p:attrNameLst>
                                          <p:attrName>style.visibility</p:attrName>
                                        </p:attrNameLst>
                                      </p:cBhvr>
                                      <p:to>
                                        <p:strVal val="visible"/>
                                      </p:to>
                                    </p:set>
                                    <p:anim calcmode="lin" valueType="num">
                                      <p:cBhvr additive="base">
                                        <p:cTn id="31" dur="500" fill="hold"/>
                                        <p:tgtEl>
                                          <p:spTgt spid="1679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79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bwMode="auto">
          <a:xfrm>
            <a:off x="1733550" y="254000"/>
            <a:ext cx="8724900" cy="2489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fontScale="90000"/>
          </a:bodyPr>
          <a:lstStyle/>
          <a:p>
            <a:pPr algn="ctr">
              <a:defRPr/>
            </a:pPr>
            <a:r>
              <a:rPr lang="en-US" sz="9600" dirty="0">
                <a:solidFill>
                  <a:srgbClr val="7030A0"/>
                </a:solidFill>
                <a:latin typeface="Impact" charset="0"/>
              </a:rPr>
              <a:t>Happy </a:t>
            </a:r>
            <a:r>
              <a:rPr lang="en-US" sz="9600" dirty="0" smtClean="0">
                <a:solidFill>
                  <a:srgbClr val="7030A0"/>
                </a:solidFill>
                <a:latin typeface="Impact" charset="0"/>
              </a:rPr>
              <a:t>HOMEWORK </a:t>
            </a:r>
            <a:r>
              <a:rPr lang="en-US" sz="9600" dirty="0">
                <a:solidFill>
                  <a:srgbClr val="7030A0"/>
                </a:solidFill>
                <a:latin typeface="Impact" charset="0"/>
              </a:rPr>
              <a:t>Games</a:t>
            </a:r>
          </a:p>
        </p:txBody>
      </p:sp>
      <p:sp>
        <p:nvSpPr>
          <p:cNvPr id="169987" name="Rectangle 3"/>
          <p:cNvSpPr>
            <a:spLocks noGrp="1" noChangeArrowheads="1"/>
          </p:cNvSpPr>
          <p:nvPr>
            <p:ph type="body" idx="1"/>
          </p:nvPr>
        </p:nvSpPr>
        <p:spPr bwMode="auto">
          <a:xfrm>
            <a:off x="2209800" y="2743200"/>
            <a:ext cx="7772400" cy="4114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normAutofit/>
          </a:bodyPr>
          <a:lstStyle/>
          <a:p>
            <a:pPr algn="ctr">
              <a:buFontTx/>
              <a:buNone/>
            </a:pPr>
            <a:r>
              <a:rPr lang="en-US" altLang="en-US" sz="4800" dirty="0" smtClean="0">
                <a:solidFill>
                  <a:srgbClr val="FF0000"/>
                </a:solidFill>
                <a:latin typeface="Impact" panose="020B0806030902050204" pitchFamily="34" charset="0"/>
                <a:ea typeface="ＭＳ Ｐゴシック" panose="020B0600070205080204" pitchFamily="34" charset="-128"/>
              </a:rPr>
              <a:t>May the odds be ever in your favor…</a:t>
            </a:r>
          </a:p>
          <a:p>
            <a:pPr algn="ctr">
              <a:buFontTx/>
              <a:buNone/>
            </a:pPr>
            <a:endParaRPr lang="en-US" altLang="en-US" sz="4800" dirty="0">
              <a:solidFill>
                <a:srgbClr val="FF0000"/>
              </a:solidFill>
              <a:latin typeface="Impact" panose="020B0806030902050204" pitchFamily="34" charset="0"/>
              <a:ea typeface="ＭＳ Ｐゴシック" panose="020B0600070205080204" pitchFamily="34" charset="-128"/>
            </a:endParaRPr>
          </a:p>
          <a:p>
            <a:pPr algn="ctr">
              <a:buFontTx/>
              <a:buNone/>
            </a:pPr>
            <a:r>
              <a:rPr lang="en-US" altLang="en-US" sz="4800" dirty="0" smtClean="0">
                <a:solidFill>
                  <a:srgbClr val="FF0000"/>
                </a:solidFill>
                <a:latin typeface="Impact" panose="020B0806030902050204" pitchFamily="34" charset="0"/>
                <a:ea typeface="ＭＳ Ｐゴシック" panose="020B0600070205080204" pitchFamily="34" charset="-128"/>
              </a:rPr>
              <a:t>of getting this submitted by </a:t>
            </a:r>
          </a:p>
          <a:p>
            <a:pPr algn="ctr">
              <a:buFontTx/>
              <a:buNone/>
            </a:pPr>
            <a:r>
              <a:rPr lang="en-US" altLang="en-US" sz="4800" dirty="0" smtClean="0">
                <a:solidFill>
                  <a:srgbClr val="FF0000"/>
                </a:solidFill>
                <a:latin typeface="Impact" panose="020B0806030902050204" pitchFamily="34" charset="0"/>
                <a:ea typeface="ＭＳ Ｐゴシック" panose="020B0600070205080204" pitchFamily="34" charset="-128"/>
              </a:rPr>
              <a:t>MONDAY AT 7:00 a.m.</a:t>
            </a:r>
          </a:p>
        </p:txBody>
      </p:sp>
    </p:spTree>
    <p:extLst>
      <p:ext uri="{BB962C8B-B14F-4D97-AF65-F5344CB8AC3E}">
        <p14:creationId xmlns:p14="http://schemas.microsoft.com/office/powerpoint/2010/main" val="233034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additive="base">
                                        <p:cTn id="7" dur="500" fill="hold"/>
                                        <p:tgtEl>
                                          <p:spTgt spid="169986"/>
                                        </p:tgtEl>
                                        <p:attrNameLst>
                                          <p:attrName>ppt_x</p:attrName>
                                        </p:attrNameLst>
                                      </p:cBhvr>
                                      <p:tavLst>
                                        <p:tav tm="0">
                                          <p:val>
                                            <p:strVal val="#ppt_x"/>
                                          </p:val>
                                        </p:tav>
                                        <p:tav tm="100000">
                                          <p:val>
                                            <p:strVal val="#ppt_x"/>
                                          </p:val>
                                        </p:tav>
                                      </p:tavLst>
                                    </p:anim>
                                    <p:anim calcmode="lin" valueType="num">
                                      <p:cBhvr additive="base">
                                        <p:cTn id="8" dur="500" fill="hold"/>
                                        <p:tgtEl>
                                          <p:spTgt spid="1699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9987">
                                            <p:txEl>
                                              <p:pRg st="0" end="0"/>
                                            </p:txEl>
                                          </p:spTgt>
                                        </p:tgtEl>
                                        <p:attrNameLst>
                                          <p:attrName>style.visibility</p:attrName>
                                        </p:attrNameLst>
                                      </p:cBhvr>
                                      <p:to>
                                        <p:strVal val="visible"/>
                                      </p:to>
                                    </p:set>
                                    <p:anim calcmode="lin" valueType="num">
                                      <p:cBhvr additive="base">
                                        <p:cTn id="13" dur="500" fill="hold"/>
                                        <p:tgtEl>
                                          <p:spTgt spid="1699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9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9987">
                                            <p:txEl>
                                              <p:pRg st="2" end="2"/>
                                            </p:txEl>
                                          </p:spTgt>
                                        </p:tgtEl>
                                        <p:attrNameLst>
                                          <p:attrName>style.visibility</p:attrName>
                                        </p:attrNameLst>
                                      </p:cBhvr>
                                      <p:to>
                                        <p:strVal val="visible"/>
                                      </p:to>
                                    </p:set>
                                    <p:anim calcmode="lin" valueType="num">
                                      <p:cBhvr additive="base">
                                        <p:cTn id="19" dur="5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998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9987">
                                            <p:txEl>
                                              <p:pRg st="3" end="3"/>
                                            </p:txEl>
                                          </p:spTgt>
                                        </p:tgtEl>
                                        <p:attrNameLst>
                                          <p:attrName>style.visibility</p:attrName>
                                        </p:attrNameLst>
                                      </p:cBhvr>
                                      <p:to>
                                        <p:strVal val="visible"/>
                                      </p:to>
                                    </p:set>
                                    <p:anim calcmode="lin" valueType="num">
                                      <p:cBhvr additive="base">
                                        <p:cTn id="23" dur="500" fill="hold"/>
                                        <p:tgtEl>
                                          <p:spTgt spid="16998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9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073"/>
            <a:ext cx="10515600" cy="892175"/>
          </a:xfrm>
        </p:spPr>
        <p:txBody>
          <a:bodyPr/>
          <a:lstStyle/>
          <a:p>
            <a:pPr algn="ctr"/>
            <a:r>
              <a:rPr lang="en-US" dirty="0" smtClean="0">
                <a:solidFill>
                  <a:srgbClr val="FF0000"/>
                </a:solidFill>
                <a:latin typeface="Arial Black" panose="020B0A04020102020204" pitchFamily="34" charset="0"/>
              </a:rPr>
              <a:t>EXIT TICKET</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838200" y="1199504"/>
            <a:ext cx="10515600" cy="4977459"/>
          </a:xfrm>
        </p:spPr>
        <p:txBody>
          <a:bodyPr>
            <a:normAutofit/>
          </a:bodyPr>
          <a:lstStyle/>
          <a:p>
            <a:pPr marL="0" indent="0" algn="ctr">
              <a:buNone/>
            </a:pPr>
            <a:r>
              <a:rPr lang="en-US" sz="4000" dirty="0" smtClean="0">
                <a:solidFill>
                  <a:schemeClr val="accent6">
                    <a:lumMod val="75000"/>
                  </a:schemeClr>
                </a:solidFill>
                <a:latin typeface="Arial Black" panose="020B0A04020102020204" pitchFamily="34" charset="0"/>
              </a:rPr>
              <a:t>If you could choose any district</a:t>
            </a:r>
          </a:p>
          <a:p>
            <a:pPr marL="0" indent="0" algn="ctr">
              <a:buNone/>
            </a:pPr>
            <a:r>
              <a:rPr lang="en-US" sz="4000" dirty="0" smtClean="0">
                <a:solidFill>
                  <a:srgbClr val="7030A0"/>
                </a:solidFill>
                <a:latin typeface="Arial Black" panose="020B0A04020102020204" pitchFamily="34" charset="0"/>
              </a:rPr>
              <a:t>(except District 1)</a:t>
            </a:r>
          </a:p>
          <a:p>
            <a:pPr marL="0" indent="0" algn="ctr">
              <a:buNone/>
            </a:pPr>
            <a:r>
              <a:rPr lang="en-US" sz="4000" dirty="0" smtClean="0">
                <a:solidFill>
                  <a:schemeClr val="accent6">
                    <a:lumMod val="75000"/>
                  </a:schemeClr>
                </a:solidFill>
                <a:latin typeface="Arial Black" panose="020B0A04020102020204" pitchFamily="34" charset="0"/>
              </a:rPr>
              <a:t>to live in, which one would you choose?</a:t>
            </a:r>
          </a:p>
          <a:p>
            <a:pPr marL="0" indent="0" algn="ctr">
              <a:buNone/>
            </a:pPr>
            <a:r>
              <a:rPr lang="en-US" sz="4000" dirty="0" smtClean="0">
                <a:solidFill>
                  <a:schemeClr val="accent2">
                    <a:lumMod val="75000"/>
                  </a:schemeClr>
                </a:solidFill>
                <a:latin typeface="Arial Black" panose="020B0A04020102020204" pitchFamily="34" charset="0"/>
              </a:rPr>
              <a:t>What would your job be?</a:t>
            </a:r>
            <a:endParaRPr lang="en-US" sz="4000" dirty="0">
              <a:solidFill>
                <a:schemeClr val="accent2">
                  <a:lumMod val="75000"/>
                </a:schemeClr>
              </a:solidFill>
              <a:latin typeface="Arial Black" panose="020B0A04020102020204" pitchFamily="34" charset="0"/>
            </a:endParaRPr>
          </a:p>
        </p:txBody>
      </p:sp>
      <p:sp>
        <p:nvSpPr>
          <p:cNvPr id="4" name="TextBox 3"/>
          <p:cNvSpPr txBox="1"/>
          <p:nvPr/>
        </p:nvSpPr>
        <p:spPr>
          <a:xfrm>
            <a:off x="9728200" y="307329"/>
            <a:ext cx="1380506" cy="461665"/>
          </a:xfrm>
          <a:prstGeom prst="rect">
            <a:avLst/>
          </a:prstGeom>
          <a:noFill/>
        </p:spPr>
        <p:txBody>
          <a:bodyPr wrap="none" rtlCol="0">
            <a:spAutoFit/>
          </a:bodyPr>
          <a:lstStyle/>
          <a:p>
            <a:r>
              <a:rPr lang="en-US" sz="2400" dirty="0" smtClean="0">
                <a:solidFill>
                  <a:srgbClr val="7030A0"/>
                </a:solidFill>
                <a:latin typeface="Arial Black" panose="020B0A04020102020204" pitchFamily="34" charset="0"/>
              </a:rPr>
              <a:t>10/3/19</a:t>
            </a:r>
            <a:endParaRPr lang="en-US" sz="2400"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9855596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solidFill>
                  <a:srgbClr val="FF0000"/>
                </a:solidFill>
                <a:latin typeface="Arial Black" panose="020B0A04020102020204" pitchFamily="34" charset="0"/>
              </a:rPr>
              <a:t>Start-Up</a:t>
            </a:r>
            <a:r>
              <a:rPr lang="en-US" dirty="0" smtClean="0">
                <a:latin typeface="Arial Black" panose="020B0A04020102020204" pitchFamily="34" charset="0"/>
              </a:rPr>
              <a:t> - </a:t>
            </a:r>
            <a:r>
              <a:rPr lang="en-US" dirty="0" smtClean="0">
                <a:solidFill>
                  <a:schemeClr val="accent5"/>
                </a:solidFill>
                <a:latin typeface="Arial Black" panose="020B0A04020102020204" pitchFamily="34" charset="0"/>
              </a:rPr>
              <a:t>Discussion</a:t>
            </a:r>
            <a:endParaRPr lang="en-US" dirty="0">
              <a:solidFill>
                <a:schemeClr val="accent5"/>
              </a:solidFill>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smtClean="0">
                <a:solidFill>
                  <a:schemeClr val="accent2">
                    <a:lumMod val="75000"/>
                  </a:schemeClr>
                </a:solidFill>
                <a:latin typeface="Arial Black" panose="020B0A04020102020204" pitchFamily="34" charset="0"/>
              </a:rPr>
              <a:t>Think</a:t>
            </a:r>
            <a:r>
              <a:rPr lang="en-US" sz="3600" dirty="0" smtClean="0">
                <a:solidFill>
                  <a:schemeClr val="accent6">
                    <a:lumMod val="75000"/>
                  </a:schemeClr>
                </a:solidFill>
                <a:latin typeface="Arial Black" panose="020B0A04020102020204" pitchFamily="34" charset="0"/>
              </a:rPr>
              <a:t> about this </a:t>
            </a:r>
            <a:r>
              <a:rPr lang="en-US" sz="3600" dirty="0" smtClean="0">
                <a:solidFill>
                  <a:schemeClr val="accent4">
                    <a:lumMod val="75000"/>
                  </a:schemeClr>
                </a:solidFill>
                <a:latin typeface="Arial Black" panose="020B0A04020102020204" pitchFamily="34" charset="0"/>
              </a:rPr>
              <a:t>famous </a:t>
            </a:r>
            <a:r>
              <a:rPr lang="en-US" sz="3600" dirty="0" smtClean="0">
                <a:solidFill>
                  <a:schemeClr val="accent6">
                    <a:lumMod val="75000"/>
                  </a:schemeClr>
                </a:solidFill>
                <a:latin typeface="Arial Black" panose="020B0A04020102020204" pitchFamily="34" charset="0"/>
              </a:rPr>
              <a:t>phrase:</a:t>
            </a:r>
          </a:p>
          <a:p>
            <a:pPr marL="0" indent="0" algn="ctr">
              <a:buNone/>
            </a:pPr>
            <a:r>
              <a:rPr lang="en-US" sz="3600" dirty="0" smtClean="0">
                <a:solidFill>
                  <a:schemeClr val="accent6">
                    <a:lumMod val="75000"/>
                  </a:schemeClr>
                </a:solidFill>
                <a:latin typeface="Arial Black" panose="020B0A04020102020204" pitchFamily="34" charset="0"/>
              </a:rPr>
              <a:t>To the </a:t>
            </a:r>
            <a:r>
              <a:rPr lang="en-US" sz="3600" dirty="0" smtClean="0">
                <a:solidFill>
                  <a:srgbClr val="C00000"/>
                </a:solidFill>
                <a:latin typeface="Arial Black" panose="020B0A04020102020204" pitchFamily="34" charset="0"/>
              </a:rPr>
              <a:t>victor</a:t>
            </a:r>
            <a:r>
              <a:rPr lang="en-US" sz="3600" dirty="0" smtClean="0">
                <a:solidFill>
                  <a:schemeClr val="accent6">
                    <a:lumMod val="75000"/>
                  </a:schemeClr>
                </a:solidFill>
                <a:latin typeface="Arial Black" panose="020B0A04020102020204" pitchFamily="34" charset="0"/>
              </a:rPr>
              <a:t> go the spoils.</a:t>
            </a:r>
          </a:p>
          <a:p>
            <a:pPr marL="0" indent="0" algn="ctr">
              <a:buNone/>
            </a:pPr>
            <a:endParaRPr lang="en-US" sz="3600" dirty="0">
              <a:solidFill>
                <a:schemeClr val="accent6">
                  <a:lumMod val="75000"/>
                </a:schemeClr>
              </a:solidFill>
              <a:latin typeface="Arial Black" panose="020B0A04020102020204" pitchFamily="34" charset="0"/>
            </a:endParaRPr>
          </a:p>
          <a:p>
            <a:pPr marL="0" indent="0" algn="ctr">
              <a:buNone/>
            </a:pPr>
            <a:r>
              <a:rPr lang="en-US" sz="3600" dirty="0" smtClean="0">
                <a:solidFill>
                  <a:schemeClr val="accent6">
                    <a:lumMod val="75000"/>
                  </a:schemeClr>
                </a:solidFill>
                <a:latin typeface="Arial Black" panose="020B0A04020102020204" pitchFamily="34" charset="0"/>
              </a:rPr>
              <a:t>Does </a:t>
            </a:r>
            <a:r>
              <a:rPr lang="en-US" sz="3600" dirty="0" smtClean="0">
                <a:solidFill>
                  <a:srgbClr val="7030A0"/>
                </a:solidFill>
                <a:latin typeface="Arial Black" panose="020B0A04020102020204" pitchFamily="34" charset="0"/>
              </a:rPr>
              <a:t>winning</a:t>
            </a:r>
            <a:r>
              <a:rPr lang="en-US" sz="3600" dirty="0" smtClean="0">
                <a:solidFill>
                  <a:schemeClr val="accent6">
                    <a:lumMod val="75000"/>
                  </a:schemeClr>
                </a:solidFill>
                <a:latin typeface="Arial Black" panose="020B0A04020102020204" pitchFamily="34" charset="0"/>
              </a:rPr>
              <a:t> solve </a:t>
            </a:r>
            <a:r>
              <a:rPr lang="en-US" sz="3600" dirty="0" smtClean="0">
                <a:solidFill>
                  <a:srgbClr val="FF0000"/>
                </a:solidFill>
                <a:latin typeface="Arial Black" panose="020B0A04020102020204" pitchFamily="34" charset="0"/>
              </a:rPr>
              <a:t>everything</a:t>
            </a:r>
            <a:r>
              <a:rPr lang="en-US" sz="3600" dirty="0" smtClean="0">
                <a:solidFill>
                  <a:schemeClr val="accent6">
                    <a:lumMod val="75000"/>
                  </a:schemeClr>
                </a:solidFill>
                <a:latin typeface="Arial Black" panose="020B0A04020102020204" pitchFamily="34" charset="0"/>
              </a:rPr>
              <a:t>?</a:t>
            </a:r>
          </a:p>
          <a:p>
            <a:pPr marL="0" indent="0" algn="ctr">
              <a:buNone/>
            </a:pPr>
            <a:r>
              <a:rPr lang="en-US" sz="3600" dirty="0" smtClean="0">
                <a:solidFill>
                  <a:schemeClr val="accent5"/>
                </a:solidFill>
                <a:latin typeface="Arial Black" panose="020B0A04020102020204" pitchFamily="34" charset="0"/>
              </a:rPr>
              <a:t>Why</a:t>
            </a:r>
            <a:r>
              <a:rPr lang="en-US" sz="3600" dirty="0" smtClean="0">
                <a:solidFill>
                  <a:schemeClr val="accent6">
                    <a:lumMod val="75000"/>
                  </a:schemeClr>
                </a:solidFill>
                <a:latin typeface="Arial Black" panose="020B0A04020102020204" pitchFamily="34" charset="0"/>
              </a:rPr>
              <a:t> or </a:t>
            </a:r>
            <a:r>
              <a:rPr lang="en-US" sz="3600" dirty="0" smtClean="0">
                <a:solidFill>
                  <a:schemeClr val="accent5"/>
                </a:solidFill>
                <a:latin typeface="Arial Black" panose="020B0A04020102020204" pitchFamily="34" charset="0"/>
              </a:rPr>
              <a:t>why</a:t>
            </a:r>
            <a:r>
              <a:rPr lang="en-US" sz="3600" dirty="0" smtClean="0">
                <a:solidFill>
                  <a:schemeClr val="accent6">
                    <a:lumMod val="75000"/>
                  </a:schemeClr>
                </a:solidFill>
                <a:latin typeface="Arial Black" panose="020B0A04020102020204" pitchFamily="34" charset="0"/>
              </a:rPr>
              <a:t> </a:t>
            </a:r>
            <a:r>
              <a:rPr lang="en-US" sz="3600" dirty="0" smtClean="0">
                <a:solidFill>
                  <a:srgbClr val="FFFF00"/>
                </a:solidFill>
                <a:latin typeface="Arial Black" panose="020B0A04020102020204" pitchFamily="34" charset="0"/>
              </a:rPr>
              <a:t>not</a:t>
            </a:r>
            <a:r>
              <a:rPr lang="en-US" sz="3600" dirty="0" smtClean="0">
                <a:solidFill>
                  <a:schemeClr val="accent6">
                    <a:lumMod val="75000"/>
                  </a:schemeClr>
                </a:solidFill>
                <a:latin typeface="Arial Black" panose="020B0A04020102020204" pitchFamily="34" charset="0"/>
              </a:rPr>
              <a:t>?</a:t>
            </a:r>
          </a:p>
          <a:p>
            <a:pPr marL="0" indent="0" algn="ctr">
              <a:buNone/>
            </a:pPr>
            <a:r>
              <a:rPr lang="en-US" sz="3600" dirty="0" smtClean="0">
                <a:solidFill>
                  <a:srgbClr val="FFFF00"/>
                </a:solidFill>
                <a:latin typeface="Arial Black" panose="020B0A04020102020204" pitchFamily="34" charset="0"/>
              </a:rPr>
              <a:t>Does</a:t>
            </a:r>
            <a:r>
              <a:rPr lang="en-US" sz="3600" dirty="0" smtClean="0">
                <a:solidFill>
                  <a:schemeClr val="accent6">
                    <a:lumMod val="75000"/>
                  </a:schemeClr>
                </a:solidFill>
                <a:latin typeface="Arial Black" panose="020B0A04020102020204" pitchFamily="34" charset="0"/>
              </a:rPr>
              <a:t> winning </a:t>
            </a:r>
            <a:r>
              <a:rPr lang="en-US" sz="3600" dirty="0" smtClean="0">
                <a:solidFill>
                  <a:srgbClr val="00B050"/>
                </a:solidFill>
                <a:latin typeface="Arial Black" panose="020B0A04020102020204" pitchFamily="34" charset="0"/>
              </a:rPr>
              <a:t>sometimes</a:t>
            </a:r>
            <a:r>
              <a:rPr lang="en-US" sz="3600" dirty="0" smtClean="0">
                <a:solidFill>
                  <a:schemeClr val="accent6">
                    <a:lumMod val="75000"/>
                  </a:schemeClr>
                </a:solidFill>
                <a:latin typeface="Arial Black" panose="020B0A04020102020204" pitchFamily="34" charset="0"/>
              </a:rPr>
              <a:t> cost us </a:t>
            </a:r>
            <a:r>
              <a:rPr lang="en-US" sz="3600" dirty="0" smtClean="0">
                <a:solidFill>
                  <a:srgbClr val="C00000"/>
                </a:solidFill>
                <a:latin typeface="Arial Black" panose="020B0A04020102020204" pitchFamily="34" charset="0"/>
              </a:rPr>
              <a:t>more</a:t>
            </a:r>
            <a:r>
              <a:rPr lang="en-US" sz="3600" dirty="0" smtClean="0">
                <a:solidFill>
                  <a:schemeClr val="accent6">
                    <a:lumMod val="75000"/>
                  </a:schemeClr>
                </a:solidFill>
                <a:latin typeface="Arial Black" panose="020B0A04020102020204" pitchFamily="34" charset="0"/>
              </a:rPr>
              <a:t> than </a:t>
            </a:r>
            <a:r>
              <a:rPr lang="en-US" sz="3600" dirty="0" smtClean="0">
                <a:solidFill>
                  <a:schemeClr val="accent1">
                    <a:lumMod val="75000"/>
                  </a:schemeClr>
                </a:solidFill>
                <a:latin typeface="Arial Black" panose="020B0A04020102020204" pitchFamily="34" charset="0"/>
              </a:rPr>
              <a:t>it’s</a:t>
            </a:r>
            <a:r>
              <a:rPr lang="en-US" sz="3600" dirty="0" smtClean="0">
                <a:solidFill>
                  <a:schemeClr val="accent6">
                    <a:lumMod val="75000"/>
                  </a:schemeClr>
                </a:solidFill>
                <a:latin typeface="Arial Black" panose="020B0A04020102020204" pitchFamily="34" charset="0"/>
              </a:rPr>
              <a:t> worth?</a:t>
            </a:r>
            <a:endParaRPr lang="en-US" sz="3600" dirty="0">
              <a:solidFill>
                <a:schemeClr val="accent6">
                  <a:lumMod val="75000"/>
                </a:schemeClr>
              </a:solidFill>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solidFill>
                  <a:schemeClr val="accent2">
                    <a:lumMod val="75000"/>
                  </a:schemeClr>
                </a:solidFill>
                <a:latin typeface="Arial Black" panose="020B0A04020102020204" pitchFamily="34" charset="0"/>
              </a:rPr>
              <a:t>10/7/19</a:t>
            </a:r>
            <a:endParaRPr lang="en-US" sz="2400"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84641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solidFill>
                  <a:schemeClr val="accent5"/>
                </a:solidFill>
                <a:latin typeface="Arial Black" panose="020B0A04020102020204" pitchFamily="34" charset="0"/>
              </a:rPr>
              <a:t>Start-Up</a:t>
            </a:r>
            <a:r>
              <a:rPr lang="en-US" dirty="0" smtClean="0">
                <a:latin typeface="Arial Black" panose="020B0A04020102020204" pitchFamily="34" charset="0"/>
              </a:rPr>
              <a:t> - </a:t>
            </a:r>
            <a:r>
              <a:rPr lang="en-US" dirty="0" smtClean="0">
                <a:solidFill>
                  <a:srgbClr val="FF0000"/>
                </a:solidFill>
                <a:latin typeface="Arial Black" panose="020B0A04020102020204" pitchFamily="34" charset="0"/>
              </a:rPr>
              <a:t>Writing</a:t>
            </a:r>
            <a:endParaRPr lang="en-US" dirty="0">
              <a:solidFill>
                <a:srgbClr val="FF0000"/>
              </a:solidFill>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3600" dirty="0">
                <a:solidFill>
                  <a:srgbClr val="ED7D31">
                    <a:lumMod val="75000"/>
                  </a:srgbClr>
                </a:solidFill>
                <a:latin typeface="Arial Black" panose="020B0A04020102020204" pitchFamily="34" charset="0"/>
              </a:rPr>
              <a:t>Think</a:t>
            </a:r>
            <a:r>
              <a:rPr lang="en-US" sz="3600" dirty="0">
                <a:solidFill>
                  <a:srgbClr val="70AD47">
                    <a:lumMod val="75000"/>
                  </a:srgbClr>
                </a:solidFill>
                <a:latin typeface="Arial Black" panose="020B0A04020102020204" pitchFamily="34" charset="0"/>
              </a:rPr>
              <a:t> about this </a:t>
            </a:r>
            <a:r>
              <a:rPr lang="en-US" sz="3600" dirty="0">
                <a:solidFill>
                  <a:srgbClr val="FFC000">
                    <a:lumMod val="75000"/>
                  </a:srgbClr>
                </a:solidFill>
                <a:latin typeface="Arial Black" panose="020B0A04020102020204" pitchFamily="34" charset="0"/>
              </a:rPr>
              <a:t>famous </a:t>
            </a:r>
            <a:r>
              <a:rPr lang="en-US" sz="3600" dirty="0">
                <a:solidFill>
                  <a:srgbClr val="70AD47">
                    <a:lumMod val="75000"/>
                  </a:srgbClr>
                </a:solidFill>
                <a:latin typeface="Arial Black" panose="020B0A04020102020204" pitchFamily="34" charset="0"/>
              </a:rPr>
              <a:t>phrase:</a:t>
            </a:r>
          </a:p>
          <a:p>
            <a:pPr marL="0" lvl="0" indent="0" algn="ctr">
              <a:buNone/>
            </a:pPr>
            <a:r>
              <a:rPr lang="en-US" sz="3600" dirty="0">
                <a:solidFill>
                  <a:srgbClr val="70AD47">
                    <a:lumMod val="75000"/>
                  </a:srgbClr>
                </a:solidFill>
                <a:latin typeface="Arial Black" panose="020B0A04020102020204" pitchFamily="34" charset="0"/>
              </a:rPr>
              <a:t>To the </a:t>
            </a:r>
            <a:r>
              <a:rPr lang="en-US" sz="3600" dirty="0">
                <a:solidFill>
                  <a:srgbClr val="C00000"/>
                </a:solidFill>
                <a:latin typeface="Arial Black" panose="020B0A04020102020204" pitchFamily="34" charset="0"/>
              </a:rPr>
              <a:t>victor</a:t>
            </a:r>
            <a:r>
              <a:rPr lang="en-US" sz="3600" dirty="0">
                <a:solidFill>
                  <a:srgbClr val="70AD47">
                    <a:lumMod val="75000"/>
                  </a:srgbClr>
                </a:solidFill>
                <a:latin typeface="Arial Black" panose="020B0A04020102020204" pitchFamily="34" charset="0"/>
              </a:rPr>
              <a:t> go the spoils.</a:t>
            </a:r>
          </a:p>
          <a:p>
            <a:pPr marL="0" lvl="0" indent="0" algn="ctr">
              <a:buNone/>
            </a:pPr>
            <a:endParaRPr lang="en-US" sz="3600" dirty="0">
              <a:solidFill>
                <a:srgbClr val="70AD47">
                  <a:lumMod val="75000"/>
                </a:srgbClr>
              </a:solidFill>
              <a:latin typeface="Arial Black" panose="020B0A04020102020204" pitchFamily="34" charset="0"/>
            </a:endParaRPr>
          </a:p>
          <a:p>
            <a:pPr marL="0" lvl="0" indent="0" algn="ctr">
              <a:buNone/>
            </a:pPr>
            <a:r>
              <a:rPr lang="en-US" sz="3600" dirty="0">
                <a:solidFill>
                  <a:srgbClr val="70AD47">
                    <a:lumMod val="75000"/>
                  </a:srgbClr>
                </a:solidFill>
                <a:latin typeface="Arial Black" panose="020B0A04020102020204" pitchFamily="34" charset="0"/>
              </a:rPr>
              <a:t>Does </a:t>
            </a:r>
            <a:r>
              <a:rPr lang="en-US" sz="3600" dirty="0">
                <a:solidFill>
                  <a:srgbClr val="7030A0"/>
                </a:solidFill>
                <a:latin typeface="Arial Black" panose="020B0A04020102020204" pitchFamily="34" charset="0"/>
              </a:rPr>
              <a:t>winning</a:t>
            </a:r>
            <a:r>
              <a:rPr lang="en-US" sz="3600" dirty="0">
                <a:solidFill>
                  <a:srgbClr val="70AD47">
                    <a:lumMod val="75000"/>
                  </a:srgbClr>
                </a:solidFill>
                <a:latin typeface="Arial Black" panose="020B0A04020102020204" pitchFamily="34" charset="0"/>
              </a:rPr>
              <a:t> solve </a:t>
            </a:r>
            <a:r>
              <a:rPr lang="en-US" sz="3600" dirty="0">
                <a:solidFill>
                  <a:srgbClr val="FF0000"/>
                </a:solidFill>
                <a:latin typeface="Arial Black" panose="020B0A04020102020204" pitchFamily="34" charset="0"/>
              </a:rPr>
              <a:t>everything</a:t>
            </a:r>
            <a:r>
              <a:rPr lang="en-US" sz="3600" dirty="0">
                <a:solidFill>
                  <a:srgbClr val="70AD47">
                    <a:lumMod val="75000"/>
                  </a:srgbClr>
                </a:solidFill>
                <a:latin typeface="Arial Black" panose="020B0A04020102020204" pitchFamily="34" charset="0"/>
              </a:rPr>
              <a:t>?</a:t>
            </a:r>
          </a:p>
          <a:p>
            <a:pPr marL="0" lvl="0" indent="0" algn="ctr">
              <a:buNone/>
            </a:pPr>
            <a:r>
              <a:rPr lang="en-US" sz="3600" dirty="0">
                <a:solidFill>
                  <a:srgbClr val="4472C4"/>
                </a:solidFill>
                <a:latin typeface="Arial Black" panose="020B0A04020102020204" pitchFamily="34" charset="0"/>
              </a:rPr>
              <a:t>Why</a:t>
            </a:r>
            <a:r>
              <a:rPr lang="en-US" sz="3600" dirty="0">
                <a:solidFill>
                  <a:srgbClr val="70AD47">
                    <a:lumMod val="75000"/>
                  </a:srgbClr>
                </a:solidFill>
                <a:latin typeface="Arial Black" panose="020B0A04020102020204" pitchFamily="34" charset="0"/>
              </a:rPr>
              <a:t> or </a:t>
            </a:r>
            <a:r>
              <a:rPr lang="en-US" sz="3600" dirty="0">
                <a:solidFill>
                  <a:srgbClr val="4472C4"/>
                </a:solidFill>
                <a:latin typeface="Arial Black" panose="020B0A04020102020204" pitchFamily="34" charset="0"/>
              </a:rPr>
              <a:t>why</a:t>
            </a:r>
            <a:r>
              <a:rPr lang="en-US" sz="3600" dirty="0">
                <a:solidFill>
                  <a:srgbClr val="70AD47">
                    <a:lumMod val="75000"/>
                  </a:srgbClr>
                </a:solidFill>
                <a:latin typeface="Arial Black" panose="020B0A04020102020204" pitchFamily="34" charset="0"/>
              </a:rPr>
              <a:t> </a:t>
            </a:r>
            <a:r>
              <a:rPr lang="en-US" sz="3600" dirty="0">
                <a:solidFill>
                  <a:srgbClr val="FFFF00"/>
                </a:solidFill>
                <a:latin typeface="Arial Black" panose="020B0A04020102020204" pitchFamily="34" charset="0"/>
              </a:rPr>
              <a:t>not</a:t>
            </a:r>
            <a:r>
              <a:rPr lang="en-US" sz="3600" dirty="0">
                <a:solidFill>
                  <a:srgbClr val="70AD47">
                    <a:lumMod val="75000"/>
                  </a:srgbClr>
                </a:solidFill>
                <a:latin typeface="Arial Black" panose="020B0A04020102020204" pitchFamily="34" charset="0"/>
              </a:rPr>
              <a:t>?</a:t>
            </a:r>
          </a:p>
          <a:p>
            <a:pPr marL="0" lvl="0" indent="0" algn="ctr">
              <a:buNone/>
            </a:pPr>
            <a:r>
              <a:rPr lang="en-US" sz="3600" dirty="0">
                <a:solidFill>
                  <a:srgbClr val="FFFF00"/>
                </a:solidFill>
                <a:latin typeface="Arial Black" panose="020B0A04020102020204" pitchFamily="34" charset="0"/>
              </a:rPr>
              <a:t>Does</a:t>
            </a:r>
            <a:r>
              <a:rPr lang="en-US" sz="3600" dirty="0">
                <a:solidFill>
                  <a:srgbClr val="70AD47">
                    <a:lumMod val="75000"/>
                  </a:srgbClr>
                </a:solidFill>
                <a:latin typeface="Arial Black" panose="020B0A04020102020204" pitchFamily="34" charset="0"/>
              </a:rPr>
              <a:t> winning </a:t>
            </a:r>
            <a:r>
              <a:rPr lang="en-US" sz="3600" dirty="0">
                <a:solidFill>
                  <a:srgbClr val="00B050"/>
                </a:solidFill>
                <a:latin typeface="Arial Black" panose="020B0A04020102020204" pitchFamily="34" charset="0"/>
              </a:rPr>
              <a:t>sometimes</a:t>
            </a:r>
            <a:r>
              <a:rPr lang="en-US" sz="3600" dirty="0">
                <a:solidFill>
                  <a:srgbClr val="70AD47">
                    <a:lumMod val="75000"/>
                  </a:srgbClr>
                </a:solidFill>
                <a:latin typeface="Arial Black" panose="020B0A04020102020204" pitchFamily="34" charset="0"/>
              </a:rPr>
              <a:t> cost us </a:t>
            </a:r>
            <a:r>
              <a:rPr lang="en-US" sz="3600" dirty="0">
                <a:solidFill>
                  <a:srgbClr val="C00000"/>
                </a:solidFill>
                <a:latin typeface="Arial Black" panose="020B0A04020102020204" pitchFamily="34" charset="0"/>
              </a:rPr>
              <a:t>more</a:t>
            </a:r>
            <a:r>
              <a:rPr lang="en-US" sz="3600" dirty="0">
                <a:solidFill>
                  <a:srgbClr val="70AD47">
                    <a:lumMod val="75000"/>
                  </a:srgbClr>
                </a:solidFill>
                <a:latin typeface="Arial Black" panose="020B0A04020102020204" pitchFamily="34" charset="0"/>
              </a:rPr>
              <a:t> than </a:t>
            </a:r>
            <a:r>
              <a:rPr lang="en-US" sz="3600" dirty="0">
                <a:solidFill>
                  <a:srgbClr val="5B9BD5">
                    <a:lumMod val="75000"/>
                  </a:srgbClr>
                </a:solidFill>
                <a:latin typeface="Arial Black" panose="020B0A04020102020204" pitchFamily="34" charset="0"/>
              </a:rPr>
              <a:t>it’s</a:t>
            </a:r>
            <a:r>
              <a:rPr lang="en-US" sz="3600" dirty="0">
                <a:solidFill>
                  <a:srgbClr val="70AD47">
                    <a:lumMod val="75000"/>
                  </a:srgbClr>
                </a:solidFill>
                <a:latin typeface="Arial Black" panose="020B0A04020102020204" pitchFamily="34" charset="0"/>
              </a:rPr>
              <a:t> worth?</a:t>
            </a: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solidFill>
                  <a:schemeClr val="accent2"/>
                </a:solidFill>
                <a:latin typeface="Arial Black" panose="020B0A04020102020204" pitchFamily="34" charset="0"/>
              </a:rPr>
              <a:t>10/7/19</a:t>
            </a:r>
            <a:endParaRPr lang="en-US" sz="2400" dirty="0">
              <a:solidFill>
                <a:schemeClr val="accent2"/>
              </a:solidFill>
              <a:latin typeface="Arial Black" panose="020B0A04020102020204" pitchFamily="34" charset="0"/>
            </a:endParaRPr>
          </a:p>
        </p:txBody>
      </p:sp>
    </p:spTree>
    <p:extLst>
      <p:ext uri="{BB962C8B-B14F-4D97-AF65-F5344CB8AC3E}">
        <p14:creationId xmlns:p14="http://schemas.microsoft.com/office/powerpoint/2010/main" val="35298853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latin typeface="Arial Black" panose="020B0A04020102020204" pitchFamily="34" charset="0"/>
              </a:rPr>
              <a:t>Chapter 1</a:t>
            </a:r>
            <a:endParaRPr lang="en-US" dirty="0">
              <a:solidFill>
                <a:schemeClr val="accent2"/>
              </a:solidFill>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solidFill>
                  <a:schemeClr val="accent6"/>
                </a:solidFill>
                <a:latin typeface="Arial Black" panose="020B0A04020102020204" pitchFamily="34" charset="0"/>
              </a:rPr>
              <a:t>Let’s Read</a:t>
            </a:r>
          </a:p>
          <a:p>
            <a:pPr marL="0" indent="0">
              <a:buNone/>
            </a:pPr>
            <a:r>
              <a:rPr lang="en-US" sz="3600" dirty="0" smtClean="0">
                <a:solidFill>
                  <a:srgbClr val="FF0000"/>
                </a:solidFill>
                <a:latin typeface="Arial Black" panose="020B0A04020102020204" pitchFamily="34" charset="0"/>
              </a:rPr>
              <a:t>Expectations: </a:t>
            </a:r>
          </a:p>
          <a:p>
            <a:r>
              <a:rPr lang="en-US" sz="3600" dirty="0" smtClean="0">
                <a:solidFill>
                  <a:schemeClr val="accent5"/>
                </a:solidFill>
                <a:latin typeface="Arial Black" panose="020B0A04020102020204" pitchFamily="34" charset="0"/>
              </a:rPr>
              <a:t>Heads up</a:t>
            </a:r>
          </a:p>
          <a:p>
            <a:r>
              <a:rPr lang="en-US" sz="3600" dirty="0">
                <a:solidFill>
                  <a:schemeClr val="accent2">
                    <a:lumMod val="75000"/>
                  </a:schemeClr>
                </a:solidFill>
                <a:latin typeface="Arial Black" panose="020B0A04020102020204" pitchFamily="34" charset="0"/>
              </a:rPr>
              <a:t>F</a:t>
            </a:r>
            <a:r>
              <a:rPr lang="en-US" sz="3600" dirty="0" smtClean="0">
                <a:solidFill>
                  <a:schemeClr val="accent2">
                    <a:lumMod val="75000"/>
                  </a:schemeClr>
                </a:solidFill>
                <a:latin typeface="Arial Black" panose="020B0A04020102020204" pitchFamily="34" charset="0"/>
              </a:rPr>
              <a:t>ollowing along</a:t>
            </a:r>
          </a:p>
          <a:p>
            <a:r>
              <a:rPr lang="en-US" sz="3600" dirty="0">
                <a:solidFill>
                  <a:srgbClr val="FFFF00"/>
                </a:solidFill>
                <a:latin typeface="Arial Black" panose="020B0A04020102020204" pitchFamily="34" charset="0"/>
              </a:rPr>
              <a:t>A</a:t>
            </a:r>
            <a:r>
              <a:rPr lang="en-US" sz="3600" dirty="0" smtClean="0">
                <a:solidFill>
                  <a:srgbClr val="FFFF00"/>
                </a:solidFill>
                <a:latin typeface="Arial Black" panose="020B0A04020102020204" pitchFamily="34" charset="0"/>
              </a:rPr>
              <a:t>sking questions if needed for clarification</a:t>
            </a:r>
          </a:p>
          <a:p>
            <a:r>
              <a:rPr lang="en-US" sz="3600" dirty="0" smtClean="0">
                <a:solidFill>
                  <a:schemeClr val="accent6">
                    <a:lumMod val="75000"/>
                  </a:schemeClr>
                </a:solidFill>
                <a:latin typeface="Arial Black" panose="020B0A04020102020204" pitchFamily="34" charset="0"/>
              </a:rPr>
              <a:t>Ready to discuss when we pause</a:t>
            </a:r>
            <a:endParaRPr lang="en-US" sz="3600" dirty="0">
              <a:solidFill>
                <a:schemeClr val="accent6">
                  <a:lumMod val="75000"/>
                </a:schemeClr>
              </a:solidFill>
              <a:latin typeface="Arial Black" panose="020B0A04020102020204" pitchFamily="34" charset="0"/>
            </a:endParaRPr>
          </a:p>
        </p:txBody>
      </p:sp>
    </p:spTree>
    <p:extLst>
      <p:ext uri="{BB962C8B-B14F-4D97-AF65-F5344CB8AC3E}">
        <p14:creationId xmlns:p14="http://schemas.microsoft.com/office/powerpoint/2010/main" val="17701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solidFill>
                  <a:srgbClr val="FF0000"/>
                </a:solidFill>
                <a:latin typeface="Arial Black" panose="020B0A04020102020204" pitchFamily="34" charset="0"/>
              </a:rPr>
              <a:t>HOMEWORK</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838200" y="1498092"/>
            <a:ext cx="10515600" cy="4788408"/>
          </a:xfrm>
        </p:spPr>
        <p:txBody>
          <a:bodyPr>
            <a:normAutofit/>
          </a:bodyPr>
          <a:lstStyle/>
          <a:p>
            <a:pPr marL="0" indent="0" algn="ctr">
              <a:buNone/>
            </a:pPr>
            <a:r>
              <a:rPr lang="en-US" sz="4000" dirty="0" smtClean="0">
                <a:solidFill>
                  <a:schemeClr val="accent6">
                    <a:lumMod val="75000"/>
                  </a:schemeClr>
                </a:solidFill>
                <a:latin typeface="Arial Black" panose="020B0A04020102020204" pitchFamily="34" charset="0"/>
              </a:rPr>
              <a:t>Start working on</a:t>
            </a:r>
          </a:p>
          <a:p>
            <a:pPr marL="0" indent="0" algn="ctr">
              <a:buNone/>
            </a:pPr>
            <a:r>
              <a:rPr lang="en-US" sz="4000" dirty="0" smtClean="0">
                <a:solidFill>
                  <a:schemeClr val="accent6">
                    <a:lumMod val="75000"/>
                  </a:schemeClr>
                </a:solidFill>
                <a:latin typeface="Arial Black" panose="020B0A04020102020204" pitchFamily="34" charset="0"/>
              </a:rPr>
              <a:t>“</a:t>
            </a:r>
            <a:r>
              <a:rPr lang="en-US" sz="4000" dirty="0" smtClean="0">
                <a:solidFill>
                  <a:schemeClr val="accent5"/>
                </a:solidFill>
                <a:latin typeface="Arial Black" panose="020B0A04020102020204" pitchFamily="34" charset="0"/>
              </a:rPr>
              <a:t>QUESTIONS</a:t>
            </a:r>
            <a:r>
              <a:rPr lang="en-US" sz="4000" dirty="0" smtClean="0">
                <a:solidFill>
                  <a:schemeClr val="accent6">
                    <a:lumMod val="75000"/>
                  </a:schemeClr>
                </a:solidFill>
                <a:latin typeface="Arial Black" panose="020B0A04020102020204" pitchFamily="34" charset="0"/>
              </a:rPr>
              <a:t> – </a:t>
            </a:r>
            <a:r>
              <a:rPr lang="en-US" sz="4000" dirty="0" smtClean="0">
                <a:solidFill>
                  <a:schemeClr val="accent4"/>
                </a:solidFill>
                <a:latin typeface="Arial Black" panose="020B0A04020102020204" pitchFamily="34" charset="0"/>
              </a:rPr>
              <a:t>Chapter 1-3</a:t>
            </a:r>
            <a:r>
              <a:rPr lang="en-US" sz="4000" dirty="0" smtClean="0">
                <a:solidFill>
                  <a:schemeClr val="accent6">
                    <a:lumMod val="75000"/>
                  </a:schemeClr>
                </a:solidFill>
                <a:latin typeface="Arial Black" panose="020B0A04020102020204" pitchFamily="34" charset="0"/>
              </a:rPr>
              <a:t>”</a:t>
            </a:r>
          </a:p>
          <a:p>
            <a:pPr marL="0" indent="0" algn="ctr">
              <a:buNone/>
            </a:pPr>
            <a:r>
              <a:rPr lang="en-US" sz="4000" dirty="0" smtClean="0">
                <a:solidFill>
                  <a:schemeClr val="accent6">
                    <a:lumMod val="75000"/>
                  </a:schemeClr>
                </a:solidFill>
                <a:latin typeface="Arial Black" panose="020B0A04020102020204" pitchFamily="34" charset="0"/>
              </a:rPr>
              <a:t>In Google Classroom.</a:t>
            </a:r>
          </a:p>
          <a:p>
            <a:pPr marL="0" indent="0" algn="ctr">
              <a:buNone/>
            </a:pPr>
            <a:r>
              <a:rPr lang="en-US" sz="6600" dirty="0" smtClean="0">
                <a:solidFill>
                  <a:srgbClr val="FF0000"/>
                </a:solidFill>
                <a:latin typeface="Arial Black" panose="020B0A04020102020204" pitchFamily="34" charset="0"/>
              </a:rPr>
              <a:t>DUE NEXT MONDAY BY 7:00 a.m.</a:t>
            </a:r>
          </a:p>
        </p:txBody>
      </p:sp>
    </p:spTree>
    <p:extLst>
      <p:ext uri="{BB962C8B-B14F-4D97-AF65-F5344CB8AC3E}">
        <p14:creationId xmlns:p14="http://schemas.microsoft.com/office/powerpoint/2010/main" val="27694022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Arial Black" panose="020B0A04020102020204" pitchFamily="34" charset="0"/>
              </a:rPr>
              <a:t>EXIT TICKET</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solidFill>
                  <a:schemeClr val="accent4">
                    <a:lumMod val="75000"/>
                  </a:schemeClr>
                </a:solidFill>
                <a:latin typeface="Arial Black" panose="020B0A04020102020204" pitchFamily="34" charset="0"/>
              </a:rPr>
              <a:t>What</a:t>
            </a:r>
            <a:r>
              <a:rPr lang="en-US" sz="4000" dirty="0" smtClean="0">
                <a:latin typeface="Arial Black" panose="020B0A04020102020204" pitchFamily="34" charset="0"/>
              </a:rPr>
              <a:t> </a:t>
            </a:r>
            <a:r>
              <a:rPr lang="en-US" sz="4000" dirty="0" smtClean="0">
                <a:solidFill>
                  <a:schemeClr val="accent4">
                    <a:lumMod val="75000"/>
                  </a:schemeClr>
                </a:solidFill>
                <a:latin typeface="Arial Black" panose="020B0A04020102020204" pitchFamily="34" charset="0"/>
              </a:rPr>
              <a:t>does</a:t>
            </a:r>
            <a:r>
              <a:rPr lang="en-US" sz="4000" dirty="0" smtClean="0">
                <a:latin typeface="Arial Black" panose="020B0A04020102020204" pitchFamily="34" charset="0"/>
              </a:rPr>
              <a:t> </a:t>
            </a:r>
            <a:r>
              <a:rPr lang="en-US" sz="4000" dirty="0" smtClean="0">
                <a:solidFill>
                  <a:schemeClr val="accent5"/>
                </a:solidFill>
                <a:latin typeface="Arial Black" panose="020B0A04020102020204" pitchFamily="34" charset="0"/>
              </a:rPr>
              <a:t>Gale</a:t>
            </a:r>
            <a:r>
              <a:rPr lang="en-US" sz="4000" dirty="0" smtClean="0">
                <a:latin typeface="Arial Black" panose="020B0A04020102020204" pitchFamily="34" charset="0"/>
              </a:rPr>
              <a:t> </a:t>
            </a:r>
            <a:r>
              <a:rPr lang="en-US" sz="4000" dirty="0" smtClean="0">
                <a:solidFill>
                  <a:schemeClr val="accent6">
                    <a:lumMod val="75000"/>
                  </a:schemeClr>
                </a:solidFill>
                <a:latin typeface="Arial Black" panose="020B0A04020102020204" pitchFamily="34" charset="0"/>
              </a:rPr>
              <a:t>suggest to </a:t>
            </a:r>
            <a:r>
              <a:rPr lang="en-US" sz="4000" dirty="0" smtClean="0">
                <a:solidFill>
                  <a:srgbClr val="C00000"/>
                </a:solidFill>
                <a:latin typeface="Arial Black" panose="020B0A04020102020204" pitchFamily="34" charset="0"/>
              </a:rPr>
              <a:t>Katniss</a:t>
            </a:r>
            <a:r>
              <a:rPr lang="en-US" sz="4000" dirty="0" smtClean="0">
                <a:latin typeface="Arial Black" panose="020B0A04020102020204" pitchFamily="34" charset="0"/>
              </a:rPr>
              <a:t> </a:t>
            </a:r>
            <a:r>
              <a:rPr lang="en-US" sz="4000" dirty="0" smtClean="0">
                <a:solidFill>
                  <a:schemeClr val="accent1">
                    <a:lumMod val="75000"/>
                  </a:schemeClr>
                </a:solidFill>
                <a:latin typeface="Arial Black" panose="020B0A04020102020204" pitchFamily="34" charset="0"/>
              </a:rPr>
              <a:t>when they are in the woods?</a:t>
            </a:r>
          </a:p>
          <a:p>
            <a:pPr marL="0" indent="0" algn="ctr">
              <a:buNone/>
            </a:pPr>
            <a:r>
              <a:rPr lang="en-US" sz="4000" dirty="0" smtClean="0">
                <a:solidFill>
                  <a:schemeClr val="accent6"/>
                </a:solidFill>
                <a:latin typeface="Arial Black" panose="020B0A04020102020204" pitchFamily="34" charset="0"/>
              </a:rPr>
              <a:t>What is her </a:t>
            </a:r>
            <a:r>
              <a:rPr lang="en-US" sz="4000" dirty="0" smtClean="0">
                <a:solidFill>
                  <a:srgbClr val="FF0000"/>
                </a:solidFill>
                <a:latin typeface="Arial Black" panose="020B0A04020102020204" pitchFamily="34" charset="0"/>
              </a:rPr>
              <a:t>reaction</a:t>
            </a:r>
            <a:r>
              <a:rPr lang="en-US" sz="4000" dirty="0" smtClean="0">
                <a:solidFill>
                  <a:schemeClr val="accent6"/>
                </a:solidFill>
                <a:latin typeface="Arial Black" panose="020B0A04020102020204" pitchFamily="34" charset="0"/>
              </a:rPr>
              <a:t>?</a:t>
            </a:r>
          </a:p>
          <a:p>
            <a:pPr marL="0" indent="0" algn="ctr">
              <a:buNone/>
            </a:pPr>
            <a:r>
              <a:rPr lang="en-US" sz="4000" dirty="0" smtClean="0">
                <a:solidFill>
                  <a:srgbClr val="FF0000"/>
                </a:solidFill>
                <a:latin typeface="Arial Black" panose="020B0A04020102020204" pitchFamily="34" charset="0"/>
              </a:rPr>
              <a:t>Why</a:t>
            </a:r>
            <a:r>
              <a:rPr lang="en-US" sz="4000" dirty="0" smtClean="0">
                <a:latin typeface="Arial Black" panose="020B0A04020102020204" pitchFamily="34" charset="0"/>
              </a:rPr>
              <a:t> </a:t>
            </a:r>
            <a:r>
              <a:rPr lang="en-US" sz="4000" dirty="0" smtClean="0">
                <a:solidFill>
                  <a:schemeClr val="accent1">
                    <a:lumMod val="75000"/>
                  </a:schemeClr>
                </a:solidFill>
                <a:latin typeface="Arial Black" panose="020B0A04020102020204" pitchFamily="34" charset="0"/>
              </a:rPr>
              <a:t>does she know that she </a:t>
            </a:r>
            <a:r>
              <a:rPr lang="en-US" sz="4000" dirty="0" smtClean="0">
                <a:solidFill>
                  <a:schemeClr val="accent6">
                    <a:lumMod val="75000"/>
                  </a:schemeClr>
                </a:solidFill>
                <a:latin typeface="Arial Black" panose="020B0A04020102020204" pitchFamily="34" charset="0"/>
              </a:rPr>
              <a:t>could never</a:t>
            </a:r>
            <a:r>
              <a:rPr lang="en-US" sz="4000" dirty="0" smtClean="0">
                <a:solidFill>
                  <a:schemeClr val="accent1">
                    <a:lumMod val="75000"/>
                  </a:schemeClr>
                </a:solidFill>
                <a:latin typeface="Arial Black" panose="020B0A04020102020204" pitchFamily="34" charset="0"/>
              </a:rPr>
              <a:t> </a:t>
            </a:r>
            <a:r>
              <a:rPr lang="en-US" sz="4000" dirty="0" smtClean="0">
                <a:solidFill>
                  <a:srgbClr val="C00000"/>
                </a:solidFill>
                <a:latin typeface="Arial Black" panose="020B0A04020102020204" pitchFamily="34" charset="0"/>
              </a:rPr>
              <a:t>do it?</a:t>
            </a:r>
            <a:endParaRPr lang="en-US" sz="4000" dirty="0">
              <a:solidFill>
                <a:srgbClr val="C00000"/>
              </a:solidFill>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solidFill>
                  <a:schemeClr val="accent4">
                    <a:lumMod val="75000"/>
                  </a:schemeClr>
                </a:solidFill>
                <a:latin typeface="Arial Black" panose="020B0A04020102020204" pitchFamily="34" charset="0"/>
              </a:rPr>
              <a:t>10/7/19</a:t>
            </a:r>
            <a:endParaRPr lang="en-US" sz="2400" dirty="0">
              <a:solidFill>
                <a:schemeClr val="accent4">
                  <a:lumMod val="75000"/>
                </a:schemeClr>
              </a:solidFill>
              <a:latin typeface="Arial Black" panose="020B0A04020102020204" pitchFamily="34" charset="0"/>
            </a:endParaRPr>
          </a:p>
        </p:txBody>
      </p:sp>
    </p:spTree>
    <p:extLst>
      <p:ext uri="{BB962C8B-B14F-4D97-AF65-F5344CB8AC3E}">
        <p14:creationId xmlns:p14="http://schemas.microsoft.com/office/powerpoint/2010/main" val="3747092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0" y="174625"/>
            <a:ext cx="10515600" cy="676275"/>
          </a:xfrm>
        </p:spPr>
        <p:txBody>
          <a:bodyPr>
            <a:normAutofit fontScale="90000"/>
          </a:bodyPr>
          <a:lstStyle/>
          <a:p>
            <a:pPr algn="ctr"/>
            <a:r>
              <a:rPr lang="en-US" dirty="0" smtClean="0">
                <a:latin typeface="Arial Black" panose="020B0A04020102020204" pitchFamily="34" charset="0"/>
              </a:rPr>
              <a:t>Survival Unit</a:t>
            </a:r>
            <a:endParaRPr lang="en-US" dirty="0">
              <a:latin typeface="Arial Black" panose="020B0A04020102020204" pitchFamily="34" charset="0"/>
            </a:endParaRPr>
          </a:p>
        </p:txBody>
      </p:sp>
      <p:sp>
        <p:nvSpPr>
          <p:cNvPr id="3" name="Content Placeholder 2"/>
          <p:cNvSpPr>
            <a:spLocks noGrp="1"/>
          </p:cNvSpPr>
          <p:nvPr>
            <p:ph idx="1"/>
          </p:nvPr>
        </p:nvSpPr>
        <p:spPr>
          <a:xfrm>
            <a:off x="317500" y="1066800"/>
            <a:ext cx="11493500" cy="5613400"/>
          </a:xfrm>
        </p:spPr>
        <p:txBody>
          <a:bodyPr>
            <a:normAutofit fontScale="92500" lnSpcReduction="10000"/>
          </a:bodyPr>
          <a:lstStyle/>
          <a:p>
            <a:pPr marL="0" indent="0" algn="ctr">
              <a:buNone/>
            </a:pPr>
            <a:r>
              <a:rPr lang="en-US" u="sng" dirty="0" smtClean="0">
                <a:latin typeface="Arial Black" panose="020B0A04020102020204" pitchFamily="34" charset="0"/>
              </a:rPr>
              <a:t>Island Survival Exercise</a:t>
            </a:r>
          </a:p>
          <a:p>
            <a:r>
              <a:rPr lang="en-US" dirty="0" smtClean="0">
                <a:latin typeface="Arial Black" panose="020B0A04020102020204" pitchFamily="34" charset="0"/>
              </a:rPr>
              <a:t>Each of you has a copy of the Island Survival items.</a:t>
            </a:r>
          </a:p>
          <a:p>
            <a:r>
              <a:rPr lang="en-US" dirty="0" smtClean="0">
                <a:latin typeface="Arial Black" panose="020B0A04020102020204" pitchFamily="34" charset="0"/>
              </a:rPr>
              <a:t>First, as a group, look over and discuss the items. Make sure you know what everything is.</a:t>
            </a:r>
          </a:p>
          <a:p>
            <a:r>
              <a:rPr lang="en-US" dirty="0" smtClean="0">
                <a:latin typeface="Arial Black" panose="020B0A04020102020204" pitchFamily="34" charset="0"/>
              </a:rPr>
              <a:t>Now, discuss: If you had to choose FIVE items from this page to have with you on a deserted island to help you SURVIVE, what would they be?</a:t>
            </a:r>
          </a:p>
          <a:p>
            <a:r>
              <a:rPr lang="en-US" dirty="0" smtClean="0">
                <a:latin typeface="Arial Black" panose="020B0A04020102020204" pitchFamily="34" charset="0"/>
              </a:rPr>
              <a:t>You only get 5, and you must have a valid reason for your choice.</a:t>
            </a:r>
          </a:p>
          <a:p>
            <a:r>
              <a:rPr lang="en-US" dirty="0" smtClean="0">
                <a:latin typeface="Arial Black" panose="020B0A04020102020204" pitchFamily="34" charset="0"/>
              </a:rPr>
              <a:t>As a GROUP, decide on FIVE items that you can all agree on and write them on your card. Be prepared to defend your choices.</a:t>
            </a:r>
          </a:p>
          <a:p>
            <a:r>
              <a:rPr lang="en-US" dirty="0" smtClean="0">
                <a:latin typeface="Arial Black" panose="020B0A04020102020204" pitchFamily="34" charset="0"/>
              </a:rPr>
              <a:t>Let’s go over your choices…</a:t>
            </a:r>
            <a:r>
              <a:rPr lang="en-US" dirty="0">
                <a:latin typeface="Arial Black" panose="020B0A04020102020204" pitchFamily="34" charset="0"/>
              </a:rPr>
              <a:t/>
            </a:r>
            <a:br>
              <a:rPr lang="en-US" dirty="0">
                <a:latin typeface="Arial Black" panose="020B0A04020102020204" pitchFamily="34" charset="0"/>
              </a:rPr>
            </a:br>
            <a:endParaRPr lang="en-US" dirty="0" smtClean="0">
              <a:latin typeface="Arial Black" panose="020B0A04020102020204" pitchFamily="34" charset="0"/>
            </a:endParaRPr>
          </a:p>
          <a:p>
            <a:endParaRPr lang="en-US" dirty="0">
              <a:latin typeface="Arial Black" panose="020B0A04020102020204" pitchFamily="34" charset="0"/>
            </a:endParaRPr>
          </a:p>
        </p:txBody>
      </p:sp>
    </p:spTree>
    <p:extLst>
      <p:ext uri="{BB962C8B-B14F-4D97-AF65-F5344CB8AC3E}">
        <p14:creationId xmlns:p14="http://schemas.microsoft.com/office/powerpoint/2010/main" val="84429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solidFill>
                  <a:srgbClr val="FF0000"/>
                </a:solidFill>
                <a:latin typeface="Arial Black" panose="020B0A04020102020204" pitchFamily="34" charset="0"/>
              </a:rPr>
              <a:t>Start-Up</a:t>
            </a:r>
            <a:r>
              <a:rPr lang="en-US" dirty="0" smtClean="0">
                <a:latin typeface="Arial Black" panose="020B0A04020102020204" pitchFamily="34" charset="0"/>
              </a:rPr>
              <a:t> - </a:t>
            </a:r>
            <a:r>
              <a:rPr lang="en-US" dirty="0" smtClean="0">
                <a:solidFill>
                  <a:schemeClr val="accent5"/>
                </a:solidFill>
                <a:latin typeface="Arial Black" panose="020B0A04020102020204" pitchFamily="34" charset="0"/>
              </a:rPr>
              <a:t>Discussion</a:t>
            </a:r>
            <a:endParaRPr lang="en-US" dirty="0">
              <a:solidFill>
                <a:schemeClr val="accent5"/>
              </a:solidFill>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smtClean="0">
                <a:solidFill>
                  <a:schemeClr val="accent1"/>
                </a:solidFill>
                <a:latin typeface="Arial Black" panose="020B0A04020102020204" pitchFamily="34" charset="0"/>
              </a:rPr>
              <a:t>Katniss</a:t>
            </a:r>
            <a:r>
              <a:rPr lang="en-US" sz="3600" dirty="0" smtClean="0">
                <a:solidFill>
                  <a:schemeClr val="accent2">
                    <a:lumMod val="75000"/>
                  </a:schemeClr>
                </a:solidFill>
                <a:latin typeface="Arial Black" panose="020B0A04020102020204" pitchFamily="34" charset="0"/>
              </a:rPr>
              <a:t> says that </a:t>
            </a:r>
            <a:r>
              <a:rPr lang="en-US" sz="3600" dirty="0" smtClean="0">
                <a:solidFill>
                  <a:schemeClr val="accent5">
                    <a:lumMod val="75000"/>
                  </a:schemeClr>
                </a:solidFill>
                <a:latin typeface="Arial Black" panose="020B0A04020102020204" pitchFamily="34" charset="0"/>
              </a:rPr>
              <a:t>people will</a:t>
            </a:r>
            <a:r>
              <a:rPr lang="en-US" sz="3600" dirty="0" smtClean="0">
                <a:solidFill>
                  <a:schemeClr val="accent2">
                    <a:lumMod val="75000"/>
                  </a:schemeClr>
                </a:solidFill>
                <a:latin typeface="Arial Black" panose="020B0A04020102020204" pitchFamily="34" charset="0"/>
              </a:rPr>
              <a:t> be </a:t>
            </a:r>
            <a:r>
              <a:rPr lang="en-US" sz="3600" dirty="0" smtClean="0">
                <a:solidFill>
                  <a:srgbClr val="C00000"/>
                </a:solidFill>
                <a:latin typeface="Arial Black" panose="020B0A04020102020204" pitchFamily="34" charset="0"/>
              </a:rPr>
              <a:t>celebrating</a:t>
            </a:r>
            <a:r>
              <a:rPr lang="en-US" sz="3600" dirty="0" smtClean="0">
                <a:solidFill>
                  <a:schemeClr val="accent2">
                    <a:lumMod val="75000"/>
                  </a:schemeClr>
                </a:solidFill>
                <a:latin typeface="Arial Black" panose="020B0A04020102020204" pitchFamily="34" charset="0"/>
              </a:rPr>
              <a:t> later after the </a:t>
            </a:r>
            <a:r>
              <a:rPr lang="en-US" sz="3600" dirty="0" smtClean="0">
                <a:latin typeface="Arial Black" panose="020B0A04020102020204" pitchFamily="34" charset="0"/>
              </a:rPr>
              <a:t>reaping…</a:t>
            </a:r>
            <a:r>
              <a:rPr lang="en-US" sz="3600" dirty="0" smtClean="0">
                <a:solidFill>
                  <a:schemeClr val="accent6"/>
                </a:solidFill>
                <a:latin typeface="Arial Black" panose="020B0A04020102020204" pitchFamily="34" charset="0"/>
              </a:rPr>
              <a:t>why</a:t>
            </a:r>
            <a:r>
              <a:rPr lang="en-US" sz="3600" dirty="0" smtClean="0">
                <a:solidFill>
                  <a:schemeClr val="accent2">
                    <a:lumMod val="75000"/>
                  </a:schemeClr>
                </a:solidFill>
                <a:latin typeface="Arial Black" panose="020B0A04020102020204" pitchFamily="34" charset="0"/>
              </a:rPr>
              <a:t>?</a:t>
            </a:r>
          </a:p>
          <a:p>
            <a:pPr marL="0" indent="0" algn="ctr">
              <a:buNone/>
            </a:pPr>
            <a:r>
              <a:rPr lang="en-US" sz="3600" dirty="0" smtClean="0">
                <a:solidFill>
                  <a:srgbClr val="FFFF00"/>
                </a:solidFill>
                <a:latin typeface="Arial Black" panose="020B0A04020102020204" pitchFamily="34" charset="0"/>
              </a:rPr>
              <a:t>Who</a:t>
            </a:r>
            <a:r>
              <a:rPr lang="en-US" sz="3600" dirty="0" smtClean="0">
                <a:solidFill>
                  <a:schemeClr val="accent2">
                    <a:lumMod val="75000"/>
                  </a:schemeClr>
                </a:solidFill>
                <a:latin typeface="Arial Black" panose="020B0A04020102020204" pitchFamily="34" charset="0"/>
              </a:rPr>
              <a:t> does she say will </a:t>
            </a:r>
            <a:r>
              <a:rPr lang="en-US" sz="3600" dirty="0" smtClean="0">
                <a:solidFill>
                  <a:schemeClr val="accent1"/>
                </a:solidFill>
                <a:latin typeface="Arial Black" panose="020B0A04020102020204" pitchFamily="34" charset="0"/>
              </a:rPr>
              <a:t>not</a:t>
            </a:r>
            <a:r>
              <a:rPr lang="en-US" sz="3600" dirty="0" smtClean="0">
                <a:solidFill>
                  <a:schemeClr val="accent2">
                    <a:lumMod val="75000"/>
                  </a:schemeClr>
                </a:solidFill>
                <a:latin typeface="Arial Black" panose="020B0A04020102020204" pitchFamily="34" charset="0"/>
              </a:rPr>
              <a:t> be celebrating?</a:t>
            </a:r>
            <a:r>
              <a:rPr lang="en-US" sz="3600" dirty="0">
                <a:solidFill>
                  <a:schemeClr val="accent6">
                    <a:lumMod val="75000"/>
                  </a:schemeClr>
                </a:solidFill>
                <a:latin typeface="Arial Black" panose="020B0A04020102020204" pitchFamily="34" charset="0"/>
              </a:rPr>
              <a:t> </a:t>
            </a:r>
            <a:r>
              <a:rPr lang="en-US" sz="3600" dirty="0" smtClean="0">
                <a:solidFill>
                  <a:schemeClr val="accent6">
                    <a:lumMod val="75000"/>
                  </a:schemeClr>
                </a:solidFill>
                <a:latin typeface="Arial Black" panose="020B0A04020102020204" pitchFamily="34" charset="0"/>
              </a:rPr>
              <a:t>Why?</a:t>
            </a:r>
          </a:p>
          <a:p>
            <a:pPr marL="0" indent="0" algn="ctr">
              <a:buNone/>
            </a:pPr>
            <a:r>
              <a:rPr lang="en-US" sz="3600" dirty="0" smtClean="0">
                <a:solidFill>
                  <a:schemeClr val="accent2"/>
                </a:solidFill>
                <a:latin typeface="Arial Black" panose="020B0A04020102020204" pitchFamily="34" charset="0"/>
              </a:rPr>
              <a:t>What will </a:t>
            </a:r>
            <a:r>
              <a:rPr lang="en-US" sz="3600" dirty="0" smtClean="0">
                <a:solidFill>
                  <a:schemeClr val="accent6">
                    <a:lumMod val="75000"/>
                  </a:schemeClr>
                </a:solidFill>
                <a:latin typeface="Arial Black" panose="020B0A04020102020204" pitchFamily="34" charset="0"/>
              </a:rPr>
              <a:t>they be </a:t>
            </a:r>
            <a:r>
              <a:rPr lang="en-US" sz="3600" dirty="0" smtClean="0">
                <a:solidFill>
                  <a:schemeClr val="accent5"/>
                </a:solidFill>
                <a:latin typeface="Arial Black" panose="020B0A04020102020204" pitchFamily="34" charset="0"/>
              </a:rPr>
              <a:t>doing</a:t>
            </a:r>
            <a:r>
              <a:rPr lang="en-US" sz="3600" dirty="0" smtClean="0">
                <a:solidFill>
                  <a:schemeClr val="accent6">
                    <a:lumMod val="75000"/>
                  </a:schemeClr>
                </a:solidFill>
                <a:latin typeface="Arial Black" panose="020B0A04020102020204" pitchFamily="34" charset="0"/>
              </a:rPr>
              <a:t> instead?</a:t>
            </a:r>
            <a:endParaRPr lang="en-US" sz="3600" dirty="0" smtClean="0">
              <a:solidFill>
                <a:schemeClr val="accent2">
                  <a:lumMod val="75000"/>
                </a:schemeClr>
              </a:solidFill>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solidFill>
                  <a:schemeClr val="accent2">
                    <a:lumMod val="75000"/>
                  </a:schemeClr>
                </a:solidFill>
                <a:latin typeface="Arial Black" panose="020B0A04020102020204" pitchFamily="34" charset="0"/>
              </a:rPr>
              <a:t>10/8/19</a:t>
            </a:r>
            <a:endParaRPr lang="en-US" sz="2400"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1185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solidFill>
                  <a:schemeClr val="accent5"/>
                </a:solidFill>
                <a:latin typeface="Arial Black" panose="020B0A04020102020204" pitchFamily="34" charset="0"/>
              </a:rPr>
              <a:t>Start-Up</a:t>
            </a:r>
            <a:r>
              <a:rPr lang="en-US" dirty="0" smtClean="0">
                <a:latin typeface="Arial Black" panose="020B0A04020102020204" pitchFamily="34" charset="0"/>
              </a:rPr>
              <a:t> - </a:t>
            </a:r>
            <a:r>
              <a:rPr lang="en-US" dirty="0" smtClean="0">
                <a:solidFill>
                  <a:srgbClr val="FF0000"/>
                </a:solidFill>
                <a:latin typeface="Arial Black" panose="020B0A04020102020204" pitchFamily="34" charset="0"/>
              </a:rPr>
              <a:t>Writing</a:t>
            </a:r>
            <a:endParaRPr lang="en-US" dirty="0">
              <a:solidFill>
                <a:srgbClr val="FF0000"/>
              </a:solidFill>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3600" dirty="0">
                <a:solidFill>
                  <a:srgbClr val="5B9BD5"/>
                </a:solidFill>
                <a:latin typeface="Arial Black" panose="020B0A04020102020204" pitchFamily="34" charset="0"/>
              </a:rPr>
              <a:t>Katniss</a:t>
            </a:r>
            <a:r>
              <a:rPr lang="en-US" sz="3600" dirty="0">
                <a:solidFill>
                  <a:srgbClr val="ED7D31">
                    <a:lumMod val="75000"/>
                  </a:srgbClr>
                </a:solidFill>
                <a:latin typeface="Arial Black" panose="020B0A04020102020204" pitchFamily="34" charset="0"/>
              </a:rPr>
              <a:t> says that </a:t>
            </a:r>
            <a:r>
              <a:rPr lang="en-US" sz="3600" dirty="0">
                <a:solidFill>
                  <a:srgbClr val="4472C4">
                    <a:lumMod val="75000"/>
                  </a:srgbClr>
                </a:solidFill>
                <a:latin typeface="Arial Black" panose="020B0A04020102020204" pitchFamily="34" charset="0"/>
              </a:rPr>
              <a:t>people will</a:t>
            </a:r>
            <a:r>
              <a:rPr lang="en-US" sz="3600" dirty="0">
                <a:solidFill>
                  <a:srgbClr val="ED7D31">
                    <a:lumMod val="75000"/>
                  </a:srgbClr>
                </a:solidFill>
                <a:latin typeface="Arial Black" panose="020B0A04020102020204" pitchFamily="34" charset="0"/>
              </a:rPr>
              <a:t> be </a:t>
            </a:r>
            <a:r>
              <a:rPr lang="en-US" sz="3600" dirty="0">
                <a:solidFill>
                  <a:srgbClr val="C00000"/>
                </a:solidFill>
                <a:latin typeface="Arial Black" panose="020B0A04020102020204" pitchFamily="34" charset="0"/>
              </a:rPr>
              <a:t>celebrating</a:t>
            </a:r>
            <a:r>
              <a:rPr lang="en-US" sz="3600" dirty="0">
                <a:solidFill>
                  <a:srgbClr val="ED7D31">
                    <a:lumMod val="75000"/>
                  </a:srgbClr>
                </a:solidFill>
                <a:latin typeface="Arial Black" panose="020B0A04020102020204" pitchFamily="34" charset="0"/>
              </a:rPr>
              <a:t> later after the </a:t>
            </a:r>
            <a:r>
              <a:rPr lang="en-US" sz="3600" dirty="0">
                <a:solidFill>
                  <a:prstClr val="black"/>
                </a:solidFill>
                <a:latin typeface="Arial Black" panose="020B0A04020102020204" pitchFamily="34" charset="0"/>
              </a:rPr>
              <a:t>reaping…</a:t>
            </a:r>
            <a:r>
              <a:rPr lang="en-US" sz="3600" dirty="0">
                <a:solidFill>
                  <a:srgbClr val="70AD47"/>
                </a:solidFill>
                <a:latin typeface="Arial Black" panose="020B0A04020102020204" pitchFamily="34" charset="0"/>
              </a:rPr>
              <a:t>why</a:t>
            </a:r>
            <a:r>
              <a:rPr lang="en-US" sz="3600" dirty="0">
                <a:solidFill>
                  <a:srgbClr val="ED7D31">
                    <a:lumMod val="75000"/>
                  </a:srgbClr>
                </a:solidFill>
                <a:latin typeface="Arial Black" panose="020B0A04020102020204" pitchFamily="34" charset="0"/>
              </a:rPr>
              <a:t>?</a:t>
            </a:r>
          </a:p>
          <a:p>
            <a:pPr marL="0" lvl="0" indent="0" algn="ctr">
              <a:buNone/>
            </a:pPr>
            <a:r>
              <a:rPr lang="en-US" sz="3600" dirty="0">
                <a:solidFill>
                  <a:srgbClr val="FFFF00"/>
                </a:solidFill>
                <a:latin typeface="Arial Black" panose="020B0A04020102020204" pitchFamily="34" charset="0"/>
              </a:rPr>
              <a:t>Who</a:t>
            </a:r>
            <a:r>
              <a:rPr lang="en-US" sz="3600" dirty="0">
                <a:solidFill>
                  <a:srgbClr val="ED7D31">
                    <a:lumMod val="75000"/>
                  </a:srgbClr>
                </a:solidFill>
                <a:latin typeface="Arial Black" panose="020B0A04020102020204" pitchFamily="34" charset="0"/>
              </a:rPr>
              <a:t> does she say will </a:t>
            </a:r>
            <a:r>
              <a:rPr lang="en-US" sz="3600" dirty="0">
                <a:solidFill>
                  <a:srgbClr val="5B9BD5"/>
                </a:solidFill>
                <a:latin typeface="Arial Black" panose="020B0A04020102020204" pitchFamily="34" charset="0"/>
              </a:rPr>
              <a:t>not</a:t>
            </a:r>
            <a:r>
              <a:rPr lang="en-US" sz="3600" dirty="0">
                <a:solidFill>
                  <a:srgbClr val="ED7D31">
                    <a:lumMod val="75000"/>
                  </a:srgbClr>
                </a:solidFill>
                <a:latin typeface="Arial Black" panose="020B0A04020102020204" pitchFamily="34" charset="0"/>
              </a:rPr>
              <a:t> be celebrating?</a:t>
            </a:r>
            <a:r>
              <a:rPr lang="en-US" sz="3600" dirty="0">
                <a:solidFill>
                  <a:srgbClr val="70AD47">
                    <a:lumMod val="75000"/>
                  </a:srgbClr>
                </a:solidFill>
                <a:latin typeface="Arial Black" panose="020B0A04020102020204" pitchFamily="34" charset="0"/>
              </a:rPr>
              <a:t> Why?</a:t>
            </a:r>
          </a:p>
          <a:p>
            <a:pPr marL="0" lvl="0" indent="0" algn="ctr">
              <a:buNone/>
            </a:pPr>
            <a:r>
              <a:rPr lang="en-US" sz="3600" dirty="0">
                <a:solidFill>
                  <a:srgbClr val="ED7D31"/>
                </a:solidFill>
                <a:latin typeface="Arial Black" panose="020B0A04020102020204" pitchFamily="34" charset="0"/>
              </a:rPr>
              <a:t>What will </a:t>
            </a:r>
            <a:r>
              <a:rPr lang="en-US" sz="3600" dirty="0">
                <a:solidFill>
                  <a:srgbClr val="70AD47">
                    <a:lumMod val="75000"/>
                  </a:srgbClr>
                </a:solidFill>
                <a:latin typeface="Arial Black" panose="020B0A04020102020204" pitchFamily="34" charset="0"/>
              </a:rPr>
              <a:t>they be </a:t>
            </a:r>
            <a:r>
              <a:rPr lang="en-US" sz="3600" dirty="0">
                <a:solidFill>
                  <a:srgbClr val="4472C4"/>
                </a:solidFill>
                <a:latin typeface="Arial Black" panose="020B0A04020102020204" pitchFamily="34" charset="0"/>
              </a:rPr>
              <a:t>doing</a:t>
            </a:r>
            <a:r>
              <a:rPr lang="en-US" sz="3600" dirty="0">
                <a:solidFill>
                  <a:srgbClr val="70AD47">
                    <a:lumMod val="75000"/>
                  </a:srgbClr>
                </a:solidFill>
                <a:latin typeface="Arial Black" panose="020B0A04020102020204" pitchFamily="34" charset="0"/>
              </a:rPr>
              <a:t> instead?</a:t>
            </a:r>
            <a:endParaRPr lang="en-US" sz="3600" dirty="0">
              <a:solidFill>
                <a:srgbClr val="ED7D31">
                  <a:lumMod val="75000"/>
                </a:srgbClr>
              </a:solidFill>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solidFill>
                  <a:schemeClr val="accent2"/>
                </a:solidFill>
                <a:latin typeface="Arial Black" panose="020B0A04020102020204" pitchFamily="34" charset="0"/>
              </a:rPr>
              <a:t>10/8/19</a:t>
            </a:r>
            <a:endParaRPr lang="en-US" sz="2400" dirty="0">
              <a:solidFill>
                <a:schemeClr val="accent2"/>
              </a:solidFill>
              <a:latin typeface="Arial Black" panose="020B0A04020102020204" pitchFamily="34" charset="0"/>
            </a:endParaRPr>
          </a:p>
        </p:txBody>
      </p:sp>
    </p:spTree>
    <p:extLst>
      <p:ext uri="{BB962C8B-B14F-4D97-AF65-F5344CB8AC3E}">
        <p14:creationId xmlns:p14="http://schemas.microsoft.com/office/powerpoint/2010/main" val="5850121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latin typeface="Arial Black" panose="020B0A04020102020204" pitchFamily="34" charset="0"/>
              </a:rPr>
              <a:t>Chapter 1</a:t>
            </a:r>
            <a:endParaRPr lang="en-US" dirty="0">
              <a:solidFill>
                <a:schemeClr val="accent2"/>
              </a:solidFill>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solidFill>
                  <a:schemeClr val="accent6"/>
                </a:solidFill>
                <a:latin typeface="Arial Black" panose="020B0A04020102020204" pitchFamily="34" charset="0"/>
              </a:rPr>
              <a:t>Let’s Read</a:t>
            </a:r>
          </a:p>
          <a:p>
            <a:pPr marL="0" indent="0">
              <a:buNone/>
            </a:pPr>
            <a:r>
              <a:rPr lang="en-US" sz="3600" dirty="0" smtClean="0">
                <a:solidFill>
                  <a:srgbClr val="FF0000"/>
                </a:solidFill>
                <a:latin typeface="Arial Black" panose="020B0A04020102020204" pitchFamily="34" charset="0"/>
              </a:rPr>
              <a:t>Expectations: </a:t>
            </a:r>
          </a:p>
          <a:p>
            <a:r>
              <a:rPr lang="en-US" sz="3600" dirty="0" smtClean="0">
                <a:solidFill>
                  <a:schemeClr val="accent5"/>
                </a:solidFill>
                <a:latin typeface="Arial Black" panose="020B0A04020102020204" pitchFamily="34" charset="0"/>
              </a:rPr>
              <a:t>Heads up</a:t>
            </a:r>
          </a:p>
          <a:p>
            <a:r>
              <a:rPr lang="en-US" sz="3600" dirty="0">
                <a:solidFill>
                  <a:schemeClr val="accent2">
                    <a:lumMod val="75000"/>
                  </a:schemeClr>
                </a:solidFill>
                <a:latin typeface="Arial Black" panose="020B0A04020102020204" pitchFamily="34" charset="0"/>
              </a:rPr>
              <a:t>F</a:t>
            </a:r>
            <a:r>
              <a:rPr lang="en-US" sz="3600" dirty="0" smtClean="0">
                <a:solidFill>
                  <a:schemeClr val="accent2">
                    <a:lumMod val="75000"/>
                  </a:schemeClr>
                </a:solidFill>
                <a:latin typeface="Arial Black" panose="020B0A04020102020204" pitchFamily="34" charset="0"/>
              </a:rPr>
              <a:t>ollowing along</a:t>
            </a:r>
          </a:p>
          <a:p>
            <a:r>
              <a:rPr lang="en-US" sz="3600" dirty="0">
                <a:solidFill>
                  <a:srgbClr val="FFFF00"/>
                </a:solidFill>
                <a:latin typeface="Arial Black" panose="020B0A04020102020204" pitchFamily="34" charset="0"/>
              </a:rPr>
              <a:t>A</a:t>
            </a:r>
            <a:r>
              <a:rPr lang="en-US" sz="3600" dirty="0" smtClean="0">
                <a:solidFill>
                  <a:srgbClr val="FFFF00"/>
                </a:solidFill>
                <a:latin typeface="Arial Black" panose="020B0A04020102020204" pitchFamily="34" charset="0"/>
              </a:rPr>
              <a:t>sking questions if needed for clarification</a:t>
            </a:r>
          </a:p>
          <a:p>
            <a:r>
              <a:rPr lang="en-US" sz="3600" dirty="0" smtClean="0">
                <a:solidFill>
                  <a:schemeClr val="accent6">
                    <a:lumMod val="75000"/>
                  </a:schemeClr>
                </a:solidFill>
                <a:latin typeface="Arial Black" panose="020B0A04020102020204" pitchFamily="34" charset="0"/>
              </a:rPr>
              <a:t>Ready to discuss when we pause</a:t>
            </a:r>
            <a:endParaRPr lang="en-US" sz="3600" dirty="0">
              <a:solidFill>
                <a:schemeClr val="accent6">
                  <a:lumMod val="75000"/>
                </a:schemeClr>
              </a:solidFill>
              <a:latin typeface="Arial Black" panose="020B0A04020102020204" pitchFamily="34" charset="0"/>
            </a:endParaRPr>
          </a:p>
        </p:txBody>
      </p:sp>
    </p:spTree>
    <p:extLst>
      <p:ext uri="{BB962C8B-B14F-4D97-AF65-F5344CB8AC3E}">
        <p14:creationId xmlns:p14="http://schemas.microsoft.com/office/powerpoint/2010/main" val="28126654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solidFill>
                  <a:srgbClr val="FF0000"/>
                </a:solidFill>
                <a:latin typeface="Arial Black" panose="020B0A04020102020204" pitchFamily="34" charset="0"/>
              </a:rPr>
              <a:t>HOMEWORK</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393700" y="1498092"/>
            <a:ext cx="11633200" cy="4788408"/>
          </a:xfrm>
        </p:spPr>
        <p:txBody>
          <a:bodyPr>
            <a:normAutofit fontScale="92500" lnSpcReduction="20000"/>
          </a:bodyPr>
          <a:lstStyle/>
          <a:p>
            <a:pPr marL="0" indent="0" algn="ctr">
              <a:buNone/>
            </a:pPr>
            <a:r>
              <a:rPr lang="en-US" sz="4000" dirty="0" smtClean="0">
                <a:solidFill>
                  <a:schemeClr val="accent6">
                    <a:lumMod val="75000"/>
                  </a:schemeClr>
                </a:solidFill>
                <a:latin typeface="Arial Black" panose="020B0A04020102020204" pitchFamily="34" charset="0"/>
              </a:rPr>
              <a:t>Start working on</a:t>
            </a:r>
          </a:p>
          <a:p>
            <a:pPr marL="0" indent="0" algn="ctr">
              <a:buNone/>
            </a:pPr>
            <a:r>
              <a:rPr lang="en-US" sz="4000" dirty="0" smtClean="0">
                <a:solidFill>
                  <a:schemeClr val="accent6">
                    <a:lumMod val="75000"/>
                  </a:schemeClr>
                </a:solidFill>
                <a:latin typeface="Arial Black" panose="020B0A04020102020204" pitchFamily="34" charset="0"/>
              </a:rPr>
              <a:t>“</a:t>
            </a:r>
            <a:r>
              <a:rPr lang="en-US" sz="4000" dirty="0" smtClean="0">
                <a:solidFill>
                  <a:schemeClr val="accent5"/>
                </a:solidFill>
                <a:latin typeface="Arial Black" panose="020B0A04020102020204" pitchFamily="34" charset="0"/>
              </a:rPr>
              <a:t>QUESTIONS</a:t>
            </a:r>
            <a:r>
              <a:rPr lang="en-US" sz="4000" dirty="0" smtClean="0">
                <a:solidFill>
                  <a:schemeClr val="accent6">
                    <a:lumMod val="75000"/>
                  </a:schemeClr>
                </a:solidFill>
                <a:latin typeface="Arial Black" panose="020B0A04020102020204" pitchFamily="34" charset="0"/>
              </a:rPr>
              <a:t> – </a:t>
            </a:r>
            <a:r>
              <a:rPr lang="en-US" sz="4000" dirty="0" smtClean="0">
                <a:solidFill>
                  <a:schemeClr val="accent4"/>
                </a:solidFill>
                <a:latin typeface="Arial Black" panose="020B0A04020102020204" pitchFamily="34" charset="0"/>
              </a:rPr>
              <a:t>Chapter 1-3</a:t>
            </a:r>
            <a:r>
              <a:rPr lang="en-US" sz="4000" dirty="0" smtClean="0">
                <a:solidFill>
                  <a:schemeClr val="accent6">
                    <a:lumMod val="75000"/>
                  </a:schemeClr>
                </a:solidFill>
                <a:latin typeface="Arial Black" panose="020B0A04020102020204" pitchFamily="34" charset="0"/>
              </a:rPr>
              <a:t>”</a:t>
            </a:r>
          </a:p>
          <a:p>
            <a:pPr marL="0" indent="0" algn="ctr">
              <a:buNone/>
            </a:pPr>
            <a:r>
              <a:rPr lang="en-US" sz="4000" dirty="0" smtClean="0">
                <a:solidFill>
                  <a:schemeClr val="accent6">
                    <a:lumMod val="75000"/>
                  </a:schemeClr>
                </a:solidFill>
                <a:latin typeface="Arial Black" panose="020B0A04020102020204" pitchFamily="34" charset="0"/>
              </a:rPr>
              <a:t>In Google Classroom.</a:t>
            </a:r>
          </a:p>
          <a:p>
            <a:pPr marL="0" indent="0" algn="ctr">
              <a:buNone/>
            </a:pPr>
            <a:endParaRPr lang="en-US" sz="4000" dirty="0" smtClean="0">
              <a:solidFill>
                <a:schemeClr val="accent6">
                  <a:lumMod val="75000"/>
                </a:schemeClr>
              </a:solidFill>
              <a:latin typeface="Arial Black" panose="020B0A04020102020204" pitchFamily="34" charset="0"/>
            </a:endParaRPr>
          </a:p>
          <a:p>
            <a:pPr marL="0" indent="0" algn="ctr">
              <a:buNone/>
            </a:pPr>
            <a:r>
              <a:rPr lang="en-US" sz="3200" dirty="0" smtClean="0">
                <a:solidFill>
                  <a:schemeClr val="accent5"/>
                </a:solidFill>
                <a:latin typeface="Arial Black" panose="020B0A04020102020204" pitchFamily="34" charset="0"/>
              </a:rPr>
              <a:t>(You should FINISH Chapter 1 Questions TONIGHT)</a:t>
            </a:r>
          </a:p>
          <a:p>
            <a:pPr marL="0" indent="0" algn="ctr">
              <a:buNone/>
            </a:pPr>
            <a:endParaRPr lang="en-US" sz="3200" dirty="0" smtClean="0">
              <a:solidFill>
                <a:schemeClr val="accent6">
                  <a:lumMod val="75000"/>
                </a:schemeClr>
              </a:solidFill>
              <a:latin typeface="Arial Black" panose="020B0A04020102020204" pitchFamily="34" charset="0"/>
            </a:endParaRPr>
          </a:p>
          <a:p>
            <a:pPr marL="0" indent="0" algn="ctr">
              <a:buNone/>
            </a:pPr>
            <a:r>
              <a:rPr lang="en-US" sz="6600" dirty="0" smtClean="0">
                <a:solidFill>
                  <a:srgbClr val="FF0000"/>
                </a:solidFill>
                <a:latin typeface="Arial Black" panose="020B0A04020102020204" pitchFamily="34" charset="0"/>
              </a:rPr>
              <a:t>DUE NEXT MONDAY BY 7:00 a.m.</a:t>
            </a:r>
          </a:p>
        </p:txBody>
      </p:sp>
    </p:spTree>
    <p:extLst>
      <p:ext uri="{BB962C8B-B14F-4D97-AF65-F5344CB8AC3E}">
        <p14:creationId xmlns:p14="http://schemas.microsoft.com/office/powerpoint/2010/main" val="19057403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Arial Black" panose="020B0A04020102020204" pitchFamily="34" charset="0"/>
              </a:rPr>
              <a:t>EXIT TICKET</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solidFill>
                  <a:schemeClr val="accent5"/>
                </a:solidFill>
                <a:latin typeface="Arial Black" panose="020B0A04020102020204" pitchFamily="34" charset="0"/>
              </a:rPr>
              <a:t>Explain</a:t>
            </a:r>
            <a:r>
              <a:rPr lang="en-US" sz="4000" dirty="0" smtClean="0">
                <a:solidFill>
                  <a:schemeClr val="accent4">
                    <a:lumMod val="75000"/>
                  </a:schemeClr>
                </a:solidFill>
                <a:latin typeface="Arial Black" panose="020B0A04020102020204" pitchFamily="34" charset="0"/>
              </a:rPr>
              <a:t> the “</a:t>
            </a:r>
            <a:r>
              <a:rPr lang="en-US" sz="4000" dirty="0" smtClean="0">
                <a:solidFill>
                  <a:schemeClr val="accent6">
                    <a:lumMod val="75000"/>
                  </a:schemeClr>
                </a:solidFill>
                <a:latin typeface="Arial Black" panose="020B0A04020102020204" pitchFamily="34" charset="0"/>
              </a:rPr>
              <a:t>reaping system</a:t>
            </a:r>
            <a:r>
              <a:rPr lang="en-US" sz="4000" dirty="0" smtClean="0">
                <a:solidFill>
                  <a:schemeClr val="accent4">
                    <a:lumMod val="75000"/>
                  </a:schemeClr>
                </a:solidFill>
                <a:latin typeface="Arial Black" panose="020B0A04020102020204" pitchFamily="34" charset="0"/>
              </a:rPr>
              <a:t>.”</a:t>
            </a:r>
          </a:p>
          <a:p>
            <a:pPr marL="0" indent="0" algn="ctr">
              <a:buNone/>
            </a:pPr>
            <a:r>
              <a:rPr lang="en-US" sz="4000" dirty="0" smtClean="0">
                <a:solidFill>
                  <a:srgbClr val="C00000"/>
                </a:solidFill>
                <a:latin typeface="Arial Black" panose="020B0A04020102020204" pitchFamily="34" charset="0"/>
              </a:rPr>
              <a:t>How does </a:t>
            </a:r>
            <a:r>
              <a:rPr lang="en-US" sz="4000" dirty="0" smtClean="0">
                <a:solidFill>
                  <a:schemeClr val="accent4">
                    <a:lumMod val="75000"/>
                  </a:schemeClr>
                </a:solidFill>
                <a:latin typeface="Arial Black" panose="020B0A04020102020204" pitchFamily="34" charset="0"/>
              </a:rPr>
              <a:t>it </a:t>
            </a:r>
            <a:r>
              <a:rPr lang="en-US" sz="4000" dirty="0" smtClean="0">
                <a:solidFill>
                  <a:schemeClr val="accent1"/>
                </a:solidFill>
                <a:latin typeface="Arial Black" panose="020B0A04020102020204" pitchFamily="34" charset="0"/>
              </a:rPr>
              <a:t>work</a:t>
            </a:r>
            <a:r>
              <a:rPr lang="en-US" sz="4000" dirty="0" smtClean="0">
                <a:solidFill>
                  <a:schemeClr val="accent4">
                    <a:lumMod val="75000"/>
                  </a:schemeClr>
                </a:solidFill>
                <a:latin typeface="Arial Black" panose="020B0A04020102020204" pitchFamily="34" charset="0"/>
              </a:rPr>
              <a:t>?</a:t>
            </a:r>
          </a:p>
          <a:p>
            <a:pPr marL="0" indent="0" algn="ctr">
              <a:buNone/>
            </a:pPr>
            <a:r>
              <a:rPr lang="en-US" sz="4000" dirty="0" smtClean="0">
                <a:solidFill>
                  <a:schemeClr val="accent1">
                    <a:lumMod val="75000"/>
                  </a:schemeClr>
                </a:solidFill>
                <a:latin typeface="Arial Black" panose="020B0A04020102020204" pitchFamily="34" charset="0"/>
              </a:rPr>
              <a:t>Why</a:t>
            </a:r>
            <a:r>
              <a:rPr lang="en-US" sz="4000" dirty="0" smtClean="0">
                <a:solidFill>
                  <a:schemeClr val="accent4">
                    <a:lumMod val="75000"/>
                  </a:schemeClr>
                </a:solidFill>
                <a:latin typeface="Arial Black" panose="020B0A04020102020204" pitchFamily="34" charset="0"/>
              </a:rPr>
              <a:t> does </a:t>
            </a:r>
            <a:r>
              <a:rPr lang="en-US" sz="4000" dirty="0" smtClean="0">
                <a:solidFill>
                  <a:srgbClr val="FF0000"/>
                </a:solidFill>
                <a:latin typeface="Arial Black" panose="020B0A04020102020204" pitchFamily="34" charset="0"/>
              </a:rPr>
              <a:t>Katniss</a:t>
            </a:r>
            <a:r>
              <a:rPr lang="en-US" sz="4000" dirty="0" smtClean="0">
                <a:solidFill>
                  <a:schemeClr val="accent4">
                    <a:lumMod val="75000"/>
                  </a:schemeClr>
                </a:solidFill>
                <a:latin typeface="Arial Black" panose="020B0A04020102020204" pitchFamily="34" charset="0"/>
              </a:rPr>
              <a:t> say it is </a:t>
            </a:r>
            <a:r>
              <a:rPr lang="en-US" sz="4000" dirty="0" smtClean="0">
                <a:solidFill>
                  <a:schemeClr val="accent5"/>
                </a:solidFill>
                <a:latin typeface="Arial Black" panose="020B0A04020102020204" pitchFamily="34" charset="0"/>
              </a:rPr>
              <a:t>unfair</a:t>
            </a:r>
            <a:r>
              <a:rPr lang="en-US" sz="4000" dirty="0" smtClean="0">
                <a:solidFill>
                  <a:schemeClr val="accent4">
                    <a:lumMod val="75000"/>
                  </a:schemeClr>
                </a:solidFill>
                <a:latin typeface="Arial Black" panose="020B0A04020102020204" pitchFamily="34" charset="0"/>
              </a:rPr>
              <a:t>?</a:t>
            </a:r>
            <a:endParaRPr lang="en-US" sz="4000" dirty="0">
              <a:solidFill>
                <a:srgbClr val="C00000"/>
              </a:solidFill>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solidFill>
                  <a:schemeClr val="accent4">
                    <a:lumMod val="75000"/>
                  </a:schemeClr>
                </a:solidFill>
                <a:latin typeface="Arial Black" panose="020B0A04020102020204" pitchFamily="34" charset="0"/>
              </a:rPr>
              <a:t>10/8/19</a:t>
            </a:r>
            <a:endParaRPr lang="en-US" sz="2400" dirty="0">
              <a:solidFill>
                <a:schemeClr val="accent4">
                  <a:lumMod val="75000"/>
                </a:schemeClr>
              </a:solidFill>
              <a:latin typeface="Arial Black" panose="020B0A04020102020204" pitchFamily="34" charset="0"/>
            </a:endParaRPr>
          </a:p>
        </p:txBody>
      </p:sp>
    </p:spTree>
    <p:extLst>
      <p:ext uri="{BB962C8B-B14F-4D97-AF65-F5344CB8AC3E}">
        <p14:creationId xmlns:p14="http://schemas.microsoft.com/office/powerpoint/2010/main" val="8662660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solidFill>
                  <a:srgbClr val="FF0000"/>
                </a:solidFill>
                <a:latin typeface="Arial Black" panose="020B0A04020102020204" pitchFamily="34" charset="0"/>
              </a:rPr>
              <a:t>Start-Up</a:t>
            </a:r>
            <a:r>
              <a:rPr lang="en-US" dirty="0" smtClean="0">
                <a:latin typeface="Arial Black" panose="020B0A04020102020204" pitchFamily="34" charset="0"/>
              </a:rPr>
              <a:t> - </a:t>
            </a:r>
            <a:r>
              <a:rPr lang="en-US" dirty="0" smtClean="0">
                <a:solidFill>
                  <a:schemeClr val="accent5"/>
                </a:solidFill>
                <a:latin typeface="Arial Black" panose="020B0A04020102020204" pitchFamily="34" charset="0"/>
              </a:rPr>
              <a:t>Discussion</a:t>
            </a:r>
            <a:endParaRPr lang="en-US" dirty="0">
              <a:solidFill>
                <a:schemeClr val="accent5"/>
              </a:solidFill>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smtClean="0">
                <a:solidFill>
                  <a:srgbClr val="7030A0"/>
                </a:solidFill>
                <a:latin typeface="Arial Black" panose="020B0A04020102020204" pitchFamily="34" charset="0"/>
              </a:rPr>
              <a:t>How</a:t>
            </a:r>
            <a:r>
              <a:rPr lang="en-US" sz="3600" dirty="0" smtClean="0">
                <a:solidFill>
                  <a:schemeClr val="accent1"/>
                </a:solidFill>
                <a:latin typeface="Arial Black" panose="020B0A04020102020204" pitchFamily="34" charset="0"/>
              </a:rPr>
              <a:t> does the </a:t>
            </a:r>
            <a:r>
              <a:rPr lang="en-US" sz="3600" dirty="0" smtClean="0">
                <a:solidFill>
                  <a:schemeClr val="accent4">
                    <a:lumMod val="75000"/>
                  </a:schemeClr>
                </a:solidFill>
                <a:latin typeface="Arial Black" panose="020B0A04020102020204" pitchFamily="34" charset="0"/>
              </a:rPr>
              <a:t>Mayor</a:t>
            </a:r>
            <a:r>
              <a:rPr lang="en-US" sz="3600" dirty="0" smtClean="0">
                <a:solidFill>
                  <a:schemeClr val="accent1"/>
                </a:solidFill>
                <a:latin typeface="Arial Black" panose="020B0A04020102020204" pitchFamily="34" charset="0"/>
              </a:rPr>
              <a:t> describe the </a:t>
            </a:r>
            <a:r>
              <a:rPr lang="en-US" sz="3600" dirty="0" smtClean="0">
                <a:solidFill>
                  <a:srgbClr val="FFFF00"/>
                </a:solidFill>
                <a:latin typeface="Arial Black" panose="020B0A04020102020204" pitchFamily="34" charset="0"/>
              </a:rPr>
              <a:t>reason</a:t>
            </a:r>
            <a:r>
              <a:rPr lang="en-US" sz="3600" dirty="0" smtClean="0">
                <a:solidFill>
                  <a:schemeClr val="accent1"/>
                </a:solidFill>
                <a:latin typeface="Arial Black" panose="020B0A04020102020204" pitchFamily="34" charset="0"/>
              </a:rPr>
              <a:t> for the </a:t>
            </a:r>
            <a:r>
              <a:rPr lang="en-US" sz="3600" dirty="0" smtClean="0">
                <a:solidFill>
                  <a:schemeClr val="accent6">
                    <a:lumMod val="75000"/>
                  </a:schemeClr>
                </a:solidFill>
                <a:latin typeface="Arial Black" panose="020B0A04020102020204" pitchFamily="34" charset="0"/>
              </a:rPr>
              <a:t>reaping system </a:t>
            </a:r>
            <a:r>
              <a:rPr lang="en-US" sz="3600" dirty="0" smtClean="0">
                <a:solidFill>
                  <a:schemeClr val="accent1"/>
                </a:solidFill>
                <a:latin typeface="Arial Black" panose="020B0A04020102020204" pitchFamily="34" charset="0"/>
              </a:rPr>
              <a:t>and the </a:t>
            </a:r>
            <a:r>
              <a:rPr lang="en-US" sz="3600" dirty="0" smtClean="0">
                <a:solidFill>
                  <a:srgbClr val="C00000"/>
                </a:solidFill>
                <a:latin typeface="Arial Black" panose="020B0A04020102020204" pitchFamily="34" charset="0"/>
              </a:rPr>
              <a:t>Hunger Games</a:t>
            </a:r>
            <a:r>
              <a:rPr lang="en-US" sz="3600" dirty="0" smtClean="0">
                <a:solidFill>
                  <a:schemeClr val="accent1"/>
                </a:solidFill>
                <a:latin typeface="Arial Black" panose="020B0A04020102020204" pitchFamily="34" charset="0"/>
              </a:rPr>
              <a:t>?</a:t>
            </a:r>
          </a:p>
          <a:p>
            <a:pPr marL="0" indent="0" algn="ctr">
              <a:buNone/>
            </a:pPr>
            <a:r>
              <a:rPr lang="en-US" sz="3600" dirty="0" smtClean="0">
                <a:solidFill>
                  <a:srgbClr val="7030A0"/>
                </a:solidFill>
                <a:latin typeface="Arial Black" panose="020B0A04020102020204" pitchFamily="34" charset="0"/>
              </a:rPr>
              <a:t>What does </a:t>
            </a:r>
            <a:r>
              <a:rPr lang="en-US" sz="3600" dirty="0" smtClean="0">
                <a:solidFill>
                  <a:schemeClr val="accent1"/>
                </a:solidFill>
                <a:latin typeface="Arial Black" panose="020B0A04020102020204" pitchFamily="34" charset="0"/>
              </a:rPr>
              <a:t>Katniss </a:t>
            </a:r>
            <a:r>
              <a:rPr lang="en-US" sz="3600" dirty="0" smtClean="0">
                <a:solidFill>
                  <a:schemeClr val="accent2"/>
                </a:solidFill>
                <a:latin typeface="Arial Black" panose="020B0A04020102020204" pitchFamily="34" charset="0"/>
              </a:rPr>
              <a:t>explain</a:t>
            </a:r>
            <a:r>
              <a:rPr lang="en-US" sz="3600" dirty="0" smtClean="0">
                <a:solidFill>
                  <a:schemeClr val="accent1"/>
                </a:solidFill>
                <a:latin typeface="Arial Black" panose="020B0A04020102020204" pitchFamily="34" charset="0"/>
              </a:rPr>
              <a:t> as the </a:t>
            </a:r>
            <a:r>
              <a:rPr lang="en-US" sz="3600" dirty="0" smtClean="0">
                <a:solidFill>
                  <a:schemeClr val="accent6"/>
                </a:solidFill>
                <a:latin typeface="Arial Black" panose="020B0A04020102020204" pitchFamily="34" charset="0"/>
              </a:rPr>
              <a:t>real reason</a:t>
            </a:r>
            <a:r>
              <a:rPr lang="en-US" sz="3600" dirty="0" smtClean="0">
                <a:solidFill>
                  <a:schemeClr val="accent1"/>
                </a:solidFill>
                <a:latin typeface="Arial Black" panose="020B0A04020102020204" pitchFamily="34" charset="0"/>
              </a:rPr>
              <a:t> for  it?</a:t>
            </a:r>
            <a:endParaRPr lang="en-US" sz="3600" dirty="0" smtClean="0">
              <a:solidFill>
                <a:schemeClr val="accent2">
                  <a:lumMod val="75000"/>
                </a:schemeClr>
              </a:solidFill>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solidFill>
                  <a:schemeClr val="accent2">
                    <a:lumMod val="75000"/>
                  </a:schemeClr>
                </a:solidFill>
                <a:latin typeface="Arial Black" panose="020B0A04020102020204" pitchFamily="34" charset="0"/>
              </a:rPr>
              <a:t>10/9/19</a:t>
            </a:r>
            <a:endParaRPr lang="en-US" sz="2400"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254019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solidFill>
                  <a:schemeClr val="accent5"/>
                </a:solidFill>
                <a:latin typeface="Arial Black" panose="020B0A04020102020204" pitchFamily="34" charset="0"/>
              </a:rPr>
              <a:t>Start-Up</a:t>
            </a:r>
            <a:r>
              <a:rPr lang="en-US" dirty="0" smtClean="0">
                <a:latin typeface="Arial Black" panose="020B0A04020102020204" pitchFamily="34" charset="0"/>
              </a:rPr>
              <a:t> - </a:t>
            </a:r>
            <a:r>
              <a:rPr lang="en-US" dirty="0" smtClean="0">
                <a:solidFill>
                  <a:srgbClr val="FF0000"/>
                </a:solidFill>
                <a:latin typeface="Arial Black" panose="020B0A04020102020204" pitchFamily="34" charset="0"/>
              </a:rPr>
              <a:t>Writing</a:t>
            </a:r>
            <a:endParaRPr lang="en-US" dirty="0">
              <a:solidFill>
                <a:srgbClr val="FF0000"/>
              </a:solidFill>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3600" dirty="0">
                <a:solidFill>
                  <a:srgbClr val="7030A0"/>
                </a:solidFill>
                <a:latin typeface="Arial Black" panose="020B0A04020102020204" pitchFamily="34" charset="0"/>
              </a:rPr>
              <a:t>How</a:t>
            </a:r>
            <a:r>
              <a:rPr lang="en-US" sz="3600" dirty="0">
                <a:solidFill>
                  <a:srgbClr val="5B9BD5"/>
                </a:solidFill>
                <a:latin typeface="Arial Black" panose="020B0A04020102020204" pitchFamily="34" charset="0"/>
              </a:rPr>
              <a:t> does the </a:t>
            </a:r>
            <a:r>
              <a:rPr lang="en-US" sz="3600" dirty="0">
                <a:solidFill>
                  <a:srgbClr val="FFC000">
                    <a:lumMod val="75000"/>
                  </a:srgbClr>
                </a:solidFill>
                <a:latin typeface="Arial Black" panose="020B0A04020102020204" pitchFamily="34" charset="0"/>
              </a:rPr>
              <a:t>Mayor</a:t>
            </a:r>
            <a:r>
              <a:rPr lang="en-US" sz="3600" dirty="0">
                <a:solidFill>
                  <a:srgbClr val="5B9BD5"/>
                </a:solidFill>
                <a:latin typeface="Arial Black" panose="020B0A04020102020204" pitchFamily="34" charset="0"/>
              </a:rPr>
              <a:t> describe the </a:t>
            </a:r>
            <a:r>
              <a:rPr lang="en-US" sz="3600" dirty="0">
                <a:solidFill>
                  <a:srgbClr val="FFFF00"/>
                </a:solidFill>
                <a:latin typeface="Arial Black" panose="020B0A04020102020204" pitchFamily="34" charset="0"/>
              </a:rPr>
              <a:t>reason</a:t>
            </a:r>
            <a:r>
              <a:rPr lang="en-US" sz="3600" dirty="0">
                <a:solidFill>
                  <a:srgbClr val="5B9BD5"/>
                </a:solidFill>
                <a:latin typeface="Arial Black" panose="020B0A04020102020204" pitchFamily="34" charset="0"/>
              </a:rPr>
              <a:t> for the </a:t>
            </a:r>
            <a:r>
              <a:rPr lang="en-US" sz="3600" dirty="0">
                <a:solidFill>
                  <a:srgbClr val="70AD47">
                    <a:lumMod val="75000"/>
                  </a:srgbClr>
                </a:solidFill>
                <a:latin typeface="Arial Black" panose="020B0A04020102020204" pitchFamily="34" charset="0"/>
              </a:rPr>
              <a:t>reaping system </a:t>
            </a:r>
            <a:r>
              <a:rPr lang="en-US" sz="3600" dirty="0">
                <a:solidFill>
                  <a:srgbClr val="5B9BD5"/>
                </a:solidFill>
                <a:latin typeface="Arial Black" panose="020B0A04020102020204" pitchFamily="34" charset="0"/>
              </a:rPr>
              <a:t>and the </a:t>
            </a:r>
            <a:r>
              <a:rPr lang="en-US" sz="3600" dirty="0">
                <a:solidFill>
                  <a:srgbClr val="C00000"/>
                </a:solidFill>
                <a:latin typeface="Arial Black" panose="020B0A04020102020204" pitchFamily="34" charset="0"/>
              </a:rPr>
              <a:t>Hunger Games</a:t>
            </a:r>
            <a:r>
              <a:rPr lang="en-US" sz="3600" dirty="0">
                <a:solidFill>
                  <a:srgbClr val="5B9BD5"/>
                </a:solidFill>
                <a:latin typeface="Arial Black" panose="020B0A04020102020204" pitchFamily="34" charset="0"/>
              </a:rPr>
              <a:t>?</a:t>
            </a:r>
          </a:p>
          <a:p>
            <a:pPr marL="0" lvl="0" indent="0" algn="ctr">
              <a:buNone/>
            </a:pPr>
            <a:r>
              <a:rPr lang="en-US" sz="3600" dirty="0">
                <a:solidFill>
                  <a:srgbClr val="7030A0"/>
                </a:solidFill>
                <a:latin typeface="Arial Black" panose="020B0A04020102020204" pitchFamily="34" charset="0"/>
              </a:rPr>
              <a:t>What does </a:t>
            </a:r>
            <a:r>
              <a:rPr lang="en-US" sz="3600" dirty="0">
                <a:solidFill>
                  <a:srgbClr val="5B9BD5"/>
                </a:solidFill>
                <a:latin typeface="Arial Black" panose="020B0A04020102020204" pitchFamily="34" charset="0"/>
              </a:rPr>
              <a:t>Katniss </a:t>
            </a:r>
            <a:r>
              <a:rPr lang="en-US" sz="3600" dirty="0">
                <a:solidFill>
                  <a:srgbClr val="ED7D31"/>
                </a:solidFill>
                <a:latin typeface="Arial Black" panose="020B0A04020102020204" pitchFamily="34" charset="0"/>
              </a:rPr>
              <a:t>explain</a:t>
            </a:r>
            <a:r>
              <a:rPr lang="en-US" sz="3600" dirty="0">
                <a:solidFill>
                  <a:srgbClr val="5B9BD5"/>
                </a:solidFill>
                <a:latin typeface="Arial Black" panose="020B0A04020102020204" pitchFamily="34" charset="0"/>
              </a:rPr>
              <a:t> as the </a:t>
            </a:r>
            <a:r>
              <a:rPr lang="en-US" sz="3600" dirty="0">
                <a:solidFill>
                  <a:srgbClr val="70AD47"/>
                </a:solidFill>
                <a:latin typeface="Arial Black" panose="020B0A04020102020204" pitchFamily="34" charset="0"/>
              </a:rPr>
              <a:t>real reason</a:t>
            </a:r>
            <a:r>
              <a:rPr lang="en-US" sz="3600" dirty="0">
                <a:solidFill>
                  <a:srgbClr val="5B9BD5"/>
                </a:solidFill>
                <a:latin typeface="Arial Black" panose="020B0A04020102020204" pitchFamily="34" charset="0"/>
              </a:rPr>
              <a:t> for  it?</a:t>
            </a:r>
            <a:endParaRPr lang="en-US" sz="3600" dirty="0">
              <a:solidFill>
                <a:srgbClr val="ED7D31">
                  <a:lumMod val="75000"/>
                </a:srgbClr>
              </a:solidFill>
              <a:latin typeface="Arial Black" panose="020B0A04020102020204" pitchFamily="34" charset="0"/>
            </a:endParaRPr>
          </a:p>
        </p:txBody>
      </p:sp>
      <p:sp>
        <p:nvSpPr>
          <p:cNvPr id="6" name="TextBox 5"/>
          <p:cNvSpPr txBox="1"/>
          <p:nvPr/>
        </p:nvSpPr>
        <p:spPr>
          <a:xfrm>
            <a:off x="10074729" y="843240"/>
            <a:ext cx="1555876" cy="461665"/>
          </a:xfrm>
          <a:prstGeom prst="rect">
            <a:avLst/>
          </a:prstGeom>
          <a:noFill/>
        </p:spPr>
        <p:txBody>
          <a:bodyPr wrap="square" rtlCol="0">
            <a:spAutoFit/>
          </a:bodyPr>
          <a:lstStyle/>
          <a:p>
            <a:r>
              <a:rPr lang="en-US" sz="2400" dirty="0" smtClean="0">
                <a:solidFill>
                  <a:schemeClr val="accent2"/>
                </a:solidFill>
                <a:latin typeface="Arial Black" panose="020B0A04020102020204" pitchFamily="34" charset="0"/>
              </a:rPr>
              <a:t>10/9/19</a:t>
            </a:r>
            <a:endParaRPr lang="en-US" sz="2400" dirty="0">
              <a:solidFill>
                <a:schemeClr val="accent2"/>
              </a:solidFill>
              <a:latin typeface="Arial Black" panose="020B0A04020102020204" pitchFamily="34" charset="0"/>
            </a:endParaRPr>
          </a:p>
        </p:txBody>
      </p:sp>
    </p:spTree>
    <p:extLst>
      <p:ext uri="{BB962C8B-B14F-4D97-AF65-F5344CB8AC3E}">
        <p14:creationId xmlns:p14="http://schemas.microsoft.com/office/powerpoint/2010/main" val="39912838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latin typeface="Arial Black" panose="020B0A04020102020204" pitchFamily="34" charset="0"/>
              </a:rPr>
              <a:t>The </a:t>
            </a:r>
            <a:r>
              <a:rPr lang="en-US" dirty="0" smtClean="0">
                <a:solidFill>
                  <a:schemeClr val="accent5"/>
                </a:solidFill>
                <a:latin typeface="Arial Black" panose="020B0A04020102020204" pitchFamily="34" charset="0"/>
              </a:rPr>
              <a:t>Key</a:t>
            </a:r>
            <a:r>
              <a:rPr lang="en-US" dirty="0" smtClean="0">
                <a:solidFill>
                  <a:srgbClr val="C00000"/>
                </a:solidFill>
                <a:latin typeface="Arial Black" panose="020B0A04020102020204" pitchFamily="34" charset="0"/>
              </a:rPr>
              <a:t> to </a:t>
            </a:r>
            <a:r>
              <a:rPr lang="en-US" dirty="0" smtClean="0">
                <a:solidFill>
                  <a:schemeClr val="accent6">
                    <a:lumMod val="75000"/>
                  </a:schemeClr>
                </a:solidFill>
                <a:latin typeface="Arial Black" panose="020B0A04020102020204" pitchFamily="34" charset="0"/>
              </a:rPr>
              <a:t>Surviving</a:t>
            </a:r>
            <a:r>
              <a:rPr lang="en-US" dirty="0" smtClean="0">
                <a:solidFill>
                  <a:srgbClr val="C00000"/>
                </a:solidFill>
                <a:latin typeface="Arial Black" panose="020B0A04020102020204" pitchFamily="34" charset="0"/>
              </a:rPr>
              <a:t> </a:t>
            </a:r>
            <a:r>
              <a:rPr lang="en-US" dirty="0" smtClean="0">
                <a:solidFill>
                  <a:srgbClr val="FF0000"/>
                </a:solidFill>
                <a:latin typeface="Arial Black" panose="020B0A04020102020204" pitchFamily="34" charset="0"/>
              </a:rPr>
              <a:t>Disaster</a:t>
            </a:r>
            <a:r>
              <a:rPr lang="en-US" dirty="0" smtClean="0">
                <a:solidFill>
                  <a:srgbClr val="C00000"/>
                </a:solidFill>
                <a:latin typeface="Arial Black" panose="020B0A04020102020204" pitchFamily="34" charset="0"/>
              </a:rPr>
              <a:t>? </a:t>
            </a:r>
            <a:r>
              <a:rPr lang="en-US" dirty="0" smtClean="0">
                <a:solidFill>
                  <a:schemeClr val="accent2">
                    <a:lumMod val="75000"/>
                  </a:schemeClr>
                </a:solidFill>
                <a:latin typeface="Arial Black" panose="020B0A04020102020204" pitchFamily="34" charset="0"/>
              </a:rPr>
              <a:t>Friends</a:t>
            </a:r>
            <a:r>
              <a:rPr lang="en-US" dirty="0" smtClean="0">
                <a:solidFill>
                  <a:srgbClr val="C00000"/>
                </a:solidFill>
                <a:latin typeface="Arial Black" panose="020B0A04020102020204" pitchFamily="34" charset="0"/>
              </a:rPr>
              <a:t> and </a:t>
            </a:r>
            <a:r>
              <a:rPr lang="en-US" dirty="0" smtClean="0">
                <a:solidFill>
                  <a:schemeClr val="accent1"/>
                </a:solidFill>
                <a:latin typeface="Arial Black" panose="020B0A04020102020204" pitchFamily="34" charset="0"/>
              </a:rPr>
              <a:t>Family</a:t>
            </a:r>
            <a:endParaRPr lang="en-US" dirty="0">
              <a:solidFill>
                <a:schemeClr val="accent1"/>
              </a:solidFill>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solidFill>
                  <a:schemeClr val="accent1"/>
                </a:solidFill>
                <a:latin typeface="Arial Black" panose="020B0A04020102020204" pitchFamily="34" charset="0"/>
              </a:rPr>
              <a:t>Today</a:t>
            </a:r>
            <a:r>
              <a:rPr lang="en-US" dirty="0" smtClean="0">
                <a:latin typeface="Arial Black" panose="020B0A04020102020204" pitchFamily="34" charset="0"/>
              </a:rPr>
              <a:t>, </a:t>
            </a:r>
            <a:r>
              <a:rPr lang="en-US" dirty="0" smtClean="0">
                <a:solidFill>
                  <a:srgbClr val="FF0000"/>
                </a:solidFill>
                <a:latin typeface="Arial Black" panose="020B0A04020102020204" pitchFamily="34" charset="0"/>
              </a:rPr>
              <a:t>we will be listening </a:t>
            </a:r>
            <a:r>
              <a:rPr lang="en-US" dirty="0" smtClean="0">
                <a:solidFill>
                  <a:schemeClr val="accent1"/>
                </a:solidFill>
                <a:latin typeface="Arial Black" panose="020B0A04020102020204" pitchFamily="34" charset="0"/>
              </a:rPr>
              <a:t>to and </a:t>
            </a:r>
            <a:r>
              <a:rPr lang="en-US" dirty="0" smtClean="0">
                <a:solidFill>
                  <a:schemeClr val="accent6">
                    <a:lumMod val="75000"/>
                  </a:schemeClr>
                </a:solidFill>
                <a:latin typeface="Arial Black" panose="020B0A04020102020204" pitchFamily="34" charset="0"/>
              </a:rPr>
              <a:t>following along </a:t>
            </a:r>
            <a:r>
              <a:rPr lang="en-US" dirty="0" smtClean="0">
                <a:latin typeface="Arial Black" panose="020B0A04020102020204" pitchFamily="34" charset="0"/>
              </a:rPr>
              <a:t>with, a </a:t>
            </a:r>
            <a:r>
              <a:rPr lang="en-US" dirty="0" smtClean="0">
                <a:solidFill>
                  <a:schemeClr val="accent2"/>
                </a:solidFill>
                <a:latin typeface="Arial Black" panose="020B0A04020102020204" pitchFamily="34" charset="0"/>
              </a:rPr>
              <a:t>radio</a:t>
            </a:r>
            <a:r>
              <a:rPr lang="en-US" dirty="0" smtClean="0">
                <a:latin typeface="Arial Black" panose="020B0A04020102020204" pitchFamily="34" charset="0"/>
              </a:rPr>
              <a:t> </a:t>
            </a:r>
            <a:r>
              <a:rPr lang="en-US" dirty="0" smtClean="0">
                <a:solidFill>
                  <a:schemeClr val="accent2">
                    <a:lumMod val="75000"/>
                  </a:schemeClr>
                </a:solidFill>
                <a:latin typeface="Arial Black" panose="020B0A04020102020204" pitchFamily="34" charset="0"/>
              </a:rPr>
              <a:t>broadcast from </a:t>
            </a:r>
            <a:r>
              <a:rPr lang="en-US" dirty="0" smtClean="0">
                <a:solidFill>
                  <a:schemeClr val="accent6"/>
                </a:solidFill>
                <a:latin typeface="Arial Black" panose="020B0A04020102020204" pitchFamily="34" charset="0"/>
              </a:rPr>
              <a:t>National</a:t>
            </a:r>
            <a:r>
              <a:rPr lang="en-US" dirty="0" smtClean="0">
                <a:latin typeface="Arial Black" panose="020B0A04020102020204" pitchFamily="34" charset="0"/>
              </a:rPr>
              <a:t> Public </a:t>
            </a:r>
            <a:r>
              <a:rPr lang="en-US" dirty="0" smtClean="0">
                <a:solidFill>
                  <a:srgbClr val="FFFF00"/>
                </a:solidFill>
                <a:latin typeface="Arial Black" panose="020B0A04020102020204" pitchFamily="34" charset="0"/>
              </a:rPr>
              <a:t>Radio</a:t>
            </a:r>
            <a:r>
              <a:rPr lang="en-US" dirty="0" smtClean="0">
                <a:latin typeface="Arial Black" panose="020B0A04020102020204" pitchFamily="34" charset="0"/>
              </a:rPr>
              <a:t>.</a:t>
            </a:r>
          </a:p>
          <a:p>
            <a:r>
              <a:rPr lang="en-US" dirty="0" smtClean="0">
                <a:solidFill>
                  <a:schemeClr val="accent1"/>
                </a:solidFill>
                <a:latin typeface="Arial Black" panose="020B0A04020102020204" pitchFamily="34" charset="0"/>
              </a:rPr>
              <a:t>The host, </a:t>
            </a:r>
            <a:r>
              <a:rPr lang="en-US" dirty="0" smtClean="0">
                <a:solidFill>
                  <a:srgbClr val="C00000"/>
                </a:solidFill>
                <a:latin typeface="Arial Black" panose="020B0A04020102020204" pitchFamily="34" charset="0"/>
              </a:rPr>
              <a:t>Shankar </a:t>
            </a:r>
            <a:r>
              <a:rPr lang="en-US" dirty="0" err="1" smtClean="0">
                <a:solidFill>
                  <a:srgbClr val="C00000"/>
                </a:solidFill>
                <a:latin typeface="Arial Black" panose="020B0A04020102020204" pitchFamily="34" charset="0"/>
              </a:rPr>
              <a:t>Vedantam</a:t>
            </a:r>
            <a:r>
              <a:rPr lang="en-US" dirty="0" smtClean="0">
                <a:solidFill>
                  <a:schemeClr val="accent2">
                    <a:lumMod val="75000"/>
                  </a:schemeClr>
                </a:solidFill>
                <a:latin typeface="Arial Black" panose="020B0A04020102020204" pitchFamily="34" charset="0"/>
              </a:rPr>
              <a:t>, is one of </a:t>
            </a:r>
            <a:r>
              <a:rPr lang="en-US" dirty="0" smtClean="0">
                <a:solidFill>
                  <a:schemeClr val="accent1">
                    <a:lumMod val="75000"/>
                  </a:schemeClr>
                </a:solidFill>
                <a:latin typeface="Arial Black" panose="020B0A04020102020204" pitchFamily="34" charset="0"/>
              </a:rPr>
              <a:t>NPRs </a:t>
            </a:r>
            <a:r>
              <a:rPr lang="en-US" dirty="0" smtClean="0">
                <a:solidFill>
                  <a:schemeClr val="accent4"/>
                </a:solidFill>
                <a:latin typeface="Arial Black" panose="020B0A04020102020204" pitchFamily="34" charset="0"/>
              </a:rPr>
              <a:t>leading scientific reporters.</a:t>
            </a:r>
          </a:p>
          <a:p>
            <a:r>
              <a:rPr lang="en-US" dirty="0" smtClean="0">
                <a:solidFill>
                  <a:schemeClr val="accent4"/>
                </a:solidFill>
                <a:latin typeface="Arial Black" panose="020B0A04020102020204" pitchFamily="34" charset="0"/>
              </a:rPr>
              <a:t>He discusses</a:t>
            </a:r>
            <a:r>
              <a:rPr lang="en-US" dirty="0" smtClean="0">
                <a:solidFill>
                  <a:srgbClr val="FF0000"/>
                </a:solidFill>
                <a:latin typeface="Arial Black" panose="020B0A04020102020204" pitchFamily="34" charset="0"/>
              </a:rPr>
              <a:t>, with a couple </a:t>
            </a:r>
            <a:r>
              <a:rPr lang="en-US" dirty="0" smtClean="0">
                <a:solidFill>
                  <a:schemeClr val="accent5">
                    <a:lumMod val="50000"/>
                  </a:schemeClr>
                </a:solidFill>
                <a:latin typeface="Arial Black" panose="020B0A04020102020204" pitchFamily="34" charset="0"/>
              </a:rPr>
              <a:t>guests’ input, surviving </a:t>
            </a:r>
            <a:r>
              <a:rPr lang="en-US" dirty="0" smtClean="0">
                <a:solidFill>
                  <a:srgbClr val="C00000"/>
                </a:solidFill>
                <a:latin typeface="Arial Black" panose="020B0A04020102020204" pitchFamily="34" charset="0"/>
              </a:rPr>
              <a:t>a natural disaster and a </a:t>
            </a:r>
            <a:r>
              <a:rPr lang="en-US" dirty="0" smtClean="0">
                <a:solidFill>
                  <a:schemeClr val="accent6"/>
                </a:solidFill>
                <a:latin typeface="Arial Black" panose="020B0A04020102020204" pitchFamily="34" charset="0"/>
              </a:rPr>
              <a:t>surprising</a:t>
            </a:r>
            <a:r>
              <a:rPr lang="en-US" dirty="0" smtClean="0">
                <a:latin typeface="Arial Black" panose="020B0A04020102020204" pitchFamily="34" charset="0"/>
              </a:rPr>
              <a:t> </a:t>
            </a:r>
            <a:r>
              <a:rPr lang="en-US" dirty="0" smtClean="0">
                <a:solidFill>
                  <a:srgbClr val="FF0000"/>
                </a:solidFill>
                <a:latin typeface="Arial Black" panose="020B0A04020102020204" pitchFamily="34" charset="0"/>
              </a:rPr>
              <a:t>key</a:t>
            </a:r>
            <a:r>
              <a:rPr lang="en-US" dirty="0" smtClean="0">
                <a:latin typeface="Arial Black" panose="020B0A04020102020204" pitchFamily="34" charset="0"/>
              </a:rPr>
              <a:t> </a:t>
            </a:r>
            <a:r>
              <a:rPr lang="en-US" dirty="0" smtClean="0">
                <a:solidFill>
                  <a:schemeClr val="accent1"/>
                </a:solidFill>
                <a:latin typeface="Arial Black" panose="020B0A04020102020204" pitchFamily="34" charset="0"/>
              </a:rPr>
              <a:t>to making it </a:t>
            </a:r>
            <a:r>
              <a:rPr lang="en-US" dirty="0" smtClean="0">
                <a:solidFill>
                  <a:srgbClr val="FF0000"/>
                </a:solidFill>
                <a:latin typeface="Arial Black" panose="020B0A04020102020204" pitchFamily="34" charset="0"/>
              </a:rPr>
              <a:t>through such things.</a:t>
            </a:r>
          </a:p>
          <a:p>
            <a:r>
              <a:rPr lang="en-US" dirty="0" smtClean="0">
                <a:solidFill>
                  <a:schemeClr val="accent4">
                    <a:lumMod val="50000"/>
                  </a:schemeClr>
                </a:solidFill>
                <a:latin typeface="Arial Black" panose="020B0A04020102020204" pitchFamily="34" charset="0"/>
              </a:rPr>
              <a:t>Let’s listen and follow along…</a:t>
            </a:r>
            <a:endParaRPr lang="en-US" dirty="0">
              <a:solidFill>
                <a:schemeClr val="accent4">
                  <a:lumMod val="50000"/>
                </a:schemeClr>
              </a:solidFill>
              <a:latin typeface="Arial Black" panose="020B0A04020102020204" pitchFamily="34" charset="0"/>
            </a:endParaRPr>
          </a:p>
        </p:txBody>
      </p:sp>
    </p:spTree>
    <p:extLst>
      <p:ext uri="{BB962C8B-B14F-4D97-AF65-F5344CB8AC3E}">
        <p14:creationId xmlns:p14="http://schemas.microsoft.com/office/powerpoint/2010/main" val="76845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latin typeface="Arial Black" panose="020B0A04020102020204" pitchFamily="34" charset="0"/>
              </a:rPr>
              <a:t>The </a:t>
            </a:r>
            <a:r>
              <a:rPr lang="en-US" dirty="0" smtClean="0">
                <a:solidFill>
                  <a:schemeClr val="accent5"/>
                </a:solidFill>
                <a:latin typeface="Arial Black" panose="020B0A04020102020204" pitchFamily="34" charset="0"/>
              </a:rPr>
              <a:t>Key</a:t>
            </a:r>
            <a:r>
              <a:rPr lang="en-US" dirty="0" smtClean="0">
                <a:solidFill>
                  <a:srgbClr val="C00000"/>
                </a:solidFill>
                <a:latin typeface="Arial Black" panose="020B0A04020102020204" pitchFamily="34" charset="0"/>
              </a:rPr>
              <a:t> to </a:t>
            </a:r>
            <a:r>
              <a:rPr lang="en-US" dirty="0" smtClean="0">
                <a:solidFill>
                  <a:schemeClr val="accent6">
                    <a:lumMod val="75000"/>
                  </a:schemeClr>
                </a:solidFill>
                <a:latin typeface="Arial Black" panose="020B0A04020102020204" pitchFamily="34" charset="0"/>
              </a:rPr>
              <a:t>Surviving</a:t>
            </a:r>
            <a:r>
              <a:rPr lang="en-US" dirty="0" smtClean="0">
                <a:solidFill>
                  <a:srgbClr val="C00000"/>
                </a:solidFill>
                <a:latin typeface="Arial Black" panose="020B0A04020102020204" pitchFamily="34" charset="0"/>
              </a:rPr>
              <a:t> </a:t>
            </a:r>
            <a:r>
              <a:rPr lang="en-US" dirty="0" smtClean="0">
                <a:solidFill>
                  <a:srgbClr val="FF0000"/>
                </a:solidFill>
                <a:latin typeface="Arial Black" panose="020B0A04020102020204" pitchFamily="34" charset="0"/>
              </a:rPr>
              <a:t>Disaster</a:t>
            </a:r>
            <a:r>
              <a:rPr lang="en-US" dirty="0" smtClean="0">
                <a:solidFill>
                  <a:srgbClr val="C00000"/>
                </a:solidFill>
                <a:latin typeface="Arial Black" panose="020B0A04020102020204" pitchFamily="34" charset="0"/>
              </a:rPr>
              <a:t>? </a:t>
            </a:r>
            <a:r>
              <a:rPr lang="en-US" dirty="0" smtClean="0">
                <a:solidFill>
                  <a:schemeClr val="accent2">
                    <a:lumMod val="75000"/>
                  </a:schemeClr>
                </a:solidFill>
                <a:latin typeface="Arial Black" panose="020B0A04020102020204" pitchFamily="34" charset="0"/>
              </a:rPr>
              <a:t>Friends</a:t>
            </a:r>
            <a:r>
              <a:rPr lang="en-US" dirty="0" smtClean="0">
                <a:solidFill>
                  <a:srgbClr val="C00000"/>
                </a:solidFill>
                <a:latin typeface="Arial Black" panose="020B0A04020102020204" pitchFamily="34" charset="0"/>
              </a:rPr>
              <a:t> and </a:t>
            </a:r>
            <a:r>
              <a:rPr lang="en-US" dirty="0" smtClean="0">
                <a:solidFill>
                  <a:schemeClr val="accent1"/>
                </a:solidFill>
                <a:latin typeface="Arial Black" panose="020B0A04020102020204" pitchFamily="34" charset="0"/>
              </a:rPr>
              <a:t>Family</a:t>
            </a:r>
            <a:endParaRPr lang="en-US" dirty="0">
              <a:solidFill>
                <a:schemeClr val="accent1"/>
              </a:solidFill>
              <a:latin typeface="Arial Black" panose="020B0A04020102020204" pitchFamily="34" charset="0"/>
            </a:endParaRPr>
          </a:p>
        </p:txBody>
      </p:sp>
      <p:sp>
        <p:nvSpPr>
          <p:cNvPr id="3" name="Content Placeholder 2"/>
          <p:cNvSpPr>
            <a:spLocks noGrp="1"/>
          </p:cNvSpPr>
          <p:nvPr>
            <p:ph idx="1"/>
          </p:nvPr>
        </p:nvSpPr>
        <p:spPr/>
        <p:txBody>
          <a:bodyPr/>
          <a:lstStyle/>
          <a:p>
            <a:r>
              <a:rPr lang="en-US" sz="4000" dirty="0" smtClean="0">
                <a:solidFill>
                  <a:schemeClr val="accent1"/>
                </a:solidFill>
                <a:latin typeface="Arial Black" panose="020B0A04020102020204" pitchFamily="34" charset="0"/>
              </a:rPr>
              <a:t>In </a:t>
            </a:r>
            <a:r>
              <a:rPr lang="en-US" sz="4000" dirty="0" smtClean="0">
                <a:solidFill>
                  <a:srgbClr val="FF0000"/>
                </a:solidFill>
                <a:latin typeface="Arial Black" panose="020B0A04020102020204" pitchFamily="34" charset="0"/>
              </a:rPr>
              <a:t>Google</a:t>
            </a:r>
            <a:r>
              <a:rPr lang="en-US" sz="4000" dirty="0" smtClean="0">
                <a:solidFill>
                  <a:schemeClr val="accent1"/>
                </a:solidFill>
                <a:latin typeface="Arial Black" panose="020B0A04020102020204" pitchFamily="34" charset="0"/>
              </a:rPr>
              <a:t> </a:t>
            </a:r>
            <a:r>
              <a:rPr lang="en-US" sz="4000" dirty="0" smtClean="0">
                <a:solidFill>
                  <a:schemeClr val="accent6">
                    <a:lumMod val="75000"/>
                  </a:schemeClr>
                </a:solidFill>
                <a:latin typeface="Arial Black" panose="020B0A04020102020204" pitchFamily="34" charset="0"/>
              </a:rPr>
              <a:t>Classroom you </a:t>
            </a:r>
            <a:r>
              <a:rPr lang="en-US" sz="4000" dirty="0" smtClean="0">
                <a:solidFill>
                  <a:schemeClr val="accent1"/>
                </a:solidFill>
                <a:latin typeface="Arial Black" panose="020B0A04020102020204" pitchFamily="34" charset="0"/>
              </a:rPr>
              <a:t>have some </a:t>
            </a:r>
            <a:r>
              <a:rPr lang="en-US" sz="4000" dirty="0" smtClean="0">
                <a:solidFill>
                  <a:srgbClr val="7030A0"/>
                </a:solidFill>
                <a:latin typeface="Arial Black" panose="020B0A04020102020204" pitchFamily="34" charset="0"/>
              </a:rPr>
              <a:t>questions</a:t>
            </a:r>
            <a:r>
              <a:rPr lang="en-US" sz="4000" dirty="0" smtClean="0">
                <a:solidFill>
                  <a:schemeClr val="accent1"/>
                </a:solidFill>
                <a:latin typeface="Arial Black" panose="020B0A04020102020204" pitchFamily="34" charset="0"/>
              </a:rPr>
              <a:t> to answer.</a:t>
            </a:r>
          </a:p>
          <a:p>
            <a:r>
              <a:rPr lang="en-US" sz="4000" dirty="0" smtClean="0">
                <a:solidFill>
                  <a:srgbClr val="7030A0"/>
                </a:solidFill>
                <a:latin typeface="Arial Black" panose="020B0A04020102020204" pitchFamily="34" charset="0"/>
              </a:rPr>
              <a:t>This</a:t>
            </a:r>
            <a:r>
              <a:rPr lang="en-US" sz="4000" dirty="0" smtClean="0">
                <a:solidFill>
                  <a:schemeClr val="accent1"/>
                </a:solidFill>
                <a:latin typeface="Arial Black" panose="020B0A04020102020204" pitchFamily="34" charset="0"/>
              </a:rPr>
              <a:t> assignment </a:t>
            </a:r>
            <a:r>
              <a:rPr lang="en-US" sz="4000" dirty="0" smtClean="0">
                <a:solidFill>
                  <a:schemeClr val="accent2">
                    <a:lumMod val="75000"/>
                  </a:schemeClr>
                </a:solidFill>
                <a:latin typeface="Arial Black" panose="020B0A04020102020204" pitchFamily="34" charset="0"/>
              </a:rPr>
              <a:t>is in two </a:t>
            </a:r>
            <a:r>
              <a:rPr lang="en-US" sz="4000" dirty="0" smtClean="0">
                <a:solidFill>
                  <a:schemeClr val="accent4"/>
                </a:solidFill>
                <a:latin typeface="Arial Black" panose="020B0A04020102020204" pitchFamily="34" charset="0"/>
              </a:rPr>
              <a:t>parts</a:t>
            </a:r>
            <a:r>
              <a:rPr lang="en-US" sz="4000" dirty="0" smtClean="0">
                <a:solidFill>
                  <a:schemeClr val="accent1"/>
                </a:solidFill>
                <a:latin typeface="Arial Black" panose="020B0A04020102020204" pitchFamily="34" charset="0"/>
              </a:rPr>
              <a:t>.</a:t>
            </a:r>
          </a:p>
          <a:p>
            <a:pPr lvl="1"/>
            <a:r>
              <a:rPr lang="en-US" sz="3200" dirty="0" smtClean="0">
                <a:solidFill>
                  <a:schemeClr val="accent1">
                    <a:lumMod val="75000"/>
                  </a:schemeClr>
                </a:solidFill>
                <a:latin typeface="Arial Black" panose="020B0A04020102020204" pitchFamily="34" charset="0"/>
              </a:rPr>
              <a:t>Part 1 </a:t>
            </a:r>
            <a:r>
              <a:rPr lang="en-US" sz="3200" dirty="0" smtClean="0">
                <a:solidFill>
                  <a:srgbClr val="FF0000"/>
                </a:solidFill>
                <a:latin typeface="Arial Black" panose="020B0A04020102020204" pitchFamily="34" charset="0"/>
              </a:rPr>
              <a:t>will be done as </a:t>
            </a:r>
            <a:r>
              <a:rPr lang="en-US" sz="3200" dirty="0" smtClean="0">
                <a:solidFill>
                  <a:schemeClr val="accent1"/>
                </a:solidFill>
                <a:latin typeface="Arial Black" panose="020B0A04020102020204" pitchFamily="34" charset="0"/>
              </a:rPr>
              <a:t>a group</a:t>
            </a:r>
          </a:p>
          <a:p>
            <a:pPr lvl="1"/>
            <a:r>
              <a:rPr lang="en-US" sz="3200" dirty="0" smtClean="0">
                <a:solidFill>
                  <a:srgbClr val="FF0000"/>
                </a:solidFill>
                <a:latin typeface="Arial Black" panose="020B0A04020102020204" pitchFamily="34" charset="0"/>
              </a:rPr>
              <a:t>Part</a:t>
            </a:r>
            <a:r>
              <a:rPr lang="en-US" sz="3200" dirty="0" smtClean="0">
                <a:solidFill>
                  <a:schemeClr val="accent1"/>
                </a:solidFill>
                <a:latin typeface="Arial Black" panose="020B0A04020102020204" pitchFamily="34" charset="0"/>
              </a:rPr>
              <a:t> </a:t>
            </a:r>
            <a:r>
              <a:rPr lang="en-US" sz="3200" dirty="0" smtClean="0">
                <a:solidFill>
                  <a:schemeClr val="accent6">
                    <a:lumMod val="75000"/>
                  </a:schemeClr>
                </a:solidFill>
                <a:latin typeface="Arial Black" panose="020B0A04020102020204" pitchFamily="34" charset="0"/>
              </a:rPr>
              <a:t>2 is to be </a:t>
            </a:r>
            <a:r>
              <a:rPr lang="en-US" sz="3200" dirty="0" smtClean="0">
                <a:solidFill>
                  <a:schemeClr val="accent1"/>
                </a:solidFill>
                <a:latin typeface="Arial Black" panose="020B0A04020102020204" pitchFamily="34" charset="0"/>
              </a:rPr>
              <a:t>done </a:t>
            </a:r>
            <a:r>
              <a:rPr lang="en-US" sz="3200" dirty="0" smtClean="0">
                <a:solidFill>
                  <a:srgbClr val="00B050"/>
                </a:solidFill>
                <a:latin typeface="Arial Black" panose="020B0A04020102020204" pitchFamily="34" charset="0"/>
              </a:rPr>
              <a:t>individually</a:t>
            </a:r>
            <a:endParaRPr lang="en-US" sz="3200"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5627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solidFill>
                  <a:srgbClr val="FF0000"/>
                </a:solidFill>
                <a:latin typeface="Arial Black" panose="020B0A04020102020204" pitchFamily="34" charset="0"/>
              </a:rPr>
              <a:t>HOMEWORK</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393700" y="755904"/>
            <a:ext cx="11633200" cy="5530596"/>
          </a:xfrm>
        </p:spPr>
        <p:txBody>
          <a:bodyPr>
            <a:normAutofit fontScale="85000" lnSpcReduction="20000"/>
          </a:bodyPr>
          <a:lstStyle/>
          <a:p>
            <a:pPr marL="0" indent="0" algn="ctr">
              <a:buNone/>
            </a:pPr>
            <a:r>
              <a:rPr lang="en-US" sz="4000" dirty="0" smtClean="0">
                <a:solidFill>
                  <a:schemeClr val="accent6">
                    <a:lumMod val="75000"/>
                  </a:schemeClr>
                </a:solidFill>
                <a:latin typeface="Arial Black" panose="020B0A04020102020204" pitchFamily="34" charset="0"/>
              </a:rPr>
              <a:t>FINISH</a:t>
            </a:r>
          </a:p>
          <a:p>
            <a:pPr marL="0" indent="0" algn="ctr">
              <a:buNone/>
            </a:pPr>
            <a:r>
              <a:rPr lang="en-US" sz="4000" dirty="0">
                <a:solidFill>
                  <a:schemeClr val="accent5"/>
                </a:solidFill>
                <a:latin typeface="Arial Black" panose="020B0A04020102020204" pitchFamily="34" charset="0"/>
              </a:rPr>
              <a:t>The</a:t>
            </a:r>
            <a:r>
              <a:rPr lang="en-US" sz="4000" dirty="0">
                <a:solidFill>
                  <a:schemeClr val="accent6">
                    <a:lumMod val="75000"/>
                  </a:schemeClr>
                </a:solidFill>
                <a:latin typeface="Arial Black" panose="020B0A04020102020204" pitchFamily="34" charset="0"/>
              </a:rPr>
              <a:t> Key To </a:t>
            </a:r>
            <a:r>
              <a:rPr lang="en-US" sz="4000" dirty="0">
                <a:solidFill>
                  <a:schemeClr val="accent2"/>
                </a:solidFill>
                <a:latin typeface="Arial Black" panose="020B0A04020102020204" pitchFamily="34" charset="0"/>
              </a:rPr>
              <a:t>Surviving</a:t>
            </a:r>
            <a:r>
              <a:rPr lang="en-US" sz="4000" dirty="0">
                <a:solidFill>
                  <a:schemeClr val="accent6">
                    <a:lumMod val="75000"/>
                  </a:schemeClr>
                </a:solidFill>
                <a:latin typeface="Arial Black" panose="020B0A04020102020204" pitchFamily="34" charset="0"/>
              </a:rPr>
              <a:t> Disaster</a:t>
            </a:r>
            <a:r>
              <a:rPr lang="en-US" sz="4000" dirty="0">
                <a:solidFill>
                  <a:srgbClr val="FF0000"/>
                </a:solidFill>
                <a:latin typeface="Arial Black" panose="020B0A04020102020204" pitchFamily="34" charset="0"/>
              </a:rPr>
              <a:t>?</a:t>
            </a:r>
            <a:r>
              <a:rPr lang="en-US" sz="4000" dirty="0">
                <a:solidFill>
                  <a:schemeClr val="accent6">
                    <a:lumMod val="75000"/>
                  </a:schemeClr>
                </a:solidFill>
                <a:latin typeface="Arial Black" panose="020B0A04020102020204" pitchFamily="34" charset="0"/>
              </a:rPr>
              <a:t> </a:t>
            </a:r>
            <a:r>
              <a:rPr lang="en-US" sz="4000" dirty="0">
                <a:solidFill>
                  <a:schemeClr val="accent1">
                    <a:lumMod val="75000"/>
                  </a:schemeClr>
                </a:solidFill>
                <a:latin typeface="Arial Black" panose="020B0A04020102020204" pitchFamily="34" charset="0"/>
              </a:rPr>
              <a:t>Friends</a:t>
            </a:r>
            <a:r>
              <a:rPr lang="en-US" sz="4000" dirty="0">
                <a:solidFill>
                  <a:schemeClr val="accent6">
                    <a:lumMod val="75000"/>
                  </a:schemeClr>
                </a:solidFill>
                <a:latin typeface="Arial Black" panose="020B0A04020102020204" pitchFamily="34" charset="0"/>
              </a:rPr>
              <a:t> and </a:t>
            </a:r>
            <a:r>
              <a:rPr lang="en-US" sz="4000" dirty="0">
                <a:solidFill>
                  <a:srgbClr val="C00000"/>
                </a:solidFill>
                <a:latin typeface="Arial Black" panose="020B0A04020102020204" pitchFamily="34" charset="0"/>
              </a:rPr>
              <a:t>Neighbors</a:t>
            </a:r>
          </a:p>
          <a:p>
            <a:pPr marL="0" indent="0" algn="ctr">
              <a:buNone/>
            </a:pPr>
            <a:r>
              <a:rPr lang="en-US" sz="4000" dirty="0" smtClean="0">
                <a:solidFill>
                  <a:schemeClr val="accent6">
                    <a:lumMod val="75000"/>
                  </a:schemeClr>
                </a:solidFill>
                <a:latin typeface="Arial Black" panose="020B0A04020102020204" pitchFamily="34" charset="0"/>
              </a:rPr>
              <a:t>Questions</a:t>
            </a:r>
          </a:p>
          <a:p>
            <a:pPr marL="0" indent="0" algn="ctr">
              <a:buNone/>
            </a:pPr>
            <a:r>
              <a:rPr lang="en-US" sz="6600" dirty="0" smtClean="0">
                <a:solidFill>
                  <a:srgbClr val="FF0000"/>
                </a:solidFill>
                <a:latin typeface="Arial Black" panose="020B0A04020102020204" pitchFamily="34" charset="0"/>
              </a:rPr>
              <a:t>DUE TOMORROW BY 7:00 a.m.</a:t>
            </a:r>
          </a:p>
          <a:p>
            <a:pPr marL="0" indent="0" algn="ctr">
              <a:buNone/>
            </a:pPr>
            <a:endParaRPr lang="en-US" sz="6600" dirty="0">
              <a:solidFill>
                <a:srgbClr val="FF0000"/>
              </a:solidFill>
              <a:latin typeface="Arial Black" panose="020B0A04020102020204" pitchFamily="34" charset="0"/>
            </a:endParaRPr>
          </a:p>
          <a:p>
            <a:pPr marL="0" indent="0" algn="ctr">
              <a:buNone/>
            </a:pPr>
            <a:r>
              <a:rPr lang="en-US" sz="6600" dirty="0" smtClean="0">
                <a:solidFill>
                  <a:srgbClr val="C00000"/>
                </a:solidFill>
                <a:latin typeface="Arial Black" panose="020B0A04020102020204" pitchFamily="34" charset="0"/>
              </a:rPr>
              <a:t>Chapter Questions for </a:t>
            </a:r>
            <a:r>
              <a:rPr lang="en-US" sz="6600" dirty="0" err="1" smtClean="0">
                <a:solidFill>
                  <a:srgbClr val="C00000"/>
                </a:solidFill>
                <a:latin typeface="Arial Black" panose="020B0A04020102020204" pitchFamily="34" charset="0"/>
              </a:rPr>
              <a:t>Ch</a:t>
            </a:r>
            <a:r>
              <a:rPr lang="en-US" sz="6600" dirty="0" smtClean="0">
                <a:solidFill>
                  <a:srgbClr val="C00000"/>
                </a:solidFill>
                <a:latin typeface="Arial Black" panose="020B0A04020102020204" pitchFamily="34" charset="0"/>
              </a:rPr>
              <a:t> 1-3 DUE MONDAY by 7:00 a.m.</a:t>
            </a:r>
          </a:p>
        </p:txBody>
      </p:sp>
    </p:spTree>
    <p:extLst>
      <p:ext uri="{BB962C8B-B14F-4D97-AF65-F5344CB8AC3E}">
        <p14:creationId xmlns:p14="http://schemas.microsoft.com/office/powerpoint/2010/main" val="3252479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974" y="0"/>
            <a:ext cx="9016052" cy="6858000"/>
          </a:xfrm>
          <a:prstGeom prst="rect">
            <a:avLst/>
          </a:prstGeom>
        </p:spPr>
      </p:pic>
    </p:spTree>
    <p:extLst>
      <p:ext uri="{BB962C8B-B14F-4D97-AF65-F5344CB8AC3E}">
        <p14:creationId xmlns:p14="http://schemas.microsoft.com/office/powerpoint/2010/main" val="41636088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Arial Black" panose="020B0A04020102020204" pitchFamily="34" charset="0"/>
              </a:rPr>
              <a:t>EXIT TICKET</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solidFill>
                  <a:schemeClr val="accent5"/>
                </a:solidFill>
                <a:latin typeface="Arial Black" panose="020B0A04020102020204" pitchFamily="34" charset="0"/>
              </a:rPr>
              <a:t>Would you agree </a:t>
            </a:r>
            <a:r>
              <a:rPr lang="en-US" sz="4000" dirty="0" smtClean="0">
                <a:solidFill>
                  <a:schemeClr val="accent4">
                    <a:lumMod val="50000"/>
                  </a:schemeClr>
                </a:solidFill>
                <a:latin typeface="Arial Black" panose="020B0A04020102020204" pitchFamily="34" charset="0"/>
              </a:rPr>
              <a:t>with </a:t>
            </a:r>
            <a:r>
              <a:rPr lang="en-US" sz="4000" dirty="0" err="1" smtClean="0">
                <a:solidFill>
                  <a:schemeClr val="accent4">
                    <a:lumMod val="50000"/>
                  </a:schemeClr>
                </a:solidFill>
                <a:latin typeface="Arial Black" panose="020B0A04020102020204" pitchFamily="34" charset="0"/>
              </a:rPr>
              <a:t>Vedantam</a:t>
            </a:r>
            <a:r>
              <a:rPr lang="en-US" sz="4000" dirty="0" smtClean="0">
                <a:solidFill>
                  <a:schemeClr val="accent4">
                    <a:lumMod val="50000"/>
                  </a:schemeClr>
                </a:solidFill>
                <a:latin typeface="Arial Black" panose="020B0A04020102020204" pitchFamily="34" charset="0"/>
              </a:rPr>
              <a:t> that </a:t>
            </a:r>
            <a:r>
              <a:rPr lang="en-US" sz="4000" dirty="0" smtClean="0">
                <a:solidFill>
                  <a:srgbClr val="FFC000"/>
                </a:solidFill>
                <a:latin typeface="Arial Black" panose="020B0A04020102020204" pitchFamily="34" charset="0"/>
              </a:rPr>
              <a:t>friends</a:t>
            </a:r>
            <a:r>
              <a:rPr lang="en-US" sz="4000" dirty="0" smtClean="0">
                <a:solidFill>
                  <a:schemeClr val="accent5"/>
                </a:solidFill>
                <a:latin typeface="Arial Black" panose="020B0A04020102020204" pitchFamily="34" charset="0"/>
              </a:rPr>
              <a:t> </a:t>
            </a:r>
            <a:r>
              <a:rPr lang="en-US" sz="4000" dirty="0" smtClean="0">
                <a:solidFill>
                  <a:srgbClr val="C00000"/>
                </a:solidFill>
                <a:latin typeface="Arial Black" panose="020B0A04020102020204" pitchFamily="34" charset="0"/>
              </a:rPr>
              <a:t>and family could </a:t>
            </a:r>
            <a:r>
              <a:rPr lang="en-US" sz="4000" dirty="0" smtClean="0">
                <a:solidFill>
                  <a:schemeClr val="accent6">
                    <a:lumMod val="75000"/>
                  </a:schemeClr>
                </a:solidFill>
                <a:latin typeface="Arial Black" panose="020B0A04020102020204" pitchFamily="34" charset="0"/>
              </a:rPr>
              <a:t>be the key </a:t>
            </a:r>
            <a:r>
              <a:rPr lang="en-US" sz="4000" dirty="0" smtClean="0">
                <a:solidFill>
                  <a:schemeClr val="accent5"/>
                </a:solidFill>
                <a:latin typeface="Arial Black" panose="020B0A04020102020204" pitchFamily="34" charset="0"/>
              </a:rPr>
              <a:t>to </a:t>
            </a:r>
            <a:r>
              <a:rPr lang="en-US" sz="4000" dirty="0" smtClean="0">
                <a:solidFill>
                  <a:schemeClr val="accent6">
                    <a:lumMod val="75000"/>
                  </a:schemeClr>
                </a:solidFill>
                <a:latin typeface="Arial Black" panose="020B0A04020102020204" pitchFamily="34" charset="0"/>
              </a:rPr>
              <a:t>surviving</a:t>
            </a:r>
            <a:r>
              <a:rPr lang="en-US" sz="4000" dirty="0" smtClean="0">
                <a:solidFill>
                  <a:schemeClr val="accent5"/>
                </a:solidFill>
                <a:latin typeface="Arial Black" panose="020B0A04020102020204" pitchFamily="34" charset="0"/>
              </a:rPr>
              <a:t> a disaster?</a:t>
            </a:r>
          </a:p>
          <a:p>
            <a:pPr marL="0" indent="0" algn="ctr">
              <a:buNone/>
            </a:pPr>
            <a:r>
              <a:rPr lang="en-US" sz="4000" dirty="0" smtClean="0">
                <a:solidFill>
                  <a:schemeClr val="accent6">
                    <a:lumMod val="75000"/>
                  </a:schemeClr>
                </a:solidFill>
                <a:latin typeface="Arial Black" panose="020B0A04020102020204" pitchFamily="34" charset="0"/>
              </a:rPr>
              <a:t>What</a:t>
            </a:r>
            <a:r>
              <a:rPr lang="en-US" sz="4000" dirty="0" smtClean="0">
                <a:solidFill>
                  <a:schemeClr val="accent5"/>
                </a:solidFill>
                <a:latin typeface="Arial Black" panose="020B0A04020102020204" pitchFamily="34" charset="0"/>
              </a:rPr>
              <a:t> </a:t>
            </a:r>
            <a:r>
              <a:rPr lang="en-US" sz="4000" dirty="0" smtClean="0">
                <a:solidFill>
                  <a:srgbClr val="C00000"/>
                </a:solidFill>
                <a:latin typeface="Arial Black" panose="020B0A04020102020204" pitchFamily="34" charset="0"/>
              </a:rPr>
              <a:t>would you </a:t>
            </a:r>
            <a:r>
              <a:rPr lang="en-US" sz="4000" dirty="0" smtClean="0">
                <a:solidFill>
                  <a:schemeClr val="accent5"/>
                </a:solidFill>
                <a:latin typeface="Arial Black" panose="020B0A04020102020204" pitchFamily="34" charset="0"/>
              </a:rPr>
              <a:t>say was his </a:t>
            </a:r>
            <a:r>
              <a:rPr lang="en-US" sz="4000" dirty="0" smtClean="0">
                <a:solidFill>
                  <a:srgbClr val="FF0000"/>
                </a:solidFill>
                <a:latin typeface="Arial Black" panose="020B0A04020102020204" pitchFamily="34" charset="0"/>
              </a:rPr>
              <a:t>MOST POWERFUL</a:t>
            </a:r>
            <a:r>
              <a:rPr lang="en-US" sz="4000" dirty="0" smtClean="0">
                <a:solidFill>
                  <a:schemeClr val="accent5"/>
                </a:solidFill>
                <a:latin typeface="Arial Black" panose="020B0A04020102020204" pitchFamily="34" charset="0"/>
              </a:rPr>
              <a:t> piece of </a:t>
            </a:r>
            <a:r>
              <a:rPr lang="en-US" sz="4000" dirty="0" smtClean="0">
                <a:solidFill>
                  <a:srgbClr val="7030A0"/>
                </a:solidFill>
                <a:latin typeface="Arial Black" panose="020B0A04020102020204" pitchFamily="34" charset="0"/>
              </a:rPr>
              <a:t>evidence</a:t>
            </a:r>
            <a:r>
              <a:rPr lang="en-US" sz="4000" dirty="0" smtClean="0">
                <a:solidFill>
                  <a:schemeClr val="accent5"/>
                </a:solidFill>
                <a:latin typeface="Arial Black" panose="020B0A04020102020204" pitchFamily="34" charset="0"/>
              </a:rPr>
              <a:t>?</a:t>
            </a:r>
          </a:p>
          <a:p>
            <a:pPr marL="0" indent="0" algn="ctr">
              <a:buNone/>
            </a:pPr>
            <a:r>
              <a:rPr lang="en-US" sz="4000" dirty="0" smtClean="0">
                <a:solidFill>
                  <a:schemeClr val="accent5"/>
                </a:solidFill>
                <a:latin typeface="Arial Black" panose="020B0A04020102020204" pitchFamily="34" charset="0"/>
              </a:rPr>
              <a:t>Why </a:t>
            </a:r>
            <a:r>
              <a:rPr lang="en-US" sz="4000" dirty="0" smtClean="0">
                <a:solidFill>
                  <a:schemeClr val="accent6">
                    <a:lumMod val="75000"/>
                  </a:schemeClr>
                </a:solidFill>
                <a:latin typeface="Arial Black" panose="020B0A04020102020204" pitchFamily="34" charset="0"/>
              </a:rPr>
              <a:t>was it so </a:t>
            </a:r>
            <a:r>
              <a:rPr lang="en-US" sz="4000" dirty="0" smtClean="0">
                <a:solidFill>
                  <a:schemeClr val="accent5"/>
                </a:solidFill>
                <a:latin typeface="Arial Black" panose="020B0A04020102020204" pitchFamily="34" charset="0"/>
              </a:rPr>
              <a:t>powerful?</a:t>
            </a:r>
            <a:endParaRPr lang="en-US" sz="4000" dirty="0">
              <a:solidFill>
                <a:srgbClr val="C00000"/>
              </a:solidFill>
              <a:latin typeface="Arial Black" panose="020B0A04020102020204" pitchFamily="34" charset="0"/>
            </a:endParaRPr>
          </a:p>
        </p:txBody>
      </p:sp>
      <p:sp>
        <p:nvSpPr>
          <p:cNvPr id="4" name="TextBox 3"/>
          <p:cNvSpPr txBox="1"/>
          <p:nvPr/>
        </p:nvSpPr>
        <p:spPr>
          <a:xfrm>
            <a:off x="10074729" y="843240"/>
            <a:ext cx="1555876" cy="461665"/>
          </a:xfrm>
          <a:prstGeom prst="rect">
            <a:avLst/>
          </a:prstGeom>
          <a:noFill/>
        </p:spPr>
        <p:txBody>
          <a:bodyPr wrap="square" rtlCol="0">
            <a:spAutoFit/>
          </a:bodyPr>
          <a:lstStyle/>
          <a:p>
            <a:r>
              <a:rPr lang="en-US" sz="2400" dirty="0" smtClean="0">
                <a:solidFill>
                  <a:schemeClr val="accent4">
                    <a:lumMod val="75000"/>
                  </a:schemeClr>
                </a:solidFill>
                <a:latin typeface="Arial Black" panose="020B0A04020102020204" pitchFamily="34" charset="0"/>
              </a:rPr>
              <a:t>10/9/19</a:t>
            </a:r>
            <a:endParaRPr lang="en-US" sz="2400" dirty="0">
              <a:solidFill>
                <a:schemeClr val="accent4">
                  <a:lumMod val="75000"/>
                </a:schemeClr>
              </a:solidFill>
              <a:latin typeface="Arial Black" panose="020B0A04020102020204" pitchFamily="34" charset="0"/>
            </a:endParaRPr>
          </a:p>
        </p:txBody>
      </p:sp>
    </p:spTree>
    <p:extLst>
      <p:ext uri="{BB962C8B-B14F-4D97-AF65-F5344CB8AC3E}">
        <p14:creationId xmlns:p14="http://schemas.microsoft.com/office/powerpoint/2010/main" val="40466766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solidFill>
                  <a:srgbClr val="FF0000"/>
                </a:solidFill>
                <a:latin typeface="Arial Black" panose="020B0A04020102020204" pitchFamily="34" charset="0"/>
              </a:rPr>
              <a:t>Start-Up</a:t>
            </a:r>
            <a:r>
              <a:rPr lang="en-US" dirty="0" smtClean="0">
                <a:latin typeface="Arial Black" panose="020B0A04020102020204" pitchFamily="34" charset="0"/>
              </a:rPr>
              <a:t> - </a:t>
            </a:r>
            <a:r>
              <a:rPr lang="en-US" dirty="0" smtClean="0">
                <a:solidFill>
                  <a:schemeClr val="accent5"/>
                </a:solidFill>
                <a:latin typeface="Arial Black" panose="020B0A04020102020204" pitchFamily="34" charset="0"/>
              </a:rPr>
              <a:t>Discussion</a:t>
            </a:r>
            <a:endParaRPr lang="en-US" dirty="0">
              <a:solidFill>
                <a:schemeClr val="accent5"/>
              </a:solidFill>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smtClean="0">
                <a:solidFill>
                  <a:schemeClr val="accent6">
                    <a:lumMod val="75000"/>
                  </a:schemeClr>
                </a:solidFill>
                <a:latin typeface="Arial Black" panose="020B0A04020102020204" pitchFamily="34" charset="0"/>
              </a:rPr>
              <a:t>How many </a:t>
            </a:r>
            <a:r>
              <a:rPr lang="en-US" sz="3600" dirty="0" smtClean="0">
                <a:solidFill>
                  <a:schemeClr val="accent1"/>
                </a:solidFill>
                <a:latin typeface="Arial Black" panose="020B0A04020102020204" pitchFamily="34" charset="0"/>
              </a:rPr>
              <a:t>times </a:t>
            </a:r>
            <a:r>
              <a:rPr lang="en-US" sz="3600" dirty="0" smtClean="0">
                <a:solidFill>
                  <a:schemeClr val="accent2"/>
                </a:solidFill>
                <a:latin typeface="Arial Black" panose="020B0A04020102020204" pitchFamily="34" charset="0"/>
              </a:rPr>
              <a:t>did</a:t>
            </a:r>
            <a:r>
              <a:rPr lang="en-US" sz="3600" dirty="0" smtClean="0">
                <a:solidFill>
                  <a:schemeClr val="accent1"/>
                </a:solidFill>
                <a:latin typeface="Arial Black" panose="020B0A04020102020204" pitchFamily="34" charset="0"/>
              </a:rPr>
              <a:t> Gale’s </a:t>
            </a:r>
            <a:r>
              <a:rPr lang="en-US" sz="3600" dirty="0" smtClean="0">
                <a:solidFill>
                  <a:srgbClr val="FF0000"/>
                </a:solidFill>
                <a:latin typeface="Arial Black" panose="020B0A04020102020204" pitchFamily="34" charset="0"/>
              </a:rPr>
              <a:t>name go </a:t>
            </a:r>
            <a:r>
              <a:rPr lang="en-US" sz="3600" dirty="0" smtClean="0">
                <a:solidFill>
                  <a:schemeClr val="accent1"/>
                </a:solidFill>
                <a:latin typeface="Arial Black" panose="020B0A04020102020204" pitchFamily="34" charset="0"/>
              </a:rPr>
              <a:t>into the </a:t>
            </a:r>
            <a:r>
              <a:rPr lang="en-US" sz="3600" dirty="0" smtClean="0">
                <a:solidFill>
                  <a:srgbClr val="7030A0"/>
                </a:solidFill>
                <a:latin typeface="Arial Black" panose="020B0A04020102020204" pitchFamily="34" charset="0"/>
              </a:rPr>
              <a:t>reaping</a:t>
            </a:r>
            <a:r>
              <a:rPr lang="en-US" sz="3600" dirty="0" smtClean="0">
                <a:solidFill>
                  <a:schemeClr val="accent1"/>
                </a:solidFill>
                <a:latin typeface="Arial Black" panose="020B0A04020102020204" pitchFamily="34" charset="0"/>
              </a:rPr>
              <a:t> bowl?</a:t>
            </a:r>
          </a:p>
          <a:p>
            <a:pPr marL="0" indent="0" algn="ctr">
              <a:buNone/>
            </a:pPr>
            <a:r>
              <a:rPr lang="en-US" sz="3600" dirty="0" smtClean="0">
                <a:solidFill>
                  <a:srgbClr val="7030A0"/>
                </a:solidFill>
                <a:latin typeface="Arial Black" panose="020B0A04020102020204" pitchFamily="34" charset="0"/>
              </a:rPr>
              <a:t>How many times </a:t>
            </a:r>
            <a:r>
              <a:rPr lang="en-US" sz="3600" dirty="0" smtClean="0">
                <a:solidFill>
                  <a:schemeClr val="accent1"/>
                </a:solidFill>
                <a:latin typeface="Arial Black" panose="020B0A04020102020204" pitchFamily="34" charset="0"/>
              </a:rPr>
              <a:t>did </a:t>
            </a:r>
            <a:r>
              <a:rPr lang="en-US" sz="3600" dirty="0" smtClean="0">
                <a:solidFill>
                  <a:srgbClr val="FF0000"/>
                </a:solidFill>
                <a:latin typeface="Arial Black" panose="020B0A04020102020204" pitchFamily="34" charset="0"/>
              </a:rPr>
              <a:t>Katniss</a:t>
            </a:r>
            <a:r>
              <a:rPr lang="en-US" sz="3600" dirty="0" smtClean="0">
                <a:solidFill>
                  <a:schemeClr val="accent1"/>
                </a:solidFill>
                <a:latin typeface="Arial Black" panose="020B0A04020102020204" pitchFamily="34" charset="0"/>
              </a:rPr>
              <a:t>’ name </a:t>
            </a:r>
            <a:r>
              <a:rPr lang="en-US" sz="3600" dirty="0" smtClean="0">
                <a:solidFill>
                  <a:schemeClr val="accent6">
                    <a:lumMod val="75000"/>
                  </a:schemeClr>
                </a:solidFill>
                <a:latin typeface="Arial Black" panose="020B0A04020102020204" pitchFamily="34" charset="0"/>
              </a:rPr>
              <a:t>go in?</a:t>
            </a:r>
          </a:p>
          <a:p>
            <a:pPr marL="0" indent="0" algn="ctr">
              <a:buNone/>
            </a:pPr>
            <a:r>
              <a:rPr lang="en-US" sz="3600" dirty="0" smtClean="0">
                <a:solidFill>
                  <a:srgbClr val="FF0000"/>
                </a:solidFill>
                <a:latin typeface="Arial Black" panose="020B0A04020102020204" pitchFamily="34" charset="0"/>
              </a:rPr>
              <a:t>Why</a:t>
            </a:r>
            <a:r>
              <a:rPr lang="en-US" sz="3600" dirty="0" smtClean="0">
                <a:solidFill>
                  <a:schemeClr val="accent1"/>
                </a:solidFill>
                <a:latin typeface="Arial Black" panose="020B0A04020102020204" pitchFamily="34" charset="0"/>
              </a:rPr>
              <a:t> are </a:t>
            </a:r>
            <a:r>
              <a:rPr lang="en-US" sz="3600" dirty="0" smtClean="0">
                <a:solidFill>
                  <a:srgbClr val="FFC000"/>
                </a:solidFill>
                <a:latin typeface="Arial Black" panose="020B0A04020102020204" pitchFamily="34" charset="0"/>
              </a:rPr>
              <a:t>they different</a:t>
            </a:r>
            <a:r>
              <a:rPr lang="en-US" sz="3600" dirty="0" smtClean="0">
                <a:solidFill>
                  <a:schemeClr val="accent1"/>
                </a:solidFill>
                <a:latin typeface="Arial Black" panose="020B0A04020102020204" pitchFamily="34" charset="0"/>
              </a:rPr>
              <a:t>? </a:t>
            </a:r>
            <a:r>
              <a:rPr lang="en-US" sz="3600" dirty="0" smtClean="0">
                <a:solidFill>
                  <a:schemeClr val="accent6">
                    <a:lumMod val="75000"/>
                  </a:schemeClr>
                </a:solidFill>
                <a:latin typeface="Arial Black" panose="020B0A04020102020204" pitchFamily="34" charset="0"/>
              </a:rPr>
              <a:t>Does</a:t>
            </a:r>
            <a:r>
              <a:rPr lang="en-US" sz="3600" dirty="0" smtClean="0">
                <a:solidFill>
                  <a:schemeClr val="accent1"/>
                </a:solidFill>
                <a:latin typeface="Arial Black" panose="020B0A04020102020204" pitchFamily="34" charset="0"/>
              </a:rPr>
              <a:t> this seem </a:t>
            </a:r>
            <a:r>
              <a:rPr lang="en-US" sz="3600" dirty="0" smtClean="0">
                <a:solidFill>
                  <a:srgbClr val="C00000"/>
                </a:solidFill>
                <a:latin typeface="Arial Black" panose="020B0A04020102020204" pitchFamily="34" charset="0"/>
              </a:rPr>
              <a:t>fair? Why </a:t>
            </a:r>
            <a:r>
              <a:rPr lang="en-US" sz="3600" dirty="0" smtClean="0">
                <a:solidFill>
                  <a:schemeClr val="accent1"/>
                </a:solidFill>
                <a:latin typeface="Arial Black" panose="020B0A04020102020204" pitchFamily="34" charset="0"/>
              </a:rPr>
              <a:t>or why </a:t>
            </a:r>
            <a:r>
              <a:rPr lang="en-US" sz="3600" dirty="0" smtClean="0">
                <a:solidFill>
                  <a:srgbClr val="7030A0"/>
                </a:solidFill>
                <a:latin typeface="Arial Black" panose="020B0A04020102020204" pitchFamily="34" charset="0"/>
              </a:rPr>
              <a:t>not</a:t>
            </a:r>
            <a:r>
              <a:rPr lang="en-US" sz="3600" dirty="0" smtClean="0">
                <a:solidFill>
                  <a:schemeClr val="accent1"/>
                </a:solidFill>
                <a:latin typeface="Arial Black" panose="020B0A04020102020204" pitchFamily="34" charset="0"/>
              </a:rPr>
              <a:t>?</a:t>
            </a:r>
            <a:endParaRPr lang="en-US" sz="3600" dirty="0" smtClean="0">
              <a:solidFill>
                <a:schemeClr val="accent2">
                  <a:lumMod val="75000"/>
                </a:schemeClr>
              </a:solidFill>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solidFill>
                  <a:schemeClr val="accent2">
                    <a:lumMod val="75000"/>
                  </a:schemeClr>
                </a:solidFill>
                <a:latin typeface="Arial Black" panose="020B0A04020102020204" pitchFamily="34" charset="0"/>
              </a:rPr>
              <a:t>10/10/19</a:t>
            </a:r>
            <a:endParaRPr lang="en-US" sz="2400"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24784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solidFill>
                  <a:schemeClr val="accent5"/>
                </a:solidFill>
                <a:latin typeface="Arial Black" panose="020B0A04020102020204" pitchFamily="34" charset="0"/>
              </a:rPr>
              <a:t>Start-Up</a:t>
            </a:r>
            <a:r>
              <a:rPr lang="en-US" dirty="0" smtClean="0">
                <a:latin typeface="Arial Black" panose="020B0A04020102020204" pitchFamily="34" charset="0"/>
              </a:rPr>
              <a:t> - </a:t>
            </a:r>
            <a:r>
              <a:rPr lang="en-US" dirty="0" smtClean="0">
                <a:solidFill>
                  <a:srgbClr val="FF0000"/>
                </a:solidFill>
                <a:latin typeface="Arial Black" panose="020B0A04020102020204" pitchFamily="34" charset="0"/>
              </a:rPr>
              <a:t>Writing</a:t>
            </a:r>
            <a:endParaRPr lang="en-US" dirty="0">
              <a:solidFill>
                <a:srgbClr val="FF0000"/>
              </a:solidFill>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3600" dirty="0">
                <a:solidFill>
                  <a:srgbClr val="70AD47">
                    <a:lumMod val="75000"/>
                  </a:srgbClr>
                </a:solidFill>
                <a:latin typeface="Arial Black" panose="020B0A04020102020204" pitchFamily="34" charset="0"/>
              </a:rPr>
              <a:t>How many </a:t>
            </a:r>
            <a:r>
              <a:rPr lang="en-US" sz="3600" dirty="0">
                <a:solidFill>
                  <a:srgbClr val="5B9BD5"/>
                </a:solidFill>
                <a:latin typeface="Arial Black" panose="020B0A04020102020204" pitchFamily="34" charset="0"/>
              </a:rPr>
              <a:t>times </a:t>
            </a:r>
            <a:r>
              <a:rPr lang="en-US" sz="3600" dirty="0">
                <a:solidFill>
                  <a:srgbClr val="ED7D31"/>
                </a:solidFill>
                <a:latin typeface="Arial Black" panose="020B0A04020102020204" pitchFamily="34" charset="0"/>
              </a:rPr>
              <a:t>did</a:t>
            </a:r>
            <a:r>
              <a:rPr lang="en-US" sz="3600" dirty="0">
                <a:solidFill>
                  <a:srgbClr val="5B9BD5"/>
                </a:solidFill>
                <a:latin typeface="Arial Black" panose="020B0A04020102020204" pitchFamily="34" charset="0"/>
              </a:rPr>
              <a:t> Gale’s </a:t>
            </a:r>
            <a:r>
              <a:rPr lang="en-US" sz="3600" dirty="0">
                <a:solidFill>
                  <a:srgbClr val="FF0000"/>
                </a:solidFill>
                <a:latin typeface="Arial Black" panose="020B0A04020102020204" pitchFamily="34" charset="0"/>
              </a:rPr>
              <a:t>name go </a:t>
            </a:r>
            <a:r>
              <a:rPr lang="en-US" sz="3600" dirty="0">
                <a:solidFill>
                  <a:srgbClr val="5B9BD5"/>
                </a:solidFill>
                <a:latin typeface="Arial Black" panose="020B0A04020102020204" pitchFamily="34" charset="0"/>
              </a:rPr>
              <a:t>into the </a:t>
            </a:r>
            <a:r>
              <a:rPr lang="en-US" sz="3600" dirty="0">
                <a:solidFill>
                  <a:srgbClr val="7030A0"/>
                </a:solidFill>
                <a:latin typeface="Arial Black" panose="020B0A04020102020204" pitchFamily="34" charset="0"/>
              </a:rPr>
              <a:t>reaping</a:t>
            </a:r>
            <a:r>
              <a:rPr lang="en-US" sz="3600" dirty="0">
                <a:solidFill>
                  <a:srgbClr val="5B9BD5"/>
                </a:solidFill>
                <a:latin typeface="Arial Black" panose="020B0A04020102020204" pitchFamily="34" charset="0"/>
              </a:rPr>
              <a:t> bowl?</a:t>
            </a:r>
          </a:p>
          <a:p>
            <a:pPr marL="0" lvl="0" indent="0" algn="ctr">
              <a:buNone/>
            </a:pPr>
            <a:r>
              <a:rPr lang="en-US" sz="3600" dirty="0">
                <a:solidFill>
                  <a:srgbClr val="7030A0"/>
                </a:solidFill>
                <a:latin typeface="Arial Black" panose="020B0A04020102020204" pitchFamily="34" charset="0"/>
              </a:rPr>
              <a:t>How many times </a:t>
            </a:r>
            <a:r>
              <a:rPr lang="en-US" sz="3600" dirty="0">
                <a:solidFill>
                  <a:srgbClr val="5B9BD5"/>
                </a:solidFill>
                <a:latin typeface="Arial Black" panose="020B0A04020102020204" pitchFamily="34" charset="0"/>
              </a:rPr>
              <a:t>did </a:t>
            </a:r>
            <a:r>
              <a:rPr lang="en-US" sz="3600" dirty="0">
                <a:solidFill>
                  <a:srgbClr val="FF0000"/>
                </a:solidFill>
                <a:latin typeface="Arial Black" panose="020B0A04020102020204" pitchFamily="34" charset="0"/>
              </a:rPr>
              <a:t>Katniss</a:t>
            </a:r>
            <a:r>
              <a:rPr lang="en-US" sz="3600" dirty="0">
                <a:solidFill>
                  <a:srgbClr val="5B9BD5"/>
                </a:solidFill>
                <a:latin typeface="Arial Black" panose="020B0A04020102020204" pitchFamily="34" charset="0"/>
              </a:rPr>
              <a:t>’ name </a:t>
            </a:r>
            <a:r>
              <a:rPr lang="en-US" sz="3600" dirty="0">
                <a:solidFill>
                  <a:srgbClr val="70AD47">
                    <a:lumMod val="75000"/>
                  </a:srgbClr>
                </a:solidFill>
                <a:latin typeface="Arial Black" panose="020B0A04020102020204" pitchFamily="34" charset="0"/>
              </a:rPr>
              <a:t>go in?</a:t>
            </a:r>
          </a:p>
          <a:p>
            <a:pPr marL="0" lvl="0" indent="0" algn="ctr">
              <a:buNone/>
            </a:pPr>
            <a:r>
              <a:rPr lang="en-US" sz="3600" dirty="0">
                <a:solidFill>
                  <a:srgbClr val="FF0000"/>
                </a:solidFill>
                <a:latin typeface="Arial Black" panose="020B0A04020102020204" pitchFamily="34" charset="0"/>
              </a:rPr>
              <a:t>Why</a:t>
            </a:r>
            <a:r>
              <a:rPr lang="en-US" sz="3600" dirty="0">
                <a:solidFill>
                  <a:srgbClr val="5B9BD5"/>
                </a:solidFill>
                <a:latin typeface="Arial Black" panose="020B0A04020102020204" pitchFamily="34" charset="0"/>
              </a:rPr>
              <a:t> are </a:t>
            </a:r>
            <a:r>
              <a:rPr lang="en-US" sz="3600" dirty="0">
                <a:solidFill>
                  <a:srgbClr val="FFC000"/>
                </a:solidFill>
                <a:latin typeface="Arial Black" panose="020B0A04020102020204" pitchFamily="34" charset="0"/>
              </a:rPr>
              <a:t>they different</a:t>
            </a:r>
            <a:r>
              <a:rPr lang="en-US" sz="3600" dirty="0">
                <a:solidFill>
                  <a:srgbClr val="5B9BD5"/>
                </a:solidFill>
                <a:latin typeface="Arial Black" panose="020B0A04020102020204" pitchFamily="34" charset="0"/>
              </a:rPr>
              <a:t>? </a:t>
            </a:r>
            <a:r>
              <a:rPr lang="en-US" sz="3600" dirty="0">
                <a:solidFill>
                  <a:srgbClr val="70AD47">
                    <a:lumMod val="75000"/>
                  </a:srgbClr>
                </a:solidFill>
                <a:latin typeface="Arial Black" panose="020B0A04020102020204" pitchFamily="34" charset="0"/>
              </a:rPr>
              <a:t>Does</a:t>
            </a:r>
            <a:r>
              <a:rPr lang="en-US" sz="3600" dirty="0">
                <a:solidFill>
                  <a:srgbClr val="5B9BD5"/>
                </a:solidFill>
                <a:latin typeface="Arial Black" panose="020B0A04020102020204" pitchFamily="34" charset="0"/>
              </a:rPr>
              <a:t> this seem </a:t>
            </a:r>
            <a:r>
              <a:rPr lang="en-US" sz="3600" dirty="0">
                <a:solidFill>
                  <a:srgbClr val="C00000"/>
                </a:solidFill>
                <a:latin typeface="Arial Black" panose="020B0A04020102020204" pitchFamily="34" charset="0"/>
              </a:rPr>
              <a:t>fair? Why </a:t>
            </a:r>
            <a:r>
              <a:rPr lang="en-US" sz="3600" dirty="0">
                <a:solidFill>
                  <a:srgbClr val="5B9BD5"/>
                </a:solidFill>
                <a:latin typeface="Arial Black" panose="020B0A04020102020204" pitchFamily="34" charset="0"/>
              </a:rPr>
              <a:t>or why </a:t>
            </a:r>
            <a:r>
              <a:rPr lang="en-US" sz="3600" dirty="0">
                <a:solidFill>
                  <a:srgbClr val="7030A0"/>
                </a:solidFill>
                <a:latin typeface="Arial Black" panose="020B0A04020102020204" pitchFamily="34" charset="0"/>
              </a:rPr>
              <a:t>not</a:t>
            </a:r>
            <a:r>
              <a:rPr lang="en-US" sz="3600" dirty="0">
                <a:solidFill>
                  <a:srgbClr val="5B9BD5"/>
                </a:solidFill>
                <a:latin typeface="Arial Black" panose="020B0A04020102020204" pitchFamily="34" charset="0"/>
              </a:rPr>
              <a:t>?</a:t>
            </a:r>
            <a:endParaRPr lang="en-US" sz="3600" dirty="0">
              <a:solidFill>
                <a:srgbClr val="ED7D31">
                  <a:lumMod val="75000"/>
                </a:srgbClr>
              </a:solidFill>
              <a:latin typeface="Arial Black" panose="020B0A04020102020204" pitchFamily="34" charset="0"/>
            </a:endParaRPr>
          </a:p>
        </p:txBody>
      </p:sp>
      <p:sp>
        <p:nvSpPr>
          <p:cNvPr id="6" name="TextBox 5"/>
          <p:cNvSpPr txBox="1"/>
          <p:nvPr/>
        </p:nvSpPr>
        <p:spPr>
          <a:xfrm>
            <a:off x="10074728" y="843240"/>
            <a:ext cx="1660071" cy="461665"/>
          </a:xfrm>
          <a:prstGeom prst="rect">
            <a:avLst/>
          </a:prstGeom>
          <a:noFill/>
        </p:spPr>
        <p:txBody>
          <a:bodyPr wrap="square" rtlCol="0">
            <a:spAutoFit/>
          </a:bodyPr>
          <a:lstStyle/>
          <a:p>
            <a:r>
              <a:rPr lang="en-US" sz="2400" dirty="0" smtClean="0">
                <a:solidFill>
                  <a:schemeClr val="accent2"/>
                </a:solidFill>
                <a:latin typeface="Arial Black" panose="020B0A04020102020204" pitchFamily="34" charset="0"/>
              </a:rPr>
              <a:t>10/10/19</a:t>
            </a:r>
            <a:endParaRPr lang="en-US" sz="2400" dirty="0">
              <a:solidFill>
                <a:schemeClr val="accent2"/>
              </a:solidFill>
              <a:latin typeface="Arial Black" panose="020B0A04020102020204" pitchFamily="34" charset="0"/>
            </a:endParaRPr>
          </a:p>
        </p:txBody>
      </p:sp>
    </p:spTree>
    <p:extLst>
      <p:ext uri="{BB962C8B-B14F-4D97-AF65-F5344CB8AC3E}">
        <p14:creationId xmlns:p14="http://schemas.microsoft.com/office/powerpoint/2010/main" val="35534460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latin typeface="Arial Black" panose="020B0A04020102020204" pitchFamily="34" charset="0"/>
              </a:rPr>
              <a:t>Chapter 2</a:t>
            </a:r>
            <a:endParaRPr lang="en-US" dirty="0">
              <a:solidFill>
                <a:schemeClr val="accent2"/>
              </a:solidFill>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solidFill>
                  <a:schemeClr val="accent6"/>
                </a:solidFill>
                <a:latin typeface="Arial Black" panose="020B0A04020102020204" pitchFamily="34" charset="0"/>
              </a:rPr>
              <a:t>Let’s Read</a:t>
            </a:r>
          </a:p>
          <a:p>
            <a:pPr marL="0" indent="0">
              <a:buNone/>
            </a:pPr>
            <a:r>
              <a:rPr lang="en-US" sz="3600" dirty="0" smtClean="0">
                <a:solidFill>
                  <a:srgbClr val="FF0000"/>
                </a:solidFill>
                <a:latin typeface="Arial Black" panose="020B0A04020102020204" pitchFamily="34" charset="0"/>
              </a:rPr>
              <a:t>Expectations: </a:t>
            </a:r>
          </a:p>
          <a:p>
            <a:r>
              <a:rPr lang="en-US" sz="3600" dirty="0" smtClean="0">
                <a:solidFill>
                  <a:schemeClr val="accent5"/>
                </a:solidFill>
                <a:latin typeface="Arial Black" panose="020B0A04020102020204" pitchFamily="34" charset="0"/>
              </a:rPr>
              <a:t>Heads up</a:t>
            </a:r>
          </a:p>
          <a:p>
            <a:r>
              <a:rPr lang="en-US" sz="3600" dirty="0">
                <a:solidFill>
                  <a:schemeClr val="accent2">
                    <a:lumMod val="75000"/>
                  </a:schemeClr>
                </a:solidFill>
                <a:latin typeface="Arial Black" panose="020B0A04020102020204" pitchFamily="34" charset="0"/>
              </a:rPr>
              <a:t>F</a:t>
            </a:r>
            <a:r>
              <a:rPr lang="en-US" sz="3600" dirty="0" smtClean="0">
                <a:solidFill>
                  <a:schemeClr val="accent2">
                    <a:lumMod val="75000"/>
                  </a:schemeClr>
                </a:solidFill>
                <a:latin typeface="Arial Black" panose="020B0A04020102020204" pitchFamily="34" charset="0"/>
              </a:rPr>
              <a:t>ollowing along</a:t>
            </a:r>
          </a:p>
          <a:p>
            <a:r>
              <a:rPr lang="en-US" sz="3600" dirty="0">
                <a:solidFill>
                  <a:srgbClr val="FFFF00"/>
                </a:solidFill>
                <a:latin typeface="Arial Black" panose="020B0A04020102020204" pitchFamily="34" charset="0"/>
              </a:rPr>
              <a:t>A</a:t>
            </a:r>
            <a:r>
              <a:rPr lang="en-US" sz="3600" dirty="0" smtClean="0">
                <a:solidFill>
                  <a:srgbClr val="FFFF00"/>
                </a:solidFill>
                <a:latin typeface="Arial Black" panose="020B0A04020102020204" pitchFamily="34" charset="0"/>
              </a:rPr>
              <a:t>sking questions if needed for clarification</a:t>
            </a:r>
          </a:p>
          <a:p>
            <a:r>
              <a:rPr lang="en-US" sz="3600" dirty="0" smtClean="0">
                <a:solidFill>
                  <a:schemeClr val="accent6">
                    <a:lumMod val="75000"/>
                  </a:schemeClr>
                </a:solidFill>
                <a:latin typeface="Arial Black" panose="020B0A04020102020204" pitchFamily="34" charset="0"/>
              </a:rPr>
              <a:t>Ready to discuss when we pause</a:t>
            </a:r>
            <a:endParaRPr lang="en-US" sz="3600" dirty="0">
              <a:solidFill>
                <a:schemeClr val="accent6">
                  <a:lumMod val="75000"/>
                </a:schemeClr>
              </a:solidFill>
              <a:latin typeface="Arial Black" panose="020B0A04020102020204" pitchFamily="34" charset="0"/>
            </a:endParaRPr>
          </a:p>
        </p:txBody>
      </p:sp>
    </p:spTree>
    <p:extLst>
      <p:ext uri="{BB962C8B-B14F-4D97-AF65-F5344CB8AC3E}">
        <p14:creationId xmlns:p14="http://schemas.microsoft.com/office/powerpoint/2010/main" val="4682339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solidFill>
                  <a:srgbClr val="FF0000"/>
                </a:solidFill>
                <a:latin typeface="Arial Black" panose="020B0A04020102020204" pitchFamily="34" charset="0"/>
              </a:rPr>
              <a:t>HOMEWORK</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393700" y="1498092"/>
            <a:ext cx="11633200" cy="4788408"/>
          </a:xfrm>
        </p:spPr>
        <p:txBody>
          <a:bodyPr>
            <a:normAutofit fontScale="92500"/>
          </a:bodyPr>
          <a:lstStyle/>
          <a:p>
            <a:pPr marL="0" indent="0" algn="ctr">
              <a:buNone/>
            </a:pPr>
            <a:r>
              <a:rPr lang="en-US" sz="4000" dirty="0" smtClean="0">
                <a:solidFill>
                  <a:schemeClr val="accent6">
                    <a:lumMod val="75000"/>
                  </a:schemeClr>
                </a:solidFill>
                <a:latin typeface="Arial Black" panose="020B0A04020102020204" pitchFamily="34" charset="0"/>
              </a:rPr>
              <a:t>Continue working on</a:t>
            </a:r>
          </a:p>
          <a:p>
            <a:pPr marL="0" indent="0" algn="ctr">
              <a:buNone/>
            </a:pPr>
            <a:r>
              <a:rPr lang="en-US" sz="4000" dirty="0" smtClean="0">
                <a:solidFill>
                  <a:schemeClr val="accent6">
                    <a:lumMod val="75000"/>
                  </a:schemeClr>
                </a:solidFill>
                <a:latin typeface="Arial Black" panose="020B0A04020102020204" pitchFamily="34" charset="0"/>
              </a:rPr>
              <a:t>“</a:t>
            </a:r>
            <a:r>
              <a:rPr lang="en-US" sz="4000" dirty="0" smtClean="0">
                <a:solidFill>
                  <a:schemeClr val="accent5"/>
                </a:solidFill>
                <a:latin typeface="Arial Black" panose="020B0A04020102020204" pitchFamily="34" charset="0"/>
              </a:rPr>
              <a:t>QUESTIONS</a:t>
            </a:r>
            <a:r>
              <a:rPr lang="en-US" sz="4000" dirty="0" smtClean="0">
                <a:solidFill>
                  <a:schemeClr val="accent6">
                    <a:lumMod val="75000"/>
                  </a:schemeClr>
                </a:solidFill>
                <a:latin typeface="Arial Black" panose="020B0A04020102020204" pitchFamily="34" charset="0"/>
              </a:rPr>
              <a:t> – </a:t>
            </a:r>
            <a:r>
              <a:rPr lang="en-US" sz="4000" dirty="0" smtClean="0">
                <a:solidFill>
                  <a:schemeClr val="accent4"/>
                </a:solidFill>
                <a:latin typeface="Arial Black" panose="020B0A04020102020204" pitchFamily="34" charset="0"/>
              </a:rPr>
              <a:t>Chapter 1-3</a:t>
            </a:r>
            <a:r>
              <a:rPr lang="en-US" sz="4000" dirty="0" smtClean="0">
                <a:solidFill>
                  <a:schemeClr val="accent6">
                    <a:lumMod val="75000"/>
                  </a:schemeClr>
                </a:solidFill>
                <a:latin typeface="Arial Black" panose="020B0A04020102020204" pitchFamily="34" charset="0"/>
              </a:rPr>
              <a:t>”</a:t>
            </a:r>
          </a:p>
          <a:p>
            <a:pPr marL="0" indent="0" algn="ctr">
              <a:buNone/>
            </a:pPr>
            <a:r>
              <a:rPr lang="en-US" sz="4000" dirty="0" smtClean="0">
                <a:solidFill>
                  <a:schemeClr val="accent6">
                    <a:lumMod val="75000"/>
                  </a:schemeClr>
                </a:solidFill>
                <a:latin typeface="Arial Black" panose="020B0A04020102020204" pitchFamily="34" charset="0"/>
              </a:rPr>
              <a:t>In Google Classroom.</a:t>
            </a:r>
          </a:p>
          <a:p>
            <a:pPr marL="0" indent="0" algn="ctr">
              <a:buNone/>
            </a:pPr>
            <a:endParaRPr lang="en-US" sz="4000" dirty="0" smtClean="0">
              <a:solidFill>
                <a:schemeClr val="accent6">
                  <a:lumMod val="75000"/>
                </a:schemeClr>
              </a:solidFill>
              <a:latin typeface="Arial Black" panose="020B0A04020102020204" pitchFamily="34" charset="0"/>
            </a:endParaRPr>
          </a:p>
          <a:p>
            <a:pPr marL="0" indent="0" algn="ctr">
              <a:buNone/>
            </a:pPr>
            <a:r>
              <a:rPr lang="en-US" sz="3200" dirty="0" smtClean="0">
                <a:solidFill>
                  <a:schemeClr val="accent5"/>
                </a:solidFill>
                <a:latin typeface="Arial Black" panose="020B0A04020102020204" pitchFamily="34" charset="0"/>
              </a:rPr>
              <a:t>(You should FINISH Chapter 2 Questions TONIGHT)</a:t>
            </a:r>
          </a:p>
          <a:p>
            <a:pPr marL="0" indent="0" algn="ctr">
              <a:buNone/>
            </a:pPr>
            <a:endParaRPr lang="en-US" sz="3200" dirty="0" smtClean="0">
              <a:solidFill>
                <a:schemeClr val="accent6">
                  <a:lumMod val="75000"/>
                </a:schemeClr>
              </a:solidFill>
              <a:latin typeface="Arial Black" panose="020B0A04020102020204" pitchFamily="34" charset="0"/>
            </a:endParaRPr>
          </a:p>
          <a:p>
            <a:pPr marL="0" indent="0" algn="ctr">
              <a:buNone/>
            </a:pPr>
            <a:r>
              <a:rPr lang="en-US" sz="6600" dirty="0" smtClean="0">
                <a:solidFill>
                  <a:srgbClr val="FF0000"/>
                </a:solidFill>
                <a:latin typeface="Arial Black" panose="020B0A04020102020204" pitchFamily="34" charset="0"/>
              </a:rPr>
              <a:t>DUE MONDAY BY 7:00 a.m.</a:t>
            </a:r>
          </a:p>
        </p:txBody>
      </p:sp>
    </p:spTree>
    <p:extLst>
      <p:ext uri="{BB962C8B-B14F-4D97-AF65-F5344CB8AC3E}">
        <p14:creationId xmlns:p14="http://schemas.microsoft.com/office/powerpoint/2010/main" val="5275481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Arial Black" panose="020B0A04020102020204" pitchFamily="34" charset="0"/>
              </a:rPr>
              <a:t>EXIT TICKET</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solidFill>
                  <a:schemeClr val="accent5"/>
                </a:solidFill>
                <a:latin typeface="Arial Black" panose="020B0A04020102020204" pitchFamily="34" charset="0"/>
              </a:rPr>
              <a:t>Describe </a:t>
            </a:r>
            <a:r>
              <a:rPr lang="en-US" sz="4000" dirty="0" smtClean="0">
                <a:solidFill>
                  <a:srgbClr val="7030A0"/>
                </a:solidFill>
                <a:latin typeface="Arial Black" panose="020B0A04020102020204" pitchFamily="34" charset="0"/>
              </a:rPr>
              <a:t>Katniss’ first meeting </a:t>
            </a:r>
            <a:r>
              <a:rPr lang="en-US" sz="4000" dirty="0" smtClean="0">
                <a:solidFill>
                  <a:schemeClr val="accent6"/>
                </a:solidFill>
                <a:latin typeface="Arial Black" panose="020B0A04020102020204" pitchFamily="34" charset="0"/>
              </a:rPr>
              <a:t>with</a:t>
            </a:r>
            <a:r>
              <a:rPr lang="en-US" sz="4000" dirty="0" smtClean="0">
                <a:solidFill>
                  <a:schemeClr val="accent5"/>
                </a:solidFill>
                <a:latin typeface="Arial Black" panose="020B0A04020102020204" pitchFamily="34" charset="0"/>
              </a:rPr>
              <a:t> </a:t>
            </a:r>
            <a:r>
              <a:rPr lang="en-US" sz="4000" dirty="0" err="1" smtClean="0">
                <a:solidFill>
                  <a:srgbClr val="FF0000"/>
                </a:solidFill>
                <a:latin typeface="Arial Black" panose="020B0A04020102020204" pitchFamily="34" charset="0"/>
              </a:rPr>
              <a:t>Peeta</a:t>
            </a:r>
            <a:r>
              <a:rPr lang="en-US" sz="4000" dirty="0" smtClean="0">
                <a:solidFill>
                  <a:schemeClr val="accent5"/>
                </a:solidFill>
                <a:latin typeface="Arial Black" panose="020B0A04020102020204" pitchFamily="34" charset="0"/>
              </a:rPr>
              <a:t>.</a:t>
            </a:r>
          </a:p>
          <a:p>
            <a:pPr marL="0" indent="0" algn="ctr">
              <a:buNone/>
            </a:pPr>
            <a:r>
              <a:rPr lang="en-US" sz="4000" dirty="0" smtClean="0">
                <a:solidFill>
                  <a:schemeClr val="accent6">
                    <a:lumMod val="75000"/>
                  </a:schemeClr>
                </a:solidFill>
                <a:latin typeface="Arial Black" panose="020B0A04020102020204" pitchFamily="34" charset="0"/>
              </a:rPr>
              <a:t>Based</a:t>
            </a:r>
            <a:r>
              <a:rPr lang="en-US" sz="4000" dirty="0" smtClean="0">
                <a:solidFill>
                  <a:schemeClr val="accent5"/>
                </a:solidFill>
                <a:latin typeface="Arial Black" panose="020B0A04020102020204" pitchFamily="34" charset="0"/>
              </a:rPr>
              <a:t> on that, </a:t>
            </a:r>
            <a:r>
              <a:rPr lang="en-US" sz="4000" dirty="0" smtClean="0">
                <a:solidFill>
                  <a:schemeClr val="accent2"/>
                </a:solidFill>
                <a:latin typeface="Arial Black" panose="020B0A04020102020204" pitchFamily="34" charset="0"/>
              </a:rPr>
              <a:t>what kind of </a:t>
            </a:r>
            <a:r>
              <a:rPr lang="en-US" sz="4000" dirty="0" smtClean="0">
                <a:solidFill>
                  <a:schemeClr val="accent5"/>
                </a:solidFill>
                <a:latin typeface="Arial Black" panose="020B0A04020102020204" pitchFamily="34" charset="0"/>
              </a:rPr>
              <a:t>person </a:t>
            </a:r>
            <a:r>
              <a:rPr lang="en-US" sz="4000" dirty="0" smtClean="0">
                <a:solidFill>
                  <a:srgbClr val="7030A0"/>
                </a:solidFill>
                <a:latin typeface="Arial Black" panose="020B0A04020102020204" pitchFamily="34" charset="0"/>
              </a:rPr>
              <a:t>do you think </a:t>
            </a:r>
            <a:r>
              <a:rPr lang="en-US" sz="4000" dirty="0" err="1" smtClean="0">
                <a:solidFill>
                  <a:schemeClr val="accent5"/>
                </a:solidFill>
                <a:latin typeface="Arial Black" panose="020B0A04020102020204" pitchFamily="34" charset="0"/>
              </a:rPr>
              <a:t>Peeta</a:t>
            </a:r>
            <a:r>
              <a:rPr lang="en-US" sz="4000" dirty="0" smtClean="0">
                <a:solidFill>
                  <a:schemeClr val="accent5"/>
                </a:solidFill>
                <a:latin typeface="Arial Black" panose="020B0A04020102020204" pitchFamily="34" charset="0"/>
              </a:rPr>
              <a:t> </a:t>
            </a:r>
            <a:r>
              <a:rPr lang="en-US" sz="4000" dirty="0" smtClean="0">
                <a:solidFill>
                  <a:schemeClr val="accent6"/>
                </a:solidFill>
                <a:latin typeface="Arial Black" panose="020B0A04020102020204" pitchFamily="34" charset="0"/>
              </a:rPr>
              <a:t>is</a:t>
            </a:r>
            <a:r>
              <a:rPr lang="en-US" sz="4000" dirty="0" smtClean="0">
                <a:solidFill>
                  <a:schemeClr val="accent5"/>
                </a:solidFill>
                <a:latin typeface="Arial Black" panose="020B0A04020102020204" pitchFamily="34" charset="0"/>
              </a:rPr>
              <a:t>?</a:t>
            </a:r>
          </a:p>
          <a:p>
            <a:pPr marL="0" indent="0" algn="ctr">
              <a:buNone/>
            </a:pPr>
            <a:r>
              <a:rPr lang="en-US" sz="4000" dirty="0" smtClean="0">
                <a:solidFill>
                  <a:srgbClr val="C00000"/>
                </a:solidFill>
                <a:latin typeface="Arial Black" panose="020B0A04020102020204" pitchFamily="34" charset="0"/>
              </a:rPr>
              <a:t>Why?</a:t>
            </a:r>
            <a:endParaRPr lang="en-US" sz="4000" dirty="0">
              <a:solidFill>
                <a:srgbClr val="C00000"/>
              </a:solidFill>
              <a:latin typeface="Arial Black" panose="020B0A04020102020204" pitchFamily="34" charset="0"/>
            </a:endParaRPr>
          </a:p>
        </p:txBody>
      </p:sp>
      <p:sp>
        <p:nvSpPr>
          <p:cNvPr id="4" name="TextBox 3"/>
          <p:cNvSpPr txBox="1"/>
          <p:nvPr/>
        </p:nvSpPr>
        <p:spPr>
          <a:xfrm>
            <a:off x="10074728" y="843240"/>
            <a:ext cx="1710871" cy="461665"/>
          </a:xfrm>
          <a:prstGeom prst="rect">
            <a:avLst/>
          </a:prstGeom>
          <a:noFill/>
        </p:spPr>
        <p:txBody>
          <a:bodyPr wrap="square" rtlCol="0">
            <a:spAutoFit/>
          </a:bodyPr>
          <a:lstStyle/>
          <a:p>
            <a:r>
              <a:rPr lang="en-US" sz="2400" dirty="0" smtClean="0">
                <a:solidFill>
                  <a:schemeClr val="accent4">
                    <a:lumMod val="75000"/>
                  </a:schemeClr>
                </a:solidFill>
                <a:latin typeface="Arial Black" panose="020B0A04020102020204" pitchFamily="34" charset="0"/>
              </a:rPr>
              <a:t>10/10/19</a:t>
            </a:r>
            <a:endParaRPr lang="en-US" sz="2400" dirty="0">
              <a:solidFill>
                <a:schemeClr val="accent4">
                  <a:lumMod val="75000"/>
                </a:schemeClr>
              </a:solidFill>
              <a:latin typeface="Arial Black" panose="020B0A04020102020204" pitchFamily="34" charset="0"/>
            </a:endParaRPr>
          </a:p>
        </p:txBody>
      </p:sp>
    </p:spTree>
    <p:extLst>
      <p:ext uri="{BB962C8B-B14F-4D97-AF65-F5344CB8AC3E}">
        <p14:creationId xmlns:p14="http://schemas.microsoft.com/office/powerpoint/2010/main" val="30215008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solidFill>
                  <a:srgbClr val="FF0000"/>
                </a:solidFill>
                <a:latin typeface="Arial Black" panose="020B0A04020102020204" pitchFamily="34" charset="0"/>
              </a:rPr>
              <a:t>Start-Up</a:t>
            </a:r>
            <a:r>
              <a:rPr lang="en-US" dirty="0" smtClean="0">
                <a:latin typeface="Arial Black" panose="020B0A04020102020204" pitchFamily="34" charset="0"/>
              </a:rPr>
              <a:t> - </a:t>
            </a:r>
            <a:r>
              <a:rPr lang="en-US" dirty="0" smtClean="0">
                <a:solidFill>
                  <a:schemeClr val="accent5"/>
                </a:solidFill>
                <a:latin typeface="Arial Black" panose="020B0A04020102020204" pitchFamily="34" charset="0"/>
              </a:rPr>
              <a:t>Discussion</a:t>
            </a:r>
            <a:endParaRPr lang="en-US" dirty="0">
              <a:solidFill>
                <a:schemeClr val="accent5"/>
              </a:solidFill>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3600" dirty="0" smtClean="0">
                <a:solidFill>
                  <a:schemeClr val="accent6">
                    <a:lumMod val="75000"/>
                  </a:schemeClr>
                </a:solidFill>
                <a:latin typeface="Arial Black" panose="020B0A04020102020204" pitchFamily="34" charset="0"/>
              </a:rPr>
              <a:t>Why </a:t>
            </a:r>
            <a:r>
              <a:rPr lang="en-US" sz="3600" dirty="0" smtClean="0">
                <a:solidFill>
                  <a:srgbClr val="C00000"/>
                </a:solidFill>
                <a:latin typeface="Arial Black" panose="020B0A04020102020204" pitchFamily="34" charset="0"/>
              </a:rPr>
              <a:t>were Effie </a:t>
            </a:r>
            <a:r>
              <a:rPr lang="en-US" sz="3600" dirty="0" smtClean="0">
                <a:solidFill>
                  <a:schemeClr val="accent6">
                    <a:lumMod val="75000"/>
                  </a:schemeClr>
                </a:solidFill>
                <a:latin typeface="Arial Black" panose="020B0A04020102020204" pitchFamily="34" charset="0"/>
              </a:rPr>
              <a:t>Trinket and the </a:t>
            </a:r>
            <a:r>
              <a:rPr lang="en-US" sz="3600" dirty="0" smtClean="0">
                <a:solidFill>
                  <a:srgbClr val="7030A0"/>
                </a:solidFill>
                <a:latin typeface="Arial Black" panose="020B0A04020102020204" pitchFamily="34" charset="0"/>
              </a:rPr>
              <a:t>others</a:t>
            </a:r>
            <a:r>
              <a:rPr lang="en-US" sz="3600" dirty="0" smtClean="0">
                <a:solidFill>
                  <a:schemeClr val="accent6">
                    <a:lumMod val="75000"/>
                  </a:schemeClr>
                </a:solidFill>
                <a:latin typeface="Arial Black" panose="020B0A04020102020204" pitchFamily="34" charset="0"/>
              </a:rPr>
              <a:t> </a:t>
            </a:r>
            <a:r>
              <a:rPr lang="en-US" sz="3600" dirty="0" smtClean="0">
                <a:solidFill>
                  <a:schemeClr val="accent5">
                    <a:lumMod val="75000"/>
                  </a:schemeClr>
                </a:solidFill>
                <a:latin typeface="Arial Black" panose="020B0A04020102020204" pitchFamily="34" charset="0"/>
              </a:rPr>
              <a:t>surprised that Katniss </a:t>
            </a:r>
            <a:r>
              <a:rPr lang="en-US" sz="3600" dirty="0" smtClean="0">
                <a:solidFill>
                  <a:schemeClr val="accent6">
                    <a:lumMod val="75000"/>
                  </a:schemeClr>
                </a:solidFill>
                <a:latin typeface="Arial Black" panose="020B0A04020102020204" pitchFamily="34" charset="0"/>
              </a:rPr>
              <a:t>volunteered?</a:t>
            </a:r>
          </a:p>
          <a:p>
            <a:pPr marL="0" indent="0" algn="ctr">
              <a:buNone/>
            </a:pPr>
            <a:r>
              <a:rPr lang="en-US" sz="3600" dirty="0" smtClean="0">
                <a:solidFill>
                  <a:schemeClr val="accent4"/>
                </a:solidFill>
                <a:latin typeface="Arial Black" panose="020B0A04020102020204" pitchFamily="34" charset="0"/>
              </a:rPr>
              <a:t>What </a:t>
            </a:r>
            <a:r>
              <a:rPr lang="en-US" sz="3600" dirty="0" smtClean="0">
                <a:solidFill>
                  <a:schemeClr val="accent6">
                    <a:lumMod val="75000"/>
                  </a:schemeClr>
                </a:solidFill>
                <a:latin typeface="Arial Black" panose="020B0A04020102020204" pitchFamily="34" charset="0"/>
              </a:rPr>
              <a:t>districts </a:t>
            </a:r>
            <a:r>
              <a:rPr lang="en-US" sz="3600" dirty="0" smtClean="0">
                <a:solidFill>
                  <a:srgbClr val="FF0000"/>
                </a:solidFill>
                <a:latin typeface="Arial Black" panose="020B0A04020102020204" pitchFamily="34" charset="0"/>
              </a:rPr>
              <a:t>typically got </a:t>
            </a:r>
            <a:r>
              <a:rPr lang="en-US" sz="3600" dirty="0" smtClean="0">
                <a:solidFill>
                  <a:schemeClr val="accent6">
                    <a:lumMod val="75000"/>
                  </a:schemeClr>
                </a:solidFill>
                <a:latin typeface="Arial Black" panose="020B0A04020102020204" pitchFamily="34" charset="0"/>
              </a:rPr>
              <a:t>volunteers?</a:t>
            </a:r>
          </a:p>
          <a:p>
            <a:pPr marL="0" indent="0" algn="ctr">
              <a:buNone/>
            </a:pPr>
            <a:r>
              <a:rPr lang="en-US" sz="3600" dirty="0" smtClean="0">
                <a:solidFill>
                  <a:srgbClr val="C00000"/>
                </a:solidFill>
                <a:latin typeface="Arial Black" panose="020B0A04020102020204" pitchFamily="34" charset="0"/>
              </a:rPr>
              <a:t>What does </a:t>
            </a:r>
            <a:r>
              <a:rPr lang="en-US" sz="3600" dirty="0" smtClean="0">
                <a:solidFill>
                  <a:schemeClr val="accent6">
                    <a:lumMod val="75000"/>
                  </a:schemeClr>
                </a:solidFill>
                <a:latin typeface="Arial Black" panose="020B0A04020102020204" pitchFamily="34" charset="0"/>
              </a:rPr>
              <a:t>Effie </a:t>
            </a:r>
            <a:r>
              <a:rPr lang="en-US" sz="3600" dirty="0" smtClean="0">
                <a:solidFill>
                  <a:schemeClr val="accent1"/>
                </a:solidFill>
                <a:latin typeface="Arial Black" panose="020B0A04020102020204" pitchFamily="34" charset="0"/>
              </a:rPr>
              <a:t>THINK</a:t>
            </a:r>
            <a:r>
              <a:rPr lang="en-US" sz="3600" dirty="0" smtClean="0">
                <a:solidFill>
                  <a:schemeClr val="accent6">
                    <a:lumMod val="75000"/>
                  </a:schemeClr>
                </a:solidFill>
                <a:latin typeface="Arial Black" panose="020B0A04020102020204" pitchFamily="34" charset="0"/>
              </a:rPr>
              <a:t> is Katniss’ reason </a:t>
            </a:r>
            <a:r>
              <a:rPr lang="en-US" sz="3600" dirty="0" smtClean="0">
                <a:solidFill>
                  <a:srgbClr val="FFFF00"/>
                </a:solidFill>
                <a:latin typeface="Arial Black" panose="020B0A04020102020204" pitchFamily="34" charset="0"/>
              </a:rPr>
              <a:t>for doing it</a:t>
            </a:r>
            <a:r>
              <a:rPr lang="en-US" sz="3600" dirty="0" smtClean="0">
                <a:solidFill>
                  <a:schemeClr val="accent6">
                    <a:lumMod val="75000"/>
                  </a:schemeClr>
                </a:solidFill>
                <a:latin typeface="Arial Black" panose="020B0A04020102020204" pitchFamily="34" charset="0"/>
              </a:rPr>
              <a:t>?</a:t>
            </a:r>
            <a:endParaRPr lang="en-US" sz="3600" dirty="0" smtClean="0">
              <a:solidFill>
                <a:schemeClr val="accent2">
                  <a:lumMod val="75000"/>
                </a:schemeClr>
              </a:solidFill>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solidFill>
                  <a:schemeClr val="accent2">
                    <a:lumMod val="75000"/>
                  </a:schemeClr>
                </a:solidFill>
                <a:latin typeface="Arial Black" panose="020B0A04020102020204" pitchFamily="34" charset="0"/>
              </a:rPr>
              <a:t>10/11/19</a:t>
            </a:r>
            <a:endParaRPr lang="en-US" sz="2400"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32103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solidFill>
                  <a:schemeClr val="accent5"/>
                </a:solidFill>
                <a:latin typeface="Arial Black" panose="020B0A04020102020204" pitchFamily="34" charset="0"/>
              </a:rPr>
              <a:t>Start-Up</a:t>
            </a:r>
            <a:r>
              <a:rPr lang="en-US" dirty="0" smtClean="0">
                <a:latin typeface="Arial Black" panose="020B0A04020102020204" pitchFamily="34" charset="0"/>
              </a:rPr>
              <a:t> - </a:t>
            </a:r>
            <a:r>
              <a:rPr lang="en-US" dirty="0" smtClean="0">
                <a:solidFill>
                  <a:srgbClr val="FF0000"/>
                </a:solidFill>
                <a:latin typeface="Arial Black" panose="020B0A04020102020204" pitchFamily="34" charset="0"/>
              </a:rPr>
              <a:t>Writing</a:t>
            </a:r>
            <a:endParaRPr lang="en-US" dirty="0">
              <a:solidFill>
                <a:srgbClr val="FF0000"/>
              </a:solidFill>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3600" dirty="0">
                <a:solidFill>
                  <a:srgbClr val="70AD47">
                    <a:lumMod val="75000"/>
                  </a:srgbClr>
                </a:solidFill>
                <a:latin typeface="Arial Black" panose="020B0A04020102020204" pitchFamily="34" charset="0"/>
              </a:rPr>
              <a:t>Why </a:t>
            </a:r>
            <a:r>
              <a:rPr lang="en-US" sz="3600" dirty="0">
                <a:solidFill>
                  <a:srgbClr val="C00000"/>
                </a:solidFill>
                <a:latin typeface="Arial Black" panose="020B0A04020102020204" pitchFamily="34" charset="0"/>
              </a:rPr>
              <a:t>were Effie </a:t>
            </a:r>
            <a:r>
              <a:rPr lang="en-US" sz="3600" dirty="0">
                <a:solidFill>
                  <a:srgbClr val="70AD47">
                    <a:lumMod val="75000"/>
                  </a:srgbClr>
                </a:solidFill>
                <a:latin typeface="Arial Black" panose="020B0A04020102020204" pitchFamily="34" charset="0"/>
              </a:rPr>
              <a:t>Trinket and the </a:t>
            </a:r>
            <a:r>
              <a:rPr lang="en-US" sz="3600" dirty="0">
                <a:solidFill>
                  <a:srgbClr val="7030A0"/>
                </a:solidFill>
                <a:latin typeface="Arial Black" panose="020B0A04020102020204" pitchFamily="34" charset="0"/>
              </a:rPr>
              <a:t>others</a:t>
            </a:r>
            <a:r>
              <a:rPr lang="en-US" sz="3600" dirty="0">
                <a:solidFill>
                  <a:srgbClr val="70AD47">
                    <a:lumMod val="75000"/>
                  </a:srgbClr>
                </a:solidFill>
                <a:latin typeface="Arial Black" panose="020B0A04020102020204" pitchFamily="34" charset="0"/>
              </a:rPr>
              <a:t> </a:t>
            </a:r>
            <a:r>
              <a:rPr lang="en-US" sz="3600" dirty="0">
                <a:solidFill>
                  <a:srgbClr val="4472C4">
                    <a:lumMod val="75000"/>
                  </a:srgbClr>
                </a:solidFill>
                <a:latin typeface="Arial Black" panose="020B0A04020102020204" pitchFamily="34" charset="0"/>
              </a:rPr>
              <a:t>surprised that Katniss </a:t>
            </a:r>
            <a:r>
              <a:rPr lang="en-US" sz="3600" dirty="0">
                <a:solidFill>
                  <a:srgbClr val="70AD47">
                    <a:lumMod val="75000"/>
                  </a:srgbClr>
                </a:solidFill>
                <a:latin typeface="Arial Black" panose="020B0A04020102020204" pitchFamily="34" charset="0"/>
              </a:rPr>
              <a:t>volunteered?</a:t>
            </a:r>
          </a:p>
          <a:p>
            <a:pPr marL="0" lvl="0" indent="0" algn="ctr">
              <a:buNone/>
            </a:pPr>
            <a:r>
              <a:rPr lang="en-US" sz="3600" dirty="0">
                <a:solidFill>
                  <a:srgbClr val="FFC000"/>
                </a:solidFill>
                <a:latin typeface="Arial Black" panose="020B0A04020102020204" pitchFamily="34" charset="0"/>
              </a:rPr>
              <a:t>What </a:t>
            </a:r>
            <a:r>
              <a:rPr lang="en-US" sz="3600" dirty="0">
                <a:solidFill>
                  <a:srgbClr val="70AD47">
                    <a:lumMod val="75000"/>
                  </a:srgbClr>
                </a:solidFill>
                <a:latin typeface="Arial Black" panose="020B0A04020102020204" pitchFamily="34" charset="0"/>
              </a:rPr>
              <a:t>districts </a:t>
            </a:r>
            <a:r>
              <a:rPr lang="en-US" sz="3600" dirty="0">
                <a:solidFill>
                  <a:srgbClr val="FF0000"/>
                </a:solidFill>
                <a:latin typeface="Arial Black" panose="020B0A04020102020204" pitchFamily="34" charset="0"/>
              </a:rPr>
              <a:t>typically got </a:t>
            </a:r>
            <a:r>
              <a:rPr lang="en-US" sz="3600" dirty="0">
                <a:solidFill>
                  <a:srgbClr val="70AD47">
                    <a:lumMod val="75000"/>
                  </a:srgbClr>
                </a:solidFill>
                <a:latin typeface="Arial Black" panose="020B0A04020102020204" pitchFamily="34" charset="0"/>
              </a:rPr>
              <a:t>volunteers?</a:t>
            </a:r>
          </a:p>
          <a:p>
            <a:pPr marL="0" lvl="0" indent="0" algn="ctr">
              <a:buNone/>
            </a:pPr>
            <a:r>
              <a:rPr lang="en-US" sz="3600" dirty="0">
                <a:solidFill>
                  <a:srgbClr val="C00000"/>
                </a:solidFill>
                <a:latin typeface="Arial Black" panose="020B0A04020102020204" pitchFamily="34" charset="0"/>
              </a:rPr>
              <a:t>What does </a:t>
            </a:r>
            <a:r>
              <a:rPr lang="en-US" sz="3600" dirty="0">
                <a:solidFill>
                  <a:srgbClr val="70AD47">
                    <a:lumMod val="75000"/>
                  </a:srgbClr>
                </a:solidFill>
                <a:latin typeface="Arial Black" panose="020B0A04020102020204" pitchFamily="34" charset="0"/>
              </a:rPr>
              <a:t>Effie </a:t>
            </a:r>
            <a:r>
              <a:rPr lang="en-US" sz="3600" dirty="0">
                <a:solidFill>
                  <a:srgbClr val="5B9BD5"/>
                </a:solidFill>
                <a:latin typeface="Arial Black" panose="020B0A04020102020204" pitchFamily="34" charset="0"/>
              </a:rPr>
              <a:t>THINK</a:t>
            </a:r>
            <a:r>
              <a:rPr lang="en-US" sz="3600" dirty="0">
                <a:solidFill>
                  <a:srgbClr val="70AD47">
                    <a:lumMod val="75000"/>
                  </a:srgbClr>
                </a:solidFill>
                <a:latin typeface="Arial Black" panose="020B0A04020102020204" pitchFamily="34" charset="0"/>
              </a:rPr>
              <a:t> is Katniss’ reason </a:t>
            </a:r>
            <a:r>
              <a:rPr lang="en-US" sz="3600" dirty="0">
                <a:solidFill>
                  <a:srgbClr val="FFFF00"/>
                </a:solidFill>
                <a:latin typeface="Arial Black" panose="020B0A04020102020204" pitchFamily="34" charset="0"/>
              </a:rPr>
              <a:t>for doing it</a:t>
            </a:r>
            <a:r>
              <a:rPr lang="en-US" sz="3600" dirty="0">
                <a:solidFill>
                  <a:srgbClr val="70AD47">
                    <a:lumMod val="75000"/>
                  </a:srgbClr>
                </a:solidFill>
                <a:latin typeface="Arial Black" panose="020B0A04020102020204" pitchFamily="34" charset="0"/>
              </a:rPr>
              <a:t>?</a:t>
            </a:r>
            <a:endParaRPr lang="en-US" sz="3600" dirty="0">
              <a:solidFill>
                <a:srgbClr val="ED7D31">
                  <a:lumMod val="75000"/>
                </a:srgbClr>
              </a:solidFill>
              <a:latin typeface="Arial Black" panose="020B0A04020102020204" pitchFamily="34" charset="0"/>
            </a:endParaRPr>
          </a:p>
        </p:txBody>
      </p:sp>
      <p:sp>
        <p:nvSpPr>
          <p:cNvPr id="6" name="TextBox 5"/>
          <p:cNvSpPr txBox="1"/>
          <p:nvPr/>
        </p:nvSpPr>
        <p:spPr>
          <a:xfrm>
            <a:off x="10074728" y="843240"/>
            <a:ext cx="1660071" cy="461665"/>
          </a:xfrm>
          <a:prstGeom prst="rect">
            <a:avLst/>
          </a:prstGeom>
          <a:noFill/>
        </p:spPr>
        <p:txBody>
          <a:bodyPr wrap="square" rtlCol="0">
            <a:spAutoFit/>
          </a:bodyPr>
          <a:lstStyle/>
          <a:p>
            <a:r>
              <a:rPr lang="en-US" sz="2400" dirty="0" smtClean="0">
                <a:solidFill>
                  <a:schemeClr val="accent2"/>
                </a:solidFill>
                <a:latin typeface="Arial Black" panose="020B0A04020102020204" pitchFamily="34" charset="0"/>
              </a:rPr>
              <a:t>10/11/19</a:t>
            </a:r>
            <a:endParaRPr lang="en-US" sz="2400" dirty="0">
              <a:solidFill>
                <a:schemeClr val="accent2"/>
              </a:solidFill>
              <a:latin typeface="Arial Black" panose="020B0A04020102020204" pitchFamily="34" charset="0"/>
            </a:endParaRPr>
          </a:p>
        </p:txBody>
      </p:sp>
    </p:spTree>
    <p:extLst>
      <p:ext uri="{BB962C8B-B14F-4D97-AF65-F5344CB8AC3E}">
        <p14:creationId xmlns:p14="http://schemas.microsoft.com/office/powerpoint/2010/main" val="16218125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latin typeface="Arial Black" panose="020B0A04020102020204" pitchFamily="34" charset="0"/>
              </a:rPr>
              <a:t>Chapter 3</a:t>
            </a:r>
            <a:endParaRPr lang="en-US" dirty="0">
              <a:solidFill>
                <a:schemeClr val="accent2"/>
              </a:solidFill>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solidFill>
                  <a:schemeClr val="accent6"/>
                </a:solidFill>
                <a:latin typeface="Arial Black" panose="020B0A04020102020204" pitchFamily="34" charset="0"/>
              </a:rPr>
              <a:t>Let’s Read</a:t>
            </a:r>
          </a:p>
          <a:p>
            <a:pPr marL="0" indent="0">
              <a:buNone/>
            </a:pPr>
            <a:r>
              <a:rPr lang="en-US" sz="3600" dirty="0" smtClean="0">
                <a:solidFill>
                  <a:srgbClr val="FF0000"/>
                </a:solidFill>
                <a:latin typeface="Arial Black" panose="020B0A04020102020204" pitchFamily="34" charset="0"/>
              </a:rPr>
              <a:t>Expectations: </a:t>
            </a:r>
          </a:p>
          <a:p>
            <a:r>
              <a:rPr lang="en-US" sz="3600" dirty="0" smtClean="0">
                <a:solidFill>
                  <a:schemeClr val="accent5"/>
                </a:solidFill>
                <a:latin typeface="Arial Black" panose="020B0A04020102020204" pitchFamily="34" charset="0"/>
              </a:rPr>
              <a:t>Heads up</a:t>
            </a:r>
          </a:p>
          <a:p>
            <a:r>
              <a:rPr lang="en-US" sz="3600" dirty="0">
                <a:solidFill>
                  <a:schemeClr val="accent2">
                    <a:lumMod val="75000"/>
                  </a:schemeClr>
                </a:solidFill>
                <a:latin typeface="Arial Black" panose="020B0A04020102020204" pitchFamily="34" charset="0"/>
              </a:rPr>
              <a:t>F</a:t>
            </a:r>
            <a:r>
              <a:rPr lang="en-US" sz="3600" dirty="0" smtClean="0">
                <a:solidFill>
                  <a:schemeClr val="accent2">
                    <a:lumMod val="75000"/>
                  </a:schemeClr>
                </a:solidFill>
                <a:latin typeface="Arial Black" panose="020B0A04020102020204" pitchFamily="34" charset="0"/>
              </a:rPr>
              <a:t>ollowing along</a:t>
            </a:r>
          </a:p>
          <a:p>
            <a:r>
              <a:rPr lang="en-US" sz="3600" dirty="0">
                <a:solidFill>
                  <a:srgbClr val="FFFF00"/>
                </a:solidFill>
                <a:latin typeface="Arial Black" panose="020B0A04020102020204" pitchFamily="34" charset="0"/>
              </a:rPr>
              <a:t>A</a:t>
            </a:r>
            <a:r>
              <a:rPr lang="en-US" sz="3600" dirty="0" smtClean="0">
                <a:solidFill>
                  <a:srgbClr val="FFFF00"/>
                </a:solidFill>
                <a:latin typeface="Arial Black" panose="020B0A04020102020204" pitchFamily="34" charset="0"/>
              </a:rPr>
              <a:t>sking questions if needed for clarification</a:t>
            </a:r>
          </a:p>
          <a:p>
            <a:r>
              <a:rPr lang="en-US" sz="3600" dirty="0" smtClean="0">
                <a:solidFill>
                  <a:schemeClr val="accent6">
                    <a:lumMod val="75000"/>
                  </a:schemeClr>
                </a:solidFill>
                <a:latin typeface="Arial Black" panose="020B0A04020102020204" pitchFamily="34" charset="0"/>
              </a:rPr>
              <a:t>Ready to discuss when we pause</a:t>
            </a:r>
            <a:endParaRPr lang="en-US" sz="3600" dirty="0">
              <a:solidFill>
                <a:schemeClr val="accent6">
                  <a:lumMod val="75000"/>
                </a:schemeClr>
              </a:solidFill>
              <a:latin typeface="Arial Black" panose="020B0A04020102020204" pitchFamily="34" charset="0"/>
            </a:endParaRPr>
          </a:p>
        </p:txBody>
      </p:sp>
    </p:spTree>
    <p:extLst>
      <p:ext uri="{BB962C8B-B14F-4D97-AF65-F5344CB8AC3E}">
        <p14:creationId xmlns:p14="http://schemas.microsoft.com/office/powerpoint/2010/main" val="8922682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solidFill>
                  <a:srgbClr val="FF0000"/>
                </a:solidFill>
                <a:latin typeface="Arial Black" panose="020B0A04020102020204" pitchFamily="34" charset="0"/>
              </a:rPr>
              <a:t>HOMEWORK</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393700" y="1498092"/>
            <a:ext cx="11633200" cy="4788408"/>
          </a:xfrm>
        </p:spPr>
        <p:txBody>
          <a:bodyPr>
            <a:normAutofit lnSpcReduction="10000"/>
          </a:bodyPr>
          <a:lstStyle/>
          <a:p>
            <a:pPr marL="0" indent="0" algn="ctr">
              <a:buNone/>
            </a:pPr>
            <a:r>
              <a:rPr lang="en-US" sz="4000" dirty="0" smtClean="0">
                <a:solidFill>
                  <a:schemeClr val="accent6">
                    <a:lumMod val="75000"/>
                  </a:schemeClr>
                </a:solidFill>
                <a:latin typeface="Arial Black" panose="020B0A04020102020204" pitchFamily="34" charset="0"/>
              </a:rPr>
              <a:t>FINISH</a:t>
            </a:r>
          </a:p>
          <a:p>
            <a:pPr marL="0" indent="0" algn="ctr">
              <a:buNone/>
            </a:pPr>
            <a:r>
              <a:rPr lang="en-US" sz="4000" dirty="0" smtClean="0">
                <a:solidFill>
                  <a:schemeClr val="accent6">
                    <a:lumMod val="75000"/>
                  </a:schemeClr>
                </a:solidFill>
                <a:latin typeface="Arial Black" panose="020B0A04020102020204" pitchFamily="34" charset="0"/>
              </a:rPr>
              <a:t>“</a:t>
            </a:r>
            <a:r>
              <a:rPr lang="en-US" sz="4000" dirty="0" smtClean="0">
                <a:solidFill>
                  <a:schemeClr val="accent5"/>
                </a:solidFill>
                <a:latin typeface="Arial Black" panose="020B0A04020102020204" pitchFamily="34" charset="0"/>
              </a:rPr>
              <a:t>QUESTIONS</a:t>
            </a:r>
            <a:r>
              <a:rPr lang="en-US" sz="4000" dirty="0" smtClean="0">
                <a:solidFill>
                  <a:schemeClr val="accent6">
                    <a:lumMod val="75000"/>
                  </a:schemeClr>
                </a:solidFill>
                <a:latin typeface="Arial Black" panose="020B0A04020102020204" pitchFamily="34" charset="0"/>
              </a:rPr>
              <a:t> – </a:t>
            </a:r>
            <a:r>
              <a:rPr lang="en-US" sz="4000" dirty="0" smtClean="0">
                <a:solidFill>
                  <a:schemeClr val="accent4"/>
                </a:solidFill>
                <a:latin typeface="Arial Black" panose="020B0A04020102020204" pitchFamily="34" charset="0"/>
              </a:rPr>
              <a:t>Chapter 1-3</a:t>
            </a:r>
            <a:r>
              <a:rPr lang="en-US" sz="4000" dirty="0" smtClean="0">
                <a:solidFill>
                  <a:schemeClr val="accent6">
                    <a:lumMod val="75000"/>
                  </a:schemeClr>
                </a:solidFill>
                <a:latin typeface="Arial Black" panose="020B0A04020102020204" pitchFamily="34" charset="0"/>
              </a:rPr>
              <a:t>”</a:t>
            </a:r>
          </a:p>
          <a:p>
            <a:pPr marL="0" indent="0" algn="ctr">
              <a:buNone/>
            </a:pPr>
            <a:r>
              <a:rPr lang="en-US" sz="4000" dirty="0" smtClean="0">
                <a:solidFill>
                  <a:schemeClr val="accent6">
                    <a:lumMod val="75000"/>
                  </a:schemeClr>
                </a:solidFill>
                <a:latin typeface="Arial Black" panose="020B0A04020102020204" pitchFamily="34" charset="0"/>
              </a:rPr>
              <a:t>In Google Classroom.</a:t>
            </a:r>
          </a:p>
          <a:p>
            <a:pPr marL="0" indent="0" algn="ctr">
              <a:buNone/>
            </a:pPr>
            <a:endParaRPr lang="en-US" sz="4000" dirty="0" smtClean="0">
              <a:solidFill>
                <a:schemeClr val="accent6">
                  <a:lumMod val="75000"/>
                </a:schemeClr>
              </a:solidFill>
              <a:latin typeface="Arial Black" panose="020B0A04020102020204" pitchFamily="34" charset="0"/>
            </a:endParaRPr>
          </a:p>
          <a:p>
            <a:pPr marL="0" indent="0" algn="ctr">
              <a:buNone/>
            </a:pPr>
            <a:endParaRPr lang="en-US" sz="3200" dirty="0" smtClean="0">
              <a:solidFill>
                <a:schemeClr val="accent6">
                  <a:lumMod val="75000"/>
                </a:schemeClr>
              </a:solidFill>
              <a:latin typeface="Arial Black" panose="020B0A04020102020204" pitchFamily="34" charset="0"/>
            </a:endParaRPr>
          </a:p>
          <a:p>
            <a:pPr marL="0" indent="0" algn="ctr">
              <a:buNone/>
            </a:pPr>
            <a:r>
              <a:rPr lang="en-US" sz="6600" dirty="0" smtClean="0">
                <a:solidFill>
                  <a:srgbClr val="FF0000"/>
                </a:solidFill>
                <a:latin typeface="Arial Black" panose="020B0A04020102020204" pitchFamily="34" charset="0"/>
              </a:rPr>
              <a:t>DUE MONDAY BY 7:00 a.m.</a:t>
            </a:r>
          </a:p>
        </p:txBody>
      </p:sp>
    </p:spTree>
    <p:extLst>
      <p:ext uri="{BB962C8B-B14F-4D97-AF65-F5344CB8AC3E}">
        <p14:creationId xmlns:p14="http://schemas.microsoft.com/office/powerpoint/2010/main" val="144375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50" y="174625"/>
            <a:ext cx="10515600" cy="676275"/>
          </a:xfrm>
        </p:spPr>
        <p:txBody>
          <a:bodyPr>
            <a:normAutofit fontScale="90000"/>
          </a:bodyPr>
          <a:lstStyle/>
          <a:p>
            <a:pPr algn="ctr"/>
            <a:r>
              <a:rPr lang="en-US" dirty="0" smtClean="0">
                <a:latin typeface="Arial Black" panose="020B0A04020102020204" pitchFamily="34" charset="0"/>
              </a:rPr>
              <a:t>Survival Unit</a:t>
            </a:r>
            <a:endParaRPr lang="en-US" dirty="0">
              <a:latin typeface="Arial Black" panose="020B0A04020102020204" pitchFamily="34" charset="0"/>
            </a:endParaRPr>
          </a:p>
        </p:txBody>
      </p:sp>
      <p:sp>
        <p:nvSpPr>
          <p:cNvPr id="3" name="Content Placeholder 2"/>
          <p:cNvSpPr>
            <a:spLocks noGrp="1"/>
          </p:cNvSpPr>
          <p:nvPr>
            <p:ph idx="1"/>
          </p:nvPr>
        </p:nvSpPr>
        <p:spPr>
          <a:xfrm>
            <a:off x="317500" y="1066800"/>
            <a:ext cx="11493500" cy="5613400"/>
          </a:xfrm>
        </p:spPr>
        <p:txBody>
          <a:bodyPr>
            <a:normAutofit fontScale="92500" lnSpcReduction="10000"/>
          </a:bodyPr>
          <a:lstStyle/>
          <a:p>
            <a:pPr marL="0" indent="0" algn="ctr">
              <a:buNone/>
            </a:pPr>
            <a:r>
              <a:rPr lang="en-US" u="sng" dirty="0" smtClean="0">
                <a:latin typeface="Arial Black" panose="020B0A04020102020204" pitchFamily="34" charset="0"/>
              </a:rPr>
              <a:t>Island Survival Exercise</a:t>
            </a:r>
          </a:p>
          <a:p>
            <a:r>
              <a:rPr lang="en-US" dirty="0" smtClean="0">
                <a:latin typeface="Arial Black" panose="020B0A04020102020204" pitchFamily="34" charset="0"/>
              </a:rPr>
              <a:t>Go to Google Classroom and open the “Survival Items” document.</a:t>
            </a:r>
          </a:p>
          <a:p>
            <a:r>
              <a:rPr lang="en-US" dirty="0" smtClean="0">
                <a:latin typeface="Arial Black" panose="020B0A04020102020204" pitchFamily="34" charset="0"/>
              </a:rPr>
              <a:t>There are two parts to this assignment:</a:t>
            </a:r>
          </a:p>
          <a:p>
            <a:pPr marL="514350" indent="-514350">
              <a:buFont typeface="+mj-lt"/>
              <a:buAutoNum type="arabicPeriod"/>
            </a:pPr>
            <a:r>
              <a:rPr lang="en-US" b="1" dirty="0">
                <a:latin typeface="Arial Black" panose="020B0A04020102020204" pitchFamily="34" charset="0"/>
              </a:rPr>
              <a:t>In the </a:t>
            </a:r>
            <a:r>
              <a:rPr lang="en-US" b="1" dirty="0" smtClean="0">
                <a:latin typeface="Arial Black" panose="020B0A04020102020204" pitchFamily="34" charset="0"/>
              </a:rPr>
              <a:t>table, </a:t>
            </a:r>
            <a:r>
              <a:rPr lang="en-US" b="1" dirty="0">
                <a:latin typeface="Arial Black" panose="020B0A04020102020204" pitchFamily="34" charset="0"/>
              </a:rPr>
              <a:t>list </a:t>
            </a:r>
            <a:r>
              <a:rPr lang="en-US" b="1" dirty="0" smtClean="0">
                <a:latin typeface="Arial Black" panose="020B0A04020102020204" pitchFamily="34" charset="0"/>
              </a:rPr>
              <a:t>YOUR </a:t>
            </a:r>
            <a:r>
              <a:rPr lang="en-US" b="1" dirty="0">
                <a:latin typeface="Arial Black" panose="020B0A04020102020204" pitchFamily="34" charset="0"/>
              </a:rPr>
              <a:t>five survival </a:t>
            </a:r>
            <a:r>
              <a:rPr lang="en-US" b="1" dirty="0" smtClean="0">
                <a:latin typeface="Arial Black" panose="020B0A04020102020204" pitchFamily="34" charset="0"/>
              </a:rPr>
              <a:t>items (THEY DO NOT HAVE TO BE THE SAME AS YOUR GROUP) </a:t>
            </a:r>
            <a:r>
              <a:rPr lang="en-US" b="1" dirty="0">
                <a:latin typeface="Arial Black" panose="020B0A04020102020204" pitchFamily="34" charset="0"/>
              </a:rPr>
              <a:t>in the left column. In the right column, write IN COMPLETE SENTENCES your reason(s) for choosing that item</a:t>
            </a:r>
            <a:r>
              <a:rPr lang="en-US" b="1" dirty="0" smtClean="0">
                <a:latin typeface="Arial Black" panose="020B0A04020102020204" pitchFamily="34" charset="0"/>
              </a:rPr>
              <a:t>.</a:t>
            </a:r>
          </a:p>
          <a:p>
            <a:pPr marL="514350" indent="-514350">
              <a:buFont typeface="+mj-lt"/>
              <a:buAutoNum type="arabicPeriod"/>
            </a:pPr>
            <a:r>
              <a:rPr lang="en-US" dirty="0">
                <a:latin typeface="Arial Black" panose="020B0A04020102020204" pitchFamily="34" charset="0"/>
              </a:rPr>
              <a:t>What do you think would be the most difficult thing about surviving alone on a deserted island? Would it be creating/finding shelter? Protecting yourself? Finding food? The loneliness? </a:t>
            </a:r>
          </a:p>
          <a:p>
            <a:pPr marL="971550" lvl="1" indent="-514350">
              <a:buFont typeface="+mj-lt"/>
              <a:buAutoNum type="alphaLcParenR"/>
            </a:pPr>
            <a:r>
              <a:rPr lang="en-US" dirty="0" smtClean="0">
                <a:latin typeface="Arial Black" panose="020B0A04020102020204" pitchFamily="34" charset="0"/>
              </a:rPr>
              <a:t>In </a:t>
            </a:r>
            <a:r>
              <a:rPr lang="en-US" dirty="0">
                <a:latin typeface="Arial Black" panose="020B0A04020102020204" pitchFamily="34" charset="0"/>
              </a:rPr>
              <a:t>NO LESS THAN ONE COMPLETE PARAGRAPH (5 sentences minimum), discuss what you think would be the hardest part of being stranded on a deserted island. Be specific. Give details</a:t>
            </a:r>
            <a:r>
              <a:rPr lang="en-US" dirty="0" smtClean="0">
                <a:latin typeface="Arial Black" panose="020B0A04020102020204" pitchFamily="34" charset="0"/>
              </a:rPr>
              <a:t>.</a:t>
            </a:r>
            <a:endParaRPr lang="en-US" dirty="0">
              <a:latin typeface="Arial Black" panose="020B0A04020102020204" pitchFamily="34" charset="0"/>
            </a:endParaRPr>
          </a:p>
        </p:txBody>
      </p:sp>
    </p:spTree>
    <p:extLst>
      <p:ext uri="{BB962C8B-B14F-4D97-AF65-F5344CB8AC3E}">
        <p14:creationId xmlns:p14="http://schemas.microsoft.com/office/powerpoint/2010/main" val="375618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Arial Black" panose="020B0A04020102020204" pitchFamily="34" charset="0"/>
              </a:rPr>
              <a:t>EXIT TICKET</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solidFill>
                  <a:srgbClr val="FFFF00"/>
                </a:solidFill>
                <a:latin typeface="Arial Black" panose="020B0A04020102020204" pitchFamily="34" charset="0"/>
              </a:rPr>
              <a:t>What</a:t>
            </a:r>
            <a:r>
              <a:rPr lang="en-US" sz="4000" dirty="0" smtClean="0">
                <a:solidFill>
                  <a:schemeClr val="accent5"/>
                </a:solidFill>
                <a:latin typeface="Arial Black" panose="020B0A04020102020204" pitchFamily="34" charset="0"/>
              </a:rPr>
              <a:t> </a:t>
            </a:r>
            <a:r>
              <a:rPr lang="en-US" sz="4000" dirty="0" smtClean="0">
                <a:solidFill>
                  <a:schemeClr val="accent2"/>
                </a:solidFill>
                <a:latin typeface="Arial Black" panose="020B0A04020102020204" pitchFamily="34" charset="0"/>
              </a:rPr>
              <a:t>was on the pin </a:t>
            </a:r>
            <a:r>
              <a:rPr lang="en-US" sz="4000" dirty="0" smtClean="0">
                <a:solidFill>
                  <a:schemeClr val="accent5"/>
                </a:solidFill>
                <a:latin typeface="Arial Black" panose="020B0A04020102020204" pitchFamily="34" charset="0"/>
              </a:rPr>
              <a:t>that </a:t>
            </a:r>
            <a:r>
              <a:rPr lang="en-US" sz="4000" dirty="0" smtClean="0">
                <a:solidFill>
                  <a:schemeClr val="accent6">
                    <a:lumMod val="75000"/>
                  </a:schemeClr>
                </a:solidFill>
                <a:latin typeface="Arial Black" panose="020B0A04020102020204" pitchFamily="34" charset="0"/>
              </a:rPr>
              <a:t>Madge</a:t>
            </a:r>
            <a:r>
              <a:rPr lang="en-US" sz="4000" dirty="0" smtClean="0">
                <a:solidFill>
                  <a:schemeClr val="accent5"/>
                </a:solidFill>
                <a:latin typeface="Arial Black" panose="020B0A04020102020204" pitchFamily="34" charset="0"/>
              </a:rPr>
              <a:t> </a:t>
            </a:r>
            <a:r>
              <a:rPr lang="en-US" sz="4000" dirty="0" smtClean="0">
                <a:solidFill>
                  <a:srgbClr val="C00000"/>
                </a:solidFill>
                <a:latin typeface="Arial Black" panose="020B0A04020102020204" pitchFamily="34" charset="0"/>
              </a:rPr>
              <a:t>gave Katniss</a:t>
            </a:r>
            <a:r>
              <a:rPr lang="en-US" sz="4000" dirty="0" smtClean="0">
                <a:solidFill>
                  <a:schemeClr val="accent5"/>
                </a:solidFill>
                <a:latin typeface="Arial Black" panose="020B0A04020102020204" pitchFamily="34" charset="0"/>
              </a:rPr>
              <a:t>?</a:t>
            </a:r>
          </a:p>
          <a:p>
            <a:pPr marL="0" indent="0" algn="ctr">
              <a:buNone/>
            </a:pPr>
            <a:r>
              <a:rPr lang="en-US" sz="4000" dirty="0" smtClean="0">
                <a:solidFill>
                  <a:srgbClr val="7030A0"/>
                </a:solidFill>
                <a:latin typeface="Arial Black" panose="020B0A04020102020204" pitchFamily="34" charset="0"/>
              </a:rPr>
              <a:t>Why</a:t>
            </a:r>
            <a:r>
              <a:rPr lang="en-US" sz="4000" dirty="0" smtClean="0">
                <a:solidFill>
                  <a:schemeClr val="accent5"/>
                </a:solidFill>
                <a:latin typeface="Arial Black" panose="020B0A04020102020204" pitchFamily="34" charset="0"/>
              </a:rPr>
              <a:t> </a:t>
            </a:r>
            <a:r>
              <a:rPr lang="en-US" sz="4000" dirty="0" smtClean="0">
                <a:solidFill>
                  <a:srgbClr val="7030A0"/>
                </a:solidFill>
                <a:latin typeface="Arial Black" panose="020B0A04020102020204" pitchFamily="34" charset="0"/>
              </a:rPr>
              <a:t>is</a:t>
            </a:r>
            <a:r>
              <a:rPr lang="en-US" sz="4000" dirty="0" smtClean="0">
                <a:solidFill>
                  <a:schemeClr val="accent5"/>
                </a:solidFill>
                <a:latin typeface="Arial Black" panose="020B0A04020102020204" pitchFamily="34" charset="0"/>
              </a:rPr>
              <a:t> </a:t>
            </a:r>
            <a:r>
              <a:rPr lang="en-US" sz="4000" dirty="0" smtClean="0">
                <a:solidFill>
                  <a:srgbClr val="FFFF00"/>
                </a:solidFill>
                <a:latin typeface="Arial Black" panose="020B0A04020102020204" pitchFamily="34" charset="0"/>
              </a:rPr>
              <a:t>it</a:t>
            </a:r>
            <a:r>
              <a:rPr lang="en-US" sz="4000" dirty="0" smtClean="0">
                <a:solidFill>
                  <a:schemeClr val="accent5"/>
                </a:solidFill>
                <a:latin typeface="Arial Black" panose="020B0A04020102020204" pitchFamily="34" charset="0"/>
              </a:rPr>
              <a:t> </a:t>
            </a:r>
            <a:r>
              <a:rPr lang="en-US" sz="4000" dirty="0" smtClean="0">
                <a:solidFill>
                  <a:schemeClr val="accent6"/>
                </a:solidFill>
                <a:latin typeface="Arial Black" panose="020B0A04020102020204" pitchFamily="34" charset="0"/>
              </a:rPr>
              <a:t>important to </a:t>
            </a:r>
            <a:r>
              <a:rPr lang="en-US" sz="4000" dirty="0" smtClean="0">
                <a:solidFill>
                  <a:schemeClr val="accent5"/>
                </a:solidFill>
                <a:latin typeface="Arial Black" panose="020B0A04020102020204" pitchFamily="34" charset="0"/>
              </a:rPr>
              <a:t>Katniss?</a:t>
            </a:r>
            <a:endParaRPr lang="en-US" sz="4000" dirty="0">
              <a:solidFill>
                <a:srgbClr val="C00000"/>
              </a:solidFill>
              <a:latin typeface="Arial Black" panose="020B0A04020102020204" pitchFamily="34" charset="0"/>
            </a:endParaRPr>
          </a:p>
        </p:txBody>
      </p:sp>
      <p:sp>
        <p:nvSpPr>
          <p:cNvPr id="4" name="TextBox 3"/>
          <p:cNvSpPr txBox="1"/>
          <p:nvPr/>
        </p:nvSpPr>
        <p:spPr>
          <a:xfrm>
            <a:off x="10074728" y="843240"/>
            <a:ext cx="1710871" cy="461665"/>
          </a:xfrm>
          <a:prstGeom prst="rect">
            <a:avLst/>
          </a:prstGeom>
          <a:noFill/>
        </p:spPr>
        <p:txBody>
          <a:bodyPr wrap="square" rtlCol="0">
            <a:spAutoFit/>
          </a:bodyPr>
          <a:lstStyle/>
          <a:p>
            <a:r>
              <a:rPr lang="en-US" sz="2400" dirty="0" smtClean="0">
                <a:solidFill>
                  <a:schemeClr val="accent4">
                    <a:lumMod val="75000"/>
                  </a:schemeClr>
                </a:solidFill>
                <a:latin typeface="Arial Black" panose="020B0A04020102020204" pitchFamily="34" charset="0"/>
              </a:rPr>
              <a:t>10/11/19</a:t>
            </a:r>
            <a:endParaRPr lang="en-US" sz="2400" dirty="0">
              <a:solidFill>
                <a:schemeClr val="accent4">
                  <a:lumMod val="75000"/>
                </a:schemeClr>
              </a:solidFill>
              <a:latin typeface="Arial Black" panose="020B0A04020102020204" pitchFamily="34" charset="0"/>
            </a:endParaRPr>
          </a:p>
        </p:txBody>
      </p:sp>
    </p:spTree>
    <p:extLst>
      <p:ext uri="{BB962C8B-B14F-4D97-AF65-F5344CB8AC3E}">
        <p14:creationId xmlns:p14="http://schemas.microsoft.com/office/powerpoint/2010/main" val="7226231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solidFill>
                  <a:schemeClr val="accent5"/>
                </a:solidFill>
                <a:latin typeface="Arial Black" panose="020B0A04020102020204" pitchFamily="34" charset="0"/>
              </a:rPr>
              <a:t>Start-Up</a:t>
            </a:r>
            <a:r>
              <a:rPr lang="en-US" dirty="0" smtClean="0">
                <a:latin typeface="Arial Black" panose="020B0A04020102020204" pitchFamily="34" charset="0"/>
              </a:rPr>
              <a:t> - </a:t>
            </a:r>
            <a:r>
              <a:rPr lang="en-US" dirty="0" smtClean="0">
                <a:solidFill>
                  <a:srgbClr val="FF0000"/>
                </a:solidFill>
                <a:latin typeface="Arial Black" panose="020B0A04020102020204" pitchFamily="34" charset="0"/>
              </a:rPr>
              <a:t>Writing</a:t>
            </a:r>
            <a:endParaRPr lang="en-US" dirty="0">
              <a:solidFill>
                <a:srgbClr val="FF0000"/>
              </a:solidFill>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lvl="0" indent="0" algn="ctr">
              <a:buNone/>
            </a:pPr>
            <a:r>
              <a:rPr lang="en-US" sz="3600" dirty="0" smtClean="0">
                <a:solidFill>
                  <a:schemeClr val="accent1"/>
                </a:solidFill>
                <a:latin typeface="Arial Black" panose="020B0A04020102020204" pitchFamily="34" charset="0"/>
              </a:rPr>
              <a:t>As she is about to leave for the games, what is the main thing Katniss is worried about?</a:t>
            </a:r>
          </a:p>
          <a:p>
            <a:pPr marL="0" lvl="0" indent="0" algn="ctr">
              <a:buNone/>
            </a:pPr>
            <a:r>
              <a:rPr lang="en-US" sz="3600" dirty="0" smtClean="0">
                <a:solidFill>
                  <a:schemeClr val="accent6"/>
                </a:solidFill>
                <a:latin typeface="Arial Black" panose="020B0A04020102020204" pitchFamily="34" charset="0"/>
              </a:rPr>
              <a:t>Do you think she should be more concerned about something else?</a:t>
            </a:r>
          </a:p>
          <a:p>
            <a:pPr marL="0" lvl="0" indent="0" algn="ctr">
              <a:buNone/>
            </a:pPr>
            <a:r>
              <a:rPr lang="en-US" sz="3600" dirty="0" smtClean="0">
                <a:solidFill>
                  <a:schemeClr val="accent6"/>
                </a:solidFill>
                <a:latin typeface="Arial Black" panose="020B0A04020102020204" pitchFamily="34" charset="0"/>
              </a:rPr>
              <a:t>Why?</a:t>
            </a:r>
            <a:endParaRPr lang="en-US" sz="3600" dirty="0">
              <a:solidFill>
                <a:schemeClr val="accent6"/>
              </a:solidFill>
              <a:latin typeface="Arial Black" panose="020B0A04020102020204" pitchFamily="34" charset="0"/>
            </a:endParaRPr>
          </a:p>
        </p:txBody>
      </p:sp>
      <p:sp>
        <p:nvSpPr>
          <p:cNvPr id="6" name="TextBox 5"/>
          <p:cNvSpPr txBox="1"/>
          <p:nvPr/>
        </p:nvSpPr>
        <p:spPr>
          <a:xfrm>
            <a:off x="10074728" y="843240"/>
            <a:ext cx="1660071" cy="461665"/>
          </a:xfrm>
          <a:prstGeom prst="rect">
            <a:avLst/>
          </a:prstGeom>
          <a:noFill/>
        </p:spPr>
        <p:txBody>
          <a:bodyPr wrap="square" rtlCol="0">
            <a:spAutoFit/>
          </a:bodyPr>
          <a:lstStyle/>
          <a:p>
            <a:r>
              <a:rPr lang="en-US" sz="2400" dirty="0" smtClean="0">
                <a:solidFill>
                  <a:schemeClr val="accent2"/>
                </a:solidFill>
                <a:latin typeface="Arial Black" panose="020B0A04020102020204" pitchFamily="34" charset="0"/>
              </a:rPr>
              <a:t>10/14/19</a:t>
            </a:r>
            <a:endParaRPr lang="en-US" sz="2400" dirty="0">
              <a:solidFill>
                <a:schemeClr val="accent2"/>
              </a:solidFill>
              <a:latin typeface="Arial Black" panose="020B0A04020102020204" pitchFamily="34" charset="0"/>
            </a:endParaRPr>
          </a:p>
        </p:txBody>
      </p:sp>
    </p:spTree>
    <p:extLst>
      <p:ext uri="{BB962C8B-B14F-4D97-AF65-F5344CB8AC3E}">
        <p14:creationId xmlns:p14="http://schemas.microsoft.com/office/powerpoint/2010/main" val="27835229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29"/>
            <a:ext cx="10515600" cy="756539"/>
          </a:xfrm>
        </p:spPr>
        <p:txBody>
          <a:bodyPr/>
          <a:lstStyle/>
          <a:p>
            <a:pPr algn="ctr"/>
            <a:r>
              <a:rPr lang="en-US" dirty="0" smtClean="0">
                <a:solidFill>
                  <a:srgbClr val="FF0000"/>
                </a:solidFill>
                <a:latin typeface="Arial Black" panose="020B0A04020102020204" pitchFamily="34" charset="0"/>
              </a:rPr>
              <a:t>Small Group Read</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838200" y="1133856"/>
            <a:ext cx="10515600" cy="5583936"/>
          </a:xfrm>
        </p:spPr>
        <p:txBody>
          <a:bodyPr>
            <a:normAutofit lnSpcReduction="10000"/>
          </a:bodyPr>
          <a:lstStyle/>
          <a:p>
            <a:r>
              <a:rPr lang="en-US" sz="3600" dirty="0" smtClean="0">
                <a:solidFill>
                  <a:schemeClr val="accent6">
                    <a:lumMod val="75000"/>
                  </a:schemeClr>
                </a:solidFill>
                <a:latin typeface="Arial Black" panose="020B0A04020102020204" pitchFamily="34" charset="0"/>
              </a:rPr>
              <a:t>Today, in your groups, we will do a small group read of Chapter 4.</a:t>
            </a:r>
          </a:p>
          <a:p>
            <a:r>
              <a:rPr lang="en-US" sz="3600" dirty="0" smtClean="0">
                <a:solidFill>
                  <a:srgbClr val="7030A0"/>
                </a:solidFill>
                <a:latin typeface="Arial Black" panose="020B0A04020102020204" pitchFamily="34" charset="0"/>
              </a:rPr>
              <a:t>You will take turns reading in your groups with everyone participating.</a:t>
            </a:r>
          </a:p>
          <a:p>
            <a:r>
              <a:rPr lang="en-US" sz="3600" dirty="0" smtClean="0">
                <a:solidFill>
                  <a:schemeClr val="accent2"/>
                </a:solidFill>
                <a:latin typeface="Arial Black" panose="020B0A04020102020204" pitchFamily="34" charset="0"/>
              </a:rPr>
              <a:t>One member of your group will be allowed to have their question sheet open on their </a:t>
            </a:r>
            <a:r>
              <a:rPr lang="en-US" sz="3600" dirty="0" err="1" smtClean="0">
                <a:solidFill>
                  <a:schemeClr val="accent2"/>
                </a:solidFill>
                <a:latin typeface="Arial Black" panose="020B0A04020102020204" pitchFamily="34" charset="0"/>
              </a:rPr>
              <a:t>chromebook</a:t>
            </a:r>
            <a:r>
              <a:rPr lang="en-US" sz="3600" dirty="0" smtClean="0">
                <a:solidFill>
                  <a:schemeClr val="accent2"/>
                </a:solidFill>
                <a:latin typeface="Arial Black" panose="020B0A04020102020204" pitchFamily="34" charset="0"/>
              </a:rPr>
              <a:t>.</a:t>
            </a:r>
          </a:p>
          <a:p>
            <a:r>
              <a:rPr lang="en-US" sz="3600" dirty="0" smtClean="0">
                <a:solidFill>
                  <a:schemeClr val="accent1"/>
                </a:solidFill>
                <a:latin typeface="Arial Black" panose="020B0A04020102020204" pitchFamily="34" charset="0"/>
              </a:rPr>
              <a:t>As you read, they may NOT answer the questions, but they MAY note the pages where the answers are found and share that with the group at the end of class.</a:t>
            </a:r>
            <a:endParaRPr lang="en-US" sz="3600" dirty="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5015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093"/>
            <a:ext cx="10515600" cy="646811"/>
          </a:xfrm>
        </p:spPr>
        <p:txBody>
          <a:bodyPr>
            <a:normAutofit fontScale="90000"/>
          </a:bodyPr>
          <a:lstStyle/>
          <a:p>
            <a:pPr algn="ctr"/>
            <a:r>
              <a:rPr lang="en-US" dirty="0" smtClean="0">
                <a:solidFill>
                  <a:srgbClr val="FF0000"/>
                </a:solidFill>
                <a:latin typeface="Arial Black" panose="020B0A04020102020204" pitchFamily="34" charset="0"/>
              </a:rPr>
              <a:t>HOMEWORK</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393700" y="1498092"/>
            <a:ext cx="11633200" cy="4788408"/>
          </a:xfrm>
        </p:spPr>
        <p:txBody>
          <a:bodyPr>
            <a:normAutofit lnSpcReduction="10000"/>
          </a:bodyPr>
          <a:lstStyle/>
          <a:p>
            <a:pPr marL="0" indent="0" algn="ctr">
              <a:buNone/>
            </a:pPr>
            <a:r>
              <a:rPr lang="en-US" sz="4000" dirty="0" smtClean="0">
                <a:solidFill>
                  <a:schemeClr val="accent6">
                    <a:lumMod val="75000"/>
                  </a:schemeClr>
                </a:solidFill>
                <a:latin typeface="Arial Black" panose="020B0A04020102020204" pitchFamily="34" charset="0"/>
              </a:rPr>
              <a:t>BEGIN working on</a:t>
            </a:r>
          </a:p>
          <a:p>
            <a:pPr marL="0" indent="0" algn="ctr">
              <a:buNone/>
            </a:pPr>
            <a:r>
              <a:rPr lang="en-US" sz="4000" dirty="0" smtClean="0">
                <a:solidFill>
                  <a:schemeClr val="accent6">
                    <a:lumMod val="75000"/>
                  </a:schemeClr>
                </a:solidFill>
                <a:latin typeface="Arial Black" panose="020B0A04020102020204" pitchFamily="34" charset="0"/>
              </a:rPr>
              <a:t>“</a:t>
            </a:r>
            <a:r>
              <a:rPr lang="en-US" sz="4000" dirty="0" smtClean="0">
                <a:solidFill>
                  <a:schemeClr val="accent5"/>
                </a:solidFill>
                <a:latin typeface="Arial Black" panose="020B0A04020102020204" pitchFamily="34" charset="0"/>
              </a:rPr>
              <a:t>QUESTIONS</a:t>
            </a:r>
            <a:r>
              <a:rPr lang="en-US" sz="4000" dirty="0" smtClean="0">
                <a:solidFill>
                  <a:schemeClr val="accent6">
                    <a:lumMod val="75000"/>
                  </a:schemeClr>
                </a:solidFill>
                <a:latin typeface="Arial Black" panose="020B0A04020102020204" pitchFamily="34" charset="0"/>
              </a:rPr>
              <a:t> – </a:t>
            </a:r>
            <a:r>
              <a:rPr lang="en-US" sz="4000" dirty="0" smtClean="0">
                <a:solidFill>
                  <a:schemeClr val="accent4"/>
                </a:solidFill>
                <a:latin typeface="Arial Black" panose="020B0A04020102020204" pitchFamily="34" charset="0"/>
              </a:rPr>
              <a:t>Chapter 4-6</a:t>
            </a:r>
            <a:r>
              <a:rPr lang="en-US" sz="4000" dirty="0" smtClean="0">
                <a:solidFill>
                  <a:schemeClr val="accent6">
                    <a:lumMod val="75000"/>
                  </a:schemeClr>
                </a:solidFill>
                <a:latin typeface="Arial Black" panose="020B0A04020102020204" pitchFamily="34" charset="0"/>
              </a:rPr>
              <a:t>”</a:t>
            </a:r>
          </a:p>
          <a:p>
            <a:pPr marL="0" indent="0" algn="ctr">
              <a:buNone/>
            </a:pPr>
            <a:r>
              <a:rPr lang="en-US" sz="4000" dirty="0" smtClean="0">
                <a:solidFill>
                  <a:schemeClr val="accent6">
                    <a:lumMod val="75000"/>
                  </a:schemeClr>
                </a:solidFill>
                <a:latin typeface="Arial Black" panose="020B0A04020102020204" pitchFamily="34" charset="0"/>
              </a:rPr>
              <a:t>In Google Classroom.</a:t>
            </a:r>
          </a:p>
          <a:p>
            <a:pPr marL="0" indent="0" algn="ctr">
              <a:buNone/>
            </a:pPr>
            <a:endParaRPr lang="en-US" sz="4000" dirty="0" smtClean="0">
              <a:solidFill>
                <a:schemeClr val="accent6">
                  <a:lumMod val="75000"/>
                </a:schemeClr>
              </a:solidFill>
              <a:latin typeface="Arial Black" panose="020B0A04020102020204" pitchFamily="34" charset="0"/>
            </a:endParaRPr>
          </a:p>
          <a:p>
            <a:pPr marL="0" indent="0" algn="ctr">
              <a:buNone/>
            </a:pPr>
            <a:endParaRPr lang="en-US" sz="3200" dirty="0" smtClean="0">
              <a:solidFill>
                <a:schemeClr val="accent6">
                  <a:lumMod val="75000"/>
                </a:schemeClr>
              </a:solidFill>
              <a:latin typeface="Arial Black" panose="020B0A04020102020204" pitchFamily="34" charset="0"/>
            </a:endParaRPr>
          </a:p>
          <a:p>
            <a:pPr marL="0" indent="0" algn="ctr">
              <a:buNone/>
            </a:pPr>
            <a:r>
              <a:rPr lang="en-US" sz="6600" dirty="0" smtClean="0">
                <a:solidFill>
                  <a:srgbClr val="FF0000"/>
                </a:solidFill>
                <a:latin typeface="Arial Black" panose="020B0A04020102020204" pitchFamily="34" charset="0"/>
              </a:rPr>
              <a:t>DUE NEXT MONDAY BY 7:00 a.m.</a:t>
            </a:r>
          </a:p>
        </p:txBody>
      </p:sp>
    </p:spTree>
    <p:extLst>
      <p:ext uri="{BB962C8B-B14F-4D97-AF65-F5344CB8AC3E}">
        <p14:creationId xmlns:p14="http://schemas.microsoft.com/office/powerpoint/2010/main" val="22402166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Arial Black" panose="020B0A04020102020204" pitchFamily="34" charset="0"/>
              </a:rPr>
              <a:t>EXIT TICKET</a:t>
            </a:r>
            <a:endParaRPr lang="en-US" dirty="0">
              <a:solidFill>
                <a:srgbClr val="FF0000"/>
              </a:solidFill>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solidFill>
                  <a:schemeClr val="accent6"/>
                </a:solidFill>
                <a:latin typeface="Arial Black" panose="020B0A04020102020204" pitchFamily="34" charset="0"/>
              </a:rPr>
              <a:t>What do you think of </a:t>
            </a:r>
            <a:r>
              <a:rPr lang="en-US" sz="4000" dirty="0" err="1" smtClean="0">
                <a:solidFill>
                  <a:schemeClr val="accent6"/>
                </a:solidFill>
                <a:latin typeface="Arial Black" panose="020B0A04020102020204" pitchFamily="34" charset="0"/>
              </a:rPr>
              <a:t>Haymitch</a:t>
            </a:r>
            <a:r>
              <a:rPr lang="en-US" sz="4000" dirty="0" smtClean="0">
                <a:solidFill>
                  <a:schemeClr val="accent6"/>
                </a:solidFill>
                <a:latin typeface="Arial Black" panose="020B0A04020102020204" pitchFamily="34" charset="0"/>
              </a:rPr>
              <a:t>?</a:t>
            </a:r>
          </a:p>
          <a:p>
            <a:pPr marL="0" indent="0" algn="ctr">
              <a:buNone/>
            </a:pPr>
            <a:r>
              <a:rPr lang="en-US" sz="4000" dirty="0" smtClean="0">
                <a:solidFill>
                  <a:schemeClr val="accent5">
                    <a:lumMod val="75000"/>
                  </a:schemeClr>
                </a:solidFill>
                <a:latin typeface="Arial Black" panose="020B0A04020102020204" pitchFamily="34" charset="0"/>
              </a:rPr>
              <a:t>Do you think Katniss handled him the right way?</a:t>
            </a:r>
          </a:p>
          <a:p>
            <a:pPr marL="0" indent="0" algn="ctr">
              <a:buNone/>
            </a:pPr>
            <a:r>
              <a:rPr lang="en-US" sz="4000" dirty="0" smtClean="0">
                <a:solidFill>
                  <a:schemeClr val="accent2"/>
                </a:solidFill>
                <a:latin typeface="Arial Black" panose="020B0A04020102020204" pitchFamily="34" charset="0"/>
              </a:rPr>
              <a:t>Why or why not?</a:t>
            </a:r>
            <a:endParaRPr lang="en-US" sz="4000" dirty="0">
              <a:solidFill>
                <a:schemeClr val="accent2"/>
              </a:solidFill>
              <a:latin typeface="Arial Black" panose="020B0A04020102020204" pitchFamily="34" charset="0"/>
            </a:endParaRPr>
          </a:p>
        </p:txBody>
      </p:sp>
      <p:sp>
        <p:nvSpPr>
          <p:cNvPr id="4" name="TextBox 3"/>
          <p:cNvSpPr txBox="1"/>
          <p:nvPr/>
        </p:nvSpPr>
        <p:spPr>
          <a:xfrm>
            <a:off x="10074728" y="843240"/>
            <a:ext cx="1710871" cy="461665"/>
          </a:xfrm>
          <a:prstGeom prst="rect">
            <a:avLst/>
          </a:prstGeom>
          <a:noFill/>
        </p:spPr>
        <p:txBody>
          <a:bodyPr wrap="square" rtlCol="0">
            <a:spAutoFit/>
          </a:bodyPr>
          <a:lstStyle/>
          <a:p>
            <a:r>
              <a:rPr lang="en-US" sz="2400" dirty="0" smtClean="0">
                <a:solidFill>
                  <a:schemeClr val="accent4">
                    <a:lumMod val="75000"/>
                  </a:schemeClr>
                </a:solidFill>
                <a:latin typeface="Arial Black" panose="020B0A04020102020204" pitchFamily="34" charset="0"/>
              </a:rPr>
              <a:t>10/14/19</a:t>
            </a:r>
            <a:endParaRPr lang="en-US" sz="2400" dirty="0">
              <a:solidFill>
                <a:schemeClr val="accent4">
                  <a:lumMod val="75000"/>
                </a:schemeClr>
              </a:solidFill>
              <a:latin typeface="Arial Black" panose="020B0A04020102020204" pitchFamily="34" charset="0"/>
            </a:endParaRPr>
          </a:p>
        </p:txBody>
      </p:sp>
    </p:spTree>
    <p:extLst>
      <p:ext uri="{BB962C8B-B14F-4D97-AF65-F5344CB8AC3E}">
        <p14:creationId xmlns:p14="http://schemas.microsoft.com/office/powerpoint/2010/main" val="9027549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US" dirty="0" smtClean="0"/>
          </a:p>
          <a:p>
            <a:pPr marL="0" indent="0" algn="ctr">
              <a:buNone/>
            </a:pPr>
            <a:r>
              <a:rPr lang="en-US" sz="4800" b="1" dirty="0"/>
              <a:t>NO START UP TODAY!</a:t>
            </a:r>
          </a:p>
          <a:p>
            <a:pPr marL="0" indent="0" algn="ctr">
              <a:buNone/>
            </a:pPr>
            <a:endParaRPr lang="en-US" sz="4800" b="1" dirty="0"/>
          </a:p>
          <a:p>
            <a:pPr marL="0" indent="0" algn="ctr">
              <a:buNone/>
            </a:pPr>
            <a:r>
              <a:rPr lang="en-US" sz="4800" b="1" dirty="0" smtClean="0"/>
              <a:t>TODAY </a:t>
            </a:r>
            <a:r>
              <a:rPr lang="en-US" sz="4800" b="1" dirty="0"/>
              <a:t>IS…</a:t>
            </a:r>
          </a:p>
        </p:txBody>
      </p:sp>
      <p:sp>
        <p:nvSpPr>
          <p:cNvPr id="2" name="TextBox 1"/>
          <p:cNvSpPr txBox="1"/>
          <p:nvPr/>
        </p:nvSpPr>
        <p:spPr>
          <a:xfrm>
            <a:off x="9765877" y="1076981"/>
            <a:ext cx="1816523" cy="523220"/>
          </a:xfrm>
          <a:prstGeom prst="rect">
            <a:avLst/>
          </a:prstGeom>
          <a:noFill/>
        </p:spPr>
        <p:txBody>
          <a:bodyPr wrap="none" rtlCol="0">
            <a:spAutoFit/>
          </a:bodyPr>
          <a:lstStyle/>
          <a:p>
            <a:r>
              <a:rPr lang="en-US" sz="2800" dirty="0" smtClean="0">
                <a:solidFill>
                  <a:prstClr val="black"/>
                </a:solidFill>
                <a:latin typeface="Arial Black" panose="020B0A04020102020204" pitchFamily="34" charset="0"/>
              </a:rPr>
              <a:t>10/15/19</a:t>
            </a:r>
            <a:endParaRPr lang="en-US" sz="28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13892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0"/>
            <a:ext cx="8229600" cy="6248400"/>
          </a:xfrm>
        </p:spPr>
        <p:txBody>
          <a:bodyPr/>
          <a:lstStyle/>
          <a:p>
            <a:pPr marL="0" indent="0" algn="ctr">
              <a:buNone/>
            </a:pPr>
            <a:endParaRPr lang="en-US" dirty="0" smtClean="0"/>
          </a:p>
          <a:p>
            <a:pPr marL="0" indent="0" algn="ctr">
              <a:buNone/>
            </a:pPr>
            <a:endParaRPr lang="en-US" dirty="0" smtClean="0"/>
          </a:p>
          <a:p>
            <a:pPr marL="0" indent="0" algn="ctr">
              <a:buNone/>
            </a:pPr>
            <a:r>
              <a:rPr lang="en-US" sz="9600" dirty="0"/>
              <a:t>AMNESTY</a:t>
            </a:r>
          </a:p>
          <a:p>
            <a:pPr marL="0" indent="0" algn="ctr">
              <a:buNone/>
            </a:pPr>
            <a:r>
              <a:rPr lang="en-US" sz="9600" dirty="0"/>
              <a:t>DAY!!!</a:t>
            </a:r>
          </a:p>
        </p:txBody>
      </p:sp>
    </p:spTree>
    <p:extLst>
      <p:ext uri="{BB962C8B-B14F-4D97-AF65-F5344CB8AC3E}">
        <p14:creationId xmlns:p14="http://schemas.microsoft.com/office/powerpoint/2010/main" val="26582947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946"/>
            <a:ext cx="8229600" cy="801255"/>
          </a:xfrm>
        </p:spPr>
        <p:txBody>
          <a:bodyPr/>
          <a:lstStyle/>
          <a:p>
            <a:r>
              <a:rPr lang="en-US" b="1" dirty="0" smtClean="0"/>
              <a:t>Amnesty Day</a:t>
            </a:r>
            <a:endParaRPr lang="en-US" b="1" dirty="0"/>
          </a:p>
        </p:txBody>
      </p:sp>
      <p:sp>
        <p:nvSpPr>
          <p:cNvPr id="3" name="Content Placeholder 2"/>
          <p:cNvSpPr>
            <a:spLocks noGrp="1"/>
          </p:cNvSpPr>
          <p:nvPr>
            <p:ph idx="1"/>
          </p:nvPr>
        </p:nvSpPr>
        <p:spPr>
          <a:xfrm>
            <a:off x="1981200" y="762000"/>
            <a:ext cx="8229600" cy="5867400"/>
          </a:xfrm>
        </p:spPr>
        <p:txBody>
          <a:bodyPr>
            <a:normAutofit/>
          </a:bodyPr>
          <a:lstStyle/>
          <a:p>
            <a:pPr marL="0" indent="0" algn="ctr">
              <a:buNone/>
            </a:pPr>
            <a:r>
              <a:rPr lang="en-US" sz="4400" b="1" dirty="0"/>
              <a:t>Amnesty: An official pardon given to people who have committed criminal offenses.</a:t>
            </a:r>
          </a:p>
          <a:p>
            <a:pPr marL="0" indent="0" algn="ctr">
              <a:buNone/>
            </a:pPr>
            <a:endParaRPr lang="en-US" sz="4400" b="1" dirty="0"/>
          </a:p>
          <a:p>
            <a:pPr marL="0" indent="0" algn="ctr">
              <a:buNone/>
            </a:pPr>
            <a:r>
              <a:rPr lang="en-US" sz="4400" b="1" dirty="0"/>
              <a:t>SOME of you have offended, but today is your lucky day!</a:t>
            </a:r>
          </a:p>
        </p:txBody>
      </p:sp>
    </p:spTree>
    <p:extLst>
      <p:ext uri="{BB962C8B-B14F-4D97-AF65-F5344CB8AC3E}">
        <p14:creationId xmlns:p14="http://schemas.microsoft.com/office/powerpoint/2010/main" val="301796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b="1" dirty="0" smtClean="0"/>
              <a:t>Amnesty Day</a:t>
            </a:r>
            <a:endParaRPr lang="en-US" b="1" dirty="0"/>
          </a:p>
        </p:txBody>
      </p:sp>
      <p:sp>
        <p:nvSpPr>
          <p:cNvPr id="3" name="Content Placeholder 2"/>
          <p:cNvSpPr>
            <a:spLocks noGrp="1"/>
          </p:cNvSpPr>
          <p:nvPr>
            <p:ph idx="1"/>
          </p:nvPr>
        </p:nvSpPr>
        <p:spPr>
          <a:xfrm>
            <a:off x="419100" y="838200"/>
            <a:ext cx="11353800" cy="5791200"/>
          </a:xfrm>
        </p:spPr>
        <p:txBody>
          <a:bodyPr/>
          <a:lstStyle/>
          <a:p>
            <a:r>
              <a:rPr lang="en-US" b="1" dirty="0" smtClean="0"/>
              <a:t>If you have work that you are missing for this class (zeroes in Aeries), you can make that work up and turn it in with NO PENALTY for lateness…</a:t>
            </a:r>
          </a:p>
          <a:p>
            <a:pPr marL="0" indent="0" algn="ctr">
              <a:buNone/>
            </a:pPr>
            <a:r>
              <a:rPr lang="en-US" b="1" u="sng" dirty="0" smtClean="0"/>
              <a:t>TODAY ONLY</a:t>
            </a:r>
            <a:r>
              <a:rPr lang="en-US" b="1" dirty="0" smtClean="0"/>
              <a:t>! </a:t>
            </a:r>
          </a:p>
          <a:p>
            <a:pPr marL="0" indent="0" algn="ctr">
              <a:buNone/>
            </a:pPr>
            <a:r>
              <a:rPr lang="en-US" b="1" dirty="0" smtClean="0"/>
              <a:t>MUST BE SUBMITTED BY 3:00 p.m. to receive credit!</a:t>
            </a:r>
          </a:p>
          <a:p>
            <a:pPr marL="0" indent="0" algn="ctr">
              <a:buNone/>
            </a:pPr>
            <a:endParaRPr lang="en-US" b="1" dirty="0" smtClean="0"/>
          </a:p>
          <a:p>
            <a:r>
              <a:rPr lang="en-US" b="1" dirty="0" smtClean="0"/>
              <a:t>If you received BELOW 50% on an assignment, you can make corrections and resubmit it to me for possible added points…</a:t>
            </a:r>
          </a:p>
          <a:p>
            <a:pPr marL="0" indent="0" algn="ctr">
              <a:buNone/>
            </a:pPr>
            <a:r>
              <a:rPr lang="en-US" b="1" u="sng" dirty="0" smtClean="0"/>
              <a:t>TODAY ONLY</a:t>
            </a:r>
            <a:r>
              <a:rPr lang="en-US" b="1" dirty="0" smtClean="0"/>
              <a:t>!</a:t>
            </a:r>
          </a:p>
          <a:p>
            <a:pPr marL="0" indent="0" algn="ctr">
              <a:buNone/>
            </a:pPr>
            <a:r>
              <a:rPr lang="en-US" b="1" dirty="0"/>
              <a:t>MUST BE SUBMITTED BY 3:00 p.m. to receive credit!</a:t>
            </a:r>
          </a:p>
          <a:p>
            <a:pPr marL="0" indent="0" algn="ctr">
              <a:buNone/>
            </a:pPr>
            <a:endParaRPr lang="en-US" b="1" dirty="0"/>
          </a:p>
        </p:txBody>
      </p:sp>
    </p:spTree>
    <p:extLst>
      <p:ext uri="{BB962C8B-B14F-4D97-AF65-F5344CB8AC3E}">
        <p14:creationId xmlns:p14="http://schemas.microsoft.com/office/powerpoint/2010/main" val="106951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b="1" dirty="0" smtClean="0"/>
              <a:t>Amnesty Day</a:t>
            </a:r>
            <a:endParaRPr lang="en-US" b="1" dirty="0"/>
          </a:p>
        </p:txBody>
      </p:sp>
      <p:sp>
        <p:nvSpPr>
          <p:cNvPr id="3" name="Content Placeholder 2"/>
          <p:cNvSpPr>
            <a:spLocks noGrp="1"/>
          </p:cNvSpPr>
          <p:nvPr>
            <p:ph idx="1"/>
          </p:nvPr>
        </p:nvSpPr>
        <p:spPr>
          <a:xfrm>
            <a:off x="368300" y="838200"/>
            <a:ext cx="11633200" cy="5791200"/>
          </a:xfrm>
        </p:spPr>
        <p:txBody>
          <a:bodyPr>
            <a:normAutofit lnSpcReduction="10000"/>
          </a:bodyPr>
          <a:lstStyle/>
          <a:p>
            <a:pPr marL="0" indent="0" algn="ctr">
              <a:buNone/>
            </a:pPr>
            <a:r>
              <a:rPr lang="en-US" sz="4800" b="1" u="sng" dirty="0"/>
              <a:t>EXCEPTIONS</a:t>
            </a:r>
          </a:p>
          <a:p>
            <a:pPr marL="0" indent="0" algn="ctr">
              <a:buNone/>
            </a:pPr>
            <a:endParaRPr lang="en-US" sz="1200" b="1" u="sng" dirty="0"/>
          </a:p>
          <a:p>
            <a:r>
              <a:rPr lang="en-US" b="1" dirty="0" smtClean="0"/>
              <a:t>YOU </a:t>
            </a:r>
            <a:r>
              <a:rPr lang="en-US" b="1" u="sng" dirty="0" smtClean="0"/>
              <a:t>CAN NOT </a:t>
            </a:r>
            <a:r>
              <a:rPr lang="en-US" b="1" dirty="0" smtClean="0"/>
              <a:t>RESUBMIT OR MAKE UP DAILY START-UPS AND EXIT TICKETS!</a:t>
            </a:r>
          </a:p>
          <a:p>
            <a:pPr lvl="1"/>
            <a:r>
              <a:rPr lang="en-US" sz="2400" b="1" dirty="0"/>
              <a:t>Those are DAILY and can not be added to or made up today!</a:t>
            </a:r>
          </a:p>
          <a:p>
            <a:r>
              <a:rPr lang="en-US" b="1" dirty="0" smtClean="0"/>
              <a:t>No assignments from any further back than SPEAK will be considered for amnesty.</a:t>
            </a:r>
          </a:p>
          <a:p>
            <a:r>
              <a:rPr lang="en-US" sz="5400" b="1" dirty="0"/>
              <a:t>If you </a:t>
            </a:r>
            <a:r>
              <a:rPr lang="en-US" sz="5400" b="1" dirty="0" smtClean="0"/>
              <a:t>submit/resubmit </a:t>
            </a:r>
            <a:r>
              <a:rPr lang="en-US" sz="5400" b="1" dirty="0"/>
              <a:t>an assignment that is INCOMPLETE, it is worth NOTHING</a:t>
            </a:r>
            <a:r>
              <a:rPr lang="en-US" sz="5400" b="1" dirty="0" smtClean="0"/>
              <a:t>!</a:t>
            </a:r>
          </a:p>
          <a:p>
            <a:pPr marL="457200" lvl="1" indent="0">
              <a:buNone/>
            </a:pPr>
            <a:endParaRPr lang="en-US" b="1" dirty="0"/>
          </a:p>
        </p:txBody>
      </p:sp>
    </p:spTree>
    <p:extLst>
      <p:ext uri="{BB962C8B-B14F-4D97-AF65-F5344CB8AC3E}">
        <p14:creationId xmlns:p14="http://schemas.microsoft.com/office/powerpoint/2010/main" val="190030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ISLAND SURVIVAL</a:t>
            </a:r>
          </a:p>
          <a:p>
            <a:pPr marL="0" indent="0" algn="ctr">
              <a:buNone/>
            </a:pPr>
            <a:r>
              <a:rPr lang="en-US" sz="3600" dirty="0" smtClean="0">
                <a:latin typeface="Arial Black" panose="020B0A04020102020204" pitchFamily="34" charset="0"/>
              </a:rPr>
              <a:t>WORKSHEET IN GOOGLE </a:t>
            </a:r>
          </a:p>
          <a:p>
            <a:pPr marL="0" indent="0" algn="ctr">
              <a:buNone/>
            </a:pPr>
            <a:r>
              <a:rPr lang="en-US" sz="3600" dirty="0" smtClean="0">
                <a:latin typeface="Arial Black" panose="020B0A04020102020204" pitchFamily="34" charset="0"/>
              </a:rPr>
              <a:t>CLASSROOM</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DUE TOMORROW BY 7:00 a.m.</a:t>
            </a:r>
            <a:endParaRPr lang="en-US" sz="3600" dirty="0">
              <a:latin typeface="Arial Black" panose="020B0A04020102020204" pitchFamily="34" charset="0"/>
            </a:endParaRPr>
          </a:p>
        </p:txBody>
      </p:sp>
    </p:spTree>
    <p:extLst>
      <p:ext uri="{BB962C8B-B14F-4D97-AF65-F5344CB8AC3E}">
        <p14:creationId xmlns:p14="http://schemas.microsoft.com/office/powerpoint/2010/main" val="28351823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38200"/>
          </a:xfrm>
        </p:spPr>
        <p:txBody>
          <a:bodyPr/>
          <a:lstStyle/>
          <a:p>
            <a:r>
              <a:rPr lang="en-US" b="1" dirty="0" smtClean="0"/>
              <a:t>Amnesty Day</a:t>
            </a:r>
            <a:endParaRPr lang="en-US" b="1" dirty="0"/>
          </a:p>
        </p:txBody>
      </p:sp>
      <p:sp>
        <p:nvSpPr>
          <p:cNvPr id="3" name="Content Placeholder 2"/>
          <p:cNvSpPr>
            <a:spLocks noGrp="1"/>
          </p:cNvSpPr>
          <p:nvPr>
            <p:ph idx="1"/>
          </p:nvPr>
        </p:nvSpPr>
        <p:spPr>
          <a:xfrm>
            <a:off x="774700" y="1066801"/>
            <a:ext cx="10655300" cy="5059363"/>
          </a:xfrm>
        </p:spPr>
        <p:txBody>
          <a:bodyPr>
            <a:normAutofit/>
          </a:bodyPr>
          <a:lstStyle/>
          <a:p>
            <a:r>
              <a:rPr lang="en-US" b="1" dirty="0" smtClean="0"/>
              <a:t>If you are done with EVERYTHING (no zeroes in Aeries), you have two choices:</a:t>
            </a:r>
          </a:p>
          <a:p>
            <a:pPr lvl="1"/>
            <a:r>
              <a:rPr lang="en-US" b="1" dirty="0" smtClean="0"/>
              <a:t>Work on homework/ assignments for other classes OR</a:t>
            </a:r>
          </a:p>
          <a:p>
            <a:pPr lvl="1"/>
            <a:r>
              <a:rPr lang="en-US" b="1" dirty="0" smtClean="0"/>
              <a:t>Work on an EXTRA CREDIT ASSIGNMENT for this class. </a:t>
            </a:r>
          </a:p>
          <a:p>
            <a:pPr lvl="2"/>
            <a:r>
              <a:rPr lang="en-US" b="1" dirty="0" smtClean="0"/>
              <a:t>To get the assignment, you must show me that you have no zeroes in my class.</a:t>
            </a:r>
          </a:p>
          <a:p>
            <a:pPr lvl="2"/>
            <a:r>
              <a:rPr lang="en-US" b="1" dirty="0" smtClean="0"/>
              <a:t>You can earn up to 20 points of extra credit for the assignment.</a:t>
            </a:r>
          </a:p>
          <a:p>
            <a:pPr lvl="2"/>
            <a:r>
              <a:rPr lang="en-US" b="1" dirty="0" smtClean="0"/>
              <a:t>It must be completed and submitted by 7:00 am tomorrow to receive credit.</a:t>
            </a:r>
            <a:endParaRPr lang="en-US" b="1" dirty="0"/>
          </a:p>
        </p:txBody>
      </p:sp>
    </p:spTree>
    <p:extLst>
      <p:ext uri="{BB962C8B-B14F-4D97-AF65-F5344CB8AC3E}">
        <p14:creationId xmlns:p14="http://schemas.microsoft.com/office/powerpoint/2010/main" val="115046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How much suffering can people take before they break? </a:t>
            </a:r>
            <a:endParaRPr lang="en-US" sz="44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Why </a:t>
            </a:r>
            <a:r>
              <a:rPr lang="en-US" sz="4400" dirty="0">
                <a:latin typeface="Arial Black" panose="020B0A04020102020204" pitchFamily="34" charset="0"/>
              </a:rPr>
              <a:t>do some  people endure no matter how much hardship they undergo-while others fall apart?</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10/16/19</a:t>
            </a:r>
            <a:endParaRPr lang="en-US" sz="2400" dirty="0">
              <a:latin typeface="Arial Black" panose="020B0A04020102020204" pitchFamily="34" charset="0"/>
            </a:endParaRPr>
          </a:p>
        </p:txBody>
      </p:sp>
    </p:spTree>
    <p:extLst>
      <p:ext uri="{BB962C8B-B14F-4D97-AF65-F5344CB8AC3E}">
        <p14:creationId xmlns:p14="http://schemas.microsoft.com/office/powerpoint/2010/main" val="200995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How much suffering can people take before they break? </a:t>
            </a:r>
            <a:endParaRPr lang="en-US" sz="4400" dirty="0" smtClean="0">
              <a:latin typeface="Arial Black" panose="020B0A04020102020204" pitchFamily="34" charset="0"/>
            </a:endParaRPr>
          </a:p>
          <a:p>
            <a:pPr marL="0" indent="0" algn="ctr">
              <a:buNone/>
            </a:pPr>
            <a:r>
              <a:rPr lang="en-US" sz="4400" dirty="0" smtClean="0">
                <a:latin typeface="Arial Black" panose="020B0A04020102020204" pitchFamily="34" charset="0"/>
              </a:rPr>
              <a:t>Why </a:t>
            </a:r>
            <a:r>
              <a:rPr lang="en-US" sz="4400" dirty="0">
                <a:latin typeface="Arial Black" panose="020B0A04020102020204" pitchFamily="34" charset="0"/>
              </a:rPr>
              <a:t>do some  people endure no matter how much hardship they undergo-while others fall apart?</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10/16/19</a:t>
            </a:r>
            <a:endParaRPr lang="en-US" sz="2400" dirty="0">
              <a:latin typeface="Arial Black" panose="020B0A04020102020204" pitchFamily="34" charset="0"/>
            </a:endParaRPr>
          </a:p>
        </p:txBody>
      </p:sp>
    </p:spTree>
    <p:extLst>
      <p:ext uri="{BB962C8B-B14F-4D97-AF65-F5344CB8AC3E}">
        <p14:creationId xmlns:p14="http://schemas.microsoft.com/office/powerpoint/2010/main" val="12380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Voyage of the James </a:t>
            </a:r>
            <a:r>
              <a:rPr lang="en-US" dirty="0" err="1" smtClean="0">
                <a:latin typeface="Arial Black" panose="020B0A04020102020204" pitchFamily="34" charset="0"/>
              </a:rPr>
              <a:t>Caird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dirty="0">
                <a:latin typeface="Arial Black" panose="020B0A04020102020204" pitchFamily="34" charset="0"/>
              </a:rPr>
              <a:t>The voyage of the James </a:t>
            </a:r>
            <a:r>
              <a:rPr lang="en-US" dirty="0" err="1">
                <a:latin typeface="Arial Black" panose="020B0A04020102020204" pitchFamily="34" charset="0"/>
              </a:rPr>
              <a:t>Caird</a:t>
            </a:r>
            <a:r>
              <a:rPr lang="en-US" dirty="0">
                <a:latin typeface="Arial Black" panose="020B0A04020102020204" pitchFamily="34" charset="0"/>
              </a:rPr>
              <a:t> was a journey of 1,300 </a:t>
            </a:r>
            <a:r>
              <a:rPr lang="en-US" dirty="0" err="1">
                <a:latin typeface="Arial Black" panose="020B0A04020102020204" pitchFamily="34" charset="0"/>
              </a:rPr>
              <a:t>kilometres</a:t>
            </a:r>
            <a:r>
              <a:rPr lang="en-US" dirty="0">
                <a:latin typeface="Arial Black" panose="020B0A04020102020204" pitchFamily="34" charset="0"/>
              </a:rPr>
              <a:t> (800 mi) from Elephant Island in the South Shetland Islands through the Southern Ocean to South Georgia, undertaken by Sir Ernest Shackleton and five companions to obtain rescue for the main body of the stranded Imperial Trans-Antarctic Expedition of 1914–1917. </a:t>
            </a:r>
            <a:endParaRPr lang="en-US" dirty="0" smtClean="0">
              <a:latin typeface="Arial Black" panose="020B0A04020102020204" pitchFamily="34" charset="0"/>
            </a:endParaRPr>
          </a:p>
          <a:p>
            <a:r>
              <a:rPr lang="en-US" dirty="0" smtClean="0">
                <a:latin typeface="Arial Black" panose="020B0A04020102020204" pitchFamily="34" charset="0"/>
              </a:rPr>
              <a:t>Polar </a:t>
            </a:r>
            <a:r>
              <a:rPr lang="en-US" dirty="0">
                <a:latin typeface="Arial Black" panose="020B0A04020102020204" pitchFamily="34" charset="0"/>
              </a:rPr>
              <a:t>historians regard the voyage of the exhausted crew in a 22.5' lifeboat through the "Furious Fifties", known for their 60' waves and hurricane-force winds, as one of the greatest small-boat journeys ever completed.</a:t>
            </a:r>
          </a:p>
        </p:txBody>
      </p:sp>
    </p:spTree>
    <p:extLst>
      <p:ext uri="{BB962C8B-B14F-4D97-AF65-F5344CB8AC3E}">
        <p14:creationId xmlns:p14="http://schemas.microsoft.com/office/powerpoint/2010/main" val="239505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Voyage of the James </a:t>
            </a:r>
            <a:r>
              <a:rPr lang="en-US" dirty="0" err="1" smtClean="0">
                <a:latin typeface="Arial Black" panose="020B0A04020102020204" pitchFamily="34" charset="0"/>
              </a:rPr>
              <a:t>Caird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Black" panose="020B0A04020102020204" pitchFamily="34" charset="0"/>
              </a:rPr>
              <a:t>Let’s read…</a:t>
            </a:r>
          </a:p>
          <a:p>
            <a:endParaRPr lang="en-US" dirty="0">
              <a:latin typeface="Arial Black" panose="020B0A04020102020204" pitchFamily="34" charset="0"/>
            </a:endParaRPr>
          </a:p>
          <a:p>
            <a:r>
              <a:rPr lang="en-US" dirty="0" smtClean="0">
                <a:latin typeface="Arial Black" panose="020B0A04020102020204" pitchFamily="34" charset="0"/>
              </a:rPr>
              <a:t>Now open Google Classroom and pull up </a:t>
            </a:r>
            <a:r>
              <a:rPr lang="en-US" dirty="0" err="1" smtClean="0">
                <a:latin typeface="Arial Black" panose="020B0A04020102020204" pitchFamily="34" charset="0"/>
              </a:rPr>
              <a:t>th</a:t>
            </a:r>
            <a:r>
              <a:rPr lang="en-US" dirty="0" smtClean="0">
                <a:latin typeface="Arial Black" panose="020B0A04020102020204" pitchFamily="34" charset="0"/>
              </a:rPr>
              <a:t> James </a:t>
            </a:r>
            <a:r>
              <a:rPr lang="en-US" dirty="0" err="1" smtClean="0">
                <a:latin typeface="Arial Black" panose="020B0A04020102020204" pitchFamily="34" charset="0"/>
              </a:rPr>
              <a:t>Caird</a:t>
            </a:r>
            <a:r>
              <a:rPr lang="en-US" dirty="0" smtClean="0">
                <a:latin typeface="Arial Black" panose="020B0A04020102020204" pitchFamily="34" charset="0"/>
              </a:rPr>
              <a:t> document.</a:t>
            </a:r>
          </a:p>
          <a:p>
            <a:endParaRPr lang="en-US" dirty="0">
              <a:latin typeface="Arial Black" panose="020B0A04020102020204" pitchFamily="34" charset="0"/>
            </a:endParaRPr>
          </a:p>
          <a:p>
            <a:r>
              <a:rPr lang="en-US" dirty="0" smtClean="0">
                <a:latin typeface="Arial Black" panose="020B0A04020102020204" pitchFamily="34" charset="0"/>
              </a:rPr>
              <a:t>You may work together in groups to answer the questions and complete the chart.</a:t>
            </a:r>
            <a:endParaRPr lang="en-US" dirty="0">
              <a:latin typeface="Arial Black" panose="020B0A04020102020204" pitchFamily="34" charset="0"/>
            </a:endParaRPr>
          </a:p>
        </p:txBody>
      </p:sp>
    </p:spTree>
    <p:extLst>
      <p:ext uri="{BB962C8B-B14F-4D97-AF65-F5344CB8AC3E}">
        <p14:creationId xmlns:p14="http://schemas.microsoft.com/office/powerpoint/2010/main" val="14309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Complete the James </a:t>
            </a:r>
            <a:r>
              <a:rPr lang="en-US" sz="4000" dirty="0" err="1" smtClean="0">
                <a:latin typeface="Arial Black" panose="020B0A04020102020204" pitchFamily="34" charset="0"/>
              </a:rPr>
              <a:t>Caird</a:t>
            </a:r>
            <a:r>
              <a:rPr lang="en-US" sz="4000" dirty="0" smtClean="0">
                <a:latin typeface="Arial Black" panose="020B0A04020102020204" pitchFamily="34" charset="0"/>
              </a:rPr>
              <a:t> </a:t>
            </a:r>
          </a:p>
          <a:p>
            <a:pPr marL="0" indent="0" algn="ctr">
              <a:buNone/>
            </a:pPr>
            <a:r>
              <a:rPr lang="en-US" sz="4000" dirty="0" smtClean="0">
                <a:latin typeface="Arial Black" panose="020B0A04020102020204" pitchFamily="34" charset="0"/>
              </a:rPr>
              <a:t>Questions and chart!</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DUE FRIDAY!</a:t>
            </a:r>
            <a:endParaRPr lang="en-US" sz="4000" dirty="0">
              <a:latin typeface="Arial Black" panose="020B0A04020102020204" pitchFamily="34" charset="0"/>
            </a:endParaRPr>
          </a:p>
        </p:txBody>
      </p:sp>
    </p:spTree>
    <p:extLst>
      <p:ext uri="{BB962C8B-B14F-4D97-AF65-F5344CB8AC3E}">
        <p14:creationId xmlns:p14="http://schemas.microsoft.com/office/powerpoint/2010/main" val="368807027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Which member of the expedition do you think the author admires most? Why?</a:t>
            </a:r>
          </a:p>
          <a:p>
            <a:pPr marL="0" indent="0" algn="ctr">
              <a:buNone/>
            </a:pPr>
            <a:r>
              <a:rPr lang="en-US" sz="4000" dirty="0" smtClean="0">
                <a:latin typeface="Arial Black" panose="020B0A04020102020204" pitchFamily="34" charset="0"/>
              </a:rPr>
              <a:t>Which one do you admire?</a:t>
            </a:r>
          </a:p>
          <a:p>
            <a:pPr marL="0" indent="0" algn="ctr">
              <a:buNone/>
            </a:pPr>
            <a:r>
              <a:rPr lang="en-US" sz="4000" dirty="0" smtClean="0">
                <a:latin typeface="Arial Black" panose="020B0A04020102020204" pitchFamily="34" charset="0"/>
              </a:rPr>
              <a:t>Why?</a:t>
            </a: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10/16/19</a:t>
            </a:r>
            <a:endParaRPr lang="en-US" sz="2400" dirty="0">
              <a:latin typeface="Arial Black" panose="020B0A04020102020204" pitchFamily="34" charset="0"/>
            </a:endParaRPr>
          </a:p>
        </p:txBody>
      </p:sp>
    </p:spTree>
    <p:extLst>
      <p:ext uri="{BB962C8B-B14F-4D97-AF65-F5344CB8AC3E}">
        <p14:creationId xmlns:p14="http://schemas.microsoft.com/office/powerpoint/2010/main" val="309341927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What did </a:t>
            </a:r>
            <a:r>
              <a:rPr lang="en-US" sz="4400" dirty="0" err="1" smtClean="0">
                <a:latin typeface="Arial Black" panose="020B0A04020102020204" pitchFamily="34" charset="0"/>
              </a:rPr>
              <a:t>Peeta</a:t>
            </a:r>
            <a:r>
              <a:rPr lang="en-US" sz="4400" dirty="0" smtClean="0">
                <a:latin typeface="Arial Black" panose="020B0A04020102020204" pitchFamily="34" charset="0"/>
              </a:rPr>
              <a:t> do when he saw the people of the Capitol coming in?</a:t>
            </a:r>
          </a:p>
          <a:p>
            <a:pPr marL="0" indent="0" algn="ctr">
              <a:buNone/>
            </a:pPr>
            <a:r>
              <a:rPr lang="en-US" sz="4400" dirty="0" smtClean="0">
                <a:latin typeface="Arial Black" panose="020B0A04020102020204" pitchFamily="34" charset="0"/>
              </a:rPr>
              <a:t>Why do you think he did that?</a:t>
            </a:r>
          </a:p>
          <a:p>
            <a:pPr marL="0" indent="0" algn="ctr">
              <a:buNone/>
            </a:pPr>
            <a:r>
              <a:rPr lang="en-US" sz="4400" dirty="0" smtClean="0">
                <a:latin typeface="Arial Black" panose="020B0A04020102020204" pitchFamily="34" charset="0"/>
              </a:rPr>
              <a:t>What did Katniss think?</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10/17/19</a:t>
            </a:r>
            <a:endParaRPr lang="en-US" sz="2400" dirty="0">
              <a:latin typeface="Arial Black" panose="020B0A04020102020204" pitchFamily="34" charset="0"/>
            </a:endParaRPr>
          </a:p>
        </p:txBody>
      </p:sp>
    </p:spTree>
    <p:extLst>
      <p:ext uri="{BB962C8B-B14F-4D97-AF65-F5344CB8AC3E}">
        <p14:creationId xmlns:p14="http://schemas.microsoft.com/office/powerpoint/2010/main" val="143069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What did </a:t>
            </a:r>
            <a:r>
              <a:rPr lang="en-US" sz="4400" dirty="0" err="1">
                <a:latin typeface="Arial Black" panose="020B0A04020102020204" pitchFamily="34" charset="0"/>
              </a:rPr>
              <a:t>Peeta</a:t>
            </a:r>
            <a:r>
              <a:rPr lang="en-US" sz="4400" dirty="0">
                <a:latin typeface="Arial Black" panose="020B0A04020102020204" pitchFamily="34" charset="0"/>
              </a:rPr>
              <a:t> do when he saw the people of the Capitol coming in?</a:t>
            </a:r>
          </a:p>
          <a:p>
            <a:pPr marL="0" indent="0" algn="ctr">
              <a:buNone/>
            </a:pPr>
            <a:r>
              <a:rPr lang="en-US" sz="4400" dirty="0">
                <a:latin typeface="Arial Black" panose="020B0A04020102020204" pitchFamily="34" charset="0"/>
              </a:rPr>
              <a:t>Why do you think he did that?</a:t>
            </a:r>
          </a:p>
          <a:p>
            <a:pPr marL="0" indent="0" algn="ctr">
              <a:buNone/>
            </a:pPr>
            <a:r>
              <a:rPr lang="en-US" sz="4400" dirty="0">
                <a:latin typeface="Arial Black" panose="020B0A04020102020204" pitchFamily="34" charset="0"/>
              </a:rPr>
              <a:t>What did Katniss think?</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10/17/19</a:t>
            </a:r>
            <a:endParaRPr lang="en-US" sz="2400" dirty="0">
              <a:latin typeface="Arial Black" panose="020B0A04020102020204" pitchFamily="34" charset="0"/>
            </a:endParaRPr>
          </a:p>
        </p:txBody>
      </p:sp>
    </p:spTree>
    <p:extLst>
      <p:ext uri="{BB962C8B-B14F-4D97-AF65-F5344CB8AC3E}">
        <p14:creationId xmlns:p14="http://schemas.microsoft.com/office/powerpoint/2010/main" val="148241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5</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4195256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073"/>
            <a:ext cx="10515600" cy="892175"/>
          </a:xfrm>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a:xfrm>
            <a:off x="838200" y="1199504"/>
            <a:ext cx="10515600" cy="4977459"/>
          </a:xfrm>
        </p:spPr>
        <p:txBody>
          <a:bodyPr>
            <a:normAutofit/>
          </a:bodyPr>
          <a:lstStyle/>
          <a:p>
            <a:pPr marL="0" indent="0" algn="ctr">
              <a:buNone/>
            </a:pPr>
            <a:r>
              <a:rPr lang="en-US" sz="4000" dirty="0" smtClean="0">
                <a:latin typeface="Arial Black" panose="020B0A04020102020204" pitchFamily="34" charset="0"/>
              </a:rPr>
              <a:t>Which would you say is more important to surviving a deserted island:</a:t>
            </a:r>
          </a:p>
          <a:p>
            <a:pPr marL="0" indent="0" algn="ctr">
              <a:buNone/>
            </a:pPr>
            <a:r>
              <a:rPr lang="en-US" sz="4000" dirty="0" smtClean="0">
                <a:latin typeface="Arial Black" panose="020B0A04020102020204" pitchFamily="34" charset="0"/>
              </a:rPr>
              <a:t>FOOD or HOPE?</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Defend your answer </a:t>
            </a:r>
            <a:r>
              <a:rPr lang="en-US" sz="4000" u="sng" dirty="0" smtClean="0">
                <a:latin typeface="Arial Black" panose="020B0A04020102020204" pitchFamily="34" charset="0"/>
              </a:rPr>
              <a:t>thoroughly</a:t>
            </a:r>
            <a:r>
              <a:rPr lang="en-US" sz="4000" dirty="0" smtClean="0">
                <a:latin typeface="Arial Black" panose="020B0A04020102020204" pitchFamily="34" charset="0"/>
              </a:rPr>
              <a:t>!</a:t>
            </a:r>
            <a:endParaRPr lang="en-US" sz="4000" dirty="0">
              <a:latin typeface="Arial Black" panose="020B0A04020102020204" pitchFamily="34" charset="0"/>
            </a:endParaRPr>
          </a:p>
        </p:txBody>
      </p:sp>
      <p:sp>
        <p:nvSpPr>
          <p:cNvPr id="4" name="TextBox 3"/>
          <p:cNvSpPr txBox="1"/>
          <p:nvPr/>
        </p:nvSpPr>
        <p:spPr>
          <a:xfrm>
            <a:off x="9728200" y="307329"/>
            <a:ext cx="1380506" cy="461665"/>
          </a:xfrm>
          <a:prstGeom prst="rect">
            <a:avLst/>
          </a:prstGeom>
          <a:noFill/>
        </p:spPr>
        <p:txBody>
          <a:bodyPr wrap="none" rtlCol="0">
            <a:spAutoFit/>
          </a:bodyPr>
          <a:lstStyle/>
          <a:p>
            <a:r>
              <a:rPr lang="en-US" sz="2400" dirty="0" smtClean="0">
                <a:latin typeface="Arial Black" panose="020B0A04020102020204" pitchFamily="34" charset="0"/>
              </a:rPr>
              <a:t>10/3/19</a:t>
            </a:r>
            <a:endParaRPr lang="en-US" sz="2400" dirty="0">
              <a:latin typeface="Arial Black" panose="020B0A04020102020204" pitchFamily="34" charset="0"/>
            </a:endParaRPr>
          </a:p>
        </p:txBody>
      </p:sp>
    </p:spTree>
    <p:extLst>
      <p:ext uri="{BB962C8B-B14F-4D97-AF65-F5344CB8AC3E}">
        <p14:creationId xmlns:p14="http://schemas.microsoft.com/office/powerpoint/2010/main" val="15851656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Continue </a:t>
            </a:r>
            <a:r>
              <a:rPr lang="en-US" sz="4000" dirty="0">
                <a:latin typeface="Arial Black" panose="020B0A04020102020204" pitchFamily="34" charset="0"/>
              </a:rPr>
              <a:t>working on</a:t>
            </a:r>
          </a:p>
          <a:p>
            <a:pPr marL="0" indent="0" algn="ctr">
              <a:buNone/>
            </a:pPr>
            <a:r>
              <a:rPr lang="en-US" sz="4000" dirty="0">
                <a:latin typeface="Arial Black" panose="020B0A04020102020204" pitchFamily="34" charset="0"/>
              </a:rPr>
              <a:t>“QUESTIONS – Chapter 4-6”</a:t>
            </a:r>
          </a:p>
          <a:p>
            <a:pPr marL="0" indent="0" algn="ctr">
              <a:buNone/>
            </a:pPr>
            <a:r>
              <a:rPr lang="en-US" sz="4000" dirty="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DUE NEXT MONDAY BY 7:00 a.m.</a:t>
            </a:r>
          </a:p>
        </p:txBody>
      </p:sp>
    </p:spTree>
    <p:extLst>
      <p:ext uri="{BB962C8B-B14F-4D97-AF65-F5344CB8AC3E}">
        <p14:creationId xmlns:p14="http://schemas.microsoft.com/office/powerpoint/2010/main" val="23912082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How did they decide what the tributes costumes looked like?</a:t>
            </a:r>
          </a:p>
          <a:p>
            <a:pPr marL="0" indent="0" algn="ctr">
              <a:buNone/>
            </a:pPr>
            <a:r>
              <a:rPr lang="en-US" sz="4000" dirty="0" smtClean="0">
                <a:latin typeface="Arial Black" panose="020B0A04020102020204" pitchFamily="34" charset="0"/>
              </a:rPr>
              <a:t>What did Cinna do that was different from other Districts?</a:t>
            </a:r>
          </a:p>
          <a:p>
            <a:pPr marL="0" indent="0" algn="ctr">
              <a:buNone/>
            </a:pPr>
            <a:r>
              <a:rPr lang="en-US" sz="4000" dirty="0" smtClean="0">
                <a:latin typeface="Arial Black" panose="020B0A04020102020204" pitchFamily="34" charset="0"/>
              </a:rPr>
              <a:t>Why?</a:t>
            </a: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10/17/19</a:t>
            </a:r>
            <a:endParaRPr lang="en-US" sz="2400" dirty="0">
              <a:latin typeface="Arial Black" panose="020B0A04020102020204" pitchFamily="34" charset="0"/>
            </a:endParaRPr>
          </a:p>
        </p:txBody>
      </p:sp>
    </p:spTree>
    <p:extLst>
      <p:ext uri="{BB962C8B-B14F-4D97-AF65-F5344CB8AC3E}">
        <p14:creationId xmlns:p14="http://schemas.microsoft.com/office/powerpoint/2010/main" val="7720227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Why is it important for Katniss and </a:t>
            </a:r>
            <a:r>
              <a:rPr lang="en-US" sz="4400" dirty="0" err="1" smtClean="0">
                <a:latin typeface="Arial Black" panose="020B0A04020102020204" pitchFamily="34" charset="0"/>
              </a:rPr>
              <a:t>Peeta</a:t>
            </a:r>
            <a:r>
              <a:rPr lang="en-US" sz="4400" dirty="0" smtClean="0">
                <a:latin typeface="Arial Black" panose="020B0A04020102020204" pitchFamily="34" charset="0"/>
              </a:rPr>
              <a:t> to stand out from the crowd?</a:t>
            </a:r>
          </a:p>
          <a:p>
            <a:pPr marL="0" indent="0" algn="ctr">
              <a:buNone/>
            </a:pPr>
            <a:r>
              <a:rPr lang="en-US" sz="4400" dirty="0" smtClean="0">
                <a:latin typeface="Arial Black" panose="020B0A04020102020204" pitchFamily="34" charset="0"/>
              </a:rPr>
              <a:t>What can happen if they do?</a:t>
            </a:r>
          </a:p>
          <a:p>
            <a:pPr marL="0" indent="0" algn="ctr">
              <a:buNone/>
            </a:pPr>
            <a:r>
              <a:rPr lang="en-US" sz="4400" dirty="0" smtClean="0">
                <a:latin typeface="Arial Black" panose="020B0A04020102020204" pitchFamily="34" charset="0"/>
              </a:rPr>
              <a:t>How can it help?</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10/18/19</a:t>
            </a:r>
            <a:endParaRPr lang="en-US" sz="2400" dirty="0">
              <a:latin typeface="Arial Black" panose="020B0A04020102020204" pitchFamily="34" charset="0"/>
            </a:endParaRPr>
          </a:p>
        </p:txBody>
      </p:sp>
    </p:spTree>
    <p:extLst>
      <p:ext uri="{BB962C8B-B14F-4D97-AF65-F5344CB8AC3E}">
        <p14:creationId xmlns:p14="http://schemas.microsoft.com/office/powerpoint/2010/main" val="121005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Why is it important for Katniss and </a:t>
            </a:r>
            <a:r>
              <a:rPr lang="en-US" sz="4400" dirty="0" err="1">
                <a:latin typeface="Arial Black" panose="020B0A04020102020204" pitchFamily="34" charset="0"/>
              </a:rPr>
              <a:t>Peeta</a:t>
            </a:r>
            <a:r>
              <a:rPr lang="en-US" sz="4400" dirty="0">
                <a:latin typeface="Arial Black" panose="020B0A04020102020204" pitchFamily="34" charset="0"/>
              </a:rPr>
              <a:t> to stand out from the crowd?</a:t>
            </a:r>
          </a:p>
          <a:p>
            <a:pPr marL="0" indent="0" algn="ctr">
              <a:buNone/>
            </a:pPr>
            <a:r>
              <a:rPr lang="en-US" sz="4400" dirty="0">
                <a:latin typeface="Arial Black" panose="020B0A04020102020204" pitchFamily="34" charset="0"/>
              </a:rPr>
              <a:t>What can happen if they do?</a:t>
            </a:r>
          </a:p>
          <a:p>
            <a:pPr marL="0" indent="0" algn="ctr">
              <a:buNone/>
            </a:pPr>
            <a:r>
              <a:rPr lang="en-US" sz="4400" dirty="0">
                <a:latin typeface="Arial Black" panose="020B0A04020102020204" pitchFamily="34" charset="0"/>
              </a:rPr>
              <a:t>How can it help?</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10/18/19</a:t>
            </a:r>
            <a:endParaRPr lang="en-US" sz="2400" dirty="0">
              <a:latin typeface="Arial Black" panose="020B0A04020102020204" pitchFamily="34" charset="0"/>
            </a:endParaRPr>
          </a:p>
        </p:txBody>
      </p:sp>
    </p:spTree>
    <p:extLst>
      <p:ext uri="{BB962C8B-B14F-4D97-AF65-F5344CB8AC3E}">
        <p14:creationId xmlns:p14="http://schemas.microsoft.com/office/powerpoint/2010/main" val="42951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6</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35854062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Continue </a:t>
            </a:r>
            <a:r>
              <a:rPr lang="en-US" sz="4000" dirty="0">
                <a:latin typeface="Arial Black" panose="020B0A04020102020204" pitchFamily="34" charset="0"/>
              </a:rPr>
              <a:t>working on</a:t>
            </a:r>
          </a:p>
          <a:p>
            <a:pPr marL="0" indent="0" algn="ctr">
              <a:buNone/>
            </a:pPr>
            <a:r>
              <a:rPr lang="en-US" sz="4000" dirty="0">
                <a:latin typeface="Arial Black" panose="020B0A04020102020204" pitchFamily="34" charset="0"/>
              </a:rPr>
              <a:t>“QUESTIONS – Chapter 4-6”</a:t>
            </a:r>
          </a:p>
          <a:p>
            <a:pPr marL="0" indent="0" algn="ctr">
              <a:buNone/>
            </a:pPr>
            <a:r>
              <a:rPr lang="en-US" sz="4000" dirty="0">
                <a:latin typeface="Arial Black" panose="020B0A04020102020204" pitchFamily="34" charset="0"/>
              </a:rPr>
              <a:t>In Google Classroom.</a:t>
            </a: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DUE NEXT MONDAY BY 7:00 a.m.</a:t>
            </a:r>
          </a:p>
        </p:txBody>
      </p:sp>
    </p:spTree>
    <p:extLst>
      <p:ext uri="{BB962C8B-B14F-4D97-AF65-F5344CB8AC3E}">
        <p14:creationId xmlns:p14="http://schemas.microsoft.com/office/powerpoint/2010/main" val="20797760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Exit Ticket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000" dirty="0" smtClean="0">
                <a:latin typeface="Arial Black" panose="020B0A04020102020204" pitchFamily="34" charset="0"/>
              </a:rPr>
              <a:t>Why do </a:t>
            </a:r>
            <a:r>
              <a:rPr lang="en-US" sz="4000" dirty="0" err="1" smtClean="0">
                <a:latin typeface="Arial Black" panose="020B0A04020102020204" pitchFamily="34" charset="0"/>
              </a:rPr>
              <a:t>Peeta</a:t>
            </a:r>
            <a:r>
              <a:rPr lang="en-US" sz="4000" dirty="0" smtClean="0">
                <a:latin typeface="Arial Black" panose="020B0A04020102020204" pitchFamily="34" charset="0"/>
              </a:rPr>
              <a:t> and Katniss go to the roof garden to talk?</a:t>
            </a:r>
          </a:p>
          <a:p>
            <a:pPr marL="0" indent="0" algn="ctr">
              <a:buNone/>
            </a:pPr>
            <a:r>
              <a:rPr lang="en-US" sz="4000" dirty="0" smtClean="0">
                <a:latin typeface="Arial Black" panose="020B0A04020102020204" pitchFamily="34" charset="0"/>
              </a:rPr>
              <a:t>Can you relate to this in your life?</a:t>
            </a:r>
          </a:p>
          <a:p>
            <a:pPr marL="0" indent="0" algn="ctr">
              <a:buNone/>
            </a:pPr>
            <a:r>
              <a:rPr lang="en-US" sz="4000" dirty="0" smtClean="0">
                <a:latin typeface="Arial Black" panose="020B0A04020102020204" pitchFamily="34" charset="0"/>
              </a:rPr>
              <a:t>How?</a:t>
            </a:r>
            <a:endParaRPr lang="en-US" sz="4000" dirty="0">
              <a:latin typeface="Arial Black" panose="020B0A04020102020204" pitchFamily="34" charset="0"/>
            </a:endParaRPr>
          </a:p>
        </p:txBody>
      </p:sp>
      <p:sp>
        <p:nvSpPr>
          <p:cNvPr id="4" name="TextBox 3"/>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10/18/19</a:t>
            </a:r>
            <a:endParaRPr lang="en-US" sz="2400" dirty="0">
              <a:latin typeface="Arial Black" panose="020B0A04020102020204" pitchFamily="34" charset="0"/>
            </a:endParaRPr>
          </a:p>
        </p:txBody>
      </p:sp>
    </p:spTree>
    <p:extLst>
      <p:ext uri="{BB962C8B-B14F-4D97-AF65-F5344CB8AC3E}">
        <p14:creationId xmlns:p14="http://schemas.microsoft.com/office/powerpoint/2010/main" val="225240058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Discussion</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smtClean="0">
                <a:latin typeface="Arial Black" panose="020B0A04020102020204" pitchFamily="34" charset="0"/>
              </a:rPr>
              <a:t>What is an </a:t>
            </a:r>
            <a:r>
              <a:rPr lang="en-US" sz="4400" dirty="0" err="1" smtClean="0">
                <a:latin typeface="Arial Black" panose="020B0A04020102020204" pitchFamily="34" charset="0"/>
              </a:rPr>
              <a:t>Avox</a:t>
            </a:r>
            <a:r>
              <a:rPr lang="en-US" sz="4400" dirty="0" smtClean="0">
                <a:latin typeface="Arial Black" panose="020B0A04020102020204" pitchFamily="34" charset="0"/>
              </a:rPr>
              <a:t>?</a:t>
            </a:r>
          </a:p>
          <a:p>
            <a:pPr marL="0" indent="0" algn="ctr">
              <a:buNone/>
            </a:pPr>
            <a:r>
              <a:rPr lang="en-US" sz="4400" dirty="0" smtClean="0">
                <a:latin typeface="Arial Black" panose="020B0A04020102020204" pitchFamily="34" charset="0"/>
              </a:rPr>
              <a:t>Why did Effie think it was impossible for Katniss to know the redheaded one?</a:t>
            </a:r>
          </a:p>
          <a:p>
            <a:pPr marL="0" indent="0" algn="ctr">
              <a:buNone/>
            </a:pPr>
            <a:r>
              <a:rPr lang="en-US" sz="4400" dirty="0" smtClean="0">
                <a:latin typeface="Arial Black" panose="020B0A04020102020204" pitchFamily="34" charset="0"/>
              </a:rPr>
              <a:t>How did she know her?</a:t>
            </a:r>
            <a:endParaRPr lang="en-US" sz="4400" dirty="0">
              <a:latin typeface="Arial Black" panose="020B0A04020102020204" pitchFamily="34" charset="0"/>
            </a:endParaRP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10/21/19</a:t>
            </a:r>
            <a:endParaRPr lang="en-US" sz="2400" dirty="0">
              <a:latin typeface="Arial Black" panose="020B0A04020102020204" pitchFamily="34" charset="0"/>
            </a:endParaRPr>
          </a:p>
        </p:txBody>
      </p:sp>
    </p:spTree>
    <p:extLst>
      <p:ext uri="{BB962C8B-B14F-4D97-AF65-F5344CB8AC3E}">
        <p14:creationId xmlns:p14="http://schemas.microsoft.com/office/powerpoint/2010/main" val="294663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pPr algn="ctr"/>
            <a:r>
              <a:rPr lang="en-US" dirty="0" smtClean="0">
                <a:latin typeface="Arial Black" panose="020B0A04020102020204" pitchFamily="34" charset="0"/>
              </a:rPr>
              <a:t>Start-Up - Writing</a:t>
            </a:r>
            <a:endParaRPr lang="en-US"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pPr marL="0" indent="0" algn="ctr">
              <a:buNone/>
            </a:pPr>
            <a:r>
              <a:rPr lang="en-US" sz="4400" dirty="0">
                <a:latin typeface="Arial Black" panose="020B0A04020102020204" pitchFamily="34" charset="0"/>
              </a:rPr>
              <a:t>What is an </a:t>
            </a:r>
            <a:r>
              <a:rPr lang="en-US" sz="4400" dirty="0" err="1">
                <a:latin typeface="Arial Black" panose="020B0A04020102020204" pitchFamily="34" charset="0"/>
              </a:rPr>
              <a:t>Avox</a:t>
            </a:r>
            <a:r>
              <a:rPr lang="en-US" sz="4400" dirty="0">
                <a:latin typeface="Arial Black" panose="020B0A04020102020204" pitchFamily="34" charset="0"/>
              </a:rPr>
              <a:t>?</a:t>
            </a:r>
          </a:p>
          <a:p>
            <a:pPr marL="0" indent="0" algn="ctr">
              <a:buNone/>
            </a:pPr>
            <a:r>
              <a:rPr lang="en-US" sz="4400" dirty="0">
                <a:latin typeface="Arial Black" panose="020B0A04020102020204" pitchFamily="34" charset="0"/>
              </a:rPr>
              <a:t>Why did Effie think it was impossible for Katniss to know the redheaded one?</a:t>
            </a:r>
          </a:p>
          <a:p>
            <a:pPr marL="0" indent="0" algn="ctr">
              <a:buNone/>
            </a:pPr>
            <a:r>
              <a:rPr lang="en-US" sz="4400" dirty="0">
                <a:latin typeface="Arial Black" panose="020B0A04020102020204" pitchFamily="34" charset="0"/>
              </a:rPr>
              <a:t>How did she know her?</a:t>
            </a:r>
          </a:p>
        </p:txBody>
      </p:sp>
      <p:sp>
        <p:nvSpPr>
          <p:cNvPr id="6" name="TextBox 5"/>
          <p:cNvSpPr txBox="1"/>
          <p:nvPr/>
        </p:nvSpPr>
        <p:spPr>
          <a:xfrm>
            <a:off x="10074728" y="843240"/>
            <a:ext cx="1736271" cy="461665"/>
          </a:xfrm>
          <a:prstGeom prst="rect">
            <a:avLst/>
          </a:prstGeom>
          <a:noFill/>
        </p:spPr>
        <p:txBody>
          <a:bodyPr wrap="square" rtlCol="0">
            <a:spAutoFit/>
          </a:bodyPr>
          <a:lstStyle/>
          <a:p>
            <a:r>
              <a:rPr lang="en-US" sz="2400" dirty="0" smtClean="0">
                <a:latin typeface="Arial Black" panose="020B0A04020102020204" pitchFamily="34" charset="0"/>
              </a:rPr>
              <a:t>10/21/19</a:t>
            </a:r>
            <a:endParaRPr lang="en-US" sz="2400" dirty="0">
              <a:latin typeface="Arial Black" panose="020B0A04020102020204" pitchFamily="34" charset="0"/>
            </a:endParaRPr>
          </a:p>
        </p:txBody>
      </p:sp>
    </p:spTree>
    <p:extLst>
      <p:ext uri="{BB962C8B-B14F-4D97-AF65-F5344CB8AC3E}">
        <p14:creationId xmlns:p14="http://schemas.microsoft.com/office/powerpoint/2010/main" val="37867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Chapter 7</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6000" dirty="0" smtClean="0">
                <a:latin typeface="Arial Black" panose="020B0A04020102020204" pitchFamily="34" charset="0"/>
              </a:rPr>
              <a:t>Let’s Read</a:t>
            </a:r>
          </a:p>
          <a:p>
            <a:pPr marL="0" indent="0">
              <a:buNone/>
            </a:pPr>
            <a:r>
              <a:rPr lang="en-US" sz="3600" dirty="0" smtClean="0">
                <a:latin typeface="Arial Black" panose="020B0A04020102020204" pitchFamily="34" charset="0"/>
              </a:rPr>
              <a:t>Expectations: </a:t>
            </a:r>
          </a:p>
          <a:p>
            <a:r>
              <a:rPr lang="en-US" sz="3600" dirty="0" smtClean="0">
                <a:latin typeface="Arial Black" panose="020B0A04020102020204" pitchFamily="34" charset="0"/>
              </a:rPr>
              <a:t>Heads up</a:t>
            </a:r>
          </a:p>
          <a:p>
            <a:r>
              <a:rPr lang="en-US" sz="3600" dirty="0">
                <a:latin typeface="Arial Black" panose="020B0A04020102020204" pitchFamily="34" charset="0"/>
              </a:rPr>
              <a:t>F</a:t>
            </a:r>
            <a:r>
              <a:rPr lang="en-US" sz="3600" dirty="0" smtClean="0">
                <a:latin typeface="Arial Black" panose="020B0A04020102020204" pitchFamily="34" charset="0"/>
              </a:rPr>
              <a:t>ollowing along</a:t>
            </a:r>
          </a:p>
          <a:p>
            <a:r>
              <a:rPr lang="en-US" sz="3600" dirty="0">
                <a:latin typeface="Arial Black" panose="020B0A04020102020204" pitchFamily="34" charset="0"/>
              </a:rPr>
              <a:t>A</a:t>
            </a:r>
            <a:r>
              <a:rPr lang="en-US" sz="3600" dirty="0" smtClean="0">
                <a:latin typeface="Arial Black" panose="020B0A04020102020204" pitchFamily="34" charset="0"/>
              </a:rPr>
              <a:t>sking questions if needed for clarification</a:t>
            </a:r>
          </a:p>
          <a:p>
            <a:r>
              <a:rPr lang="en-US" sz="3600" dirty="0" smtClean="0">
                <a:latin typeface="Arial Black" panose="020B0A04020102020204" pitchFamily="34" charset="0"/>
              </a:rPr>
              <a:t>Ready to discuss when we pause</a:t>
            </a:r>
            <a:endParaRPr lang="en-US" sz="3600" dirty="0">
              <a:latin typeface="Arial Black" panose="020B0A04020102020204" pitchFamily="34" charset="0"/>
            </a:endParaRPr>
          </a:p>
        </p:txBody>
      </p:sp>
    </p:spTree>
    <p:extLst>
      <p:ext uri="{BB962C8B-B14F-4D97-AF65-F5344CB8AC3E}">
        <p14:creationId xmlns:p14="http://schemas.microsoft.com/office/powerpoint/2010/main" val="585822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23874</TotalTime>
  <Words>8423</Words>
  <Application>Microsoft Office PowerPoint</Application>
  <PresentationFormat>Widescreen</PresentationFormat>
  <Paragraphs>1363</Paragraphs>
  <Slides>235</Slides>
  <Notes>55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235</vt:i4>
      </vt:variant>
    </vt:vector>
  </HeadingPairs>
  <TitlesOfParts>
    <vt:vector size="245" baseType="lpstr">
      <vt:lpstr>ＭＳ Ｐゴシック</vt:lpstr>
      <vt:lpstr>Arial</vt:lpstr>
      <vt:lpstr>Arial Black</vt:lpstr>
      <vt:lpstr>Calibri</vt:lpstr>
      <vt:lpstr>Calibri Light</vt:lpstr>
      <vt:lpstr>Helvetica</vt:lpstr>
      <vt:lpstr>Impact</vt:lpstr>
      <vt:lpstr>Office Theme</vt:lpstr>
      <vt:lpstr>1_Office Theme</vt:lpstr>
      <vt:lpstr>2_Office Theme</vt:lpstr>
      <vt:lpstr>Start Up - Discussion</vt:lpstr>
      <vt:lpstr>Start Up - Writing</vt:lpstr>
      <vt:lpstr>Survival Unit</vt:lpstr>
      <vt:lpstr>Survival Unit</vt:lpstr>
      <vt:lpstr>Survival Unit</vt:lpstr>
      <vt:lpstr>PowerPoint Presentation</vt:lpstr>
      <vt:lpstr>Survival Unit</vt:lpstr>
      <vt:lpstr>HOMEWORK</vt:lpstr>
      <vt:lpstr>EXIT TICKET</vt:lpstr>
      <vt:lpstr>Start Up - Discussion</vt:lpstr>
      <vt:lpstr>Start Up - Writing</vt:lpstr>
      <vt:lpstr>  Introduction to  The Hunger Games   By Suzanne Collins</vt:lpstr>
      <vt:lpstr>PowerPoint Presentation</vt:lpstr>
      <vt:lpstr>…a new home,   money for life,   and a career mentoring new opponents each year?</vt:lpstr>
      <vt:lpstr>PowerPoint Presentation</vt:lpstr>
      <vt:lpstr>PowerPoint Presentation</vt:lpstr>
      <vt:lpstr>PowerPoint Presentation</vt:lpstr>
      <vt:lpstr>PowerPoint Presentation</vt:lpstr>
      <vt:lpstr> She was also influenced by mythology, especially the story of Theseus  and the Minotaur.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District 1</vt:lpstr>
      <vt:lpstr>District 2</vt:lpstr>
      <vt:lpstr>District 3</vt:lpstr>
      <vt:lpstr>District 4</vt:lpstr>
      <vt:lpstr>District 5</vt:lpstr>
      <vt:lpstr>District 6</vt:lpstr>
      <vt:lpstr>District 7</vt:lpstr>
      <vt:lpstr>District 8</vt:lpstr>
      <vt:lpstr>District 9</vt:lpstr>
      <vt:lpstr>District 10</vt:lpstr>
      <vt:lpstr>District 11</vt:lpstr>
      <vt:lpstr>District 12</vt:lpstr>
      <vt:lpstr>Your Job</vt:lpstr>
      <vt:lpstr>Happy HOMEWORK Games</vt:lpstr>
      <vt:lpstr>EXIT TICKET</vt:lpstr>
      <vt:lpstr>Start-Up - Discussion</vt:lpstr>
      <vt:lpstr>Start-Up - Writing</vt:lpstr>
      <vt:lpstr>Chapter 1</vt:lpstr>
      <vt:lpstr>HOMEWORK</vt:lpstr>
      <vt:lpstr>EXIT TICKET</vt:lpstr>
      <vt:lpstr>Start-Up - Discussion</vt:lpstr>
      <vt:lpstr>Start-Up - Writing</vt:lpstr>
      <vt:lpstr>Chapter 1</vt:lpstr>
      <vt:lpstr>HOMEWORK</vt:lpstr>
      <vt:lpstr>EXIT TICKET</vt:lpstr>
      <vt:lpstr>Start-Up - Discussion</vt:lpstr>
      <vt:lpstr>Start-Up - Writing</vt:lpstr>
      <vt:lpstr>The Key to Surviving Disaster? Friends and Family</vt:lpstr>
      <vt:lpstr>The Key to Surviving Disaster? Friends and Family</vt:lpstr>
      <vt:lpstr>HOMEWORK</vt:lpstr>
      <vt:lpstr>EXIT TICKET</vt:lpstr>
      <vt:lpstr>Start-Up - Discussion</vt:lpstr>
      <vt:lpstr>Start-Up - Writing</vt:lpstr>
      <vt:lpstr>Chapter 2</vt:lpstr>
      <vt:lpstr>HOMEWORK</vt:lpstr>
      <vt:lpstr>EXIT TICKET</vt:lpstr>
      <vt:lpstr>Start-Up - Discussion</vt:lpstr>
      <vt:lpstr>Start-Up - Writing</vt:lpstr>
      <vt:lpstr>Chapter 3</vt:lpstr>
      <vt:lpstr>HOMEWORK</vt:lpstr>
      <vt:lpstr>EXIT TICKET</vt:lpstr>
      <vt:lpstr>Start-Up - Writing</vt:lpstr>
      <vt:lpstr>Small Group Read</vt:lpstr>
      <vt:lpstr>HOMEWORK</vt:lpstr>
      <vt:lpstr>EXIT TICKET</vt:lpstr>
      <vt:lpstr>PowerPoint Presentation</vt:lpstr>
      <vt:lpstr>PowerPoint Presentation</vt:lpstr>
      <vt:lpstr>Amnesty Day</vt:lpstr>
      <vt:lpstr>Amnesty Day</vt:lpstr>
      <vt:lpstr>Amnesty Day</vt:lpstr>
      <vt:lpstr>Amnesty Day</vt:lpstr>
      <vt:lpstr>Start-Up - Discussion</vt:lpstr>
      <vt:lpstr>Start-Up - Writing</vt:lpstr>
      <vt:lpstr>The Voyage of the James Caird</vt:lpstr>
      <vt:lpstr>The Voyage of the James Caird</vt:lpstr>
      <vt:lpstr>Homework</vt:lpstr>
      <vt:lpstr>Exit Ticket</vt:lpstr>
      <vt:lpstr>Start-Up - Discussion</vt:lpstr>
      <vt:lpstr>Start-Up - Writing</vt:lpstr>
      <vt:lpstr>Chapter 5</vt:lpstr>
      <vt:lpstr>Homework</vt:lpstr>
      <vt:lpstr>Exit Ticket</vt:lpstr>
      <vt:lpstr>Start-Up - Discussion</vt:lpstr>
      <vt:lpstr>Start-Up - Writing</vt:lpstr>
      <vt:lpstr>Chapter 6</vt:lpstr>
      <vt:lpstr>Homework</vt:lpstr>
      <vt:lpstr>Exit Ticket</vt:lpstr>
      <vt:lpstr>Start-Up - Discussion</vt:lpstr>
      <vt:lpstr>Start-Up - Writing</vt:lpstr>
      <vt:lpstr>Chapter 7</vt:lpstr>
      <vt:lpstr>Homework</vt:lpstr>
      <vt:lpstr>Exit Ticket</vt:lpstr>
      <vt:lpstr>Start-Up - Discussion</vt:lpstr>
      <vt:lpstr>Start-Up - Writing</vt:lpstr>
      <vt:lpstr>Chapter 8</vt:lpstr>
      <vt:lpstr>Homework</vt:lpstr>
      <vt:lpstr>Exit Ticket</vt:lpstr>
      <vt:lpstr>PowerPoint Presentation</vt:lpstr>
      <vt:lpstr>Start-Up - Discussion</vt:lpstr>
      <vt:lpstr>Start-Up - Writing</vt:lpstr>
      <vt:lpstr>Chapter 9</vt:lpstr>
      <vt:lpstr>Homework</vt:lpstr>
      <vt:lpstr>Exit Ticket</vt:lpstr>
      <vt:lpstr>PowerPoint Presentation</vt:lpstr>
      <vt:lpstr>Your Job Now…</vt:lpstr>
      <vt:lpstr>Start-Up - Discussion</vt:lpstr>
      <vt:lpstr>Start-Up - Writing</vt:lpstr>
      <vt:lpstr>Chapter 10</vt:lpstr>
      <vt:lpstr>Homework</vt:lpstr>
      <vt:lpstr>Exit Ticket</vt:lpstr>
      <vt:lpstr>Start-Up - Discussion</vt:lpstr>
      <vt:lpstr>Start-Up - Writing</vt:lpstr>
      <vt:lpstr>Chapter 11</vt:lpstr>
      <vt:lpstr>Homework</vt:lpstr>
      <vt:lpstr>Exit Ticket</vt:lpstr>
      <vt:lpstr>PowerPoint Presentation</vt:lpstr>
      <vt:lpstr>Start-Up - Discussion</vt:lpstr>
      <vt:lpstr>Start-Up - Writing</vt:lpstr>
      <vt:lpstr>Chapter 12</vt:lpstr>
      <vt:lpstr>Homework</vt:lpstr>
      <vt:lpstr>Exit Ticket</vt:lpstr>
      <vt:lpstr>Start-Up - Discussion</vt:lpstr>
      <vt:lpstr>Start-Up - Writing</vt:lpstr>
      <vt:lpstr>Chapter 13</vt:lpstr>
      <vt:lpstr>Homework</vt:lpstr>
      <vt:lpstr>Exit Ticket</vt:lpstr>
      <vt:lpstr>Start-Up - Discussion</vt:lpstr>
      <vt:lpstr>Start-Up - Writing</vt:lpstr>
      <vt:lpstr>Chapter 13</vt:lpstr>
      <vt:lpstr>Homework</vt:lpstr>
      <vt:lpstr>Exit Ticket</vt:lpstr>
      <vt:lpstr>Start-Up - Discussion</vt:lpstr>
      <vt:lpstr>Start-Up - Writing</vt:lpstr>
      <vt:lpstr>Homework</vt:lpstr>
      <vt:lpstr>Exit Ticket</vt:lpstr>
      <vt:lpstr>Start-Up - Discussion</vt:lpstr>
      <vt:lpstr>Start-Up - Writing</vt:lpstr>
      <vt:lpstr>Chapter 15</vt:lpstr>
      <vt:lpstr>Homework</vt:lpstr>
      <vt:lpstr>Exit Ticket</vt:lpstr>
      <vt:lpstr>Start-Up - Discussion</vt:lpstr>
      <vt:lpstr>Start-Up - Writing</vt:lpstr>
      <vt:lpstr>Chapter 16</vt:lpstr>
      <vt:lpstr>Homework</vt:lpstr>
      <vt:lpstr>Exit Ticket</vt:lpstr>
      <vt:lpstr>Start-Up - Discussion</vt:lpstr>
      <vt:lpstr>Start-Up - Writing</vt:lpstr>
      <vt:lpstr>Chapter 17 &amp; 18</vt:lpstr>
      <vt:lpstr>Homework</vt:lpstr>
      <vt:lpstr>Exit Ticket</vt:lpstr>
      <vt:lpstr>Start-Up - Discussion</vt:lpstr>
      <vt:lpstr>Start-Up - Writing</vt:lpstr>
      <vt:lpstr>Titanic vs. Lusitania</vt:lpstr>
      <vt:lpstr>Homework</vt:lpstr>
      <vt:lpstr>Exit Ticket</vt:lpstr>
      <vt:lpstr>PowerPoint Presentation</vt:lpstr>
      <vt:lpstr>Welcome to the Escape Arena</vt:lpstr>
      <vt:lpstr>The Rules</vt:lpstr>
      <vt:lpstr>!!!!!!! WARNING !!!!!!</vt:lpstr>
      <vt:lpstr>The Reaping</vt:lpstr>
      <vt:lpstr>PowerPoint Presentation</vt:lpstr>
      <vt:lpstr>PowerPoint Presentation</vt:lpstr>
      <vt:lpstr>PowerPoint Presentation</vt:lpstr>
      <vt:lpstr>Part 2 Quiz - Instructions</vt:lpstr>
      <vt:lpstr>Part 2 Quiz - Instructions</vt:lpstr>
      <vt:lpstr>Chapter 19</vt:lpstr>
      <vt:lpstr>Homework</vt:lpstr>
      <vt:lpstr>Start-Up - Discussion</vt:lpstr>
      <vt:lpstr>Start-Up - Writing</vt:lpstr>
      <vt:lpstr>Chapter 19 &amp; 20</vt:lpstr>
      <vt:lpstr>Homework</vt:lpstr>
      <vt:lpstr>Exit Ticket</vt:lpstr>
      <vt:lpstr>BEFORE WE BEGIN TODAY…</vt:lpstr>
      <vt:lpstr>Start-Up - Discussion</vt:lpstr>
      <vt:lpstr>Start-Up - Writing</vt:lpstr>
      <vt:lpstr>Chapter 20/21</vt:lpstr>
      <vt:lpstr>Homework</vt:lpstr>
      <vt:lpstr>Exit Ticket</vt:lpstr>
      <vt:lpstr>PowerPoint Presentation</vt:lpstr>
      <vt:lpstr>Start-Up - Discussion</vt:lpstr>
      <vt:lpstr>Start-Up - Writing</vt:lpstr>
      <vt:lpstr>Chapter 21 &amp; 22</vt:lpstr>
      <vt:lpstr>Homework</vt:lpstr>
      <vt:lpstr>Exit Ticket</vt:lpstr>
      <vt:lpstr>PowerPoint Presentation</vt:lpstr>
      <vt:lpstr>Start-Up - Discussion</vt:lpstr>
      <vt:lpstr>Start-Up - Writing</vt:lpstr>
      <vt:lpstr>Chapter 23</vt:lpstr>
      <vt:lpstr>Homework</vt:lpstr>
      <vt:lpstr>Exit Ticket</vt:lpstr>
      <vt:lpstr>Start-Up - Discussion</vt:lpstr>
      <vt:lpstr>Start-Up - Writing</vt:lpstr>
      <vt:lpstr>Chapter 24</vt:lpstr>
      <vt:lpstr>Homework</vt:lpstr>
      <vt:lpstr>Exit Ticket</vt:lpstr>
      <vt:lpstr>NO Start-Up  Keep chromebooks closed!</vt:lpstr>
      <vt:lpstr>Finding Evidence</vt:lpstr>
      <vt:lpstr>Find The Correct Evidence(Quote)!</vt:lpstr>
      <vt:lpstr>Evidence/Detail</vt:lpstr>
      <vt:lpstr>Find The Correct Evidence(Quote)!</vt:lpstr>
      <vt:lpstr>Group Members-Roles</vt:lpstr>
      <vt:lpstr>Round 1</vt:lpstr>
      <vt:lpstr>Round 2</vt:lpstr>
      <vt:lpstr>Round 3</vt:lpstr>
      <vt:lpstr>Start-Up – Mini-Quiz</vt:lpstr>
      <vt:lpstr>Chapter 25</vt:lpstr>
      <vt:lpstr>Homework</vt:lpstr>
      <vt:lpstr>Exit Ticket</vt:lpstr>
      <vt:lpstr>PowerPoint Presentation</vt:lpstr>
      <vt:lpstr>Start-Up - Discussion</vt:lpstr>
      <vt:lpstr>Start-Up - Writing</vt:lpstr>
      <vt:lpstr>Chapter 26</vt:lpstr>
      <vt:lpstr>Homework</vt:lpstr>
      <vt:lpstr>NO Exit Ticket</vt:lpstr>
      <vt:lpstr>Start-Up - Discussion</vt:lpstr>
      <vt:lpstr>Start-Up - Writing</vt:lpstr>
      <vt:lpstr>Chapter 27</vt:lpstr>
      <vt:lpstr>Homework</vt:lpstr>
      <vt:lpstr>Exit Ticket</vt:lpstr>
      <vt:lpstr>No Start-Up</vt:lpstr>
      <vt:lpstr>Silent Conversation </vt:lpstr>
      <vt:lpstr>PowerPoint Presentation</vt:lpstr>
      <vt:lpstr>Reply Starters</vt:lpstr>
      <vt:lpstr>PowerPoint Presentation</vt:lpstr>
      <vt:lpstr>PowerPoint Presentation</vt:lpstr>
      <vt:lpstr>PowerPoint Presentation</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Up - Discussion</dc:title>
  <dc:creator>James McElroy</dc:creator>
  <cp:lastModifiedBy>James McElroy</cp:lastModifiedBy>
  <cp:revision>141</cp:revision>
  <cp:lastPrinted>2019-10-31T14:08:05Z</cp:lastPrinted>
  <dcterms:created xsi:type="dcterms:W3CDTF">2019-10-03T14:53:34Z</dcterms:created>
  <dcterms:modified xsi:type="dcterms:W3CDTF">2019-12-11T19:46:48Z</dcterms:modified>
</cp:coreProperties>
</file>