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9" r:id="rId3"/>
    <p:sldId id="257" r:id="rId4"/>
    <p:sldId id="258" r:id="rId5"/>
    <p:sldId id="260" r:id="rId6"/>
    <p:sldId id="263" r:id="rId7"/>
    <p:sldId id="261" r:id="rId8"/>
    <p:sldId id="262" r:id="rId9"/>
    <p:sldId id="266" r:id="rId10"/>
    <p:sldId id="264" r:id="rId11"/>
    <p:sldId id="278" r:id="rId12"/>
    <p:sldId id="279" r:id="rId13"/>
    <p:sldId id="265" r:id="rId14"/>
    <p:sldId id="267" r:id="rId15"/>
    <p:sldId id="268" r:id="rId16"/>
    <p:sldId id="269" r:id="rId17"/>
    <p:sldId id="270" r:id="rId18"/>
    <p:sldId id="273" r:id="rId19"/>
    <p:sldId id="272" r:id="rId20"/>
    <p:sldId id="274" r:id="rId21"/>
    <p:sldId id="275" r:id="rId22"/>
    <p:sldId id="276" r:id="rId23"/>
    <p:sldId id="277" r:id="rId24"/>
    <p:sldId id="280" r:id="rId25"/>
    <p:sldId id="281" r:id="rId26"/>
    <p:sldId id="282" r:id="rId27"/>
    <p:sldId id="283" r:id="rId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r>
              <a:rPr lang="en-US" smtClean="0"/>
              <a:t>Day 3</a:t>
            </a:r>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16BAE9C0-702F-4221-8E07-B1C58AF0C3CD}" type="datetimeFigureOut">
              <a:rPr lang="en-US" smtClean="0"/>
              <a:t>10/20/2014</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2C313680-0C8F-4E00-9060-3F8C141B799A}" type="slidenum">
              <a:rPr lang="en-US" smtClean="0"/>
              <a:t>‹#›</a:t>
            </a:fld>
            <a:endParaRPr lang="en-US"/>
          </a:p>
        </p:txBody>
      </p:sp>
    </p:spTree>
    <p:extLst>
      <p:ext uri="{BB962C8B-B14F-4D97-AF65-F5344CB8AC3E}">
        <p14:creationId xmlns:p14="http://schemas.microsoft.com/office/powerpoint/2010/main" val="148683626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r>
              <a:rPr lang="en-US" smtClean="0"/>
              <a:t>Day 3</a:t>
            </a: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C3F8D90-F3AF-4BF2-A499-AB06D6092915}" type="datetimeFigureOut">
              <a:rPr lang="en-US" smtClean="0"/>
              <a:t>10/21/2014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998DE219-B18A-4211-B690-CD786B8CB875}" type="slidenum">
              <a:rPr lang="en-US" smtClean="0"/>
              <a:t>‹#›</a:t>
            </a:fld>
            <a:endParaRPr lang="en-US"/>
          </a:p>
        </p:txBody>
      </p:sp>
    </p:spTree>
    <p:extLst>
      <p:ext uri="{BB962C8B-B14F-4D97-AF65-F5344CB8AC3E}">
        <p14:creationId xmlns:p14="http://schemas.microsoft.com/office/powerpoint/2010/main" val="383228121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Header Placeholder 4"/>
          <p:cNvSpPr>
            <a:spLocks noGrp="1"/>
          </p:cNvSpPr>
          <p:nvPr>
            <p:ph type="hdr" sz="quarter" idx="10"/>
          </p:nvPr>
        </p:nvSpPr>
        <p:spPr/>
        <p:txBody>
          <a:bodyPr/>
          <a:lstStyle/>
          <a:p>
            <a:r>
              <a:rPr lang="en-US" smtClean="0"/>
              <a:t>Day 3</a:t>
            </a:r>
            <a:endParaRPr lang="en-US"/>
          </a:p>
        </p:txBody>
      </p:sp>
    </p:spTree>
    <p:extLst>
      <p:ext uri="{BB962C8B-B14F-4D97-AF65-F5344CB8AC3E}">
        <p14:creationId xmlns:p14="http://schemas.microsoft.com/office/powerpoint/2010/main" val="69368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5B9608-5849-4D38-9F74-661023B3C7B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96630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B9608-5849-4D38-9F74-661023B3C7B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251682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B9608-5849-4D38-9F74-661023B3C7B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189443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B9608-5849-4D38-9F74-661023B3C7B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319448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B9608-5849-4D38-9F74-661023B3C7B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154393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B9608-5849-4D38-9F74-661023B3C7B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110846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5B9608-5849-4D38-9F74-661023B3C7BB}"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238329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5B9608-5849-4D38-9F74-661023B3C7BB}"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9362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B9608-5849-4D38-9F74-661023B3C7BB}"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230569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B9608-5849-4D38-9F74-661023B3C7B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63869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B9608-5849-4D38-9F74-661023B3C7B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AA7D16-6EEA-4072-8159-AFB340464F85}" type="slidenum">
              <a:rPr lang="en-US" smtClean="0"/>
              <a:t>‹#›</a:t>
            </a:fld>
            <a:endParaRPr lang="en-US"/>
          </a:p>
        </p:txBody>
      </p:sp>
    </p:spTree>
    <p:extLst>
      <p:ext uri="{BB962C8B-B14F-4D97-AF65-F5344CB8AC3E}">
        <p14:creationId xmlns:p14="http://schemas.microsoft.com/office/powerpoint/2010/main" val="384232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B9608-5849-4D38-9F74-661023B3C7BB}" type="datetimeFigureOut">
              <a:rPr lang="en-US" smtClean="0"/>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A7D16-6EEA-4072-8159-AFB340464F85}" type="slidenum">
              <a:rPr lang="en-US" smtClean="0"/>
              <a:t>‹#›</a:t>
            </a:fld>
            <a:endParaRPr lang="en-US"/>
          </a:p>
        </p:txBody>
      </p:sp>
    </p:spTree>
    <p:extLst>
      <p:ext uri="{BB962C8B-B14F-4D97-AF65-F5344CB8AC3E}">
        <p14:creationId xmlns:p14="http://schemas.microsoft.com/office/powerpoint/2010/main" val="932690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ytimes.com/video/opinion/1231545255329/a-dirty-job.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dqCSgCDGNT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Partner Discussion</a:t>
            </a:r>
            <a:endParaRPr lang="en-US" b="1" dirty="0"/>
          </a:p>
        </p:txBody>
      </p:sp>
      <p:sp>
        <p:nvSpPr>
          <p:cNvPr id="5" name="Content Placeholder 4"/>
          <p:cNvSpPr>
            <a:spLocks noGrp="1"/>
          </p:cNvSpPr>
          <p:nvPr>
            <p:ph idx="1"/>
          </p:nvPr>
        </p:nvSpPr>
        <p:spPr>
          <a:xfrm>
            <a:off x="457200" y="1295400"/>
            <a:ext cx="8229600" cy="5181600"/>
          </a:xfrm>
        </p:spPr>
        <p:txBody>
          <a:bodyPr>
            <a:normAutofit fontScale="92500" lnSpcReduction="20000"/>
          </a:bodyPr>
          <a:lstStyle/>
          <a:p>
            <a:pPr marL="0" indent="0" algn="ctr">
              <a:buNone/>
            </a:pPr>
            <a:r>
              <a:rPr lang="en-US" sz="2800" b="1" dirty="0" smtClean="0"/>
              <a:t>Last week, we spent time studying </a:t>
            </a:r>
            <a:r>
              <a:rPr lang="en-US" sz="2800" b="1" dirty="0" err="1" smtClean="0"/>
              <a:t>Olaudah</a:t>
            </a:r>
            <a:r>
              <a:rPr lang="en-US" sz="2800" b="1" dirty="0" smtClean="0"/>
              <a:t> Equiano’s slave narrative, written in the late 1700s to encourage the abolition of slavery. </a:t>
            </a:r>
          </a:p>
          <a:p>
            <a:pPr marL="0" indent="0" algn="ctr">
              <a:buNone/>
            </a:pPr>
            <a:endParaRPr lang="en-US" sz="2800" b="1" dirty="0" smtClean="0"/>
          </a:p>
          <a:p>
            <a:pPr marL="0" indent="0" algn="ctr">
              <a:buNone/>
            </a:pPr>
            <a:r>
              <a:rPr lang="en-US" b="1" dirty="0"/>
              <a:t> </a:t>
            </a:r>
            <a:r>
              <a:rPr lang="en-US" b="1" dirty="0" smtClean="0"/>
              <a:t>   </a:t>
            </a:r>
            <a:r>
              <a:rPr lang="en-US" sz="4000" b="1" dirty="0" smtClean="0"/>
              <a:t>Despite his dying before the abolition bill in England was passed, would you say that Equiano’s efforts to abolish the practice of buying and selling of human lives was a success? Why or Why not?</a:t>
            </a:r>
            <a:endParaRPr lang="en-US" sz="4000" b="1" dirty="0" smtClean="0"/>
          </a:p>
          <a:p>
            <a:pPr marL="0" indent="0" algn="ctr">
              <a:buNone/>
            </a:pPr>
            <a:endParaRPr lang="en-US" b="1" dirty="0" smtClean="0"/>
          </a:p>
          <a:p>
            <a:pPr marL="0" indent="0" algn="ctr">
              <a:buNone/>
            </a:pPr>
            <a:r>
              <a:rPr lang="en-US" b="1" dirty="0" smtClean="0"/>
              <a:t>Take 1 minute to discuss this with your </a:t>
            </a:r>
            <a:r>
              <a:rPr lang="en-US" b="1" dirty="0" smtClean="0">
                <a:solidFill>
                  <a:srgbClr val="0070C0"/>
                </a:solidFill>
              </a:rPr>
              <a:t>HORIZONTAL</a:t>
            </a:r>
            <a:r>
              <a:rPr lang="en-US" b="1" dirty="0" smtClean="0"/>
              <a:t> partner. BE PREPARED TO SHARE.</a:t>
            </a:r>
            <a:endParaRPr lang="en-US" b="1" dirty="0"/>
          </a:p>
        </p:txBody>
      </p:sp>
      <p:sp>
        <p:nvSpPr>
          <p:cNvPr id="2" name="TextBox 1"/>
          <p:cNvSpPr txBox="1"/>
          <p:nvPr/>
        </p:nvSpPr>
        <p:spPr>
          <a:xfrm>
            <a:off x="8153400" y="152400"/>
            <a:ext cx="762000" cy="369332"/>
          </a:xfrm>
          <a:prstGeom prst="rect">
            <a:avLst/>
          </a:prstGeom>
          <a:noFill/>
        </p:spPr>
        <p:txBody>
          <a:bodyPr wrap="square" rtlCol="0">
            <a:spAutoFit/>
          </a:bodyPr>
          <a:lstStyle/>
          <a:p>
            <a:r>
              <a:rPr lang="en-US" dirty="0" smtClean="0"/>
              <a:t>Day 1</a:t>
            </a:r>
            <a:endParaRPr lang="en-US" dirty="0"/>
          </a:p>
        </p:txBody>
      </p:sp>
    </p:spTree>
    <p:extLst>
      <p:ext uri="{BB962C8B-B14F-4D97-AF65-F5344CB8AC3E}">
        <p14:creationId xmlns:p14="http://schemas.microsoft.com/office/powerpoint/2010/main" val="26784089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Work</a:t>
            </a:r>
            <a:endParaRPr lang="en-US" b="1" dirty="0"/>
          </a:p>
        </p:txBody>
      </p:sp>
      <p:sp>
        <p:nvSpPr>
          <p:cNvPr id="3" name="Content Placeholder 2"/>
          <p:cNvSpPr>
            <a:spLocks noGrp="1"/>
          </p:cNvSpPr>
          <p:nvPr>
            <p:ph idx="1"/>
          </p:nvPr>
        </p:nvSpPr>
        <p:spPr/>
        <p:txBody>
          <a:bodyPr/>
          <a:lstStyle/>
          <a:p>
            <a:r>
              <a:rPr lang="en-US" b="1" dirty="0" smtClean="0"/>
              <a:t>Read through the article, “Fighting Back, One Brothel Raid at a Time.” </a:t>
            </a:r>
          </a:p>
          <a:p>
            <a:r>
              <a:rPr lang="en-US" b="1" dirty="0" smtClean="0"/>
              <a:t>Highlight any words, phrases, or images that stand out to you in the article.</a:t>
            </a:r>
          </a:p>
          <a:p>
            <a:r>
              <a:rPr lang="en-US" b="1" dirty="0" smtClean="0"/>
              <a:t>Now, using the article, answer the questions on the worksheet. You may work collaboratively with your group, but you are still responsible for a completed worksheet.</a:t>
            </a:r>
            <a:endParaRPr lang="en-US" b="1" dirty="0"/>
          </a:p>
        </p:txBody>
      </p:sp>
    </p:spTree>
    <p:extLst>
      <p:ext uri="{BB962C8B-B14F-4D97-AF65-F5344CB8AC3E}">
        <p14:creationId xmlns:p14="http://schemas.microsoft.com/office/powerpoint/2010/main" val="264469220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1</a:t>
            </a:r>
            <a:endParaRPr lang="en-US" b="1" dirty="0"/>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sz="3200" b="1" dirty="0" smtClean="0"/>
              <a:t>Where can I find the information I need to answer the first question?</a:t>
            </a:r>
            <a:r>
              <a:rPr lang="en-US" sz="3200" b="1" dirty="0">
                <a:solidFill>
                  <a:srgbClr val="FF0000"/>
                </a:solidFill>
              </a:rPr>
              <a:t> </a:t>
            </a:r>
            <a:endParaRPr lang="en-US" sz="3200" b="1" dirty="0" smtClean="0">
              <a:solidFill>
                <a:srgbClr val="FF0000"/>
              </a:solidFill>
            </a:endParaRPr>
          </a:p>
          <a:p>
            <a:pPr marL="742950" lvl="2" indent="-342900"/>
            <a:r>
              <a:rPr lang="en-US" sz="2800" b="1" dirty="0" smtClean="0">
                <a:solidFill>
                  <a:srgbClr val="FF0000"/>
                </a:solidFill>
              </a:rPr>
              <a:t>Paragraph </a:t>
            </a:r>
            <a:r>
              <a:rPr lang="en-US" sz="2800" b="1" dirty="0">
                <a:solidFill>
                  <a:srgbClr val="FF0000"/>
                </a:solidFill>
              </a:rPr>
              <a:t>2 tells me who Somali Mam is and why she is dedicated to her cause.</a:t>
            </a:r>
          </a:p>
          <a:p>
            <a:endParaRPr lang="en-US" b="1" dirty="0" smtClean="0"/>
          </a:p>
          <a:p>
            <a:r>
              <a:rPr lang="en-US" b="1" dirty="0" smtClean="0"/>
              <a:t>How do I use and cite that evidence?</a:t>
            </a:r>
          </a:p>
          <a:p>
            <a:pPr lvl="1">
              <a:buFont typeface="Arial" panose="020B0604020202020204" pitchFamily="34" charset="0"/>
              <a:buChar char="•"/>
            </a:pPr>
            <a:r>
              <a:rPr lang="en-US" b="1" dirty="0" smtClean="0">
                <a:solidFill>
                  <a:srgbClr val="FF0000"/>
                </a:solidFill>
              </a:rPr>
              <a:t>Somali Mam is an anti-trafficking activist in Cambodia who fights against human slavery because “she herself was sold as a child to a Cambodian brothel” (</a:t>
            </a:r>
            <a:r>
              <a:rPr lang="en-US" b="1" dirty="0" err="1" smtClean="0">
                <a:solidFill>
                  <a:srgbClr val="FF0000"/>
                </a:solidFill>
              </a:rPr>
              <a:t>Kristof</a:t>
            </a:r>
            <a:r>
              <a:rPr lang="en-US" b="1" dirty="0" smtClean="0">
                <a:solidFill>
                  <a:srgbClr val="FF0000"/>
                </a:solidFill>
              </a:rPr>
              <a:t>).</a:t>
            </a:r>
          </a:p>
          <a:p>
            <a:endParaRPr lang="en-US" b="1" dirty="0" smtClean="0"/>
          </a:p>
          <a:p>
            <a:pPr marL="457200" lvl="1" indent="0">
              <a:buNone/>
            </a:pPr>
            <a:endParaRPr lang="en-US" b="1" dirty="0" smtClean="0">
              <a:solidFill>
                <a:srgbClr val="FF0000"/>
              </a:solidFill>
            </a:endParaRPr>
          </a:p>
          <a:p>
            <a:pPr lvl="1">
              <a:buFont typeface="Arial" panose="020B0604020202020204" pitchFamily="34" charset="0"/>
              <a:buChar char="•"/>
            </a:pPr>
            <a:endParaRPr lang="en-US" b="1" dirty="0" smtClean="0">
              <a:solidFill>
                <a:srgbClr val="FF0000"/>
              </a:solidFill>
            </a:endParaRPr>
          </a:p>
        </p:txBody>
      </p:sp>
    </p:spTree>
    <p:extLst>
      <p:ext uri="{BB962C8B-B14F-4D97-AF65-F5344CB8AC3E}">
        <p14:creationId xmlns:p14="http://schemas.microsoft.com/office/powerpoint/2010/main" val="253476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2</a:t>
            </a:r>
            <a:endParaRPr lang="en-US" b="1" dirty="0"/>
          </a:p>
        </p:txBody>
      </p:sp>
      <p:sp>
        <p:nvSpPr>
          <p:cNvPr id="3" name="Content Placeholder 2"/>
          <p:cNvSpPr>
            <a:spLocks noGrp="1"/>
          </p:cNvSpPr>
          <p:nvPr>
            <p:ph idx="1"/>
          </p:nvPr>
        </p:nvSpPr>
        <p:spPr/>
        <p:txBody>
          <a:bodyPr>
            <a:normAutofit/>
          </a:bodyPr>
          <a:lstStyle/>
          <a:p>
            <a:pPr marL="0" lvl="1" indent="0" algn="ctr">
              <a:buNone/>
            </a:pPr>
            <a:r>
              <a:rPr lang="en-US" sz="4400" b="1" dirty="0" smtClean="0"/>
              <a:t>Take a moment and discuss question 2 with your quad. What do you think of </a:t>
            </a:r>
            <a:r>
              <a:rPr lang="en-US" sz="4400" b="1" dirty="0" err="1" smtClean="0"/>
              <a:t>Somaly</a:t>
            </a:r>
            <a:r>
              <a:rPr lang="en-US" sz="4400" b="1" dirty="0" smtClean="0"/>
              <a:t> Mam’s quote? What does it show about her dedication to this cause?</a:t>
            </a:r>
            <a:endParaRPr lang="en-US" sz="4400" b="1" dirty="0" smtClean="0">
              <a:solidFill>
                <a:srgbClr val="FF0000"/>
              </a:solidFill>
            </a:endParaRPr>
          </a:p>
          <a:p>
            <a:endParaRPr lang="en-US" b="1" dirty="0" smtClean="0"/>
          </a:p>
          <a:p>
            <a:pPr marL="457200" lvl="1" indent="0">
              <a:buNone/>
            </a:pPr>
            <a:endParaRPr lang="en-US" b="1" dirty="0" smtClean="0">
              <a:solidFill>
                <a:srgbClr val="FF0000"/>
              </a:solidFill>
            </a:endParaRPr>
          </a:p>
          <a:p>
            <a:pPr lvl="1">
              <a:buFont typeface="Arial" panose="020B0604020202020204" pitchFamily="34" charset="0"/>
              <a:buChar char="•"/>
            </a:pPr>
            <a:endParaRPr lang="en-US" b="1" dirty="0" smtClean="0">
              <a:solidFill>
                <a:srgbClr val="FF0000"/>
              </a:solidFill>
            </a:endParaRPr>
          </a:p>
        </p:txBody>
      </p:sp>
    </p:spTree>
    <p:extLst>
      <p:ext uri="{BB962C8B-B14F-4D97-AF65-F5344CB8AC3E}">
        <p14:creationId xmlns:p14="http://schemas.microsoft.com/office/powerpoint/2010/main" val="262710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Of the answers to the true/false quiz </a:t>
            </a:r>
            <a:r>
              <a:rPr lang="en-US" sz="2400" b="1" i="1" dirty="0" smtClean="0"/>
              <a:t>(or any of the 21 other facts in the video)</a:t>
            </a:r>
            <a:r>
              <a:rPr lang="en-US" sz="3600" b="1" dirty="0" smtClean="0"/>
              <a:t>, which one did you find the most shocking/disturbing? Why do you think that one had the strongest effect on you?</a:t>
            </a:r>
            <a:endParaRPr lang="en-US" sz="3600" b="1" dirty="0"/>
          </a:p>
        </p:txBody>
      </p:sp>
    </p:spTree>
    <p:extLst>
      <p:ext uri="{BB962C8B-B14F-4D97-AF65-F5344CB8AC3E}">
        <p14:creationId xmlns:p14="http://schemas.microsoft.com/office/powerpoint/2010/main" val="40552982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a:t>
            </a:r>
            <a:endParaRPr lang="en-US" b="1" dirty="0"/>
          </a:p>
        </p:txBody>
      </p:sp>
      <p:sp>
        <p:nvSpPr>
          <p:cNvPr id="3" name="Content Placeholder 2"/>
          <p:cNvSpPr>
            <a:spLocks noGrp="1"/>
          </p:cNvSpPr>
          <p:nvPr>
            <p:ph idx="1"/>
          </p:nvPr>
        </p:nvSpPr>
        <p:spPr/>
        <p:txBody>
          <a:bodyPr/>
          <a:lstStyle/>
          <a:p>
            <a:pPr marL="0" indent="0" algn="ctr">
              <a:buNone/>
            </a:pPr>
            <a:r>
              <a:rPr lang="en-US" b="1" dirty="0" smtClean="0"/>
              <a:t>“There are two sides to every story.”</a:t>
            </a:r>
          </a:p>
          <a:p>
            <a:pPr marL="0" indent="0" algn="ctr">
              <a:buNone/>
            </a:pPr>
            <a:endParaRPr lang="en-US" b="1" dirty="0"/>
          </a:p>
          <a:p>
            <a:pPr marL="0" indent="0" algn="ctr">
              <a:buNone/>
            </a:pPr>
            <a:r>
              <a:rPr lang="en-US" b="1" dirty="0" smtClean="0"/>
              <a:t>In your folder, discuss this common saying. Do you find it to be universally true? Can you think of any instances where it is untrue? If so, give one. Why is it important to look at both sides of a story before forming an opinion?</a:t>
            </a:r>
            <a:endParaRPr lang="en-US" b="1" dirty="0"/>
          </a:p>
        </p:txBody>
      </p:sp>
      <p:sp>
        <p:nvSpPr>
          <p:cNvPr id="4" name="TextBox 3"/>
          <p:cNvSpPr txBox="1"/>
          <p:nvPr/>
        </p:nvSpPr>
        <p:spPr>
          <a:xfrm>
            <a:off x="8153400" y="152400"/>
            <a:ext cx="762000" cy="369332"/>
          </a:xfrm>
          <a:prstGeom prst="rect">
            <a:avLst/>
          </a:prstGeom>
          <a:noFill/>
        </p:spPr>
        <p:txBody>
          <a:bodyPr wrap="square" rtlCol="0">
            <a:spAutoFit/>
          </a:bodyPr>
          <a:lstStyle/>
          <a:p>
            <a:r>
              <a:rPr lang="en-US" dirty="0" smtClean="0"/>
              <a:t>Day 2</a:t>
            </a:r>
            <a:endParaRPr lang="en-US" dirty="0"/>
          </a:p>
        </p:txBody>
      </p:sp>
    </p:spTree>
    <p:extLst>
      <p:ext uri="{BB962C8B-B14F-4D97-AF65-F5344CB8AC3E}">
        <p14:creationId xmlns:p14="http://schemas.microsoft.com/office/powerpoint/2010/main" val="5920249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“Sweatshops” – Partner Discussion</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With your </a:t>
            </a:r>
            <a:r>
              <a:rPr lang="en-US" b="1" dirty="0" smtClean="0">
                <a:solidFill>
                  <a:srgbClr val="00B0F0"/>
                </a:solidFill>
              </a:rPr>
              <a:t>VERTICAL</a:t>
            </a:r>
            <a:r>
              <a:rPr lang="en-US" b="1" dirty="0" smtClean="0"/>
              <a:t> partner, take 1-2 minutes to discuss the following:</a:t>
            </a:r>
          </a:p>
          <a:p>
            <a:pPr marL="0" indent="0" algn="ctr">
              <a:buNone/>
            </a:pPr>
            <a:r>
              <a:rPr lang="en-US" sz="4400" b="1" dirty="0" smtClean="0"/>
              <a:t>When you hear the term “Sweatshop” what does it make you think of? Where have you heard the term before? </a:t>
            </a:r>
          </a:p>
          <a:p>
            <a:pPr marL="0" indent="0" algn="ctr">
              <a:buNone/>
            </a:pPr>
            <a:endParaRPr lang="en-US" b="1" dirty="0"/>
          </a:p>
          <a:p>
            <a:pPr marL="0" indent="0" algn="ctr">
              <a:buNone/>
            </a:pPr>
            <a:r>
              <a:rPr lang="en-US" b="1" dirty="0" smtClean="0"/>
              <a:t>BE PREPARED TO SHARE!</a:t>
            </a:r>
            <a:endParaRPr lang="en-US" b="1" dirty="0"/>
          </a:p>
        </p:txBody>
      </p:sp>
    </p:spTree>
    <p:extLst>
      <p:ext uri="{BB962C8B-B14F-4D97-AF65-F5344CB8AC3E}">
        <p14:creationId xmlns:p14="http://schemas.microsoft.com/office/powerpoint/2010/main" val="137804112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“Sweatshops” – Class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When you hear the term “Sweatshop” what does it make you think of? Where have you heard the term before? </a:t>
            </a:r>
          </a:p>
        </p:txBody>
      </p:sp>
    </p:spTree>
    <p:extLst>
      <p:ext uri="{BB962C8B-B14F-4D97-AF65-F5344CB8AC3E}">
        <p14:creationId xmlns:p14="http://schemas.microsoft.com/office/powerpoint/2010/main" val="195996978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Two Sides to the Sweatshop Story</a:t>
            </a:r>
            <a:endParaRPr lang="en-US" b="1" dirty="0"/>
          </a:p>
        </p:txBody>
      </p:sp>
      <p:sp>
        <p:nvSpPr>
          <p:cNvPr id="3" name="Content Placeholder 2"/>
          <p:cNvSpPr>
            <a:spLocks noGrp="1"/>
          </p:cNvSpPr>
          <p:nvPr>
            <p:ph idx="1"/>
          </p:nvPr>
        </p:nvSpPr>
        <p:spPr>
          <a:xfrm>
            <a:off x="457200" y="1066800"/>
            <a:ext cx="8229600" cy="5638800"/>
          </a:xfrm>
        </p:spPr>
        <p:txBody>
          <a:bodyPr>
            <a:normAutofit fontScale="85000" lnSpcReduction="20000"/>
          </a:bodyPr>
          <a:lstStyle/>
          <a:p>
            <a:r>
              <a:rPr lang="en-US" sz="3500" b="1" dirty="0"/>
              <a:t>Today you are going to look at two sides of one issue and decide which writer was more </a:t>
            </a:r>
            <a:r>
              <a:rPr lang="en-US" sz="3500" b="1" dirty="0" smtClean="0"/>
              <a:t>persuasive.</a:t>
            </a:r>
          </a:p>
          <a:p>
            <a:r>
              <a:rPr lang="en-US" sz="3500" b="1" dirty="0" smtClean="0"/>
              <a:t>Consider </a:t>
            </a:r>
            <a:r>
              <a:rPr lang="en-US" sz="3500" b="1" dirty="0"/>
              <a:t>things like their use of ethos, pathos, and logos.  </a:t>
            </a:r>
            <a:endParaRPr lang="en-US" sz="3500" b="1" dirty="0" smtClean="0"/>
          </a:p>
          <a:p>
            <a:r>
              <a:rPr lang="en-US" sz="3500" b="1" dirty="0" smtClean="0"/>
              <a:t>Which </a:t>
            </a:r>
            <a:r>
              <a:rPr lang="en-US" sz="3500" b="1" dirty="0"/>
              <a:t>writer do you trust more? Why? </a:t>
            </a:r>
            <a:endParaRPr lang="en-US" sz="3500" b="1" dirty="0" smtClean="0"/>
          </a:p>
          <a:p>
            <a:r>
              <a:rPr lang="en-US" sz="3500" b="1" dirty="0" smtClean="0"/>
              <a:t>Which </a:t>
            </a:r>
            <a:r>
              <a:rPr lang="en-US" sz="3500" b="1" dirty="0"/>
              <a:t>writer makes you feel? Feel what? </a:t>
            </a:r>
            <a:endParaRPr lang="en-US" sz="3500" b="1" dirty="0" smtClean="0"/>
          </a:p>
          <a:p>
            <a:r>
              <a:rPr lang="en-US" sz="3500" b="1" dirty="0" smtClean="0"/>
              <a:t>Which </a:t>
            </a:r>
            <a:r>
              <a:rPr lang="en-US" sz="3500" b="1" dirty="0"/>
              <a:t>writer had more convincing evidence?  </a:t>
            </a:r>
            <a:r>
              <a:rPr lang="en-US" sz="3500" b="1" dirty="0" smtClean="0"/>
              <a:t>Explain.</a:t>
            </a:r>
          </a:p>
          <a:p>
            <a:r>
              <a:rPr lang="en-US" sz="3500" b="1" dirty="0" smtClean="0"/>
              <a:t>Consider </a:t>
            </a:r>
            <a:r>
              <a:rPr lang="en-US" sz="3500" b="1" dirty="0"/>
              <a:t>their writing – which piece was better written in terms of style (think about their vocabulary, sentences, use of parallel structure, imagery, rhetorical questions, etc.). </a:t>
            </a:r>
          </a:p>
          <a:p>
            <a:endParaRPr lang="en-US" dirty="0"/>
          </a:p>
        </p:txBody>
      </p:sp>
    </p:spTree>
    <p:extLst>
      <p:ext uri="{BB962C8B-B14F-4D97-AF65-F5344CB8AC3E}">
        <p14:creationId xmlns:p14="http://schemas.microsoft.com/office/powerpoint/2010/main" val="162786002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Two Sides to the Sweatshop Story</a:t>
            </a:r>
            <a:endParaRPr lang="en-US" b="1" dirty="0"/>
          </a:p>
        </p:txBody>
      </p:sp>
      <p:sp>
        <p:nvSpPr>
          <p:cNvPr id="3" name="Content Placeholder 2"/>
          <p:cNvSpPr>
            <a:spLocks noGrp="1"/>
          </p:cNvSpPr>
          <p:nvPr>
            <p:ph idx="1"/>
          </p:nvPr>
        </p:nvSpPr>
        <p:spPr>
          <a:xfrm>
            <a:off x="457200" y="1066800"/>
            <a:ext cx="8229600" cy="5638800"/>
          </a:xfrm>
        </p:spPr>
        <p:txBody>
          <a:bodyPr>
            <a:normAutofit/>
          </a:bodyPr>
          <a:lstStyle/>
          <a:p>
            <a:r>
              <a:rPr lang="en-US" sz="3500" b="1" dirty="0" smtClean="0"/>
              <a:t>Take out a piece of paper and fold it lengthwise. </a:t>
            </a:r>
          </a:p>
          <a:p>
            <a:r>
              <a:rPr lang="en-US" sz="3500" b="1" dirty="0" smtClean="0"/>
              <a:t>One side will be titled </a:t>
            </a:r>
            <a:r>
              <a:rPr lang="en-US" sz="3500" b="1" u="sng" dirty="0" smtClean="0"/>
              <a:t>Article. </a:t>
            </a:r>
            <a:r>
              <a:rPr lang="en-US" sz="3500" b="1" dirty="0" smtClean="0"/>
              <a:t>The other side will be titled </a:t>
            </a:r>
            <a:r>
              <a:rPr lang="en-US" sz="3500" b="1" u="sng" dirty="0" smtClean="0"/>
              <a:t>Video.</a:t>
            </a:r>
            <a:endParaRPr lang="en-US" sz="3500" b="1" dirty="0" smtClean="0"/>
          </a:p>
          <a:p>
            <a:r>
              <a:rPr lang="en-US" sz="3500" b="1" dirty="0" smtClean="0"/>
              <a:t>You will use this paper to make notes for yourself on the two sources we will see today. </a:t>
            </a:r>
            <a:endParaRPr lang="en-US" sz="3500" b="1"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5031509"/>
            <a:ext cx="7391400" cy="2867025"/>
          </a:xfrm>
          <a:prstGeom prst="rect">
            <a:avLst/>
          </a:prstGeom>
        </p:spPr>
      </p:pic>
      <p:cxnSp>
        <p:nvCxnSpPr>
          <p:cNvPr id="6" name="Straight Connector 5"/>
          <p:cNvCxnSpPr/>
          <p:nvPr/>
        </p:nvCxnSpPr>
        <p:spPr>
          <a:xfrm>
            <a:off x="1219200" y="5715000"/>
            <a:ext cx="7086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10100" y="5181600"/>
            <a:ext cx="0" cy="25146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95400" y="5257800"/>
            <a:ext cx="3200400" cy="584775"/>
          </a:xfrm>
          <a:prstGeom prst="rect">
            <a:avLst/>
          </a:prstGeom>
          <a:noFill/>
        </p:spPr>
        <p:txBody>
          <a:bodyPr wrap="square" rtlCol="0">
            <a:spAutoFit/>
          </a:bodyPr>
          <a:lstStyle/>
          <a:p>
            <a:pPr algn="ctr"/>
            <a:r>
              <a:rPr lang="en-US" sz="3200" b="1" dirty="0" smtClean="0"/>
              <a:t>Article</a:t>
            </a:r>
            <a:endParaRPr lang="en-US" sz="3200" b="1" dirty="0"/>
          </a:p>
        </p:txBody>
      </p:sp>
      <p:sp>
        <p:nvSpPr>
          <p:cNvPr id="10" name="TextBox 9"/>
          <p:cNvSpPr txBox="1"/>
          <p:nvPr/>
        </p:nvSpPr>
        <p:spPr>
          <a:xfrm>
            <a:off x="4764809" y="5257800"/>
            <a:ext cx="3276600" cy="584775"/>
          </a:xfrm>
          <a:prstGeom prst="rect">
            <a:avLst/>
          </a:prstGeom>
          <a:noFill/>
        </p:spPr>
        <p:txBody>
          <a:bodyPr wrap="square" rtlCol="0">
            <a:spAutoFit/>
          </a:bodyPr>
          <a:lstStyle/>
          <a:p>
            <a:pPr algn="ctr"/>
            <a:r>
              <a:rPr lang="en-US" sz="3200" b="1" dirty="0" smtClean="0"/>
              <a:t>Video</a:t>
            </a:r>
            <a:endParaRPr lang="en-US" sz="3200" b="1" dirty="0"/>
          </a:p>
        </p:txBody>
      </p:sp>
    </p:spTree>
    <p:extLst>
      <p:ext uri="{BB962C8B-B14F-4D97-AF65-F5344CB8AC3E}">
        <p14:creationId xmlns:p14="http://schemas.microsoft.com/office/powerpoint/2010/main" val="15818648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Two Sides to the Sweatshop Story</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u="sng" dirty="0" smtClean="0"/>
              <a:t>SIDE ONE</a:t>
            </a:r>
          </a:p>
          <a:p>
            <a:pPr marL="0" indent="0" algn="ctr">
              <a:buNone/>
            </a:pPr>
            <a:r>
              <a:rPr lang="en-US" b="1" dirty="0" smtClean="0"/>
              <a:t>“China, the Sweatshop” </a:t>
            </a:r>
          </a:p>
          <a:p>
            <a:r>
              <a:rPr lang="en-US" b="1" dirty="0" smtClean="0"/>
              <a:t>Read the editorial entitled “China, the Sweatshop.”</a:t>
            </a:r>
          </a:p>
          <a:p>
            <a:r>
              <a:rPr lang="en-US" b="1" dirty="0" smtClean="0"/>
              <a:t>As you read, </a:t>
            </a:r>
            <a:r>
              <a:rPr lang="en-US" b="1" dirty="0" smtClean="0"/>
              <a:t>Note the AUTHOR’S CLAIM. Make </a:t>
            </a:r>
            <a:r>
              <a:rPr lang="en-US" b="1" dirty="0" smtClean="0"/>
              <a:t>notes on your lined paper about the article.</a:t>
            </a:r>
          </a:p>
          <a:p>
            <a:r>
              <a:rPr lang="en-US" b="1" dirty="0" smtClean="0"/>
              <a:t>Specifically note examples of ethos, pathos, and logos in the article. This will help you later when you compare this article to the second source.</a:t>
            </a:r>
            <a:endParaRPr lang="en-US" b="1" dirty="0"/>
          </a:p>
        </p:txBody>
      </p:sp>
    </p:spTree>
    <p:extLst>
      <p:ext uri="{BB962C8B-B14F-4D97-AF65-F5344CB8AC3E}">
        <p14:creationId xmlns:p14="http://schemas.microsoft.com/office/powerpoint/2010/main" val="13917181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Discussion</a:t>
            </a:r>
            <a:endParaRPr lang="en-US" b="1"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6000" b="1" dirty="0"/>
              <a:t>Despite his dying before the abolition bill in England was passed, would you say that Equiano’s efforts to abolish the practice of buying and selling of human lives was a success? Why or Why not?</a:t>
            </a:r>
          </a:p>
          <a:p>
            <a:pPr marL="0" indent="0" algn="ctr">
              <a:buNone/>
            </a:pPr>
            <a:endParaRPr lang="en-US" sz="6000" dirty="0"/>
          </a:p>
        </p:txBody>
      </p:sp>
    </p:spTree>
    <p:extLst>
      <p:ext uri="{BB962C8B-B14F-4D97-AF65-F5344CB8AC3E}">
        <p14:creationId xmlns:p14="http://schemas.microsoft.com/office/powerpoint/2010/main" val="348960467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Sides to the Sweatshop Story</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u="sng" dirty="0" smtClean="0"/>
              <a:t>SIDE TWO</a:t>
            </a:r>
          </a:p>
          <a:p>
            <a:pPr marL="0" indent="0" algn="ctr">
              <a:buNone/>
            </a:pPr>
            <a:r>
              <a:rPr lang="en-US" b="1" dirty="0" smtClean="0">
                <a:hlinkClick r:id="rId2"/>
              </a:rPr>
              <a:t>“Making the Case for Sweatshops”</a:t>
            </a:r>
            <a:endParaRPr lang="en-US" b="1" dirty="0" smtClean="0"/>
          </a:p>
          <a:p>
            <a:r>
              <a:rPr lang="en-US" b="1" dirty="0" smtClean="0"/>
              <a:t>Watch the video based on the article “Making the Case for Sweatshops.”</a:t>
            </a:r>
          </a:p>
          <a:p>
            <a:r>
              <a:rPr lang="en-US" b="1" dirty="0" smtClean="0"/>
              <a:t>As you watch, note the AUTHOR’S CLAIM. </a:t>
            </a:r>
            <a:r>
              <a:rPr lang="en-US" b="1" dirty="0"/>
              <a:t>M</a:t>
            </a:r>
            <a:r>
              <a:rPr lang="en-US" b="1" dirty="0" smtClean="0"/>
              <a:t>ake </a:t>
            </a:r>
            <a:r>
              <a:rPr lang="en-US" b="1" dirty="0"/>
              <a:t>notes on your lined paper about the article</a:t>
            </a:r>
            <a:r>
              <a:rPr lang="en-US" b="1" dirty="0" smtClean="0"/>
              <a:t>.</a:t>
            </a:r>
          </a:p>
          <a:p>
            <a:r>
              <a:rPr lang="en-US" b="1" dirty="0"/>
              <a:t>Specifically note examples of ethos, pathos, and logos in the article. This will help you </a:t>
            </a:r>
            <a:r>
              <a:rPr lang="en-US" b="1" dirty="0" smtClean="0"/>
              <a:t>when </a:t>
            </a:r>
            <a:r>
              <a:rPr lang="en-US" b="1" dirty="0"/>
              <a:t>you compare this </a:t>
            </a:r>
            <a:r>
              <a:rPr lang="en-US" b="1" dirty="0" smtClean="0"/>
              <a:t>video </a:t>
            </a:r>
            <a:r>
              <a:rPr lang="en-US" b="1" dirty="0"/>
              <a:t>to the </a:t>
            </a:r>
            <a:r>
              <a:rPr lang="en-US" b="1" dirty="0" smtClean="0"/>
              <a:t>article.</a:t>
            </a:r>
            <a:endParaRPr lang="en-US" b="1" dirty="0"/>
          </a:p>
          <a:p>
            <a:endParaRPr lang="en-US" b="1" dirty="0"/>
          </a:p>
        </p:txBody>
      </p:sp>
    </p:spTree>
    <p:extLst>
      <p:ext uri="{BB962C8B-B14F-4D97-AF65-F5344CB8AC3E}">
        <p14:creationId xmlns:p14="http://schemas.microsoft.com/office/powerpoint/2010/main" val="282372445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Which Piece was More Persuasive?</a:t>
            </a:r>
            <a:endParaRPr lang="en-US" b="1" dirty="0"/>
          </a:p>
        </p:txBody>
      </p:sp>
      <p:sp>
        <p:nvSpPr>
          <p:cNvPr id="3" name="Content Placeholder 2"/>
          <p:cNvSpPr>
            <a:spLocks noGrp="1"/>
          </p:cNvSpPr>
          <p:nvPr>
            <p:ph idx="1"/>
          </p:nvPr>
        </p:nvSpPr>
        <p:spPr>
          <a:xfrm>
            <a:off x="457200" y="1295400"/>
            <a:ext cx="8229600" cy="5334000"/>
          </a:xfrm>
        </p:spPr>
        <p:txBody>
          <a:bodyPr>
            <a:normAutofit fontScale="92500"/>
          </a:bodyPr>
          <a:lstStyle/>
          <a:p>
            <a:r>
              <a:rPr lang="en-US" b="1" dirty="0" smtClean="0"/>
              <a:t>Now you will be writing a comparison of the two pieces and arguing for which piece you think was the most persuasive.</a:t>
            </a:r>
          </a:p>
          <a:p>
            <a:r>
              <a:rPr lang="en-US" b="1" dirty="0" smtClean="0"/>
              <a:t>Base your evaluation SOLELY on which author made the best use of ETHOS, PATHOS,  and LOGOS and on their STYLE.</a:t>
            </a:r>
          </a:p>
          <a:p>
            <a:pPr marL="457200" lvl="1" indent="0">
              <a:buNone/>
            </a:pPr>
            <a:r>
              <a:rPr lang="en-US" b="1" dirty="0" smtClean="0"/>
              <a:t>	Look for use of: parallelism, allusions, statistics, 	imagery, word choice, rhetorical questions, etc.).</a:t>
            </a:r>
          </a:p>
          <a:p>
            <a:r>
              <a:rPr lang="en-US" b="1" dirty="0" smtClean="0"/>
              <a:t>Use your notes and evidence from BOTH the article AND the video to support your claim and BE SURE TO CITE.</a:t>
            </a:r>
          </a:p>
        </p:txBody>
      </p:sp>
    </p:spTree>
    <p:extLst>
      <p:ext uri="{BB962C8B-B14F-4D97-AF65-F5344CB8AC3E}">
        <p14:creationId xmlns:p14="http://schemas.microsoft.com/office/powerpoint/2010/main" val="24515094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Work/Homework</a:t>
            </a:r>
            <a:endParaRPr lang="en-US" dirty="0"/>
          </a:p>
        </p:txBody>
      </p:sp>
      <p:sp>
        <p:nvSpPr>
          <p:cNvPr id="3" name="Content Placeholder 2"/>
          <p:cNvSpPr>
            <a:spLocks noGrp="1"/>
          </p:cNvSpPr>
          <p:nvPr>
            <p:ph idx="1"/>
          </p:nvPr>
        </p:nvSpPr>
        <p:spPr/>
        <p:txBody>
          <a:bodyPr/>
          <a:lstStyle/>
          <a:p>
            <a:pPr marL="0" indent="0" algn="ctr">
              <a:buNone/>
            </a:pPr>
            <a:r>
              <a:rPr lang="en-US" sz="4800" b="1" dirty="0" smtClean="0"/>
              <a:t>Your writing, which should be ½ page to 1 full page, is due tomorrow.</a:t>
            </a:r>
          </a:p>
          <a:p>
            <a:endParaRPr lang="en-US" b="1" dirty="0"/>
          </a:p>
        </p:txBody>
      </p:sp>
    </p:spTree>
    <p:extLst>
      <p:ext uri="{BB962C8B-B14F-4D97-AF65-F5344CB8AC3E}">
        <p14:creationId xmlns:p14="http://schemas.microsoft.com/office/powerpoint/2010/main" val="26989702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r>
              <a:rPr lang="en-US" b="1" dirty="0" smtClean="0"/>
              <a:t>After hearing two sides to the sweatshop story, which one do you find yourself agreeing with more? Why? What part of the author’s argument was the most convincing to you? </a:t>
            </a:r>
            <a:endParaRPr lang="en-US" b="1" dirty="0"/>
          </a:p>
        </p:txBody>
      </p:sp>
    </p:spTree>
    <p:extLst>
      <p:ext uri="{BB962C8B-B14F-4D97-AF65-F5344CB8AC3E}">
        <p14:creationId xmlns:p14="http://schemas.microsoft.com/office/powerpoint/2010/main" val="325587438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Partner Conversation</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smtClean="0"/>
              <a:t>With your </a:t>
            </a:r>
            <a:r>
              <a:rPr lang="en-US" b="1" dirty="0" smtClean="0">
                <a:solidFill>
                  <a:srgbClr val="FF0000"/>
                </a:solidFill>
              </a:rPr>
              <a:t>HORIZONTAL</a:t>
            </a:r>
            <a:r>
              <a:rPr lang="en-US" b="1" dirty="0" smtClean="0"/>
              <a:t> partner, take a minute to discuss the following question: </a:t>
            </a:r>
          </a:p>
          <a:p>
            <a:pPr marL="0" indent="0" algn="ctr">
              <a:buNone/>
            </a:pPr>
            <a:endParaRPr lang="en-US" b="1" dirty="0"/>
          </a:p>
          <a:p>
            <a:pPr marL="0" indent="0" algn="ctr">
              <a:buNone/>
            </a:pPr>
            <a:r>
              <a:rPr lang="en-US" b="1" dirty="0" smtClean="0"/>
              <a:t>In your writing assignment for last night’s homework, which author did you say was more persuasive: the writer of the editorial article or Nicholas </a:t>
            </a:r>
            <a:r>
              <a:rPr lang="en-US" b="1" dirty="0" err="1" smtClean="0"/>
              <a:t>Kristof</a:t>
            </a:r>
            <a:r>
              <a:rPr lang="en-US" b="1" dirty="0" smtClean="0"/>
              <a:t>? What reasons did you use to support that evaluation?</a:t>
            </a:r>
          </a:p>
          <a:p>
            <a:pPr marL="0" indent="0" algn="ctr">
              <a:buNone/>
            </a:pPr>
            <a:endParaRPr lang="en-US" b="1" dirty="0"/>
          </a:p>
          <a:p>
            <a:pPr marL="0" indent="0" algn="ctr">
              <a:buNone/>
            </a:pPr>
            <a:r>
              <a:rPr lang="en-US" sz="2400" b="1" dirty="0" smtClean="0"/>
              <a:t>BE PREPARED TO SHARE</a:t>
            </a:r>
            <a:endParaRPr lang="en-US" sz="2400" b="1" dirty="0"/>
          </a:p>
        </p:txBody>
      </p:sp>
    </p:spTree>
    <p:extLst>
      <p:ext uri="{BB962C8B-B14F-4D97-AF65-F5344CB8AC3E}">
        <p14:creationId xmlns:p14="http://schemas.microsoft.com/office/powerpoint/2010/main" val="1133376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Class Conversation</a:t>
            </a:r>
            <a:endParaRPr lang="en-US" b="1" dirty="0"/>
          </a:p>
        </p:txBody>
      </p:sp>
      <p:sp>
        <p:nvSpPr>
          <p:cNvPr id="3" name="Content Placeholder 2"/>
          <p:cNvSpPr>
            <a:spLocks noGrp="1"/>
          </p:cNvSpPr>
          <p:nvPr>
            <p:ph idx="1"/>
          </p:nvPr>
        </p:nvSpPr>
        <p:spPr/>
        <p:txBody>
          <a:bodyPr/>
          <a:lstStyle/>
          <a:p>
            <a:pPr marL="0" indent="0" algn="ctr">
              <a:buNone/>
            </a:pPr>
            <a:r>
              <a:rPr lang="en-US" sz="4000" b="1" dirty="0"/>
              <a:t>In your writing assignment for last night’s homework, which author did you say was more persuasive: the writer of the editorial article or Nicholas </a:t>
            </a:r>
            <a:r>
              <a:rPr lang="en-US" sz="4000" b="1" dirty="0" err="1"/>
              <a:t>Kristof</a:t>
            </a:r>
            <a:r>
              <a:rPr lang="en-US" sz="4000" b="1" dirty="0"/>
              <a:t>? What reasons did you use to support that evaluation?</a:t>
            </a:r>
          </a:p>
          <a:p>
            <a:pPr marL="0" indent="0">
              <a:buNone/>
            </a:pPr>
            <a:endParaRPr lang="en-US" dirty="0"/>
          </a:p>
        </p:txBody>
      </p:sp>
    </p:spTree>
    <p:extLst>
      <p:ext uri="{BB962C8B-B14F-4D97-AF65-F5344CB8AC3E}">
        <p14:creationId xmlns:p14="http://schemas.microsoft.com/office/powerpoint/2010/main" val="1274506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Which author did your partner say they felt was the most persuasive? Give an example of some evidence they used to support their choice. Did you and your partner agree on which writer was the most successful?</a:t>
            </a:r>
            <a:endParaRPr lang="en-US" sz="4000" b="1" dirty="0"/>
          </a:p>
        </p:txBody>
      </p:sp>
    </p:spTree>
    <p:extLst>
      <p:ext uri="{BB962C8B-B14F-4D97-AF65-F5344CB8AC3E}">
        <p14:creationId xmlns:p14="http://schemas.microsoft.com/office/powerpoint/2010/main" val="1853873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Human Trafficking Research</a:t>
            </a:r>
            <a:endParaRPr lang="en-US" b="1" dirty="0"/>
          </a:p>
        </p:txBody>
      </p:sp>
      <p:sp>
        <p:nvSpPr>
          <p:cNvPr id="3" name="Content Placeholder 2"/>
          <p:cNvSpPr>
            <a:spLocks noGrp="1"/>
          </p:cNvSpPr>
          <p:nvPr>
            <p:ph idx="1"/>
          </p:nvPr>
        </p:nvSpPr>
        <p:spPr/>
        <p:txBody>
          <a:bodyPr>
            <a:normAutofit fontScale="92500"/>
          </a:bodyPr>
          <a:lstStyle/>
          <a:p>
            <a:r>
              <a:rPr lang="en-US" b="1" dirty="0" smtClean="0"/>
              <a:t>We are going to begin, today, the process of researching the topic of human trafficking. </a:t>
            </a:r>
          </a:p>
          <a:p>
            <a:r>
              <a:rPr lang="en-US" b="1" dirty="0" smtClean="0"/>
              <a:t>You and your HORIZONTAL partner will each be assigned questions to answer regarding the topic of human trafficking. </a:t>
            </a:r>
          </a:p>
          <a:p>
            <a:r>
              <a:rPr lang="en-US" b="1" dirty="0" smtClean="0"/>
              <a:t>You will each be responsible for doing research to find the answers to your questions and use those answers to create a Google Presentation which you will share with your partner.</a:t>
            </a:r>
            <a:endParaRPr lang="en-US" b="1" dirty="0"/>
          </a:p>
        </p:txBody>
      </p:sp>
    </p:spTree>
    <p:extLst>
      <p:ext uri="{BB962C8B-B14F-4D97-AF65-F5344CB8AC3E}">
        <p14:creationId xmlns:p14="http://schemas.microsoft.com/office/powerpoint/2010/main" val="175450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a:t>
            </a:r>
            <a:r>
              <a:rPr lang="en-US" b="1" dirty="0" err="1" smtClean="0"/>
              <a:t>Quickwrite</a:t>
            </a:r>
            <a:endParaRPr lang="en-US" b="1" dirty="0"/>
          </a:p>
        </p:txBody>
      </p:sp>
      <p:sp>
        <p:nvSpPr>
          <p:cNvPr id="3" name="Content Placeholder 2"/>
          <p:cNvSpPr>
            <a:spLocks noGrp="1"/>
          </p:cNvSpPr>
          <p:nvPr>
            <p:ph idx="1"/>
          </p:nvPr>
        </p:nvSpPr>
        <p:spPr/>
        <p:txBody>
          <a:bodyPr/>
          <a:lstStyle/>
          <a:p>
            <a:pPr marL="0" indent="0" algn="ctr">
              <a:buNone/>
            </a:pPr>
            <a:r>
              <a:rPr lang="en-US" sz="3500" b="1" u="sng" dirty="0" smtClean="0"/>
              <a:t>Defend or negate the following statement:</a:t>
            </a:r>
            <a:r>
              <a:rPr lang="en-US" sz="3500" b="1" dirty="0" smtClean="0"/>
              <a:t> </a:t>
            </a:r>
          </a:p>
          <a:p>
            <a:pPr marL="0" indent="0">
              <a:buNone/>
            </a:pPr>
            <a:r>
              <a:rPr lang="en-US" b="1" dirty="0"/>
              <a:t>	</a:t>
            </a:r>
            <a:endParaRPr lang="en-US" b="1" dirty="0" smtClean="0"/>
          </a:p>
          <a:p>
            <a:pPr marL="0" indent="0" algn="ctr">
              <a:buNone/>
            </a:pPr>
            <a:r>
              <a:rPr lang="en-US" sz="4000" b="1" dirty="0" smtClean="0"/>
              <a:t>Slavery was abolished in the United States in 1865 and is no longer a topic relevant to our modern world. </a:t>
            </a:r>
          </a:p>
          <a:p>
            <a:pPr marL="0" indent="0" algn="ctr">
              <a:buNone/>
            </a:pPr>
            <a:endParaRPr lang="en-US" sz="4000" b="1" dirty="0"/>
          </a:p>
          <a:p>
            <a:pPr marL="0" indent="0" algn="ctr">
              <a:buNone/>
            </a:pPr>
            <a:r>
              <a:rPr lang="en-US" b="1" dirty="0" smtClean="0"/>
              <a:t>Be sure to JUSTIFY your answer.</a:t>
            </a:r>
            <a:endParaRPr lang="en-US" b="1" dirty="0"/>
          </a:p>
        </p:txBody>
      </p:sp>
    </p:spTree>
    <p:extLst>
      <p:ext uri="{BB962C8B-B14F-4D97-AF65-F5344CB8AC3E}">
        <p14:creationId xmlns:p14="http://schemas.microsoft.com/office/powerpoint/2010/main" val="383926609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4400" b="1" dirty="0" smtClean="0"/>
              <a:t>By the end of the period, students will </a:t>
            </a:r>
            <a:r>
              <a:rPr lang="en-US" sz="4400" b="1" dirty="0" smtClean="0"/>
              <a:t>be able to state</a:t>
            </a:r>
            <a:r>
              <a:rPr lang="en-US" sz="4400" b="1" dirty="0" smtClean="0"/>
              <a:t> </a:t>
            </a:r>
            <a:r>
              <a:rPr lang="en-US" sz="4400" b="1" dirty="0" smtClean="0"/>
              <a:t>facts about human trafficking. They will also </a:t>
            </a:r>
            <a:r>
              <a:rPr lang="en-US" sz="4400" b="1" dirty="0" smtClean="0"/>
              <a:t>answer text-explicit and reflective </a:t>
            </a:r>
            <a:r>
              <a:rPr lang="en-US" sz="4400" b="1" dirty="0" smtClean="0"/>
              <a:t>questions based upon a non-fiction text related to this topic citing strong textual evidence. </a:t>
            </a:r>
            <a:endParaRPr lang="en-US" sz="4400" b="1" dirty="0" smtClean="0"/>
          </a:p>
          <a:p>
            <a:pPr marL="0" indent="0" algn="ctr">
              <a:buNone/>
            </a:pPr>
            <a:endParaRPr lang="en-US" sz="4400" b="1" dirty="0" smtClean="0"/>
          </a:p>
          <a:p>
            <a:pPr marL="0" indent="0" algn="ctr">
              <a:buNone/>
            </a:pPr>
            <a:r>
              <a:rPr lang="en-US" sz="2600" b="1" dirty="0" smtClean="0">
                <a:solidFill>
                  <a:srgbClr val="FF0000"/>
                </a:solidFill>
              </a:rPr>
              <a:t>CCSS.ELA-LITERACY.RI.11.1</a:t>
            </a:r>
          </a:p>
          <a:p>
            <a:pPr marL="0" indent="0" algn="ctr">
              <a:buNone/>
            </a:pPr>
            <a:r>
              <a:rPr lang="en-US" sz="2600" b="1" dirty="0" smtClean="0">
                <a:solidFill>
                  <a:srgbClr val="FF0000"/>
                </a:solidFill>
              </a:rPr>
              <a:t>CCSS.ELA-LITERACY.RI.11.10</a:t>
            </a:r>
            <a:endParaRPr lang="en-US" sz="2600" b="1" dirty="0">
              <a:solidFill>
                <a:srgbClr val="FF0000"/>
              </a:solidFill>
            </a:endParaRPr>
          </a:p>
        </p:txBody>
      </p:sp>
    </p:spTree>
    <p:extLst>
      <p:ext uri="{BB962C8B-B14F-4D97-AF65-F5344CB8AC3E}">
        <p14:creationId xmlns:p14="http://schemas.microsoft.com/office/powerpoint/2010/main" val="34579196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Arial - 29"/>
              </a:rPr>
              <a:t>Human </a:t>
            </a:r>
            <a:r>
              <a:rPr lang="en-US" b="1" dirty="0" smtClean="0">
                <a:solidFill>
                  <a:srgbClr val="000000"/>
                </a:solidFill>
                <a:latin typeface="Arial - 29"/>
              </a:rPr>
              <a:t>Trafficking Defined</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dirty="0">
              <a:solidFill>
                <a:srgbClr val="000000"/>
              </a:solidFill>
              <a:latin typeface="Arial - 29"/>
            </a:endParaRPr>
          </a:p>
          <a:p>
            <a:pPr marL="0" indent="0" algn="ctr">
              <a:buNone/>
            </a:pPr>
            <a:r>
              <a:rPr lang="en-US" b="1" dirty="0">
                <a:solidFill>
                  <a:srgbClr val="000000"/>
                </a:solidFill>
                <a:latin typeface="Arial - 29"/>
              </a:rPr>
              <a:t>Human trafficking is a modern form of slavery. It involves controlling a person through force, fraud, or coercion to exploit the victim for forced labor, sexual exploitation, or </a:t>
            </a:r>
            <a:r>
              <a:rPr lang="en-US" b="1" dirty="0" smtClean="0">
                <a:solidFill>
                  <a:srgbClr val="000000"/>
                </a:solidFill>
                <a:latin typeface="Arial - 29"/>
              </a:rPr>
              <a:t>both (“What Is Human Trafficking”).</a:t>
            </a:r>
          </a:p>
          <a:p>
            <a:pPr marL="0" indent="0" algn="ctr">
              <a:buNone/>
            </a:pPr>
            <a:endParaRPr lang="en-US" b="1" dirty="0">
              <a:solidFill>
                <a:srgbClr val="000000"/>
              </a:solidFill>
              <a:latin typeface="Arial - 29"/>
            </a:endParaRPr>
          </a:p>
          <a:p>
            <a:pPr marL="0" indent="0">
              <a:buNone/>
            </a:pPr>
            <a:r>
              <a:rPr lang="en-US" sz="2400" b="1" dirty="0" smtClean="0">
                <a:solidFill>
                  <a:srgbClr val="000000"/>
                </a:solidFill>
                <a:latin typeface="Arial - 29"/>
              </a:rPr>
              <a:t>“What Is </a:t>
            </a:r>
            <a:r>
              <a:rPr lang="en-US" sz="2400" b="1" dirty="0">
                <a:solidFill>
                  <a:srgbClr val="000000"/>
                </a:solidFill>
                <a:latin typeface="Arial - 29"/>
              </a:rPr>
              <a:t>Human Trafficking.” State of California Department </a:t>
            </a:r>
            <a:r>
              <a:rPr lang="en-US" sz="2400" b="1" dirty="0" smtClean="0">
                <a:solidFill>
                  <a:srgbClr val="000000"/>
                </a:solidFill>
                <a:latin typeface="Arial - 29"/>
              </a:rPr>
              <a:t>	of </a:t>
            </a:r>
            <a:r>
              <a:rPr lang="en-US" sz="2400" b="1" dirty="0" smtClean="0">
                <a:solidFill>
                  <a:srgbClr val="000000"/>
                </a:solidFill>
                <a:latin typeface="Arial - 29"/>
              </a:rPr>
              <a:t>Justice. Office </a:t>
            </a:r>
            <a:r>
              <a:rPr lang="en-US" sz="2400" b="1" dirty="0">
                <a:solidFill>
                  <a:srgbClr val="000000"/>
                </a:solidFill>
                <a:latin typeface="Arial - 29"/>
              </a:rPr>
              <a:t>of the Attorney </a:t>
            </a:r>
            <a:r>
              <a:rPr lang="en-US" sz="2400" b="1" dirty="0" smtClean="0">
                <a:solidFill>
                  <a:srgbClr val="000000"/>
                </a:solidFill>
                <a:latin typeface="Arial - 29"/>
              </a:rPr>
              <a:t>General, 2014. Web. </a:t>
            </a:r>
            <a:r>
              <a:rPr lang="en-US" sz="2400" b="1" dirty="0" smtClean="0">
                <a:solidFill>
                  <a:srgbClr val="000000"/>
                </a:solidFill>
                <a:latin typeface="Arial - 29"/>
              </a:rPr>
              <a:t>	15 </a:t>
            </a:r>
            <a:r>
              <a:rPr lang="en-US" sz="2400" b="1" dirty="0" smtClean="0">
                <a:solidFill>
                  <a:srgbClr val="000000"/>
                </a:solidFill>
                <a:latin typeface="Arial - 29"/>
              </a:rPr>
              <a:t>October 2014. </a:t>
            </a:r>
            <a:endParaRPr lang="en-US" sz="2400" dirty="0"/>
          </a:p>
        </p:txBody>
      </p:sp>
    </p:spTree>
    <p:extLst>
      <p:ext uri="{BB962C8B-B14F-4D97-AF65-F5344CB8AC3E}">
        <p14:creationId xmlns:p14="http://schemas.microsoft.com/office/powerpoint/2010/main" val="26959317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True or False – </a:t>
            </a:r>
            <a:r>
              <a:rPr lang="en-US" b="1" dirty="0" smtClean="0"/>
              <a:t>Quick </a:t>
            </a:r>
            <a:r>
              <a:rPr lang="en-US" b="1" dirty="0" smtClean="0"/>
              <a:t>Quiz</a:t>
            </a:r>
            <a:endParaRPr lang="en-US" b="1"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0" indent="0" algn="ctr">
              <a:buNone/>
            </a:pPr>
            <a:r>
              <a:rPr lang="en-US" sz="2800" b="1" dirty="0" smtClean="0"/>
              <a:t>In your folders, under</a:t>
            </a:r>
            <a:r>
              <a:rPr lang="en-US" sz="2800" b="1" dirty="0" smtClean="0"/>
              <a:t> your Start-Up writing, answer the following questions:</a:t>
            </a:r>
          </a:p>
          <a:p>
            <a:pPr marL="457200" indent="-457200">
              <a:buFont typeface="+mj-lt"/>
              <a:buAutoNum type="arabicPeriod"/>
            </a:pPr>
            <a:r>
              <a:rPr lang="en-US" sz="2800" b="1" dirty="0" smtClean="0"/>
              <a:t>There </a:t>
            </a:r>
            <a:r>
              <a:rPr lang="en-US" sz="2800" b="1" dirty="0" smtClean="0"/>
              <a:t>are tens of millions of people currently living their lives as slaves. </a:t>
            </a:r>
          </a:p>
          <a:p>
            <a:pPr marL="514350" indent="-514350">
              <a:buFont typeface="+mj-lt"/>
              <a:buAutoNum type="arabicPeriod"/>
            </a:pPr>
            <a:r>
              <a:rPr lang="en-US" sz="2800" b="1" dirty="0" smtClean="0"/>
              <a:t>Human trafficking is the 5</a:t>
            </a:r>
            <a:r>
              <a:rPr lang="en-US" sz="2800" b="1" baseline="30000" dirty="0" smtClean="0"/>
              <a:t>th</a:t>
            </a:r>
            <a:r>
              <a:rPr lang="en-US" sz="2800" b="1" dirty="0" smtClean="0"/>
              <a:t> largest </a:t>
            </a:r>
            <a:r>
              <a:rPr lang="en-US" sz="2800" b="1" dirty="0"/>
              <a:t>international crime industry in the </a:t>
            </a:r>
            <a:r>
              <a:rPr lang="en-US" sz="2800" b="1" dirty="0" smtClean="0"/>
              <a:t>world. </a:t>
            </a:r>
          </a:p>
          <a:p>
            <a:pPr marL="514350" indent="-514350">
              <a:buFont typeface="+mj-lt"/>
              <a:buAutoNum type="arabicPeriod"/>
            </a:pPr>
            <a:r>
              <a:rPr lang="en-US" sz="2800" b="1" dirty="0" smtClean="0"/>
              <a:t>20% of those currently living as slaves are children, under the age of 18.</a:t>
            </a:r>
          </a:p>
          <a:p>
            <a:pPr marL="514350" indent="-514350">
              <a:buFont typeface="+mj-lt"/>
              <a:buAutoNum type="arabicPeriod"/>
            </a:pPr>
            <a:r>
              <a:rPr lang="en-US" sz="2800" b="1" dirty="0" smtClean="0"/>
              <a:t>The business of human trafficking generates approximately 33 billion dollars in profit every year. </a:t>
            </a:r>
            <a:endParaRPr lang="en-US" sz="2800" b="1" dirty="0">
              <a:solidFill>
                <a:srgbClr val="FF0000"/>
              </a:solidFill>
            </a:endParaRPr>
          </a:p>
          <a:p>
            <a:pPr marL="457200" indent="-457200">
              <a:buFont typeface="+mj-lt"/>
              <a:buAutoNum type="arabicPeriod"/>
            </a:pPr>
            <a:r>
              <a:rPr lang="en-US" sz="2800" b="1" dirty="0" smtClean="0"/>
              <a:t>There are more slaves in the world currently than at any other time in human history. </a:t>
            </a:r>
          </a:p>
          <a:p>
            <a:pPr marL="0" indent="0">
              <a:buNone/>
            </a:pPr>
            <a:endParaRPr lang="en-US" sz="2000" b="1" i="1" dirty="0" smtClean="0">
              <a:solidFill>
                <a:srgbClr val="FF0000"/>
              </a:solidFill>
            </a:endParaRPr>
          </a:p>
          <a:p>
            <a:pPr marL="0" indent="0" algn="ctr">
              <a:buNone/>
            </a:pPr>
            <a:r>
              <a:rPr lang="en-US" sz="2000" b="1" i="1" dirty="0" smtClean="0">
                <a:solidFill>
                  <a:srgbClr val="FF0000"/>
                </a:solidFill>
                <a:hlinkClick r:id="rId2"/>
              </a:rPr>
              <a:t>Watch This to See the Answers!</a:t>
            </a:r>
            <a:endParaRPr lang="en-US" sz="2000" b="1" i="1" dirty="0">
              <a:solidFill>
                <a:srgbClr val="FF0000"/>
              </a:solidFill>
            </a:endParaRPr>
          </a:p>
        </p:txBody>
      </p:sp>
    </p:spTree>
    <p:extLst>
      <p:ext uri="{BB962C8B-B14F-4D97-AF65-F5344CB8AC3E}">
        <p14:creationId xmlns:p14="http://schemas.microsoft.com/office/powerpoint/2010/main" val="376660413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True or False Answers</a:t>
            </a:r>
            <a:endParaRPr lang="en-US" b="1" dirty="0"/>
          </a:p>
        </p:txBody>
      </p:sp>
      <p:sp>
        <p:nvSpPr>
          <p:cNvPr id="3" name="Content Placeholder 2"/>
          <p:cNvSpPr>
            <a:spLocks noGrp="1"/>
          </p:cNvSpPr>
          <p:nvPr>
            <p:ph idx="1"/>
          </p:nvPr>
        </p:nvSpPr>
        <p:spPr>
          <a:xfrm>
            <a:off x="457200" y="1219200"/>
            <a:ext cx="8229600" cy="5410200"/>
          </a:xfrm>
        </p:spPr>
        <p:txBody>
          <a:bodyPr>
            <a:normAutofit/>
          </a:bodyPr>
          <a:lstStyle/>
          <a:p>
            <a:pPr marL="457200" indent="-457200">
              <a:buFont typeface="+mj-lt"/>
              <a:buAutoNum type="arabicPeriod"/>
            </a:pPr>
            <a:r>
              <a:rPr lang="en-US" sz="2000" b="1" dirty="0" smtClean="0"/>
              <a:t>There are tens of millions of people currently living their lives as slaves. </a:t>
            </a:r>
          </a:p>
          <a:p>
            <a:pPr marL="857250" lvl="1" indent="-457200"/>
            <a:r>
              <a:rPr lang="en-US" sz="1600" b="1" dirty="0" smtClean="0"/>
              <a:t>  </a:t>
            </a:r>
            <a:r>
              <a:rPr lang="en-US" sz="1600" b="1" dirty="0" smtClean="0">
                <a:solidFill>
                  <a:srgbClr val="FF0000"/>
                </a:solidFill>
              </a:rPr>
              <a:t>TRUE - </a:t>
            </a:r>
            <a:r>
              <a:rPr lang="en-US" sz="1600" b="1" i="1" dirty="0" smtClean="0">
                <a:solidFill>
                  <a:srgbClr val="FF0000"/>
                </a:solidFill>
              </a:rPr>
              <a:t>The </a:t>
            </a:r>
            <a:r>
              <a:rPr lang="en-US" sz="1600" b="1" i="1" dirty="0">
                <a:solidFill>
                  <a:srgbClr val="FF0000"/>
                </a:solidFill>
              </a:rPr>
              <a:t>number of slaves on Earth today is estimated between 20 and 30 million</a:t>
            </a:r>
            <a:r>
              <a:rPr lang="en-US" sz="1600" b="1" i="1" dirty="0" smtClean="0">
                <a:solidFill>
                  <a:srgbClr val="FF0000"/>
                </a:solidFill>
              </a:rPr>
              <a:t>.</a:t>
            </a:r>
            <a:endParaRPr lang="en-US" sz="1600" b="1" i="1" dirty="0" smtClean="0"/>
          </a:p>
          <a:p>
            <a:pPr marL="514350" indent="-514350">
              <a:buFont typeface="+mj-lt"/>
              <a:buAutoNum type="arabicPeriod"/>
            </a:pPr>
            <a:r>
              <a:rPr lang="en-US" sz="2000" b="1" dirty="0" smtClean="0"/>
              <a:t>Human trafficking is the 5</a:t>
            </a:r>
            <a:r>
              <a:rPr lang="en-US" sz="2000" b="1" baseline="30000" dirty="0" smtClean="0"/>
              <a:t>th</a:t>
            </a:r>
            <a:r>
              <a:rPr lang="en-US" sz="2000" b="1" dirty="0" smtClean="0"/>
              <a:t> largest </a:t>
            </a:r>
            <a:r>
              <a:rPr lang="en-US" sz="2000" b="1" dirty="0"/>
              <a:t>international crime industry in the </a:t>
            </a:r>
            <a:r>
              <a:rPr lang="en-US" sz="2000" b="1" dirty="0" smtClean="0"/>
              <a:t>world. </a:t>
            </a:r>
          </a:p>
          <a:p>
            <a:pPr marL="914400" lvl="1" indent="-514350"/>
            <a:r>
              <a:rPr lang="en-US" sz="1600" b="1" dirty="0" smtClean="0">
                <a:solidFill>
                  <a:srgbClr val="FF0000"/>
                </a:solidFill>
              </a:rPr>
              <a:t>FALSE – </a:t>
            </a:r>
            <a:r>
              <a:rPr lang="en-US" sz="1600" b="1" i="1" dirty="0" smtClean="0">
                <a:solidFill>
                  <a:srgbClr val="FF0000"/>
                </a:solidFill>
              </a:rPr>
              <a:t>It is the 3</a:t>
            </a:r>
            <a:r>
              <a:rPr lang="en-US" sz="1600" b="1" i="1" baseline="30000" dirty="0" smtClean="0">
                <a:solidFill>
                  <a:srgbClr val="FF0000"/>
                </a:solidFill>
              </a:rPr>
              <a:t>rd</a:t>
            </a:r>
            <a:r>
              <a:rPr lang="en-US" sz="1600" b="1" i="1" dirty="0" smtClean="0">
                <a:solidFill>
                  <a:srgbClr val="FF0000"/>
                </a:solidFill>
              </a:rPr>
              <a:t> largest. Only drug and weapons sales are larger. </a:t>
            </a:r>
            <a:endParaRPr lang="en-US" sz="1600" b="1" dirty="0" smtClean="0"/>
          </a:p>
          <a:p>
            <a:pPr marL="514350" indent="-514350">
              <a:buFont typeface="+mj-lt"/>
              <a:buAutoNum type="arabicPeriod"/>
            </a:pPr>
            <a:r>
              <a:rPr lang="en-US" sz="2000" b="1" dirty="0"/>
              <a:t>2</a:t>
            </a:r>
            <a:r>
              <a:rPr lang="en-US" sz="2000" b="1" dirty="0" smtClean="0"/>
              <a:t>0% of those currently living as slaves are children, under the age of 18.</a:t>
            </a:r>
          </a:p>
          <a:p>
            <a:pPr marL="914400" lvl="1" indent="-514350"/>
            <a:r>
              <a:rPr lang="en-US" sz="1600" b="1" dirty="0" smtClean="0">
                <a:solidFill>
                  <a:srgbClr val="FF0000"/>
                </a:solidFill>
              </a:rPr>
              <a:t>FALSE – </a:t>
            </a:r>
            <a:r>
              <a:rPr lang="en-US" sz="1600" b="1" i="1" dirty="0" smtClean="0">
                <a:solidFill>
                  <a:srgbClr val="FF0000"/>
                </a:solidFill>
              </a:rPr>
              <a:t>50% are children and 70% are women. </a:t>
            </a:r>
            <a:endParaRPr lang="en-US" sz="1600" b="1" dirty="0" smtClean="0"/>
          </a:p>
          <a:p>
            <a:pPr marL="514350" indent="-514350">
              <a:buFont typeface="+mj-lt"/>
              <a:buAutoNum type="arabicPeriod"/>
            </a:pPr>
            <a:r>
              <a:rPr lang="en-US" sz="2000" b="1" dirty="0" smtClean="0"/>
              <a:t>The business of human trafficking generates approximately 33 billion dollars in profit every year. </a:t>
            </a:r>
            <a:endParaRPr lang="en-US" sz="2000" b="1" dirty="0">
              <a:solidFill>
                <a:srgbClr val="FF0000"/>
              </a:solidFill>
            </a:endParaRPr>
          </a:p>
          <a:p>
            <a:pPr marL="914400" lvl="1" indent="-514350"/>
            <a:r>
              <a:rPr lang="en-US" sz="1600" b="1" dirty="0" smtClean="0">
                <a:solidFill>
                  <a:srgbClr val="FF0000"/>
                </a:solidFill>
              </a:rPr>
              <a:t>TRUE – </a:t>
            </a:r>
            <a:r>
              <a:rPr lang="en-US" sz="1600" b="1" i="1" dirty="0" smtClean="0">
                <a:solidFill>
                  <a:srgbClr val="FF0000"/>
                </a:solidFill>
              </a:rPr>
              <a:t>Over half of that comes from industrialized nations like the U.S.</a:t>
            </a:r>
            <a:endParaRPr lang="en-US" sz="1600" b="1" dirty="0" smtClean="0"/>
          </a:p>
          <a:p>
            <a:pPr marL="457200" indent="-457200">
              <a:buFont typeface="+mj-lt"/>
              <a:buAutoNum type="arabicPeriod"/>
            </a:pPr>
            <a:r>
              <a:rPr lang="en-US" sz="2000" b="1" dirty="0" smtClean="0"/>
              <a:t>There are more slaves in the world currently than at any other time in human history. </a:t>
            </a:r>
          </a:p>
          <a:p>
            <a:pPr marL="857250" lvl="1" indent="-457200"/>
            <a:r>
              <a:rPr lang="en-US" sz="1600" b="1" dirty="0" smtClean="0">
                <a:solidFill>
                  <a:srgbClr val="FF0000"/>
                </a:solidFill>
              </a:rPr>
              <a:t>TRUE – </a:t>
            </a:r>
            <a:r>
              <a:rPr lang="en-US" sz="1600" b="1" i="1" dirty="0" smtClean="0">
                <a:solidFill>
                  <a:srgbClr val="FF0000"/>
                </a:solidFill>
              </a:rPr>
              <a:t>In fact, it is estimated that the total number of slaves that died in or were taken from Africa due to slave trading during all the years of legalized slave trading was between 20-30 million</a:t>
            </a:r>
            <a:endParaRPr lang="en-US" sz="1600" b="1" dirty="0" smtClean="0">
              <a:solidFill>
                <a:srgbClr val="FF0000"/>
              </a:solidFill>
            </a:endParaRPr>
          </a:p>
          <a:p>
            <a:pPr marL="514350" indent="-514350">
              <a:buFont typeface="+mj-lt"/>
              <a:buAutoNum type="arabicPeriod"/>
            </a:pPr>
            <a:endParaRPr lang="en-US" sz="2000" b="1" i="1" dirty="0">
              <a:solidFill>
                <a:srgbClr val="FF0000"/>
              </a:solidFill>
            </a:endParaRPr>
          </a:p>
        </p:txBody>
      </p:sp>
    </p:spTree>
    <p:extLst>
      <p:ext uri="{BB962C8B-B14F-4D97-AF65-F5344CB8AC3E}">
        <p14:creationId xmlns:p14="http://schemas.microsoft.com/office/powerpoint/2010/main" val="197004949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Quad Discussion</a:t>
            </a:r>
            <a:endParaRPr lang="en-US" b="1" dirty="0"/>
          </a:p>
        </p:txBody>
      </p:sp>
      <p:sp>
        <p:nvSpPr>
          <p:cNvPr id="3" name="Content Placeholder 2"/>
          <p:cNvSpPr>
            <a:spLocks noGrp="1"/>
          </p:cNvSpPr>
          <p:nvPr>
            <p:ph idx="1"/>
          </p:nvPr>
        </p:nvSpPr>
        <p:spPr/>
        <p:txBody>
          <a:bodyPr/>
          <a:lstStyle/>
          <a:p>
            <a:r>
              <a:rPr lang="en-US" b="1" dirty="0" smtClean="0"/>
              <a:t>In your Quads/Triads, take 1-2 minutes to discuss the following question:</a:t>
            </a:r>
          </a:p>
          <a:p>
            <a:pPr marL="0" indent="0" algn="ctr">
              <a:buNone/>
            </a:pPr>
            <a:r>
              <a:rPr lang="en-US" sz="4400" b="1" dirty="0" smtClean="0"/>
              <a:t>Did any of the answers on the true/false quiz surprise you? Why or why not?</a:t>
            </a:r>
          </a:p>
          <a:p>
            <a:pPr marL="0" indent="0" algn="ctr">
              <a:buNone/>
            </a:pPr>
            <a:endParaRPr lang="en-US" b="1" dirty="0"/>
          </a:p>
          <a:p>
            <a:pPr marL="0" indent="0" algn="ctr">
              <a:buNone/>
            </a:pPr>
            <a:r>
              <a:rPr lang="en-US" b="1" dirty="0" smtClean="0"/>
              <a:t>BE PREPARED TO SHARE!</a:t>
            </a:r>
            <a:endParaRPr lang="en-US" b="1" dirty="0"/>
          </a:p>
        </p:txBody>
      </p:sp>
    </p:spTree>
    <p:extLst>
      <p:ext uri="{BB962C8B-B14F-4D97-AF65-F5344CB8AC3E}">
        <p14:creationId xmlns:p14="http://schemas.microsoft.com/office/powerpoint/2010/main" val="36646407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Discussion</a:t>
            </a:r>
            <a:endParaRPr lang="en-US" b="1" dirty="0"/>
          </a:p>
        </p:txBody>
      </p:sp>
      <p:sp>
        <p:nvSpPr>
          <p:cNvPr id="3" name="Content Placeholder 2"/>
          <p:cNvSpPr>
            <a:spLocks noGrp="1"/>
          </p:cNvSpPr>
          <p:nvPr>
            <p:ph idx="1"/>
          </p:nvPr>
        </p:nvSpPr>
        <p:spPr/>
        <p:txBody>
          <a:bodyPr/>
          <a:lstStyle/>
          <a:p>
            <a:pPr marL="0" indent="0" algn="ctr">
              <a:buNone/>
            </a:pPr>
            <a:r>
              <a:rPr lang="en-US" sz="5400" b="1" dirty="0" smtClean="0"/>
              <a:t>Did any of the answers on the true/false quiz surprise you? Why or why not?</a:t>
            </a:r>
          </a:p>
          <a:p>
            <a:pPr marL="0" indent="0" algn="ctr">
              <a:buNone/>
            </a:pPr>
            <a:endParaRPr lang="en-US" b="1" dirty="0"/>
          </a:p>
        </p:txBody>
      </p:sp>
    </p:spTree>
    <p:extLst>
      <p:ext uri="{BB962C8B-B14F-4D97-AF65-F5344CB8AC3E}">
        <p14:creationId xmlns:p14="http://schemas.microsoft.com/office/powerpoint/2010/main" val="339335254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8651</TotalTime>
  <Words>1550</Words>
  <Application>Microsoft Office PowerPoint</Application>
  <PresentationFormat>On-screen Show (4:3)</PresentationFormat>
  <Paragraphs>129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Start-Up  -  Partner Discussion</vt:lpstr>
      <vt:lpstr>Class Discussion</vt:lpstr>
      <vt:lpstr>Start-Up  -  Quickwrite</vt:lpstr>
      <vt:lpstr>Today’s Objective</vt:lpstr>
      <vt:lpstr>Human Trafficking Defined</vt:lpstr>
      <vt:lpstr>True or False – Quick Quiz</vt:lpstr>
      <vt:lpstr>True or False Answers</vt:lpstr>
      <vt:lpstr>Quad Discussion</vt:lpstr>
      <vt:lpstr>Class Discussion</vt:lpstr>
      <vt:lpstr>Independent Work</vt:lpstr>
      <vt:lpstr>Question 1</vt:lpstr>
      <vt:lpstr>Question 2</vt:lpstr>
      <vt:lpstr>Exit Ticket</vt:lpstr>
      <vt:lpstr>Start-Up</vt:lpstr>
      <vt:lpstr>“Sweatshops” – Partner Discussion</vt:lpstr>
      <vt:lpstr>“Sweatshops” – Class Discussion</vt:lpstr>
      <vt:lpstr>Two Sides to the Sweatshop Story</vt:lpstr>
      <vt:lpstr>Two Sides to the Sweatshop Story</vt:lpstr>
      <vt:lpstr>Two Sides to the Sweatshop Story</vt:lpstr>
      <vt:lpstr>Two Sides to the Sweatshop Story</vt:lpstr>
      <vt:lpstr>Which Piece was More Persuasive?</vt:lpstr>
      <vt:lpstr>Independent Work/Homework</vt:lpstr>
      <vt:lpstr>Exit Ticket</vt:lpstr>
      <vt:lpstr>Start-Up – Partner Conversation</vt:lpstr>
      <vt:lpstr>Start-Up – Class Conversation</vt:lpstr>
      <vt:lpstr>Start-Up - Writing</vt:lpstr>
      <vt:lpstr>Human Trafficking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 Up</dc:title>
  <dc:creator>JAMES MCELROY</dc:creator>
  <cp:lastModifiedBy>JAMES MCELROY</cp:lastModifiedBy>
  <cp:revision>52</cp:revision>
  <cp:lastPrinted>2014-10-20T15:01:06Z</cp:lastPrinted>
  <dcterms:created xsi:type="dcterms:W3CDTF">2014-10-14T22:03:40Z</dcterms:created>
  <dcterms:modified xsi:type="dcterms:W3CDTF">2014-10-21T22:48:40Z</dcterms:modified>
</cp:coreProperties>
</file>