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71" r:id="rId2"/>
    <p:sldId id="272"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4" r:id="rId18"/>
    <p:sldId id="275" r:id="rId19"/>
    <p:sldId id="270" r:id="rId20"/>
    <p:sldId id="273"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5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57690660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1738"/>
            <a:ext cx="8520600" cy="572700"/>
          </a:xfrm>
        </p:spPr>
        <p:txBody>
          <a:bodyPr/>
          <a:lstStyle/>
          <a:p>
            <a:pPr algn="ctr"/>
            <a:r>
              <a:rPr lang="en-US" b="1" dirty="0" smtClean="0"/>
              <a:t>Start-up - Discussion</a:t>
            </a:r>
            <a:endParaRPr lang="en-US" b="1" dirty="0"/>
          </a:p>
        </p:txBody>
      </p:sp>
      <p:sp>
        <p:nvSpPr>
          <p:cNvPr id="3" name="Text Placeholder 2"/>
          <p:cNvSpPr>
            <a:spLocks noGrp="1"/>
          </p:cNvSpPr>
          <p:nvPr>
            <p:ph type="body" idx="1"/>
          </p:nvPr>
        </p:nvSpPr>
        <p:spPr>
          <a:xfrm>
            <a:off x="304800" y="772736"/>
            <a:ext cx="8520600" cy="3781475"/>
          </a:xfrm>
        </p:spPr>
        <p:txBody>
          <a:bodyPr/>
          <a:lstStyle/>
          <a:p>
            <a:pPr algn="ctr"/>
            <a:r>
              <a:rPr lang="en-US" sz="2400" b="1" dirty="0" smtClean="0">
                <a:solidFill>
                  <a:schemeClr val="tx1"/>
                </a:solidFill>
              </a:rPr>
              <a:t>With your VERTICAL partner, discuss the following:</a:t>
            </a:r>
          </a:p>
          <a:p>
            <a:pPr algn="ctr"/>
            <a:r>
              <a:rPr lang="en-US" sz="3200" b="1" dirty="0" smtClean="0">
                <a:solidFill>
                  <a:schemeClr val="tx1"/>
                </a:solidFill>
              </a:rPr>
              <a:t>What could be some positive benefits to using a digital textbook instead of a paper-based book? What might be some negatives?</a:t>
            </a:r>
          </a:p>
          <a:p>
            <a:pPr algn="ctr"/>
            <a:r>
              <a:rPr lang="en-US" sz="2800" b="1" dirty="0" smtClean="0">
                <a:solidFill>
                  <a:schemeClr val="tx1"/>
                </a:solidFill>
              </a:rPr>
              <a:t>BE PREPARED TO SHARE!</a:t>
            </a:r>
            <a:endParaRPr lang="en-US" sz="2800" b="1" dirty="0">
              <a:solidFill>
                <a:schemeClr val="tx1"/>
              </a:solidFill>
            </a:endParaRPr>
          </a:p>
        </p:txBody>
      </p:sp>
      <p:sp>
        <p:nvSpPr>
          <p:cNvPr id="4" name="TextBox 3"/>
          <p:cNvSpPr txBox="1"/>
          <p:nvPr/>
        </p:nvSpPr>
        <p:spPr>
          <a:xfrm>
            <a:off x="7504085" y="296274"/>
            <a:ext cx="681597" cy="307777"/>
          </a:xfrm>
          <a:prstGeom prst="rect">
            <a:avLst/>
          </a:prstGeom>
          <a:noFill/>
        </p:spPr>
        <p:txBody>
          <a:bodyPr wrap="none" rtlCol="0">
            <a:spAutoFit/>
          </a:bodyPr>
          <a:lstStyle/>
          <a:p>
            <a:r>
              <a:rPr lang="en-US" b="1" dirty="0" smtClean="0"/>
              <a:t>9/1/16</a:t>
            </a:r>
            <a:endParaRPr lang="en-US" b="1" dirty="0"/>
          </a:p>
        </p:txBody>
      </p:sp>
    </p:spTree>
    <p:extLst>
      <p:ext uri="{BB962C8B-B14F-4D97-AF65-F5344CB8AC3E}">
        <p14:creationId xmlns:p14="http://schemas.microsoft.com/office/powerpoint/2010/main" val="1804036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Shape 121"/>
          <p:cNvPicPr preferRelativeResize="0"/>
          <p:nvPr/>
        </p:nvPicPr>
        <p:blipFill>
          <a:blip r:embed="rId3">
            <a:alphaModFix/>
          </a:blip>
          <a:stretch>
            <a:fillRect/>
          </a:stretch>
        </p:blipFill>
        <p:spPr>
          <a:xfrm>
            <a:off x="43675" y="5"/>
            <a:ext cx="9143998" cy="4916687"/>
          </a:xfrm>
          <a:prstGeom prst="rect">
            <a:avLst/>
          </a:prstGeom>
          <a:noFill/>
          <a:ln>
            <a:noFill/>
          </a:ln>
        </p:spPr>
      </p:pic>
      <p:sp>
        <p:nvSpPr>
          <p:cNvPr id="122" name="Shape 12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23" name="Shape 12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
        <p:nvSpPr>
          <p:cNvPr id="124" name="Shape 124"/>
          <p:cNvSpPr/>
          <p:nvPr/>
        </p:nvSpPr>
        <p:spPr>
          <a:xfrm>
            <a:off x="6865325" y="212575"/>
            <a:ext cx="616200" cy="572700"/>
          </a:xfrm>
          <a:prstGeom prst="ellipse">
            <a:avLst/>
          </a:prstGeom>
          <a:noFill/>
          <a:ln w="38100" cap="flat" cmpd="sng">
            <a:solidFill>
              <a:srgbClr val="00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5" name="Shape 125"/>
          <p:cNvSpPr txBox="1"/>
          <p:nvPr/>
        </p:nvSpPr>
        <p:spPr>
          <a:xfrm>
            <a:off x="4684325" y="445025"/>
            <a:ext cx="1633200" cy="1149000"/>
          </a:xfrm>
          <a:prstGeom prst="rect">
            <a:avLst/>
          </a:prstGeom>
          <a:solidFill>
            <a:srgbClr val="FFFF00"/>
          </a:solidFill>
          <a:ln>
            <a:noFill/>
          </a:ln>
        </p:spPr>
        <p:txBody>
          <a:bodyPr lIns="91425" tIns="91425" rIns="91425" bIns="91425" anchor="t" anchorCtr="0">
            <a:noAutofit/>
          </a:bodyPr>
          <a:lstStyle/>
          <a:p>
            <a:pPr lvl="0">
              <a:spcBef>
                <a:spcPts val="0"/>
              </a:spcBef>
              <a:buNone/>
            </a:pPr>
            <a:r>
              <a:rPr lang="en"/>
              <a:t>First: Bookmark this page by clicking this shape: it should fill in.</a:t>
            </a:r>
          </a:p>
        </p:txBody>
      </p:sp>
      <p:cxnSp>
        <p:nvCxnSpPr>
          <p:cNvPr id="126" name="Shape 126"/>
          <p:cNvCxnSpPr>
            <a:endCxn id="124" idx="2"/>
          </p:cNvCxnSpPr>
          <p:nvPr/>
        </p:nvCxnSpPr>
        <p:spPr>
          <a:xfrm rot="10800000" flipH="1">
            <a:off x="6317525" y="498925"/>
            <a:ext cx="547800" cy="408000"/>
          </a:xfrm>
          <a:prstGeom prst="straightConnector1">
            <a:avLst/>
          </a:prstGeom>
          <a:noFill/>
          <a:ln w="28575" cap="flat" cmpd="sng">
            <a:solidFill>
              <a:srgbClr val="FF0000"/>
            </a:solidFill>
            <a:prstDash val="solid"/>
            <a:round/>
            <a:headEnd type="none" w="lg" len="lg"/>
            <a:tailEnd type="triangle" w="lg" len="lg"/>
          </a:ln>
        </p:spPr>
      </p:cxnSp>
      <p:sp>
        <p:nvSpPr>
          <p:cNvPr id="127" name="Shape 127"/>
          <p:cNvSpPr/>
          <p:nvPr/>
        </p:nvSpPr>
        <p:spPr>
          <a:xfrm>
            <a:off x="-90250" y="1253525"/>
            <a:ext cx="616200" cy="572700"/>
          </a:xfrm>
          <a:prstGeom prst="ellipse">
            <a:avLst/>
          </a:prstGeom>
          <a:noFill/>
          <a:ln w="38100" cap="flat" cmpd="sng">
            <a:solidFill>
              <a:srgbClr val="00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8" name="Shape 128"/>
          <p:cNvSpPr txBox="1"/>
          <p:nvPr/>
        </p:nvSpPr>
        <p:spPr>
          <a:xfrm>
            <a:off x="899725" y="2444925"/>
            <a:ext cx="1633200" cy="2079600"/>
          </a:xfrm>
          <a:prstGeom prst="rect">
            <a:avLst/>
          </a:prstGeom>
          <a:solidFill>
            <a:srgbClr val="FFFF00"/>
          </a:solidFill>
          <a:ln>
            <a:noFill/>
          </a:ln>
        </p:spPr>
        <p:txBody>
          <a:bodyPr lIns="91425" tIns="91425" rIns="91425" bIns="91425" anchor="t" anchorCtr="0">
            <a:noAutofit/>
          </a:bodyPr>
          <a:lstStyle/>
          <a:p>
            <a:pPr lvl="0">
              <a:spcBef>
                <a:spcPts val="0"/>
              </a:spcBef>
              <a:buNone/>
            </a:pPr>
            <a:r>
              <a:rPr lang="en"/>
              <a:t>Second: If you click here, you will see all the pages you have bookmarked. After bookmarking page 71, check to see that it shows up here.</a:t>
            </a:r>
          </a:p>
        </p:txBody>
      </p:sp>
      <p:cxnSp>
        <p:nvCxnSpPr>
          <p:cNvPr id="129" name="Shape 129"/>
          <p:cNvCxnSpPr>
            <a:endCxn id="127" idx="5"/>
          </p:cNvCxnSpPr>
          <p:nvPr/>
        </p:nvCxnSpPr>
        <p:spPr>
          <a:xfrm rot="10800000">
            <a:off x="435709" y="1742355"/>
            <a:ext cx="533700" cy="755100"/>
          </a:xfrm>
          <a:prstGeom prst="straightConnector1">
            <a:avLst/>
          </a:prstGeom>
          <a:noFill/>
          <a:ln w="19050" cap="flat" cmpd="sng">
            <a:solidFill>
              <a:srgbClr val="FF0000"/>
            </a:solidFill>
            <a:prstDash val="solid"/>
            <a:round/>
            <a:headEnd type="none" w="lg" len="lg"/>
            <a:tailEnd type="triangle" w="lg" len="lg"/>
          </a:ln>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p:cNvPicPr preferRelativeResize="0"/>
          <p:nvPr/>
        </p:nvPicPr>
        <p:blipFill>
          <a:blip r:embed="rId3">
            <a:alphaModFix/>
          </a:blip>
          <a:stretch>
            <a:fillRect/>
          </a:stretch>
        </p:blipFill>
        <p:spPr>
          <a:xfrm>
            <a:off x="0" y="103963"/>
            <a:ext cx="9144000" cy="4935572"/>
          </a:xfrm>
          <a:prstGeom prst="rect">
            <a:avLst/>
          </a:prstGeom>
          <a:noFill/>
          <a:ln>
            <a:noFill/>
          </a:ln>
        </p:spPr>
      </p:pic>
      <p:sp>
        <p:nvSpPr>
          <p:cNvPr id="135" name="Shape 13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endParaRPr/>
          </a:p>
        </p:txBody>
      </p:sp>
      <p:sp>
        <p:nvSpPr>
          <p:cNvPr id="136" name="Shape 13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endParaRPr/>
          </a:p>
        </p:txBody>
      </p:sp>
      <p:sp>
        <p:nvSpPr>
          <p:cNvPr id="137" name="Shape 137"/>
          <p:cNvSpPr txBox="1"/>
          <p:nvPr/>
        </p:nvSpPr>
        <p:spPr>
          <a:xfrm>
            <a:off x="3804250" y="596200"/>
            <a:ext cx="3334800" cy="821400"/>
          </a:xfrm>
          <a:prstGeom prst="rect">
            <a:avLst/>
          </a:prstGeom>
          <a:solidFill>
            <a:srgbClr val="FFFF00"/>
          </a:solidFill>
          <a:ln>
            <a:noFill/>
          </a:ln>
        </p:spPr>
        <p:txBody>
          <a:bodyPr lIns="91425" tIns="91425" rIns="91425" bIns="91425" anchor="t" anchorCtr="0">
            <a:noAutofit/>
          </a:bodyPr>
          <a:lstStyle/>
          <a:p>
            <a:pPr lvl="0" rtl="0">
              <a:spcBef>
                <a:spcPts val="0"/>
              </a:spcBef>
              <a:buNone/>
            </a:pPr>
            <a:r>
              <a:rPr lang="en"/>
              <a:t>Here are your bookmarks. Clicking on any of them will take you directly to that page in the text.</a:t>
            </a:r>
          </a:p>
        </p:txBody>
      </p:sp>
      <p:cxnSp>
        <p:nvCxnSpPr>
          <p:cNvPr id="138" name="Shape 138"/>
          <p:cNvCxnSpPr/>
          <p:nvPr/>
        </p:nvCxnSpPr>
        <p:spPr>
          <a:xfrm flipH="1">
            <a:off x="2288350" y="1152475"/>
            <a:ext cx="1515900" cy="117300"/>
          </a:xfrm>
          <a:prstGeom prst="straightConnector1">
            <a:avLst/>
          </a:prstGeom>
          <a:noFill/>
          <a:ln w="19050" cap="flat" cmpd="sng">
            <a:solidFill>
              <a:srgbClr val="FF0000"/>
            </a:solidFill>
            <a:prstDash val="solid"/>
            <a:round/>
            <a:headEnd type="none" w="lg" len="lg"/>
            <a:tailEnd type="triangle" w="lg" len="lg"/>
          </a:ln>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p:cNvPicPr preferRelativeResize="0"/>
          <p:nvPr/>
        </p:nvPicPr>
        <p:blipFill rotWithShape="1">
          <a:blip r:embed="rId3">
            <a:alphaModFix/>
          </a:blip>
          <a:srcRect t="9507" b="3905"/>
          <a:stretch/>
        </p:blipFill>
        <p:spPr>
          <a:xfrm>
            <a:off x="-245488" y="0"/>
            <a:ext cx="9133138" cy="4942649"/>
          </a:xfrm>
          <a:prstGeom prst="rect">
            <a:avLst/>
          </a:prstGeom>
          <a:noFill/>
          <a:ln>
            <a:noFill/>
          </a:ln>
        </p:spPr>
      </p:pic>
      <p:sp>
        <p:nvSpPr>
          <p:cNvPr id="144" name="Shape 144"/>
          <p:cNvSpPr txBox="1"/>
          <p:nvPr/>
        </p:nvSpPr>
        <p:spPr>
          <a:xfrm>
            <a:off x="780575" y="1476875"/>
            <a:ext cx="1778100" cy="2898000"/>
          </a:xfrm>
          <a:prstGeom prst="rect">
            <a:avLst/>
          </a:prstGeom>
          <a:solidFill>
            <a:srgbClr val="FFFF00"/>
          </a:solidFill>
          <a:ln>
            <a:noFill/>
          </a:ln>
        </p:spPr>
        <p:txBody>
          <a:bodyPr lIns="91425" tIns="91425" rIns="91425" bIns="91425" anchor="t" anchorCtr="0">
            <a:noAutofit/>
          </a:bodyPr>
          <a:lstStyle/>
          <a:p>
            <a:pPr lvl="0">
              <a:spcBef>
                <a:spcPts val="0"/>
              </a:spcBef>
              <a:buNone/>
            </a:pPr>
            <a:r>
              <a:rPr lang="en" sz="1200"/>
              <a:t>Then highlight a portion of the text, and click “add note.” Change the color of the highlighted portion if you’d like, or if your teacher has asked you to use a particular color for a particular thing. Write a question about what you have highlighted, click the notebook with the down arrow, and then click “save.”</a:t>
            </a:r>
          </a:p>
        </p:txBody>
      </p:sp>
      <p:cxnSp>
        <p:nvCxnSpPr>
          <p:cNvPr id="145" name="Shape 145"/>
          <p:cNvCxnSpPr/>
          <p:nvPr/>
        </p:nvCxnSpPr>
        <p:spPr>
          <a:xfrm rot="10800000">
            <a:off x="879450" y="1156700"/>
            <a:ext cx="215100" cy="381300"/>
          </a:xfrm>
          <a:prstGeom prst="straightConnector1">
            <a:avLst/>
          </a:prstGeom>
          <a:noFill/>
          <a:ln w="19050" cap="flat" cmpd="sng">
            <a:solidFill>
              <a:srgbClr val="FF0000"/>
            </a:solidFill>
            <a:prstDash val="solid"/>
            <a:round/>
            <a:headEnd type="none" w="lg" len="lg"/>
            <a:tailEnd type="triangle" w="lg" len="lg"/>
          </a:ln>
        </p:spPr>
      </p:cxnSp>
      <p:cxnSp>
        <p:nvCxnSpPr>
          <p:cNvPr id="146" name="Shape 146"/>
          <p:cNvCxnSpPr/>
          <p:nvPr/>
        </p:nvCxnSpPr>
        <p:spPr>
          <a:xfrm>
            <a:off x="2654125" y="3071600"/>
            <a:ext cx="559500" cy="927900"/>
          </a:xfrm>
          <a:prstGeom prst="straightConnector1">
            <a:avLst/>
          </a:prstGeom>
          <a:noFill/>
          <a:ln w="19050" cap="flat" cmpd="sng">
            <a:solidFill>
              <a:srgbClr val="FF0000"/>
            </a:solidFill>
            <a:prstDash val="solid"/>
            <a:round/>
            <a:headEnd type="none" w="lg" len="lg"/>
            <a:tailEnd type="triangle" w="lg" len="lg"/>
          </a:ln>
        </p:spPr>
      </p:cxnSp>
      <p:cxnSp>
        <p:nvCxnSpPr>
          <p:cNvPr id="147" name="Shape 147"/>
          <p:cNvCxnSpPr/>
          <p:nvPr/>
        </p:nvCxnSpPr>
        <p:spPr>
          <a:xfrm>
            <a:off x="1739500" y="4374875"/>
            <a:ext cx="29400" cy="244500"/>
          </a:xfrm>
          <a:prstGeom prst="straightConnector1">
            <a:avLst/>
          </a:prstGeom>
          <a:noFill/>
          <a:ln w="19050" cap="flat" cmpd="sng">
            <a:solidFill>
              <a:srgbClr val="FF0000"/>
            </a:solidFill>
            <a:prstDash val="solid"/>
            <a:round/>
            <a:headEnd type="none" w="lg" len="lg"/>
            <a:tailEnd type="triangle" w="lg" len="lg"/>
          </a:ln>
        </p:spPr>
      </p:cxnSp>
      <p:cxnSp>
        <p:nvCxnSpPr>
          <p:cNvPr id="148" name="Shape 148"/>
          <p:cNvCxnSpPr/>
          <p:nvPr/>
        </p:nvCxnSpPr>
        <p:spPr>
          <a:xfrm rot="10800000" flipH="1">
            <a:off x="1739500" y="1135175"/>
            <a:ext cx="181800" cy="341700"/>
          </a:xfrm>
          <a:prstGeom prst="straightConnector1">
            <a:avLst/>
          </a:prstGeom>
          <a:noFill/>
          <a:ln w="19050" cap="flat" cmpd="sng">
            <a:solidFill>
              <a:srgbClr val="FF0000"/>
            </a:solidFill>
            <a:prstDash val="solid"/>
            <a:round/>
            <a:headEnd type="none" w="lg" len="lg"/>
            <a:tailEnd type="triangle" w="lg" len="lg"/>
          </a:ln>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Shape 153"/>
          <p:cNvPicPr preferRelativeResize="0"/>
          <p:nvPr/>
        </p:nvPicPr>
        <p:blipFill>
          <a:blip r:embed="rId3">
            <a:alphaModFix/>
          </a:blip>
          <a:stretch>
            <a:fillRect/>
          </a:stretch>
        </p:blipFill>
        <p:spPr>
          <a:xfrm>
            <a:off x="0" y="130985"/>
            <a:ext cx="9144001" cy="4881529"/>
          </a:xfrm>
          <a:prstGeom prst="rect">
            <a:avLst/>
          </a:prstGeom>
          <a:noFill/>
          <a:ln>
            <a:noFill/>
          </a:ln>
        </p:spPr>
      </p:pic>
      <p:sp>
        <p:nvSpPr>
          <p:cNvPr id="154" name="Shape 15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55" name="Shape 15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
        <p:nvSpPr>
          <p:cNvPr id="156" name="Shape 156"/>
          <p:cNvSpPr txBox="1"/>
          <p:nvPr/>
        </p:nvSpPr>
        <p:spPr>
          <a:xfrm>
            <a:off x="723700" y="684575"/>
            <a:ext cx="1584300" cy="2669700"/>
          </a:xfrm>
          <a:prstGeom prst="rect">
            <a:avLst/>
          </a:prstGeom>
          <a:solidFill>
            <a:srgbClr val="FFFF00"/>
          </a:solidFill>
          <a:ln>
            <a:noFill/>
          </a:ln>
        </p:spPr>
        <p:txBody>
          <a:bodyPr lIns="91425" tIns="91425" rIns="91425" bIns="91425" anchor="t" anchorCtr="0">
            <a:noAutofit/>
          </a:bodyPr>
          <a:lstStyle/>
          <a:p>
            <a:pPr lvl="0">
              <a:spcBef>
                <a:spcPts val="0"/>
              </a:spcBef>
              <a:buNone/>
            </a:pPr>
            <a:r>
              <a:rPr lang="en"/>
              <a:t>Navigate to page 76 in your text. See this icon? It means you can click on these questions to type your response.  Try clicking on one. A box should open up with room to type.  </a:t>
            </a:r>
          </a:p>
        </p:txBody>
      </p:sp>
      <p:cxnSp>
        <p:nvCxnSpPr>
          <p:cNvPr id="157" name="Shape 157"/>
          <p:cNvCxnSpPr/>
          <p:nvPr/>
        </p:nvCxnSpPr>
        <p:spPr>
          <a:xfrm>
            <a:off x="2264350" y="1233500"/>
            <a:ext cx="303300" cy="405900"/>
          </a:xfrm>
          <a:prstGeom prst="straightConnector1">
            <a:avLst/>
          </a:prstGeom>
          <a:noFill/>
          <a:ln w="19050" cap="flat" cmpd="sng">
            <a:solidFill>
              <a:srgbClr val="FF0000"/>
            </a:solidFill>
            <a:prstDash val="solid"/>
            <a:round/>
            <a:headEnd type="none" w="lg" len="lg"/>
            <a:tailEnd type="triangle" w="lg" len="lg"/>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Shape 162"/>
          <p:cNvPicPr preferRelativeResize="0"/>
          <p:nvPr/>
        </p:nvPicPr>
        <p:blipFill rotWithShape="1">
          <a:blip r:embed="rId3">
            <a:alphaModFix/>
          </a:blip>
          <a:srcRect t="9842" b="4350"/>
          <a:stretch/>
        </p:blipFill>
        <p:spPr>
          <a:xfrm>
            <a:off x="180362" y="165899"/>
            <a:ext cx="8783276" cy="4710249"/>
          </a:xfrm>
          <a:prstGeom prst="rect">
            <a:avLst/>
          </a:prstGeom>
          <a:noFill/>
          <a:ln>
            <a:noFill/>
          </a:ln>
        </p:spPr>
      </p:pic>
      <p:sp>
        <p:nvSpPr>
          <p:cNvPr id="163" name="Shape 16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64" name="Shape 16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
        <p:nvSpPr>
          <p:cNvPr id="165" name="Shape 165"/>
          <p:cNvSpPr txBox="1"/>
          <p:nvPr/>
        </p:nvSpPr>
        <p:spPr>
          <a:xfrm>
            <a:off x="635775" y="1017725"/>
            <a:ext cx="1408200" cy="4056000"/>
          </a:xfrm>
          <a:prstGeom prst="rect">
            <a:avLst/>
          </a:prstGeom>
          <a:solidFill>
            <a:srgbClr val="FFFF00"/>
          </a:solidFill>
          <a:ln>
            <a:noFill/>
          </a:ln>
        </p:spPr>
        <p:txBody>
          <a:bodyPr lIns="91425" tIns="91425" rIns="91425" bIns="91425" anchor="t" anchorCtr="0">
            <a:noAutofit/>
          </a:bodyPr>
          <a:lstStyle/>
          <a:p>
            <a:pPr lvl="0">
              <a:spcBef>
                <a:spcPts val="0"/>
              </a:spcBef>
              <a:buNone/>
            </a:pPr>
            <a:r>
              <a:rPr lang="en" sz="1100"/>
              <a:t>Type “sample practice answer” in the box, and then click the small notebook icon with the down arrow on it to save it to your notebook. Do this only once, on the first question so your teacher can view your responses. If you do it more than once, your answers will still be in the text, but not saved to the notebook. Click “x” to close the box. Your answers are automatically saved.</a:t>
            </a:r>
          </a:p>
        </p:txBody>
      </p:sp>
      <p:cxnSp>
        <p:nvCxnSpPr>
          <p:cNvPr id="166" name="Shape 166"/>
          <p:cNvCxnSpPr/>
          <p:nvPr/>
        </p:nvCxnSpPr>
        <p:spPr>
          <a:xfrm>
            <a:off x="1965125" y="1874625"/>
            <a:ext cx="4475100" cy="841800"/>
          </a:xfrm>
          <a:prstGeom prst="straightConnector1">
            <a:avLst/>
          </a:prstGeom>
          <a:noFill/>
          <a:ln w="19050" cap="flat" cmpd="sng">
            <a:solidFill>
              <a:srgbClr val="FF0000"/>
            </a:solidFill>
            <a:prstDash val="solid"/>
            <a:round/>
            <a:headEnd type="none" w="lg" len="lg"/>
            <a:tailEnd type="triangle" w="lg" len="lg"/>
          </a:ln>
        </p:spPr>
      </p:cxnSp>
      <p:cxnSp>
        <p:nvCxnSpPr>
          <p:cNvPr id="167" name="Shape 167"/>
          <p:cNvCxnSpPr/>
          <p:nvPr/>
        </p:nvCxnSpPr>
        <p:spPr>
          <a:xfrm rot="10800000" flipH="1">
            <a:off x="2024100" y="3750250"/>
            <a:ext cx="622200" cy="333000"/>
          </a:xfrm>
          <a:prstGeom prst="straightConnector1">
            <a:avLst/>
          </a:prstGeom>
          <a:noFill/>
          <a:ln w="19050" cap="flat" cmpd="sng">
            <a:solidFill>
              <a:srgbClr val="FF0000"/>
            </a:solidFill>
            <a:prstDash val="solid"/>
            <a:round/>
            <a:headEnd type="none" w="lg" len="lg"/>
            <a:tailEnd type="triangle" w="lg" len="lg"/>
          </a:ln>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Shape 172"/>
          <p:cNvPicPr preferRelativeResize="0"/>
          <p:nvPr/>
        </p:nvPicPr>
        <p:blipFill>
          <a:blip r:embed="rId3">
            <a:alphaModFix/>
          </a:blip>
          <a:stretch>
            <a:fillRect/>
          </a:stretch>
        </p:blipFill>
        <p:spPr>
          <a:xfrm>
            <a:off x="0" y="86825"/>
            <a:ext cx="9144001" cy="4969849"/>
          </a:xfrm>
          <a:prstGeom prst="rect">
            <a:avLst/>
          </a:prstGeom>
          <a:noFill/>
          <a:ln>
            <a:noFill/>
          </a:ln>
        </p:spPr>
      </p:pic>
      <p:sp>
        <p:nvSpPr>
          <p:cNvPr id="173" name="Shape 1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74" name="Shape 17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
        <p:nvSpPr>
          <p:cNvPr id="175" name="Shape 175"/>
          <p:cNvSpPr txBox="1"/>
          <p:nvPr/>
        </p:nvSpPr>
        <p:spPr>
          <a:xfrm>
            <a:off x="1114875" y="968200"/>
            <a:ext cx="1682100" cy="1036500"/>
          </a:xfrm>
          <a:prstGeom prst="rect">
            <a:avLst/>
          </a:prstGeom>
          <a:solidFill>
            <a:srgbClr val="FFFF00"/>
          </a:solidFill>
          <a:ln>
            <a:noFill/>
          </a:ln>
        </p:spPr>
        <p:txBody>
          <a:bodyPr lIns="91425" tIns="91425" rIns="91425" bIns="91425" anchor="t" anchorCtr="0">
            <a:noAutofit/>
          </a:bodyPr>
          <a:lstStyle/>
          <a:p>
            <a:pPr lvl="0">
              <a:spcBef>
                <a:spcPts val="0"/>
              </a:spcBef>
              <a:buNone/>
            </a:pPr>
            <a:r>
              <a:rPr lang="en"/>
              <a:t>To view your notebook, click “More” and then “MyNotebook”</a:t>
            </a:r>
          </a:p>
        </p:txBody>
      </p:sp>
      <p:cxnSp>
        <p:nvCxnSpPr>
          <p:cNvPr id="176" name="Shape 176"/>
          <p:cNvCxnSpPr/>
          <p:nvPr/>
        </p:nvCxnSpPr>
        <p:spPr>
          <a:xfrm flipH="1">
            <a:off x="463950" y="2025975"/>
            <a:ext cx="863400" cy="2200200"/>
          </a:xfrm>
          <a:prstGeom prst="straightConnector1">
            <a:avLst/>
          </a:prstGeom>
          <a:noFill/>
          <a:ln w="19050" cap="flat" cmpd="sng">
            <a:solidFill>
              <a:srgbClr val="FF0000"/>
            </a:solidFill>
            <a:prstDash val="solid"/>
            <a:round/>
            <a:headEnd type="none" w="lg" len="lg"/>
            <a:tailEnd type="triangle" w="lg" len="lg"/>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Shape 181"/>
          <p:cNvPicPr preferRelativeResize="0"/>
          <p:nvPr/>
        </p:nvPicPr>
        <p:blipFill>
          <a:blip r:embed="rId3">
            <a:alphaModFix/>
          </a:blip>
          <a:stretch>
            <a:fillRect/>
          </a:stretch>
        </p:blipFill>
        <p:spPr>
          <a:xfrm>
            <a:off x="0" y="118248"/>
            <a:ext cx="9144001" cy="4907004"/>
          </a:xfrm>
          <a:prstGeom prst="rect">
            <a:avLst/>
          </a:prstGeom>
          <a:noFill/>
          <a:ln>
            <a:noFill/>
          </a:ln>
        </p:spPr>
      </p:pic>
      <p:sp>
        <p:nvSpPr>
          <p:cNvPr id="182" name="Shape 18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83" name="Shape 18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
        <p:nvSpPr>
          <p:cNvPr id="184" name="Shape 184"/>
          <p:cNvSpPr txBox="1"/>
          <p:nvPr/>
        </p:nvSpPr>
        <p:spPr>
          <a:xfrm>
            <a:off x="5010875" y="1206725"/>
            <a:ext cx="2190600" cy="2083200"/>
          </a:xfrm>
          <a:prstGeom prst="rect">
            <a:avLst/>
          </a:prstGeom>
          <a:solidFill>
            <a:srgbClr val="FFFF00"/>
          </a:solidFill>
          <a:ln>
            <a:noFill/>
          </a:ln>
        </p:spPr>
        <p:txBody>
          <a:bodyPr lIns="91425" tIns="91425" rIns="91425" bIns="91425" anchor="t" anchorCtr="0">
            <a:noAutofit/>
          </a:bodyPr>
          <a:lstStyle/>
          <a:p>
            <a:pPr lvl="0">
              <a:spcBef>
                <a:spcPts val="0"/>
              </a:spcBef>
              <a:buNone/>
            </a:pPr>
            <a:r>
              <a:rPr lang="en"/>
              <a:t>All of your notes will appear here. If you can’t see the questions you  just responded to, go back to one of them and click the notebook with the down arrow icon to save them to your notebook.</a:t>
            </a:r>
          </a:p>
        </p:txBody>
      </p:sp>
      <p:cxnSp>
        <p:nvCxnSpPr>
          <p:cNvPr id="185" name="Shape 185"/>
          <p:cNvCxnSpPr/>
          <p:nvPr/>
        </p:nvCxnSpPr>
        <p:spPr>
          <a:xfrm rot="10800000">
            <a:off x="3204850" y="1947400"/>
            <a:ext cx="1764000" cy="87300"/>
          </a:xfrm>
          <a:prstGeom prst="straightConnector1">
            <a:avLst/>
          </a:prstGeom>
          <a:noFill/>
          <a:ln w="19050" cap="flat" cmpd="sng">
            <a:solidFill>
              <a:srgbClr val="FF0000"/>
            </a:solidFill>
            <a:prstDash val="solid"/>
            <a:round/>
            <a:headEnd type="none" w="lg" len="lg"/>
            <a:tailEnd type="triangle" w="lg" len="lg"/>
          </a:ln>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09550"/>
            <a:ext cx="8520600" cy="572700"/>
          </a:xfrm>
        </p:spPr>
        <p:txBody>
          <a:bodyPr/>
          <a:lstStyle/>
          <a:p>
            <a:pPr algn="ctr"/>
            <a:r>
              <a:rPr lang="en-US" b="1" dirty="0" smtClean="0"/>
              <a:t>TEXTBOOK SCAVENGER HUNT</a:t>
            </a:r>
            <a:endParaRPr lang="en-US" b="1" dirty="0"/>
          </a:p>
        </p:txBody>
      </p:sp>
      <p:sp>
        <p:nvSpPr>
          <p:cNvPr id="3" name="Text Placeholder 2"/>
          <p:cNvSpPr>
            <a:spLocks noGrp="1"/>
          </p:cNvSpPr>
          <p:nvPr>
            <p:ph type="body" idx="1"/>
          </p:nvPr>
        </p:nvSpPr>
        <p:spPr>
          <a:xfrm>
            <a:off x="311700" y="895350"/>
            <a:ext cx="8520600" cy="3673525"/>
          </a:xfrm>
        </p:spPr>
        <p:txBody>
          <a:bodyPr/>
          <a:lstStyle/>
          <a:p>
            <a:pPr marL="457200" indent="-457200">
              <a:buFont typeface="Arial" panose="020B0604020202020204" pitchFamily="34" charset="0"/>
              <a:buChar char="•"/>
            </a:pPr>
            <a:r>
              <a:rPr lang="en-US" sz="2800" b="1" dirty="0" smtClean="0">
                <a:solidFill>
                  <a:schemeClr val="tx1"/>
                </a:solidFill>
              </a:rPr>
              <a:t>In Google Classroom, find the assignment titled “HMH Textbook Scavenger Hunt.”</a:t>
            </a:r>
          </a:p>
          <a:p>
            <a:pPr marL="457200" indent="-457200">
              <a:buFont typeface="Arial" panose="020B0604020202020204" pitchFamily="34" charset="0"/>
              <a:buChar char="•"/>
            </a:pPr>
            <a:r>
              <a:rPr lang="en-US" sz="2800" b="1" dirty="0" smtClean="0">
                <a:solidFill>
                  <a:schemeClr val="tx1"/>
                </a:solidFill>
              </a:rPr>
              <a:t>You have the rest of the period today to work on this assignment. </a:t>
            </a:r>
          </a:p>
          <a:p>
            <a:pPr marL="457200" indent="-457200">
              <a:buFont typeface="Arial" panose="020B0604020202020204" pitchFamily="34" charset="0"/>
              <a:buChar char="•"/>
            </a:pPr>
            <a:r>
              <a:rPr lang="en-US" sz="2800" b="1" dirty="0" smtClean="0">
                <a:solidFill>
                  <a:schemeClr val="tx1"/>
                </a:solidFill>
              </a:rPr>
              <a:t>Anything not done in class is…</a:t>
            </a:r>
            <a:endParaRPr lang="en-US" sz="2800" b="1" dirty="0">
              <a:solidFill>
                <a:schemeClr val="tx1"/>
              </a:solidFill>
            </a:endParaRPr>
          </a:p>
        </p:txBody>
      </p:sp>
    </p:spTree>
    <p:extLst>
      <p:ext uri="{BB962C8B-B14F-4D97-AF65-F5344CB8AC3E}">
        <p14:creationId xmlns:p14="http://schemas.microsoft.com/office/powerpoint/2010/main" val="428876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HOMEWORK</a:t>
            </a:r>
            <a:endParaRPr lang="en-US" b="1" dirty="0"/>
          </a:p>
        </p:txBody>
      </p:sp>
      <p:sp>
        <p:nvSpPr>
          <p:cNvPr id="3" name="Text Placeholder 2"/>
          <p:cNvSpPr>
            <a:spLocks noGrp="1"/>
          </p:cNvSpPr>
          <p:nvPr>
            <p:ph type="body" idx="1"/>
          </p:nvPr>
        </p:nvSpPr>
        <p:spPr/>
        <p:txBody>
          <a:bodyPr/>
          <a:lstStyle/>
          <a:p>
            <a:pPr algn="ctr"/>
            <a:r>
              <a:rPr lang="en-US" sz="3200" b="1" dirty="0" smtClean="0">
                <a:solidFill>
                  <a:schemeClr val="tx1"/>
                </a:solidFill>
              </a:rPr>
              <a:t>Complete the HMH Textbook Scavenger Hunt!</a:t>
            </a:r>
          </a:p>
          <a:p>
            <a:pPr algn="ctr"/>
            <a:r>
              <a:rPr lang="en-US" sz="3200" b="1" dirty="0" smtClean="0">
                <a:solidFill>
                  <a:schemeClr val="tx1"/>
                </a:solidFill>
              </a:rPr>
              <a:t>It is DUE, submitted to Google Classroom, NO LATER THAN 7:00 A.M. </a:t>
            </a:r>
          </a:p>
          <a:p>
            <a:pPr algn="ctr"/>
            <a:r>
              <a:rPr lang="en-US" sz="3200" b="1" dirty="0" smtClean="0">
                <a:solidFill>
                  <a:schemeClr val="tx1"/>
                </a:solidFill>
              </a:rPr>
              <a:t>TOMORROW!!!</a:t>
            </a:r>
            <a:endParaRPr lang="en-US" sz="3200" b="1" dirty="0">
              <a:solidFill>
                <a:schemeClr val="tx1"/>
              </a:solidFill>
            </a:endParaRPr>
          </a:p>
        </p:txBody>
      </p:sp>
    </p:spTree>
    <p:extLst>
      <p:ext uri="{BB962C8B-B14F-4D97-AF65-F5344CB8AC3E}">
        <p14:creationId xmlns:p14="http://schemas.microsoft.com/office/powerpoint/2010/main" val="878345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252250"/>
            <a:ext cx="8520600" cy="572700"/>
          </a:xfrm>
          <a:prstGeom prst="rect">
            <a:avLst/>
          </a:prstGeom>
        </p:spPr>
        <p:txBody>
          <a:bodyPr lIns="91425" tIns="91425" rIns="91425" bIns="91425" anchor="t" anchorCtr="0">
            <a:noAutofit/>
          </a:bodyPr>
          <a:lstStyle/>
          <a:p>
            <a:pPr lvl="0">
              <a:spcBef>
                <a:spcPts val="0"/>
              </a:spcBef>
              <a:buNone/>
            </a:pPr>
            <a:r>
              <a:rPr lang="en"/>
              <a:t>How to take a screenshot on a Chromebook</a:t>
            </a:r>
          </a:p>
        </p:txBody>
      </p:sp>
      <p:sp>
        <p:nvSpPr>
          <p:cNvPr id="191" name="Shape 191"/>
          <p:cNvSpPr txBox="1">
            <a:spLocks noGrp="1"/>
          </p:cNvSpPr>
          <p:nvPr>
            <p:ph type="body" idx="1"/>
          </p:nvPr>
        </p:nvSpPr>
        <p:spPr>
          <a:xfrm>
            <a:off x="368025" y="1345250"/>
            <a:ext cx="3680100" cy="976800"/>
          </a:xfrm>
          <a:prstGeom prst="rect">
            <a:avLst/>
          </a:prstGeom>
        </p:spPr>
        <p:txBody>
          <a:bodyPr lIns="91425" tIns="91425" rIns="91425" bIns="91425" anchor="t" anchorCtr="0">
            <a:noAutofit/>
          </a:bodyPr>
          <a:lstStyle/>
          <a:p>
            <a:pPr lvl="0">
              <a:spcBef>
                <a:spcPts val="0"/>
              </a:spcBef>
              <a:buNone/>
            </a:pPr>
            <a:r>
              <a:rPr lang="en" b="1" u="sng"/>
              <a:t>Whole Screen</a:t>
            </a:r>
          </a:p>
          <a:p>
            <a:pPr lvl="0">
              <a:spcBef>
                <a:spcPts val="0"/>
              </a:spcBef>
              <a:buNone/>
            </a:pPr>
            <a:r>
              <a:rPr lang="en"/>
              <a:t>Press Control + Switch Window</a:t>
            </a:r>
          </a:p>
          <a:p>
            <a:pPr lvl="0">
              <a:spcBef>
                <a:spcPts val="0"/>
              </a:spcBef>
              <a:buNone/>
            </a:pPr>
            <a:endParaRPr/>
          </a:p>
          <a:p>
            <a:pPr lvl="0">
              <a:spcBef>
                <a:spcPts val="0"/>
              </a:spcBef>
              <a:buNone/>
            </a:pPr>
            <a:endParaRPr/>
          </a:p>
        </p:txBody>
      </p:sp>
      <p:pic>
        <p:nvPicPr>
          <p:cNvPr id="192" name="Shape 192"/>
          <p:cNvPicPr preferRelativeResize="0"/>
          <p:nvPr/>
        </p:nvPicPr>
        <p:blipFill>
          <a:blip r:embed="rId3">
            <a:alphaModFix/>
          </a:blip>
          <a:stretch>
            <a:fillRect/>
          </a:stretch>
        </p:blipFill>
        <p:spPr>
          <a:xfrm>
            <a:off x="2417762" y="2322037"/>
            <a:ext cx="733425" cy="371475"/>
          </a:xfrm>
          <a:prstGeom prst="rect">
            <a:avLst/>
          </a:prstGeom>
          <a:noFill/>
          <a:ln>
            <a:noFill/>
          </a:ln>
        </p:spPr>
      </p:pic>
      <p:pic>
        <p:nvPicPr>
          <p:cNvPr id="193" name="Shape 193"/>
          <p:cNvPicPr preferRelativeResize="0"/>
          <p:nvPr/>
        </p:nvPicPr>
        <p:blipFill>
          <a:blip r:embed="rId3">
            <a:alphaModFix/>
          </a:blip>
          <a:stretch>
            <a:fillRect/>
          </a:stretch>
        </p:blipFill>
        <p:spPr>
          <a:xfrm>
            <a:off x="6999762" y="2322037"/>
            <a:ext cx="733425" cy="371475"/>
          </a:xfrm>
          <a:prstGeom prst="rect">
            <a:avLst/>
          </a:prstGeom>
          <a:noFill/>
          <a:ln>
            <a:noFill/>
          </a:ln>
        </p:spPr>
      </p:pic>
      <p:sp>
        <p:nvSpPr>
          <p:cNvPr id="194" name="Shape 194"/>
          <p:cNvSpPr txBox="1">
            <a:spLocks noGrp="1"/>
          </p:cNvSpPr>
          <p:nvPr>
            <p:ph type="body" idx="1"/>
          </p:nvPr>
        </p:nvSpPr>
        <p:spPr>
          <a:xfrm>
            <a:off x="4048125" y="1394750"/>
            <a:ext cx="4218000" cy="877800"/>
          </a:xfrm>
          <a:prstGeom prst="rect">
            <a:avLst/>
          </a:prstGeom>
        </p:spPr>
        <p:txBody>
          <a:bodyPr lIns="91425" tIns="91425" rIns="91425" bIns="91425" anchor="t" anchorCtr="0">
            <a:noAutofit/>
          </a:bodyPr>
          <a:lstStyle/>
          <a:p>
            <a:pPr lvl="0">
              <a:spcBef>
                <a:spcPts val="0"/>
              </a:spcBef>
              <a:buNone/>
            </a:pPr>
            <a:r>
              <a:rPr lang="en" b="1" u="sng"/>
              <a:t>Part of the Screen</a:t>
            </a:r>
          </a:p>
          <a:p>
            <a:pPr lvl="0">
              <a:spcBef>
                <a:spcPts val="0"/>
              </a:spcBef>
              <a:buClr>
                <a:schemeClr val="dk1"/>
              </a:buClr>
              <a:buSzPct val="61111"/>
              <a:buFont typeface="Arial"/>
              <a:buNone/>
            </a:pPr>
            <a:r>
              <a:rPr lang="en"/>
              <a:t>Press Control + Shift + Switch Window</a:t>
            </a:r>
          </a:p>
          <a:p>
            <a:pPr lvl="0" rtl="0">
              <a:spcBef>
                <a:spcPts val="0"/>
              </a:spcBef>
              <a:buNone/>
            </a:pPr>
            <a:endParaRPr/>
          </a:p>
          <a:p>
            <a:pPr lvl="0" rtl="0">
              <a:spcBef>
                <a:spcPts val="0"/>
              </a:spcBef>
              <a:buNone/>
            </a:pPr>
            <a:endParaRPr/>
          </a:p>
          <a:p>
            <a:pPr lvl="0" rtl="0">
              <a:spcBef>
                <a:spcPts val="0"/>
              </a:spcBef>
              <a:buNone/>
            </a:pP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Start-up - Writing</a:t>
            </a:r>
            <a:endParaRPr lang="en-US" b="1" dirty="0"/>
          </a:p>
        </p:txBody>
      </p:sp>
      <p:sp>
        <p:nvSpPr>
          <p:cNvPr id="3" name="Text Placeholder 2"/>
          <p:cNvSpPr>
            <a:spLocks noGrp="1"/>
          </p:cNvSpPr>
          <p:nvPr>
            <p:ph type="body" idx="1"/>
          </p:nvPr>
        </p:nvSpPr>
        <p:spPr/>
        <p:txBody>
          <a:bodyPr/>
          <a:lstStyle/>
          <a:p>
            <a:pPr algn="ctr"/>
            <a:r>
              <a:rPr lang="en-US" sz="2400" b="1" dirty="0" smtClean="0">
                <a:solidFill>
                  <a:schemeClr val="tx1"/>
                </a:solidFill>
              </a:rPr>
              <a:t>Now write about the following:</a:t>
            </a:r>
          </a:p>
          <a:p>
            <a:pPr algn="ctr"/>
            <a:r>
              <a:rPr lang="en-US" sz="3200" b="1" dirty="0" smtClean="0">
                <a:solidFill>
                  <a:schemeClr val="tx1"/>
                </a:solidFill>
              </a:rPr>
              <a:t>What could be some positive benefits to using a digital textbook instead of a paper-based book? What might be some negatives?</a:t>
            </a:r>
            <a:endParaRPr lang="en-US" sz="3200" b="1" dirty="0">
              <a:solidFill>
                <a:schemeClr val="tx1"/>
              </a:solidFill>
            </a:endParaRPr>
          </a:p>
        </p:txBody>
      </p:sp>
      <p:sp>
        <p:nvSpPr>
          <p:cNvPr id="4" name="TextBox 3"/>
          <p:cNvSpPr txBox="1"/>
          <p:nvPr/>
        </p:nvSpPr>
        <p:spPr>
          <a:xfrm>
            <a:off x="7504086" y="590550"/>
            <a:ext cx="681597" cy="307777"/>
          </a:xfrm>
          <a:prstGeom prst="rect">
            <a:avLst/>
          </a:prstGeom>
          <a:noFill/>
        </p:spPr>
        <p:txBody>
          <a:bodyPr wrap="none" rtlCol="0">
            <a:spAutoFit/>
          </a:bodyPr>
          <a:lstStyle/>
          <a:p>
            <a:r>
              <a:rPr lang="en-US" b="1" dirty="0" smtClean="0"/>
              <a:t>9/1/16</a:t>
            </a:r>
            <a:endParaRPr lang="en-US" b="1" dirty="0"/>
          </a:p>
        </p:txBody>
      </p:sp>
    </p:spTree>
    <p:extLst>
      <p:ext uri="{BB962C8B-B14F-4D97-AF65-F5344CB8AC3E}">
        <p14:creationId xmlns:p14="http://schemas.microsoft.com/office/powerpoint/2010/main" val="13197583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Exit Ticket</a:t>
            </a:r>
            <a:endParaRPr lang="en-US" b="1" dirty="0"/>
          </a:p>
        </p:txBody>
      </p:sp>
      <p:sp>
        <p:nvSpPr>
          <p:cNvPr id="3" name="Text Placeholder 2"/>
          <p:cNvSpPr>
            <a:spLocks noGrp="1"/>
          </p:cNvSpPr>
          <p:nvPr>
            <p:ph type="body" idx="1"/>
          </p:nvPr>
        </p:nvSpPr>
        <p:spPr/>
        <p:txBody>
          <a:bodyPr/>
          <a:lstStyle/>
          <a:p>
            <a:pPr algn="ctr"/>
            <a:r>
              <a:rPr lang="en-US" sz="2400" b="1" dirty="0" smtClean="0">
                <a:solidFill>
                  <a:schemeClr val="tx1"/>
                </a:solidFill>
              </a:rPr>
              <a:t>Now write about the following:</a:t>
            </a:r>
          </a:p>
          <a:p>
            <a:pPr algn="ctr"/>
            <a:r>
              <a:rPr lang="en-US" sz="3200" b="1" dirty="0" smtClean="0">
                <a:solidFill>
                  <a:schemeClr val="tx1"/>
                </a:solidFill>
              </a:rPr>
              <a:t>What are some of the features we looked at in the digital textbook that you think might be helpful? Why?</a:t>
            </a:r>
            <a:endParaRPr lang="en-US" sz="3200" b="1" dirty="0">
              <a:solidFill>
                <a:schemeClr val="tx1"/>
              </a:solidFill>
            </a:endParaRPr>
          </a:p>
        </p:txBody>
      </p:sp>
      <p:sp>
        <p:nvSpPr>
          <p:cNvPr id="4" name="TextBox 3"/>
          <p:cNvSpPr txBox="1"/>
          <p:nvPr/>
        </p:nvSpPr>
        <p:spPr>
          <a:xfrm>
            <a:off x="7504086" y="590550"/>
            <a:ext cx="681597" cy="307777"/>
          </a:xfrm>
          <a:prstGeom prst="rect">
            <a:avLst/>
          </a:prstGeom>
          <a:noFill/>
        </p:spPr>
        <p:txBody>
          <a:bodyPr wrap="none" rtlCol="0">
            <a:spAutoFit/>
          </a:bodyPr>
          <a:lstStyle/>
          <a:p>
            <a:r>
              <a:rPr lang="en-US" b="1" dirty="0" smtClean="0"/>
              <a:t>9/1/16</a:t>
            </a:r>
            <a:endParaRPr lang="en-US" b="1" dirty="0"/>
          </a:p>
        </p:txBody>
      </p:sp>
    </p:spTree>
    <p:extLst>
      <p:ext uri="{BB962C8B-B14F-4D97-AF65-F5344CB8AC3E}">
        <p14:creationId xmlns:p14="http://schemas.microsoft.com/office/powerpoint/2010/main" val="1660414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endParaRPr/>
          </a:p>
        </p:txBody>
      </p:sp>
      <p:sp>
        <p:nvSpPr>
          <p:cNvPr id="55" name="Shape 5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endParaRPr/>
          </a:p>
        </p:txBody>
      </p:sp>
      <p:pic>
        <p:nvPicPr>
          <p:cNvPr id="56" name="Shape 56"/>
          <p:cNvPicPr preferRelativeResize="0"/>
          <p:nvPr/>
        </p:nvPicPr>
        <p:blipFill>
          <a:blip r:embed="rId3">
            <a:alphaModFix/>
          </a:blip>
          <a:stretch>
            <a:fillRect/>
          </a:stretch>
        </p:blipFill>
        <p:spPr>
          <a:xfrm>
            <a:off x="0" y="49892"/>
            <a:ext cx="9143999" cy="5043714"/>
          </a:xfrm>
          <a:prstGeom prst="rect">
            <a:avLst/>
          </a:prstGeom>
          <a:noFill/>
          <a:ln>
            <a:noFill/>
          </a:ln>
        </p:spPr>
      </p:pic>
      <p:sp>
        <p:nvSpPr>
          <p:cNvPr id="57" name="Shape 57"/>
          <p:cNvSpPr txBox="1"/>
          <p:nvPr/>
        </p:nvSpPr>
        <p:spPr>
          <a:xfrm>
            <a:off x="5703850" y="48900"/>
            <a:ext cx="3465900" cy="801900"/>
          </a:xfrm>
          <a:prstGeom prst="rect">
            <a:avLst/>
          </a:prstGeom>
          <a:solidFill>
            <a:srgbClr val="FFFF00"/>
          </a:solidFill>
          <a:ln>
            <a:noFill/>
          </a:ln>
        </p:spPr>
        <p:txBody>
          <a:bodyPr lIns="91425" tIns="91425" rIns="91425" bIns="91425" anchor="t" anchorCtr="0">
            <a:noAutofit/>
          </a:bodyPr>
          <a:lstStyle/>
          <a:p>
            <a:pPr lvl="0" rtl="0">
              <a:spcBef>
                <a:spcPts val="0"/>
              </a:spcBef>
              <a:buNone/>
            </a:pPr>
            <a:r>
              <a:rPr lang="en"/>
              <a:t>Go to school website: </a:t>
            </a:r>
          </a:p>
          <a:p>
            <a:pPr lvl="0" rtl="0">
              <a:spcBef>
                <a:spcPts val="0"/>
              </a:spcBef>
              <a:buNone/>
            </a:pPr>
            <a:r>
              <a:rPr lang="en"/>
              <a:t>http://mhs.muhsd.org/merced-high-school and navigate to the library</a:t>
            </a:r>
          </a:p>
        </p:txBody>
      </p:sp>
      <p:sp>
        <p:nvSpPr>
          <p:cNvPr id="58" name="Shape 58"/>
          <p:cNvSpPr/>
          <p:nvPr/>
        </p:nvSpPr>
        <p:spPr>
          <a:xfrm rot="-894353">
            <a:off x="3979496" y="595226"/>
            <a:ext cx="1864852" cy="322800"/>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64025"/>
            <a:ext cx="8520600" cy="572700"/>
          </a:xfrm>
          <a:prstGeom prst="rect">
            <a:avLst/>
          </a:prstGeom>
        </p:spPr>
        <p:txBody>
          <a:bodyPr lIns="91425" tIns="91425" rIns="91425" bIns="91425" anchor="t" anchorCtr="0">
            <a:noAutofit/>
          </a:bodyPr>
          <a:lstStyle/>
          <a:p>
            <a:pPr lvl="0" rtl="0">
              <a:spcBef>
                <a:spcPts val="0"/>
              </a:spcBef>
              <a:buNone/>
            </a:pPr>
            <a:r>
              <a:rPr lang="en"/>
              <a:t>Select Resources and click “HMH English and Math”</a:t>
            </a:r>
          </a:p>
          <a:p>
            <a:pPr lvl="0" rtl="0">
              <a:spcBef>
                <a:spcPts val="0"/>
              </a:spcBef>
              <a:buNone/>
            </a:pPr>
            <a:endParaRPr/>
          </a:p>
        </p:txBody>
      </p:sp>
      <p:sp>
        <p:nvSpPr>
          <p:cNvPr id="64" name="Shape 6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endParaRPr/>
          </a:p>
        </p:txBody>
      </p:sp>
      <p:pic>
        <p:nvPicPr>
          <p:cNvPr id="65" name="Shape 65"/>
          <p:cNvPicPr preferRelativeResize="0"/>
          <p:nvPr/>
        </p:nvPicPr>
        <p:blipFill>
          <a:blip r:embed="rId3">
            <a:alphaModFix/>
          </a:blip>
          <a:stretch>
            <a:fillRect/>
          </a:stretch>
        </p:blipFill>
        <p:spPr>
          <a:xfrm>
            <a:off x="0" y="1046649"/>
            <a:ext cx="9144001" cy="4117002"/>
          </a:xfrm>
          <a:prstGeom prst="rect">
            <a:avLst/>
          </a:prstGeom>
          <a:noFill/>
          <a:ln>
            <a:noFill/>
          </a:ln>
        </p:spPr>
      </p:pic>
      <p:sp>
        <p:nvSpPr>
          <p:cNvPr id="66" name="Shape 66"/>
          <p:cNvSpPr/>
          <p:nvPr/>
        </p:nvSpPr>
        <p:spPr>
          <a:xfrm rot="-894353">
            <a:off x="2336296" y="783226"/>
            <a:ext cx="1864852" cy="322800"/>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99999"/>
        </a:solidFill>
        <a:effectLst/>
      </p:bgPr>
    </p:bg>
    <p:spTree>
      <p:nvGrpSpPr>
        <p:cNvPr id="1" name="Shape 70"/>
        <p:cNvGrpSpPr/>
        <p:nvPr/>
      </p:nvGrpSpPr>
      <p:grpSpPr>
        <a:xfrm>
          <a:off x="0" y="0"/>
          <a:ext cx="0" cy="0"/>
          <a:chOff x="0" y="0"/>
          <a:chExt cx="0" cy="0"/>
        </a:xfrm>
      </p:grpSpPr>
      <p:sp>
        <p:nvSpPr>
          <p:cNvPr id="72" name="Shape 72"/>
          <p:cNvSpPr txBox="1">
            <a:spLocks noGrp="1"/>
          </p:cNvSpPr>
          <p:nvPr>
            <p:ph type="body" idx="1"/>
          </p:nvPr>
        </p:nvSpPr>
        <p:spPr>
          <a:xfrm>
            <a:off x="311699" y="285750"/>
            <a:ext cx="8520600" cy="3416400"/>
          </a:xfrm>
          <a:prstGeom prst="rect">
            <a:avLst/>
          </a:prstGeom>
        </p:spPr>
        <p:txBody>
          <a:bodyPr lIns="91425" tIns="91425" rIns="91425" bIns="91425" anchor="t" anchorCtr="0">
            <a:noAutofit/>
          </a:bodyPr>
          <a:lstStyle/>
          <a:p>
            <a:pPr lvl="0" rtl="0">
              <a:spcBef>
                <a:spcPts val="0"/>
              </a:spcBef>
              <a:buNone/>
            </a:pPr>
            <a:endParaRPr lang="en-US" dirty="0" smtClean="0"/>
          </a:p>
          <a:p>
            <a:pPr lvl="0" rtl="0">
              <a:spcBef>
                <a:spcPts val="0"/>
              </a:spcBef>
              <a:buNone/>
            </a:pPr>
            <a:endParaRPr lang="en-US" dirty="0"/>
          </a:p>
          <a:p>
            <a:pPr lvl="0" rtl="0">
              <a:spcBef>
                <a:spcPts val="0"/>
              </a:spcBef>
              <a:buNone/>
            </a:pPr>
            <a:endParaRPr lang="en-US" dirty="0" smtClean="0"/>
          </a:p>
          <a:p>
            <a:pPr lvl="0" rtl="0">
              <a:spcBef>
                <a:spcPts val="0"/>
              </a:spcBef>
              <a:buNone/>
            </a:pPr>
            <a:endParaRPr lang="en-US" dirty="0"/>
          </a:p>
          <a:p>
            <a:pPr lvl="0" rtl="0">
              <a:spcBef>
                <a:spcPts val="0"/>
              </a:spcBef>
              <a:buNone/>
            </a:pPr>
            <a:r>
              <a:rPr lang="en-US" sz="3200" b="1" dirty="0" smtClean="0">
                <a:solidFill>
                  <a:schemeClr val="bg1"/>
                </a:solidFill>
              </a:rPr>
              <a:t>YOUR USERNAME IS YOUR FIRST INITIAL, LAST NAME, AND ID # - jmcelroy100100</a:t>
            </a:r>
          </a:p>
          <a:p>
            <a:pPr lvl="0" rtl="0">
              <a:spcBef>
                <a:spcPts val="0"/>
              </a:spcBef>
              <a:buNone/>
            </a:pPr>
            <a:r>
              <a:rPr lang="en-US" sz="3200" b="1" dirty="0" smtClean="0">
                <a:solidFill>
                  <a:schemeClr val="bg1"/>
                </a:solidFill>
              </a:rPr>
              <a:t>YOUR PASSWORD IS YOUR EIGHT DIGIT BIRTHDATE - 09101970</a:t>
            </a:r>
            <a:endParaRPr lang="en-US" sz="3200" b="1" dirty="0" smtClean="0">
              <a:solidFill>
                <a:schemeClr val="bg1"/>
              </a:solidFill>
            </a:endParaRPr>
          </a:p>
        </p:txBody>
      </p:sp>
      <p:pic>
        <p:nvPicPr>
          <p:cNvPr id="73" name="Shape 73"/>
          <p:cNvPicPr preferRelativeResize="0"/>
          <p:nvPr/>
        </p:nvPicPr>
        <p:blipFill>
          <a:blip r:embed="rId3">
            <a:alphaModFix/>
          </a:blip>
          <a:stretch>
            <a:fillRect/>
          </a:stretch>
        </p:blipFill>
        <p:spPr>
          <a:xfrm>
            <a:off x="2424112" y="666750"/>
            <a:ext cx="4295775" cy="1685925"/>
          </a:xfrm>
          <a:prstGeom prst="rect">
            <a:avLst/>
          </a:prstGeom>
          <a:noFill/>
          <a:ln>
            <a:noFill/>
          </a:ln>
        </p:spPr>
      </p:pic>
      <p:sp>
        <p:nvSpPr>
          <p:cNvPr id="75" name="Shape 75"/>
          <p:cNvSpPr txBox="1"/>
          <p:nvPr/>
        </p:nvSpPr>
        <p:spPr>
          <a:xfrm>
            <a:off x="6074400" y="90438"/>
            <a:ext cx="2797800" cy="465900"/>
          </a:xfrm>
          <a:prstGeom prst="rect">
            <a:avLst/>
          </a:prstGeom>
          <a:solidFill>
            <a:srgbClr val="FFFF00"/>
          </a:solidFill>
          <a:ln>
            <a:noFill/>
          </a:ln>
        </p:spPr>
        <p:txBody>
          <a:bodyPr lIns="91425" tIns="91425" rIns="91425" bIns="91425" anchor="t" anchorCtr="0">
            <a:noAutofit/>
          </a:bodyPr>
          <a:lstStyle/>
          <a:p>
            <a:pPr lvl="0" rtl="0">
              <a:spcBef>
                <a:spcPts val="0"/>
              </a:spcBef>
              <a:buNone/>
            </a:pPr>
            <a:r>
              <a:rPr lang="en" dirty="0"/>
              <a:t>Then click the link and log in</a:t>
            </a:r>
          </a:p>
        </p:txBody>
      </p:sp>
      <p:sp>
        <p:nvSpPr>
          <p:cNvPr id="76" name="Shape 76"/>
          <p:cNvSpPr/>
          <p:nvPr/>
        </p:nvSpPr>
        <p:spPr>
          <a:xfrm rot="-2048085">
            <a:off x="4965756" y="570949"/>
            <a:ext cx="1222152" cy="349720"/>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
                                            <p:txEl>
                                              <p:pRg st="4" end="4"/>
                                            </p:txEl>
                                          </p:spTgt>
                                        </p:tgtEl>
                                        <p:attrNameLst>
                                          <p:attrName>style.visibility</p:attrName>
                                        </p:attrNameLst>
                                      </p:cBhvr>
                                      <p:to>
                                        <p:strVal val="visible"/>
                                      </p:to>
                                    </p:set>
                                    <p:anim calcmode="lin" valueType="num">
                                      <p:cBhvr additive="base">
                                        <p:cTn id="7" dur="500" fill="hold"/>
                                        <p:tgtEl>
                                          <p:spTgt spid="7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2">
                                            <p:txEl>
                                              <p:pRg st="5" end="5"/>
                                            </p:txEl>
                                          </p:spTgt>
                                        </p:tgtEl>
                                        <p:attrNameLst>
                                          <p:attrName>style.visibility</p:attrName>
                                        </p:attrNameLst>
                                      </p:cBhvr>
                                      <p:to>
                                        <p:strVal val="visible"/>
                                      </p:to>
                                    </p:set>
                                    <p:anim calcmode="lin" valueType="num">
                                      <p:cBhvr additive="base">
                                        <p:cTn id="13" dur="500" fill="hold"/>
                                        <p:tgtEl>
                                          <p:spTgt spid="7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82" name="Shape 8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83" name="Shape 83"/>
          <p:cNvPicPr preferRelativeResize="0"/>
          <p:nvPr/>
        </p:nvPicPr>
        <p:blipFill>
          <a:blip r:embed="rId3">
            <a:alphaModFix/>
          </a:blip>
          <a:stretch>
            <a:fillRect/>
          </a:stretch>
        </p:blipFill>
        <p:spPr>
          <a:xfrm>
            <a:off x="359005" y="97800"/>
            <a:ext cx="8425987" cy="5143499"/>
          </a:xfrm>
          <a:prstGeom prst="rect">
            <a:avLst/>
          </a:prstGeom>
          <a:noFill/>
          <a:ln>
            <a:noFill/>
          </a:ln>
        </p:spPr>
      </p:pic>
      <p:grpSp>
        <p:nvGrpSpPr>
          <p:cNvPr id="84" name="Shape 84"/>
          <p:cNvGrpSpPr/>
          <p:nvPr/>
        </p:nvGrpSpPr>
        <p:grpSpPr>
          <a:xfrm>
            <a:off x="4908298" y="1750200"/>
            <a:ext cx="3924001" cy="1262100"/>
            <a:chOff x="3969473" y="48900"/>
            <a:chExt cx="3924001" cy="1262100"/>
          </a:xfrm>
        </p:grpSpPr>
        <p:sp>
          <p:nvSpPr>
            <p:cNvPr id="85" name="Shape 85"/>
            <p:cNvSpPr txBox="1"/>
            <p:nvPr/>
          </p:nvSpPr>
          <p:spPr>
            <a:xfrm>
              <a:off x="5854375" y="48900"/>
              <a:ext cx="2039100" cy="1262100"/>
            </a:xfrm>
            <a:prstGeom prst="rect">
              <a:avLst/>
            </a:prstGeom>
            <a:solidFill>
              <a:srgbClr val="FFFF00"/>
            </a:solidFill>
            <a:ln>
              <a:noFill/>
            </a:ln>
          </p:spPr>
          <p:txBody>
            <a:bodyPr lIns="91425" tIns="91425" rIns="91425" bIns="91425" anchor="t" anchorCtr="0">
              <a:noAutofit/>
            </a:bodyPr>
            <a:lstStyle/>
            <a:p>
              <a:pPr lvl="0" rtl="0">
                <a:spcBef>
                  <a:spcPts val="0"/>
                </a:spcBef>
                <a:buNone/>
              </a:pPr>
              <a:r>
                <a:rPr lang="en"/>
                <a:t>Be sure to enter your date of birth with the entire year, not just the last two digits: MMDD</a:t>
              </a:r>
              <a:r>
                <a:rPr lang="en" b="1"/>
                <a:t>YYYY</a:t>
              </a:r>
            </a:p>
          </p:txBody>
        </p:sp>
        <p:sp>
          <p:nvSpPr>
            <p:cNvPr id="86" name="Shape 86"/>
            <p:cNvSpPr/>
            <p:nvPr/>
          </p:nvSpPr>
          <p:spPr>
            <a:xfrm rot="-894353">
              <a:off x="3979496" y="595226"/>
              <a:ext cx="1864852" cy="322800"/>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Shape 91"/>
          <p:cNvPicPr preferRelativeResize="0"/>
          <p:nvPr/>
        </p:nvPicPr>
        <p:blipFill>
          <a:blip r:embed="rId3">
            <a:alphaModFix/>
          </a:blip>
          <a:stretch>
            <a:fillRect/>
          </a:stretch>
        </p:blipFill>
        <p:spPr>
          <a:xfrm>
            <a:off x="0" y="174652"/>
            <a:ext cx="9144001" cy="4906695"/>
          </a:xfrm>
          <a:prstGeom prst="rect">
            <a:avLst/>
          </a:prstGeom>
          <a:noFill/>
          <a:ln>
            <a:noFill/>
          </a:ln>
        </p:spPr>
      </p:pic>
      <p:sp>
        <p:nvSpPr>
          <p:cNvPr id="92" name="Shape 92"/>
          <p:cNvSpPr txBox="1">
            <a:spLocks noGrp="1"/>
          </p:cNvSpPr>
          <p:nvPr>
            <p:ph type="title"/>
          </p:nvPr>
        </p:nvSpPr>
        <p:spPr>
          <a:xfrm>
            <a:off x="346650" y="0"/>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93" name="Shape 9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endParaRPr/>
          </a:p>
        </p:txBody>
      </p:sp>
      <p:grpSp>
        <p:nvGrpSpPr>
          <p:cNvPr id="94" name="Shape 94"/>
          <p:cNvGrpSpPr/>
          <p:nvPr/>
        </p:nvGrpSpPr>
        <p:grpSpPr>
          <a:xfrm>
            <a:off x="1967274" y="572700"/>
            <a:ext cx="5056829" cy="801900"/>
            <a:chOff x="5502275" y="381875"/>
            <a:chExt cx="5056829" cy="801900"/>
          </a:xfrm>
        </p:grpSpPr>
        <p:sp>
          <p:nvSpPr>
            <p:cNvPr id="95" name="Shape 95"/>
            <p:cNvSpPr txBox="1"/>
            <p:nvPr/>
          </p:nvSpPr>
          <p:spPr>
            <a:xfrm>
              <a:off x="5502275" y="381875"/>
              <a:ext cx="3315300" cy="801900"/>
            </a:xfrm>
            <a:prstGeom prst="rect">
              <a:avLst/>
            </a:prstGeom>
            <a:solidFill>
              <a:srgbClr val="FFFF00"/>
            </a:solidFill>
            <a:ln>
              <a:noFill/>
            </a:ln>
          </p:spPr>
          <p:txBody>
            <a:bodyPr lIns="91425" tIns="91425" rIns="91425" bIns="91425" anchor="t" anchorCtr="0">
              <a:noAutofit/>
            </a:bodyPr>
            <a:lstStyle/>
            <a:p>
              <a:pPr lvl="0" rtl="0">
                <a:spcBef>
                  <a:spcPts val="0"/>
                </a:spcBef>
                <a:buNone/>
              </a:pPr>
              <a:r>
                <a:rPr lang="en"/>
                <a:t>First, let your teacher know if the book displaying does not look exactly like this.</a:t>
              </a:r>
            </a:p>
          </p:txBody>
        </p:sp>
        <p:sp>
          <p:nvSpPr>
            <p:cNvPr id="96" name="Shape 96"/>
            <p:cNvSpPr/>
            <p:nvPr/>
          </p:nvSpPr>
          <p:spPr>
            <a:xfrm rot="-9924946">
              <a:off x="8661385" y="616029"/>
              <a:ext cx="1894338" cy="268791"/>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
        <p:nvSpPr>
          <p:cNvPr id="97" name="Shape 97"/>
          <p:cNvSpPr txBox="1"/>
          <p:nvPr/>
        </p:nvSpPr>
        <p:spPr>
          <a:xfrm>
            <a:off x="5486400" y="3080600"/>
            <a:ext cx="2317800" cy="469500"/>
          </a:xfrm>
          <a:prstGeom prst="rect">
            <a:avLst/>
          </a:prstGeom>
          <a:solidFill>
            <a:srgbClr val="FFFF00"/>
          </a:solidFill>
          <a:ln>
            <a:noFill/>
          </a:ln>
        </p:spPr>
        <p:txBody>
          <a:bodyPr lIns="91425" tIns="91425" rIns="91425" bIns="91425" anchor="t" anchorCtr="0">
            <a:noAutofit/>
          </a:bodyPr>
          <a:lstStyle/>
          <a:p>
            <a:pPr lvl="0">
              <a:spcBef>
                <a:spcPts val="0"/>
              </a:spcBef>
              <a:buNone/>
            </a:pPr>
            <a:r>
              <a:rPr lang="en"/>
              <a:t>Then click “Student eBook”</a:t>
            </a:r>
          </a:p>
        </p:txBody>
      </p:sp>
      <p:sp>
        <p:nvSpPr>
          <p:cNvPr id="98" name="Shape 98"/>
          <p:cNvSpPr/>
          <p:nvPr/>
        </p:nvSpPr>
        <p:spPr>
          <a:xfrm rot="2235348">
            <a:off x="3872345" y="2550459"/>
            <a:ext cx="1879662" cy="323525"/>
          </a:xfrm>
          <a:prstGeom prst="leftArrow">
            <a:avLst>
              <a:gd name="adj1" fmla="val 50000"/>
              <a:gd name="adj2" fmla="val 50000"/>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Shape 103"/>
          <p:cNvPicPr preferRelativeResize="0"/>
          <p:nvPr/>
        </p:nvPicPr>
        <p:blipFill>
          <a:blip r:embed="rId3">
            <a:alphaModFix/>
          </a:blip>
          <a:stretch>
            <a:fillRect/>
          </a:stretch>
        </p:blipFill>
        <p:spPr>
          <a:xfrm>
            <a:off x="0" y="152805"/>
            <a:ext cx="9144001" cy="4837890"/>
          </a:xfrm>
          <a:prstGeom prst="rect">
            <a:avLst/>
          </a:prstGeom>
          <a:noFill/>
          <a:ln>
            <a:noFill/>
          </a:ln>
        </p:spPr>
      </p:pic>
      <p:sp>
        <p:nvSpPr>
          <p:cNvPr id="104" name="Shape 10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05" name="Shape 10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
        <p:nvSpPr>
          <p:cNvPr id="106" name="Shape 106"/>
          <p:cNvSpPr txBox="1"/>
          <p:nvPr/>
        </p:nvSpPr>
        <p:spPr>
          <a:xfrm>
            <a:off x="466575" y="689100"/>
            <a:ext cx="1975500" cy="939000"/>
          </a:xfrm>
          <a:prstGeom prst="rect">
            <a:avLst/>
          </a:prstGeom>
          <a:solidFill>
            <a:srgbClr val="FFFF00"/>
          </a:solidFill>
          <a:ln>
            <a:noFill/>
          </a:ln>
        </p:spPr>
        <p:txBody>
          <a:bodyPr lIns="91425" tIns="91425" rIns="91425" bIns="91425" anchor="t" anchorCtr="0">
            <a:noAutofit/>
          </a:bodyPr>
          <a:lstStyle/>
          <a:p>
            <a:pPr lvl="0">
              <a:spcBef>
                <a:spcPts val="0"/>
              </a:spcBef>
              <a:buNone/>
            </a:pPr>
            <a:r>
              <a:rPr lang="en"/>
              <a:t>Welcome to your textbook! Let’s explore some useful features.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Shape 111"/>
          <p:cNvPicPr preferRelativeResize="0"/>
          <p:nvPr/>
        </p:nvPicPr>
        <p:blipFill>
          <a:blip r:embed="rId3">
            <a:alphaModFix/>
          </a:blip>
          <a:stretch>
            <a:fillRect/>
          </a:stretch>
        </p:blipFill>
        <p:spPr>
          <a:xfrm>
            <a:off x="0" y="111639"/>
            <a:ext cx="9144001" cy="4920220"/>
          </a:xfrm>
          <a:prstGeom prst="rect">
            <a:avLst/>
          </a:prstGeom>
          <a:noFill/>
          <a:ln>
            <a:noFill/>
          </a:ln>
        </p:spPr>
      </p:pic>
      <p:sp>
        <p:nvSpPr>
          <p:cNvPr id="112" name="Shape 11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13" name="Shape 11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sp>
        <p:nvSpPr>
          <p:cNvPr id="114" name="Shape 114"/>
          <p:cNvSpPr/>
          <p:nvPr/>
        </p:nvSpPr>
        <p:spPr>
          <a:xfrm>
            <a:off x="4117200" y="79125"/>
            <a:ext cx="909600" cy="357000"/>
          </a:xfrm>
          <a:prstGeom prst="roundRect">
            <a:avLst>
              <a:gd name="adj" fmla="val 16667"/>
            </a:avLst>
          </a:prstGeom>
          <a:noFill/>
          <a:ln w="38100" cap="flat" cmpd="sng">
            <a:solidFill>
              <a:srgbClr val="00FF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txBox="1"/>
          <p:nvPr/>
        </p:nvSpPr>
        <p:spPr>
          <a:xfrm>
            <a:off x="909500" y="430300"/>
            <a:ext cx="2386200" cy="1281000"/>
          </a:xfrm>
          <a:prstGeom prst="rect">
            <a:avLst/>
          </a:prstGeom>
          <a:solidFill>
            <a:srgbClr val="FFFF00"/>
          </a:solidFill>
          <a:ln>
            <a:noFill/>
          </a:ln>
        </p:spPr>
        <p:txBody>
          <a:bodyPr lIns="91425" tIns="91425" rIns="91425" bIns="91425" anchor="t" anchorCtr="0">
            <a:noAutofit/>
          </a:bodyPr>
          <a:lstStyle/>
          <a:p>
            <a:pPr lvl="0">
              <a:spcBef>
                <a:spcPts val="0"/>
              </a:spcBef>
              <a:buNone/>
            </a:pPr>
            <a:r>
              <a:rPr lang="en"/>
              <a:t>This is where you can manually enter a page number to advance without having to scroll through the entire book. Go to page 71.</a:t>
            </a:r>
          </a:p>
        </p:txBody>
      </p:sp>
      <p:cxnSp>
        <p:nvCxnSpPr>
          <p:cNvPr id="116" name="Shape 116"/>
          <p:cNvCxnSpPr>
            <a:endCxn id="114" idx="1"/>
          </p:cNvCxnSpPr>
          <p:nvPr/>
        </p:nvCxnSpPr>
        <p:spPr>
          <a:xfrm rot="10800000" flipH="1">
            <a:off x="3315300" y="257625"/>
            <a:ext cx="801900" cy="798600"/>
          </a:xfrm>
          <a:prstGeom prst="straightConnector1">
            <a:avLst/>
          </a:prstGeom>
          <a:noFill/>
          <a:ln w="38100" cap="flat" cmpd="sng">
            <a:solidFill>
              <a:srgbClr val="FF0000"/>
            </a:solidFill>
            <a:prstDash val="solid"/>
            <a:round/>
            <a:headEnd type="none" w="lg" len="lg"/>
            <a:tailEnd type="triangle" w="lg" len="lg"/>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642</Words>
  <Application>Microsoft Office PowerPoint</Application>
  <PresentationFormat>On-screen Show (16:9)</PresentationFormat>
  <Paragraphs>50</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simple-light-2</vt:lpstr>
      <vt:lpstr>Start-up - Discussion</vt:lpstr>
      <vt:lpstr>Start-up - Writing</vt:lpstr>
      <vt:lpstr>PowerPoint Presentation</vt:lpstr>
      <vt:lpstr>Select Resources and click “HMH English and Math”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TEXTBOOK SCAVENGER HUNT</vt:lpstr>
      <vt:lpstr>HOMEWORK</vt:lpstr>
      <vt:lpstr>How to take a screenshot on a Chromebook</vt:lpstr>
      <vt:lpstr>Exit Ticket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 - Discussion</dc:title>
  <dc:creator>JAMES MCELROY</dc:creator>
  <cp:lastModifiedBy>JAMES MCELROY</cp:lastModifiedBy>
  <cp:revision>4</cp:revision>
  <dcterms:modified xsi:type="dcterms:W3CDTF">2016-08-31T22:17:08Z</dcterms:modified>
</cp:coreProperties>
</file>