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0"/>
  </p:notesMasterIdLst>
  <p:sldIdLst>
    <p:sldId id="256" r:id="rId2"/>
    <p:sldId id="257" r:id="rId3"/>
    <p:sldId id="295" r:id="rId4"/>
    <p:sldId id="258" r:id="rId5"/>
    <p:sldId id="259" r:id="rId6"/>
    <p:sldId id="260" r:id="rId7"/>
    <p:sldId id="261" r:id="rId8"/>
    <p:sldId id="269" r:id="rId9"/>
    <p:sldId id="270" r:id="rId10"/>
    <p:sldId id="296" r:id="rId11"/>
    <p:sldId id="262" r:id="rId12"/>
    <p:sldId id="263" r:id="rId13"/>
    <p:sldId id="264" r:id="rId14"/>
    <p:sldId id="265" r:id="rId15"/>
    <p:sldId id="266" r:id="rId16"/>
    <p:sldId id="267" r:id="rId17"/>
    <p:sldId id="271" r:id="rId18"/>
    <p:sldId id="272" r:id="rId19"/>
    <p:sldId id="273" r:id="rId20"/>
    <p:sldId id="274" r:id="rId21"/>
    <p:sldId id="297" r:id="rId22"/>
    <p:sldId id="277" r:id="rId23"/>
    <p:sldId id="278" r:id="rId24"/>
    <p:sldId id="279" r:id="rId25"/>
    <p:sldId id="280" r:id="rId26"/>
    <p:sldId id="283" r:id="rId27"/>
    <p:sldId id="285" r:id="rId28"/>
    <p:sldId id="286" r:id="rId29"/>
    <p:sldId id="287" r:id="rId30"/>
    <p:sldId id="288" r:id="rId31"/>
    <p:sldId id="289" r:id="rId32"/>
    <p:sldId id="290" r:id="rId33"/>
    <p:sldId id="284" r:id="rId34"/>
    <p:sldId id="281" r:id="rId35"/>
    <p:sldId id="282" r:id="rId36"/>
    <p:sldId id="275" r:id="rId37"/>
    <p:sldId id="276" r:id="rId38"/>
    <p:sldId id="291" r:id="rId39"/>
    <p:sldId id="292" r:id="rId40"/>
    <p:sldId id="298" r:id="rId41"/>
    <p:sldId id="299" r:id="rId42"/>
    <p:sldId id="293" r:id="rId43"/>
    <p:sldId id="301" r:id="rId44"/>
    <p:sldId id="302" r:id="rId45"/>
    <p:sldId id="303" r:id="rId46"/>
    <p:sldId id="304" r:id="rId47"/>
    <p:sldId id="307" r:id="rId48"/>
    <p:sldId id="308" r:id="rId49"/>
    <p:sldId id="321" r:id="rId50"/>
    <p:sldId id="311" r:id="rId51"/>
    <p:sldId id="312" r:id="rId52"/>
    <p:sldId id="309" r:id="rId53"/>
    <p:sldId id="310" r:id="rId54"/>
    <p:sldId id="315" r:id="rId55"/>
    <p:sldId id="316" r:id="rId56"/>
    <p:sldId id="317" r:id="rId57"/>
    <p:sldId id="320" r:id="rId58"/>
    <p:sldId id="314" r:id="rId59"/>
    <p:sldId id="313" r:id="rId60"/>
    <p:sldId id="318" r:id="rId61"/>
    <p:sldId id="319" r:id="rId62"/>
    <p:sldId id="322" r:id="rId63"/>
    <p:sldId id="323" r:id="rId64"/>
    <p:sldId id="325" r:id="rId65"/>
    <p:sldId id="324" r:id="rId66"/>
    <p:sldId id="326" r:id="rId67"/>
    <p:sldId id="327" r:id="rId68"/>
    <p:sldId id="328" r:id="rId69"/>
    <p:sldId id="329" r:id="rId70"/>
    <p:sldId id="330" r:id="rId71"/>
    <p:sldId id="331" r:id="rId72"/>
    <p:sldId id="332" r:id="rId73"/>
    <p:sldId id="333" r:id="rId74"/>
    <p:sldId id="335" r:id="rId75"/>
    <p:sldId id="336" r:id="rId76"/>
    <p:sldId id="337" r:id="rId77"/>
    <p:sldId id="334" r:id="rId78"/>
    <p:sldId id="366" r:id="rId79"/>
    <p:sldId id="338" r:id="rId80"/>
    <p:sldId id="339" r:id="rId81"/>
    <p:sldId id="341" r:id="rId82"/>
    <p:sldId id="350" r:id="rId83"/>
    <p:sldId id="344" r:id="rId84"/>
    <p:sldId id="345" r:id="rId85"/>
    <p:sldId id="346" r:id="rId86"/>
    <p:sldId id="347" r:id="rId87"/>
    <p:sldId id="348" r:id="rId88"/>
    <p:sldId id="349" r:id="rId89"/>
    <p:sldId id="351" r:id="rId90"/>
    <p:sldId id="342" r:id="rId91"/>
    <p:sldId id="343" r:id="rId92"/>
    <p:sldId id="353" r:id="rId93"/>
    <p:sldId id="355" r:id="rId94"/>
    <p:sldId id="360" r:id="rId95"/>
    <p:sldId id="358" r:id="rId96"/>
    <p:sldId id="359" r:id="rId97"/>
    <p:sldId id="356" r:id="rId98"/>
    <p:sldId id="367" r:id="rId99"/>
    <p:sldId id="357" r:id="rId100"/>
    <p:sldId id="361" r:id="rId101"/>
    <p:sldId id="362" r:id="rId102"/>
    <p:sldId id="363" r:id="rId103"/>
    <p:sldId id="368" r:id="rId104"/>
    <p:sldId id="369" r:id="rId105"/>
    <p:sldId id="370" r:id="rId106"/>
    <p:sldId id="364" r:id="rId107"/>
    <p:sldId id="365" r:id="rId108"/>
    <p:sldId id="371" r:id="rId109"/>
    <p:sldId id="372" r:id="rId110"/>
    <p:sldId id="373" r:id="rId111"/>
    <p:sldId id="376" r:id="rId112"/>
    <p:sldId id="374" r:id="rId113"/>
    <p:sldId id="375" r:id="rId114"/>
    <p:sldId id="378" r:id="rId115"/>
    <p:sldId id="379" r:id="rId116"/>
    <p:sldId id="380" r:id="rId117"/>
    <p:sldId id="382" r:id="rId118"/>
    <p:sldId id="383" r:id="rId119"/>
    <p:sldId id="384" r:id="rId120"/>
    <p:sldId id="386" r:id="rId121"/>
    <p:sldId id="387" r:id="rId122"/>
    <p:sldId id="388" r:id="rId123"/>
    <p:sldId id="385" r:id="rId124"/>
    <p:sldId id="391" r:id="rId125"/>
    <p:sldId id="392" r:id="rId126"/>
    <p:sldId id="389" r:id="rId127"/>
    <p:sldId id="390" r:id="rId128"/>
    <p:sldId id="393" r:id="rId129"/>
    <p:sldId id="394" r:id="rId130"/>
    <p:sldId id="395" r:id="rId131"/>
    <p:sldId id="396" r:id="rId132"/>
    <p:sldId id="397" r:id="rId133"/>
    <p:sldId id="398" r:id="rId134"/>
    <p:sldId id="399" r:id="rId135"/>
    <p:sldId id="400" r:id="rId136"/>
    <p:sldId id="402" r:id="rId137"/>
    <p:sldId id="401" r:id="rId138"/>
    <p:sldId id="403" r:id="rId139"/>
    <p:sldId id="404" r:id="rId140"/>
    <p:sldId id="405" r:id="rId141"/>
    <p:sldId id="406" r:id="rId142"/>
    <p:sldId id="419" r:id="rId143"/>
    <p:sldId id="409" r:id="rId144"/>
    <p:sldId id="410" r:id="rId145"/>
    <p:sldId id="411" r:id="rId146"/>
    <p:sldId id="412" r:id="rId147"/>
    <p:sldId id="413" r:id="rId148"/>
    <p:sldId id="415" r:id="rId149"/>
    <p:sldId id="414" r:id="rId150"/>
    <p:sldId id="416" r:id="rId151"/>
    <p:sldId id="420" r:id="rId152"/>
    <p:sldId id="417" r:id="rId153"/>
    <p:sldId id="418" r:id="rId154"/>
    <p:sldId id="425" r:id="rId155"/>
    <p:sldId id="421" r:id="rId156"/>
    <p:sldId id="422" r:id="rId157"/>
    <p:sldId id="424" r:id="rId158"/>
    <p:sldId id="423" r:id="rId1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6552" autoAdjust="0"/>
  </p:normalViewPr>
  <p:slideViewPr>
    <p:cSldViewPr snapToGrid="0">
      <p:cViewPr varScale="1">
        <p:scale>
          <a:sx n="76" d="100"/>
          <a:sy n="76" d="100"/>
        </p:scale>
        <p:origin x="132" y="726"/>
      </p:cViewPr>
      <p:guideLst>
        <p:guide orient="horz" pos="2160"/>
        <p:guide pos="3840"/>
      </p:guideLst>
    </p:cSldViewPr>
  </p:slideViewPr>
  <p:outlineViewPr>
    <p:cViewPr>
      <p:scale>
        <a:sx n="33" d="100"/>
        <a:sy n="33" d="100"/>
      </p:scale>
      <p:origin x="0" y="-7335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D0248-2E25-46CA-AFF5-094C5B58C161}"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08AD-6575-4477-9872-CC1A95A758CF}" type="slidenum">
              <a:rPr lang="en-US" smtClean="0"/>
              <a:t>‹#›</a:t>
            </a:fld>
            <a:endParaRPr lang="en-US"/>
          </a:p>
        </p:txBody>
      </p:sp>
    </p:spTree>
    <p:extLst>
      <p:ext uri="{BB962C8B-B14F-4D97-AF65-F5344CB8AC3E}">
        <p14:creationId xmlns:p14="http://schemas.microsoft.com/office/powerpoint/2010/main" val="163266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594e70ec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594e70ec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84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17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16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0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34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75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33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33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711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9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594e70ec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594e70ec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16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594e70ec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594e70ec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35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594e70ec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594e70ec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55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594e70ec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594e70ec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91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1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64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86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63D8A-4AC0-475A-94DB-BFD7E84E0219}"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143155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63D8A-4AC0-475A-94DB-BFD7E84E0219}"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166573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63D8A-4AC0-475A-94DB-BFD7E84E0219}"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234547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927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63D8A-4AC0-475A-94DB-BFD7E84E0219}"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260964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63D8A-4AC0-475A-94DB-BFD7E84E0219}"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331573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963D8A-4AC0-475A-94DB-BFD7E84E0219}"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86818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63D8A-4AC0-475A-94DB-BFD7E84E0219}"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201794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63D8A-4AC0-475A-94DB-BFD7E84E0219}"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160945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63D8A-4AC0-475A-94DB-BFD7E84E0219}"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94247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63D8A-4AC0-475A-94DB-BFD7E84E0219}"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293896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63D8A-4AC0-475A-94DB-BFD7E84E0219}"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BD421-8239-4472-B30E-B05F4B3CCCA5}" type="slidenum">
              <a:rPr lang="en-US" smtClean="0"/>
              <a:t>‹#›</a:t>
            </a:fld>
            <a:endParaRPr lang="en-US"/>
          </a:p>
        </p:txBody>
      </p:sp>
    </p:spTree>
    <p:extLst>
      <p:ext uri="{BB962C8B-B14F-4D97-AF65-F5344CB8AC3E}">
        <p14:creationId xmlns:p14="http://schemas.microsoft.com/office/powerpoint/2010/main" val="40491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t="-32000" b="-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63D8A-4AC0-475A-94DB-BFD7E84E0219}" type="datetimeFigureOut">
              <a:rPr lang="en-US" smtClean="0"/>
              <a:t>12/12/2018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BD421-8239-4472-B30E-B05F4B3CCCA5}" type="slidenum">
              <a:rPr lang="en-US" smtClean="0"/>
              <a:t>‹#›</a:t>
            </a:fld>
            <a:endParaRPr lang="en-US"/>
          </a:p>
        </p:txBody>
      </p:sp>
    </p:spTree>
    <p:extLst>
      <p:ext uri="{BB962C8B-B14F-4D97-AF65-F5344CB8AC3E}">
        <p14:creationId xmlns:p14="http://schemas.microsoft.com/office/powerpoint/2010/main" val="366551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ZQWa-vILt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10000"/>
          </a:bodyPr>
          <a:lstStyle/>
          <a:p>
            <a:pPr marL="0" lvl="0" indent="0" algn="ctr">
              <a:buNone/>
            </a:pPr>
            <a:r>
              <a:rPr lang="en-US" sz="3200" dirty="0">
                <a:solidFill>
                  <a:prstClr val="black"/>
                </a:solidFill>
                <a:latin typeface="Arial Black" panose="020B0A04020102020204" pitchFamily="34" charset="0"/>
              </a:rPr>
              <a:t>In your triads, discuss the following:</a:t>
            </a:r>
            <a:endParaRPr lang="en-US" sz="3500" dirty="0">
              <a:solidFill>
                <a:prstClr val="black"/>
              </a:solidFill>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How do you react to horror movies?</a:t>
            </a:r>
          </a:p>
          <a:p>
            <a:pPr marL="0" indent="0" algn="ctr">
              <a:buNone/>
            </a:pPr>
            <a:r>
              <a:rPr lang="en-US" sz="4800" dirty="0" smtClean="0">
                <a:latin typeface="Arial Black" panose="020B0A04020102020204" pitchFamily="34" charset="0"/>
              </a:rPr>
              <a:t>What have you learned from your own experiences when scared by films, television shows, or books?</a:t>
            </a:r>
          </a:p>
          <a:p>
            <a:endParaRPr lang="en-US" sz="4800" dirty="0"/>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11/6/18</a:t>
            </a:r>
            <a:endParaRPr lang="en-US" sz="2000" dirty="0">
              <a:latin typeface="Arial Black" panose="020B0A04020102020204" pitchFamily="34" charset="0"/>
            </a:endParaRPr>
          </a:p>
        </p:txBody>
      </p:sp>
    </p:spTree>
    <p:extLst>
      <p:ext uri="{BB962C8B-B14F-4D97-AF65-F5344CB8AC3E}">
        <p14:creationId xmlns:p14="http://schemas.microsoft.com/office/powerpoint/2010/main" val="9094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Understand the elements that make up a piece of Gothic literature and how those elements combine to affect the mood of that piece of writing.</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CCSS.ELA-LITERACY.RI.9-10.4</a:t>
            </a:r>
            <a:endParaRPr lang="en-US" sz="3600" dirty="0">
              <a:latin typeface="Arial Black" panose="020B0A04020102020204" pitchFamily="34" charset="0"/>
            </a:endParaRPr>
          </a:p>
        </p:txBody>
      </p:sp>
    </p:spTree>
    <p:extLst>
      <p:ext uri="{BB962C8B-B14F-4D97-AF65-F5344CB8AC3E}">
        <p14:creationId xmlns:p14="http://schemas.microsoft.com/office/powerpoint/2010/main" val="1875483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Why do you think some people are afraid of the dark?</a:t>
            </a:r>
          </a:p>
          <a:p>
            <a:pPr marL="0" indent="0" algn="ctr">
              <a:buNone/>
            </a:pPr>
            <a:r>
              <a:rPr lang="en-US" sz="4800" dirty="0" smtClean="0">
                <a:latin typeface="Arial Black" panose="020B0A04020102020204" pitchFamily="34" charset="0"/>
              </a:rPr>
              <a:t>What is it about being in the light that makes people feel safer?</a:t>
            </a:r>
            <a:endParaRPr lang="en-US" sz="4800" dirty="0">
              <a:latin typeface="Arial Black" panose="020B0A04020102020204" pitchFamily="34" charset="0"/>
            </a:endParaRPr>
          </a:p>
          <a:p>
            <a:endParaRPr lang="en-US" sz="4800" dirty="0"/>
          </a:p>
        </p:txBody>
      </p:sp>
      <p:sp>
        <p:nvSpPr>
          <p:cNvPr id="6" name="TextBox 5"/>
          <p:cNvSpPr txBox="1"/>
          <p:nvPr/>
        </p:nvSpPr>
        <p:spPr>
          <a:xfrm>
            <a:off x="10350500" y="604182"/>
            <a:ext cx="1183337" cy="400110"/>
          </a:xfrm>
          <a:prstGeom prst="rect">
            <a:avLst/>
          </a:prstGeom>
          <a:noFill/>
        </p:spPr>
        <p:txBody>
          <a:bodyPr wrap="none" rtlCol="0">
            <a:spAutoFit/>
          </a:bodyPr>
          <a:lstStyle/>
          <a:p>
            <a:r>
              <a:rPr lang="en-US" sz="2000" dirty="0" smtClean="0">
                <a:latin typeface="Arial Black" panose="020B0A04020102020204" pitchFamily="34" charset="0"/>
              </a:rPr>
              <a:t>12/3/18</a:t>
            </a:r>
            <a:endParaRPr lang="en-US" sz="2000" dirty="0">
              <a:latin typeface="Arial Black" panose="020B0A04020102020204" pitchFamily="34" charset="0"/>
            </a:endParaRPr>
          </a:p>
        </p:txBody>
      </p:sp>
    </p:spTree>
    <p:extLst>
      <p:ext uri="{BB962C8B-B14F-4D97-AF65-F5344CB8AC3E}">
        <p14:creationId xmlns:p14="http://schemas.microsoft.com/office/powerpoint/2010/main" val="15368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r>
              <a:rPr lang="en-US" sz="4400" dirty="0">
                <a:latin typeface="Arial Black" panose="020B0A04020102020204" pitchFamily="34" charset="0"/>
              </a:rPr>
              <a:t>Why do you think some people are afraid of the dark?</a:t>
            </a:r>
          </a:p>
          <a:p>
            <a:pPr marL="0" indent="0" algn="ctr">
              <a:buNone/>
            </a:pPr>
            <a:r>
              <a:rPr lang="en-US" sz="4400" dirty="0">
                <a:latin typeface="Arial Black" panose="020B0A04020102020204" pitchFamily="34" charset="0"/>
              </a:rPr>
              <a:t>What is it about being in the light that makes people feel safer?</a:t>
            </a:r>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12/3/18</a:t>
            </a:r>
            <a:endParaRPr lang="en-US" sz="2000" dirty="0">
              <a:latin typeface="Arial Black" panose="020B0A04020102020204" pitchFamily="34" charset="0"/>
            </a:endParaRPr>
          </a:p>
        </p:txBody>
      </p:sp>
    </p:spTree>
    <p:extLst>
      <p:ext uri="{BB962C8B-B14F-4D97-AF65-F5344CB8AC3E}">
        <p14:creationId xmlns:p14="http://schemas.microsoft.com/office/powerpoint/2010/main" val="21315749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dirty="0" smtClean="0">
                <a:latin typeface="Arial Black" panose="020B0A04020102020204" pitchFamily="34" charset="0"/>
              </a:rPr>
              <a:t>Students will analyze poetry presented. They will focus on discussion of literary/poetic devices and theme. Using this analysis, they will compose complete paragraphs which include all the elements on which they took notes.</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CCSS.ELA-LITERACY.W.9-10.3</a:t>
            </a:r>
            <a:r>
              <a:rPr lang="en-US" sz="3600" dirty="0"/>
              <a:t/>
            </a:r>
            <a:br>
              <a:rPr lang="en-US" sz="3600" dirty="0"/>
            </a:b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8103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031875"/>
          </a:xfrm>
        </p:spPr>
        <p:txBody>
          <a:bodyPr/>
          <a:lstStyle/>
          <a:p>
            <a:pPr algn="ctr"/>
            <a:r>
              <a:rPr lang="en-US" dirty="0" smtClean="0">
                <a:latin typeface="Arial Black" panose="020B0A04020102020204" pitchFamily="34" charset="0"/>
              </a:rPr>
              <a:t>Reading Poetry</a:t>
            </a:r>
            <a:endParaRPr lang="en-US" dirty="0">
              <a:latin typeface="Arial Black" panose="020B0A04020102020204" pitchFamily="34" charset="0"/>
            </a:endParaRPr>
          </a:p>
        </p:txBody>
      </p:sp>
      <p:sp>
        <p:nvSpPr>
          <p:cNvPr id="3" name="Content Placeholder 2"/>
          <p:cNvSpPr>
            <a:spLocks noGrp="1"/>
          </p:cNvSpPr>
          <p:nvPr>
            <p:ph idx="1"/>
          </p:nvPr>
        </p:nvSpPr>
        <p:spPr>
          <a:xfrm>
            <a:off x="838200" y="1231900"/>
            <a:ext cx="10515600" cy="5435600"/>
          </a:xfrm>
        </p:spPr>
        <p:txBody>
          <a:bodyPr/>
          <a:lstStyle/>
          <a:p>
            <a:r>
              <a:rPr lang="en-US" dirty="0" smtClean="0">
                <a:latin typeface="Arial Black" panose="020B0A04020102020204" pitchFamily="34" charset="0"/>
              </a:rPr>
              <a:t>This week we will be reading some poetry in class.</a:t>
            </a:r>
          </a:p>
          <a:p>
            <a:endParaRPr lang="en-US" dirty="0" smtClean="0">
              <a:latin typeface="Arial Black" panose="020B0A04020102020204" pitchFamily="34" charset="0"/>
            </a:endParaRPr>
          </a:p>
          <a:p>
            <a:pPr marL="0" indent="0" algn="ctr">
              <a:buNone/>
            </a:pPr>
            <a:r>
              <a:rPr lang="en-US" sz="9600" dirty="0" smtClean="0">
                <a:latin typeface="Arial Black" panose="020B0A04020102020204" pitchFamily="34" charset="0"/>
              </a:rPr>
              <a:t>YAY!!!</a:t>
            </a:r>
          </a:p>
          <a:p>
            <a:r>
              <a:rPr lang="en-US" dirty="0" smtClean="0">
                <a:latin typeface="Arial Black" panose="020B0A04020102020204" pitchFamily="34" charset="0"/>
              </a:rPr>
              <a:t>It is nearly impossible to really understand a poem after reading it just once, so when we read poetry, we will do it multiple reads.</a:t>
            </a:r>
          </a:p>
          <a:p>
            <a:r>
              <a:rPr lang="en-US" dirty="0" smtClean="0">
                <a:latin typeface="Arial Black" panose="020B0A04020102020204" pitchFamily="34" charset="0"/>
              </a:rPr>
              <a:t>Each time we read a poem, we will be looking for different things.</a:t>
            </a:r>
            <a:endParaRPr lang="en-US" dirty="0">
              <a:latin typeface="Arial Black" panose="020B0A04020102020204" pitchFamily="34" charset="0"/>
            </a:endParaRPr>
          </a:p>
        </p:txBody>
      </p:sp>
    </p:spTree>
    <p:extLst>
      <p:ext uri="{BB962C8B-B14F-4D97-AF65-F5344CB8AC3E}">
        <p14:creationId xmlns:p14="http://schemas.microsoft.com/office/powerpoint/2010/main" val="230331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031875"/>
          </a:xfrm>
        </p:spPr>
        <p:txBody>
          <a:bodyPr/>
          <a:lstStyle/>
          <a:p>
            <a:pPr algn="ctr"/>
            <a:r>
              <a:rPr lang="en-US" dirty="0" smtClean="0">
                <a:latin typeface="Arial Black" panose="020B0A04020102020204" pitchFamily="34" charset="0"/>
              </a:rPr>
              <a:t>Reading Poetry</a:t>
            </a:r>
            <a:endParaRPr lang="en-US" dirty="0">
              <a:latin typeface="Arial Black" panose="020B0A04020102020204" pitchFamily="34" charset="0"/>
            </a:endParaRPr>
          </a:p>
        </p:txBody>
      </p:sp>
      <p:sp>
        <p:nvSpPr>
          <p:cNvPr id="3" name="Content Placeholder 2"/>
          <p:cNvSpPr>
            <a:spLocks noGrp="1"/>
          </p:cNvSpPr>
          <p:nvPr>
            <p:ph idx="1"/>
          </p:nvPr>
        </p:nvSpPr>
        <p:spPr>
          <a:xfrm>
            <a:off x="838200" y="1231900"/>
            <a:ext cx="10515600" cy="5435600"/>
          </a:xfrm>
        </p:spPr>
        <p:txBody>
          <a:bodyPr/>
          <a:lstStyle/>
          <a:p>
            <a:r>
              <a:rPr lang="en-US" dirty="0" smtClean="0">
                <a:latin typeface="Arial Black" panose="020B0A04020102020204" pitchFamily="34" charset="0"/>
              </a:rPr>
              <a:t>First Read-through – The first time we read each poem, we will be reading for two reasons:</a:t>
            </a:r>
          </a:p>
          <a:p>
            <a:pPr lvl="1"/>
            <a:r>
              <a:rPr lang="en-US" dirty="0" smtClean="0">
                <a:latin typeface="Arial Black" panose="020B0A04020102020204" pitchFamily="34" charset="0"/>
              </a:rPr>
              <a:t>FIRST – Read through and look for words or phrases that are unfamiliar to you. If necessary, use an online dictionary to define words.</a:t>
            </a:r>
          </a:p>
          <a:p>
            <a:pPr lvl="1"/>
            <a:r>
              <a:rPr lang="en-US" dirty="0" smtClean="0">
                <a:latin typeface="Arial Black" panose="020B0A04020102020204" pitchFamily="34" charset="0"/>
              </a:rPr>
              <a:t>SECOND – Write down initial reactions. What does the poem make you think of? Does it make you feel any particular emotions? Is it confusing?</a:t>
            </a:r>
          </a:p>
          <a:p>
            <a:r>
              <a:rPr lang="en-US" dirty="0" smtClean="0">
                <a:latin typeface="Arial Black" panose="020B0A04020102020204" pitchFamily="34" charset="0"/>
              </a:rPr>
              <a:t>Second Read-through – The second time we read each poem, we will be reading it aloud and looking/listening for figurative language.</a:t>
            </a:r>
          </a:p>
          <a:p>
            <a:pPr lvl="1"/>
            <a:r>
              <a:rPr lang="en-US" dirty="0">
                <a:latin typeface="Arial Black" panose="020B0A04020102020204" pitchFamily="34" charset="0"/>
              </a:rPr>
              <a:t>rhythm, rhyme, imagery, alliteration, metaphor, </a:t>
            </a:r>
            <a:r>
              <a:rPr lang="en-US" dirty="0" smtClean="0">
                <a:latin typeface="Arial Black" panose="020B0A04020102020204" pitchFamily="34" charset="0"/>
              </a:rPr>
              <a:t>symbolism, etc.</a:t>
            </a:r>
            <a:endParaRPr lang="en-US" dirty="0">
              <a:latin typeface="Arial Black" panose="020B0A04020102020204" pitchFamily="34" charset="0"/>
            </a:endParaRPr>
          </a:p>
        </p:txBody>
      </p:sp>
    </p:spTree>
    <p:extLst>
      <p:ext uri="{BB962C8B-B14F-4D97-AF65-F5344CB8AC3E}">
        <p14:creationId xmlns:p14="http://schemas.microsoft.com/office/powerpoint/2010/main" val="77598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031875"/>
          </a:xfrm>
        </p:spPr>
        <p:txBody>
          <a:bodyPr/>
          <a:lstStyle/>
          <a:p>
            <a:pPr algn="ctr"/>
            <a:r>
              <a:rPr lang="en-US" dirty="0" smtClean="0">
                <a:latin typeface="Arial Black" panose="020B0A04020102020204" pitchFamily="34" charset="0"/>
              </a:rPr>
              <a:t>Reading Poetry</a:t>
            </a:r>
            <a:endParaRPr lang="en-US" dirty="0">
              <a:latin typeface="Arial Black" panose="020B0A04020102020204" pitchFamily="34" charset="0"/>
            </a:endParaRPr>
          </a:p>
        </p:txBody>
      </p:sp>
      <p:sp>
        <p:nvSpPr>
          <p:cNvPr id="3" name="Content Placeholder 2"/>
          <p:cNvSpPr>
            <a:spLocks noGrp="1"/>
          </p:cNvSpPr>
          <p:nvPr>
            <p:ph idx="1"/>
          </p:nvPr>
        </p:nvSpPr>
        <p:spPr>
          <a:xfrm>
            <a:off x="838200" y="1231900"/>
            <a:ext cx="10515600" cy="5435600"/>
          </a:xfrm>
        </p:spPr>
        <p:txBody>
          <a:bodyPr/>
          <a:lstStyle/>
          <a:p>
            <a:r>
              <a:rPr lang="en-US" dirty="0" smtClean="0">
                <a:latin typeface="Arial Black" panose="020B0A04020102020204" pitchFamily="34" charset="0"/>
              </a:rPr>
              <a:t>Third Read-through – The third time we read each poem, we will be looking at theme or meaning.</a:t>
            </a:r>
          </a:p>
          <a:p>
            <a:pPr lvl="1"/>
            <a:r>
              <a:rPr lang="en-US" dirty="0" smtClean="0">
                <a:latin typeface="Arial Black" panose="020B0A04020102020204" pitchFamily="34" charset="0"/>
              </a:rPr>
              <a:t>What do you think the poet means? What is he/she trying to say?</a:t>
            </a:r>
            <a:endParaRPr lang="en-US" dirty="0">
              <a:latin typeface="Arial Black" panose="020B0A04020102020204" pitchFamily="34" charset="0"/>
            </a:endParaRPr>
          </a:p>
        </p:txBody>
      </p:sp>
    </p:spTree>
    <p:extLst>
      <p:ext uri="{BB962C8B-B14F-4D97-AF65-F5344CB8AC3E}">
        <p14:creationId xmlns:p14="http://schemas.microsoft.com/office/powerpoint/2010/main" val="40889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0"/>
            <a:ext cx="10515600" cy="952500"/>
          </a:xfrm>
        </p:spPr>
        <p:txBody>
          <a:bodyPr>
            <a:normAutofit/>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4" name="Content Placeholder 3"/>
          <p:cNvSpPr>
            <a:spLocks noGrp="1"/>
          </p:cNvSpPr>
          <p:nvPr>
            <p:ph idx="1"/>
          </p:nvPr>
        </p:nvSpPr>
        <p:spPr>
          <a:xfrm>
            <a:off x="838200" y="1016000"/>
            <a:ext cx="10515600" cy="5664200"/>
          </a:xfrm>
        </p:spPr>
        <p:txBody>
          <a:bodyPr>
            <a:normAutofit/>
          </a:bodyPr>
          <a:lstStyle/>
          <a:p>
            <a:pPr marL="0" indent="0" algn="ctr">
              <a:buNone/>
            </a:pPr>
            <a:r>
              <a:rPr lang="en-US" sz="4000" dirty="0" smtClean="0">
                <a:latin typeface="Arial Black" panose="020B0A04020102020204" pitchFamily="34" charset="0"/>
              </a:rPr>
              <a:t>Complete the analysis of “beware: do not read this poem,”</a:t>
            </a:r>
          </a:p>
          <a:p>
            <a:pPr marL="0" indent="0" algn="ctr">
              <a:buNone/>
            </a:pPr>
            <a:r>
              <a:rPr lang="en-US" sz="4000" dirty="0" smtClean="0">
                <a:latin typeface="Arial Black" panose="020B0A04020102020204" pitchFamily="34" charset="0"/>
              </a:rPr>
              <a:t>including the final paragraph </a:t>
            </a:r>
          </a:p>
          <a:p>
            <a:pPr marL="0" indent="0" algn="ctr">
              <a:buNone/>
            </a:pPr>
            <a:r>
              <a:rPr lang="en-US" sz="4000" dirty="0" smtClean="0">
                <a:latin typeface="Arial Black" panose="020B0A04020102020204" pitchFamily="34" charset="0"/>
              </a:rPr>
              <a:t>where you are writing using all of the notes you took while reading!</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TOMORROW BY 7:00 a.m.</a:t>
            </a:r>
            <a:endParaRPr lang="en-US" sz="4000" dirty="0">
              <a:latin typeface="Arial Black" panose="020B0A04020102020204" pitchFamily="34" charset="0"/>
            </a:endParaRPr>
          </a:p>
        </p:txBody>
      </p:sp>
    </p:spTree>
    <p:extLst>
      <p:ext uri="{BB962C8B-B14F-4D97-AF65-F5344CB8AC3E}">
        <p14:creationId xmlns:p14="http://schemas.microsoft.com/office/powerpoint/2010/main" val="32368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25"/>
            <a:ext cx="10515600" cy="730876"/>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1"/>
            <a:ext cx="10515600" cy="5237162"/>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Do you think poetry can be “Gothic” in style? How?</a:t>
            </a:r>
          </a:p>
          <a:p>
            <a:pPr marL="0" indent="0" algn="ctr">
              <a:buNone/>
            </a:pPr>
            <a:r>
              <a:rPr lang="en-US" sz="4000" dirty="0" smtClean="0">
                <a:latin typeface="Arial Black" panose="020B0A04020102020204" pitchFamily="34" charset="0"/>
              </a:rPr>
              <a:t>Do you think it can be scary?</a:t>
            </a:r>
          </a:p>
          <a:p>
            <a:pPr marL="0" indent="0" algn="ctr">
              <a:buNone/>
            </a:pPr>
            <a:r>
              <a:rPr lang="en-US" sz="4000" dirty="0" smtClean="0">
                <a:latin typeface="Arial Black" panose="020B0A04020102020204" pitchFamily="34" charset="0"/>
              </a:rPr>
              <a:t>Why </a:t>
            </a:r>
            <a:r>
              <a:rPr lang="en-US" sz="4000" smtClean="0">
                <a:latin typeface="Arial Black" panose="020B0A04020102020204" pitchFamily="34" charset="0"/>
              </a:rPr>
              <a:t>or why not?</a:t>
            </a:r>
            <a:endParaRPr lang="en-US" sz="4000" dirty="0">
              <a:latin typeface="Arial Black" panose="020B0A04020102020204" pitchFamily="34" charset="0"/>
            </a:endParaRPr>
          </a:p>
        </p:txBody>
      </p:sp>
      <p:sp>
        <p:nvSpPr>
          <p:cNvPr id="4" name="TextBox 3"/>
          <p:cNvSpPr txBox="1"/>
          <p:nvPr/>
        </p:nvSpPr>
        <p:spPr>
          <a:xfrm>
            <a:off x="10325100" y="374308"/>
            <a:ext cx="1183337" cy="400110"/>
          </a:xfrm>
          <a:prstGeom prst="rect">
            <a:avLst/>
          </a:prstGeom>
          <a:noFill/>
        </p:spPr>
        <p:txBody>
          <a:bodyPr wrap="none" rtlCol="0">
            <a:spAutoFit/>
          </a:bodyPr>
          <a:lstStyle/>
          <a:p>
            <a:r>
              <a:rPr lang="en-US" sz="2000" dirty="0" smtClean="0">
                <a:latin typeface="Arial Black" panose="020B0A04020102020204" pitchFamily="34" charset="0"/>
              </a:rPr>
              <a:t>12/3/18</a:t>
            </a:r>
            <a:endParaRPr lang="en-US" sz="2000" dirty="0">
              <a:latin typeface="Arial Black" panose="020B0A04020102020204" pitchFamily="34" charset="0"/>
            </a:endParaRPr>
          </a:p>
        </p:txBody>
      </p:sp>
    </p:spTree>
    <p:extLst>
      <p:ext uri="{BB962C8B-B14F-4D97-AF65-F5344CB8AC3E}">
        <p14:creationId xmlns:p14="http://schemas.microsoft.com/office/powerpoint/2010/main" val="5503922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Why do you think some poets choose to use rhyme in their poems?</a:t>
            </a:r>
          </a:p>
          <a:p>
            <a:pPr marL="0" indent="0" algn="ctr">
              <a:buNone/>
            </a:pPr>
            <a:r>
              <a:rPr lang="en-US" sz="4800" dirty="0" smtClean="0">
                <a:latin typeface="Arial Black" panose="020B0A04020102020204" pitchFamily="34" charset="0"/>
              </a:rPr>
              <a:t>What does rhyming do for the poem? For the reader?</a:t>
            </a:r>
            <a:endParaRPr lang="en-US" sz="4800" dirty="0">
              <a:latin typeface="Arial Black" panose="020B0A04020102020204" pitchFamily="34" charset="0"/>
            </a:endParaRPr>
          </a:p>
          <a:p>
            <a:endParaRPr lang="en-US" sz="4800" dirty="0"/>
          </a:p>
        </p:txBody>
      </p:sp>
      <p:sp>
        <p:nvSpPr>
          <p:cNvPr id="6" name="TextBox 5"/>
          <p:cNvSpPr txBox="1"/>
          <p:nvPr/>
        </p:nvSpPr>
        <p:spPr>
          <a:xfrm>
            <a:off x="10350500" y="604182"/>
            <a:ext cx="1183337" cy="400110"/>
          </a:xfrm>
          <a:prstGeom prst="rect">
            <a:avLst/>
          </a:prstGeom>
          <a:noFill/>
        </p:spPr>
        <p:txBody>
          <a:bodyPr wrap="none" rtlCol="0">
            <a:spAutoFit/>
          </a:bodyPr>
          <a:lstStyle/>
          <a:p>
            <a:r>
              <a:rPr lang="en-US" sz="2000" dirty="0" smtClean="0">
                <a:latin typeface="Arial Black" panose="020B0A04020102020204" pitchFamily="34" charset="0"/>
              </a:rPr>
              <a:t>12/4/18</a:t>
            </a:r>
            <a:endParaRPr lang="en-US" sz="2000" dirty="0">
              <a:latin typeface="Arial Black" panose="020B0A04020102020204" pitchFamily="34" charset="0"/>
            </a:endParaRPr>
          </a:p>
        </p:txBody>
      </p:sp>
    </p:spTree>
    <p:extLst>
      <p:ext uri="{BB962C8B-B14F-4D97-AF65-F5344CB8AC3E}">
        <p14:creationId xmlns:p14="http://schemas.microsoft.com/office/powerpoint/2010/main" val="301043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r>
              <a:rPr lang="en-US" sz="4400" dirty="0">
                <a:latin typeface="Arial Black" panose="020B0A04020102020204" pitchFamily="34" charset="0"/>
              </a:rPr>
              <a:t>Why do you think some poets choose to use rhyme in their poems?</a:t>
            </a:r>
          </a:p>
          <a:p>
            <a:pPr marL="0" indent="0" algn="ctr">
              <a:buNone/>
            </a:pPr>
            <a:r>
              <a:rPr lang="en-US" sz="4400" dirty="0">
                <a:latin typeface="Arial Black" panose="020B0A04020102020204" pitchFamily="34" charset="0"/>
              </a:rPr>
              <a:t>What does rhyming do for the poem? For the reader?</a:t>
            </a:r>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12/4/18</a:t>
            </a:r>
            <a:endParaRPr lang="en-US" sz="2000" dirty="0">
              <a:latin typeface="Arial Black" panose="020B0A04020102020204" pitchFamily="34" charset="0"/>
            </a:endParaRPr>
          </a:p>
        </p:txBody>
      </p:sp>
    </p:spTree>
    <p:extLst>
      <p:ext uri="{BB962C8B-B14F-4D97-AF65-F5344CB8AC3E}">
        <p14:creationId xmlns:p14="http://schemas.microsoft.com/office/powerpoint/2010/main" val="699227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125700"/>
            <a:ext cx="11360800" cy="1310400"/>
          </a:xfrm>
          <a:prstGeom prst="rect">
            <a:avLst/>
          </a:prstGeom>
        </p:spPr>
        <p:txBody>
          <a:bodyPr spcFirstLastPara="1" vert="horz" wrap="square" lIns="121900" tIns="121900" rIns="121900" bIns="121900" rtlCol="0" anchor="t" anchorCtr="0">
            <a:noAutofit/>
          </a:bodyPr>
          <a:lstStyle/>
          <a:p>
            <a:pPr algn="ctr"/>
            <a:r>
              <a:rPr lang="en" dirty="0">
                <a:latin typeface="Arial Black" panose="020B0A04020102020204" pitchFamily="34" charset="0"/>
              </a:rPr>
              <a:t>How to Tell You’re Reading a Gothic </a:t>
            </a:r>
            <a:r>
              <a:rPr lang="en" dirty="0" smtClean="0">
                <a:latin typeface="Arial Black" panose="020B0A04020102020204" pitchFamily="34" charset="0"/>
              </a:rPr>
              <a:t>Novel —</a:t>
            </a:r>
            <a:r>
              <a:rPr lang="en" dirty="0">
                <a:latin typeface="Arial Black" panose="020B0A04020102020204" pitchFamily="34" charset="0"/>
              </a:rPr>
              <a:t>In Pictures</a:t>
            </a:r>
            <a:endParaRPr dirty="0">
              <a:latin typeface="Arial Black" panose="020B0A04020102020204" pitchFamily="34" charset="0"/>
            </a:endParaRPr>
          </a:p>
        </p:txBody>
      </p:sp>
      <p:sp>
        <p:nvSpPr>
          <p:cNvPr id="55" name="Google Shape;55;p13"/>
          <p:cNvSpPr txBox="1">
            <a:spLocks noGrp="1"/>
          </p:cNvSpPr>
          <p:nvPr>
            <p:ph type="body" idx="1"/>
          </p:nvPr>
        </p:nvSpPr>
        <p:spPr>
          <a:xfrm>
            <a:off x="415600" y="1436100"/>
            <a:ext cx="11360800" cy="5212800"/>
          </a:xfrm>
          <a:prstGeom prst="rect">
            <a:avLst/>
          </a:prstGeom>
        </p:spPr>
        <p:txBody>
          <a:bodyPr spcFirstLastPara="1" vert="horz" wrap="square" lIns="121900" tIns="121900" rIns="121900" bIns="121900" rtlCol="0" anchor="t" anchorCtr="0">
            <a:noAutofit/>
          </a:bodyPr>
          <a:lstStyle/>
          <a:p>
            <a:pPr indent="-474121">
              <a:buClr>
                <a:srgbClr val="FFFFFF"/>
              </a:buClr>
              <a:buSzPts val="2000"/>
            </a:pPr>
            <a:r>
              <a:rPr lang="en" sz="3200" b="1" dirty="0">
                <a:latin typeface="Arial Black" panose="020B0A04020102020204" pitchFamily="34" charset="0"/>
              </a:rPr>
              <a:t>The Gothic literary genre began in 1764 with Horace Walpole’s novel </a:t>
            </a:r>
            <a:r>
              <a:rPr lang="en" sz="3200" b="1" u="sng" dirty="0">
                <a:latin typeface="Arial Black" panose="020B0A04020102020204" pitchFamily="34" charset="0"/>
              </a:rPr>
              <a:t>The Castle of Otranto</a:t>
            </a:r>
            <a:r>
              <a:rPr lang="en" sz="3200" b="1" dirty="0">
                <a:latin typeface="Arial Black" panose="020B0A04020102020204" pitchFamily="34" charset="0"/>
              </a:rPr>
              <a:t>. </a:t>
            </a:r>
            <a:endParaRPr sz="3200" b="1" dirty="0">
              <a:latin typeface="Arial Black" panose="020B0A04020102020204" pitchFamily="34" charset="0"/>
            </a:endParaRPr>
          </a:p>
          <a:p>
            <a:pPr indent="-474121">
              <a:buClr>
                <a:srgbClr val="FFFFFF"/>
              </a:buClr>
              <a:buSzPts val="2000"/>
            </a:pPr>
            <a:r>
              <a:rPr lang="en" sz="3200" b="1" dirty="0">
                <a:latin typeface="Arial Black" panose="020B0A04020102020204" pitchFamily="34" charset="0"/>
              </a:rPr>
              <a:t>The term Gothic came from the Visigoths, a Germanic people who once ruled land that includes what is now Spain, parts of Portugal, and France. </a:t>
            </a:r>
            <a:endParaRPr sz="3200" b="1" dirty="0">
              <a:latin typeface="Arial Black" panose="020B0A04020102020204" pitchFamily="34" charset="0"/>
            </a:endParaRPr>
          </a:p>
          <a:p>
            <a:pPr indent="-474121">
              <a:buClr>
                <a:srgbClr val="FFFFFF"/>
              </a:buClr>
              <a:buSzPts val="2000"/>
            </a:pPr>
            <a:r>
              <a:rPr lang="en" sz="3200" b="1" dirty="0">
                <a:latin typeface="Arial Black" panose="020B0A04020102020204" pitchFamily="34" charset="0"/>
              </a:rPr>
              <a:t>The Visigoths contributed to the fall of the Roman Empire and were regarded as barbaric and wild. </a:t>
            </a:r>
            <a:endParaRPr sz="3200" b="1" dirty="0">
              <a:latin typeface="Arial Black" panose="020B0A04020102020204" pitchFamily="34" charset="0"/>
            </a:endParaRPr>
          </a:p>
          <a:p>
            <a:pPr indent="-474121">
              <a:buClr>
                <a:srgbClr val="FFFFFF"/>
              </a:buClr>
              <a:buSzPts val="2000"/>
            </a:pPr>
            <a:r>
              <a:rPr lang="en" sz="3200" b="1" dirty="0">
                <a:latin typeface="Arial Black" panose="020B0A04020102020204" pitchFamily="34" charset="0"/>
              </a:rPr>
              <a:t>To this day, Gothic ideas, such as madness, horror, and the supernatural, remain popular in literature, movies, and television.</a:t>
            </a:r>
            <a:endParaRPr sz="3200" b="1" dirty="0">
              <a:latin typeface="Arial Black" panose="020B0A04020102020204" pitchFamily="34" charset="0"/>
            </a:endParaRPr>
          </a:p>
        </p:txBody>
      </p:sp>
    </p:spTree>
    <p:extLst>
      <p:ext uri="{BB962C8B-B14F-4D97-AF65-F5344CB8AC3E}">
        <p14:creationId xmlns:p14="http://schemas.microsoft.com/office/powerpoint/2010/main" val="140838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additive="base">
                                        <p:cTn id="7"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
                                            <p:txEl>
                                              <p:pRg st="1" end="1"/>
                                            </p:txEl>
                                          </p:spTgt>
                                        </p:tgtEl>
                                        <p:attrNameLst>
                                          <p:attrName>style.visibility</p:attrName>
                                        </p:attrNameLst>
                                      </p:cBhvr>
                                      <p:to>
                                        <p:strVal val="visible"/>
                                      </p:to>
                                    </p:set>
                                    <p:anim calcmode="lin" valueType="num">
                                      <p:cBhvr additive="base">
                                        <p:cTn id="13"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
                                            <p:txEl>
                                              <p:pRg st="2" end="2"/>
                                            </p:txEl>
                                          </p:spTgt>
                                        </p:tgtEl>
                                        <p:attrNameLst>
                                          <p:attrName>style.visibility</p:attrName>
                                        </p:attrNameLst>
                                      </p:cBhvr>
                                      <p:to>
                                        <p:strVal val="visible"/>
                                      </p:to>
                                    </p:set>
                                    <p:anim calcmode="lin" valueType="num">
                                      <p:cBhvr additive="base">
                                        <p:cTn id="19" dur="500" fill="hold"/>
                                        <p:tgtEl>
                                          <p:spTgt spid="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
                                            <p:txEl>
                                              <p:pRg st="3" end="3"/>
                                            </p:txEl>
                                          </p:spTgt>
                                        </p:tgtEl>
                                        <p:attrNameLst>
                                          <p:attrName>style.visibility</p:attrName>
                                        </p:attrNameLst>
                                      </p:cBhvr>
                                      <p:to>
                                        <p:strVal val="visible"/>
                                      </p:to>
                                    </p:set>
                                    <p:anim calcmode="lin" valueType="num">
                                      <p:cBhvr additive="base">
                                        <p:cTn id="25" dur="500" fill="hold"/>
                                        <p:tgtEl>
                                          <p:spTgt spid="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dirty="0" smtClean="0">
                <a:latin typeface="Arial Black" panose="020B0A04020102020204" pitchFamily="34" charset="0"/>
              </a:rPr>
              <a:t>Students will analyze poetry presented. They will focus on discussion of literary/poetic devices and theme. Using this analysis, they will compose complete paragraphs which include all the elements on which they took notes.</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CCSS.ELA-LITERACY.W.9-10.3</a:t>
            </a:r>
            <a:r>
              <a:rPr lang="en-US" sz="3600" dirty="0"/>
              <a:t/>
            </a:r>
            <a:br>
              <a:rPr lang="en-US" sz="3600" dirty="0"/>
            </a:b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6363191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Reading: The Raven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lvl="0"/>
            <a:r>
              <a:rPr lang="en-US" dirty="0">
                <a:solidFill>
                  <a:prstClr val="black"/>
                </a:solidFill>
                <a:latin typeface="Arial Black" panose="020B0A04020102020204" pitchFamily="34" charset="0"/>
              </a:rPr>
              <a:t>First Read-through – The first time we read each poem, we will be reading for two reasons:</a:t>
            </a:r>
          </a:p>
          <a:p>
            <a:pPr lvl="1"/>
            <a:r>
              <a:rPr lang="en-US" dirty="0">
                <a:solidFill>
                  <a:prstClr val="black"/>
                </a:solidFill>
                <a:latin typeface="Arial Black" panose="020B0A04020102020204" pitchFamily="34" charset="0"/>
              </a:rPr>
              <a:t>FIRST – Read through and look for words or phrases that are unfamiliar to you. If necessary, use an online dictionary to define words.</a:t>
            </a:r>
          </a:p>
          <a:p>
            <a:pPr lvl="1"/>
            <a:r>
              <a:rPr lang="en-US" dirty="0">
                <a:solidFill>
                  <a:prstClr val="black"/>
                </a:solidFill>
                <a:latin typeface="Arial Black" panose="020B0A04020102020204" pitchFamily="34" charset="0"/>
              </a:rPr>
              <a:t>SECOND – Write down initial reactions. What does the poem make you think of? Does it make you feel any particular emotions? Is it confusing?</a:t>
            </a:r>
          </a:p>
          <a:p>
            <a:r>
              <a:rPr lang="en-US" dirty="0">
                <a:latin typeface="Arial Black" panose="020B0A04020102020204" pitchFamily="34" charset="0"/>
              </a:rPr>
              <a:t>Second Read-through – The second time we read each poem, we will be reading it aloud and looking/listening for figurative language.</a:t>
            </a:r>
          </a:p>
          <a:p>
            <a:pPr lvl="1"/>
            <a:r>
              <a:rPr lang="en-US" dirty="0">
                <a:latin typeface="Arial Black" panose="020B0A04020102020204" pitchFamily="34" charset="0"/>
              </a:rPr>
              <a:t>rhythm, rhyme, imagery, alliteration, metaphor, symbolism, etc.</a:t>
            </a:r>
          </a:p>
          <a:p>
            <a:endParaRPr lang="en-US" dirty="0"/>
          </a:p>
        </p:txBody>
      </p:sp>
    </p:spTree>
    <p:extLst>
      <p:ext uri="{BB962C8B-B14F-4D97-AF65-F5344CB8AC3E}">
        <p14:creationId xmlns:p14="http://schemas.microsoft.com/office/powerpoint/2010/main" val="35383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0"/>
            <a:ext cx="10515600" cy="952500"/>
          </a:xfrm>
        </p:spPr>
        <p:txBody>
          <a:bodyPr>
            <a:normAutofit/>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4" name="Content Placeholder 3"/>
          <p:cNvSpPr>
            <a:spLocks noGrp="1"/>
          </p:cNvSpPr>
          <p:nvPr>
            <p:ph idx="1"/>
          </p:nvPr>
        </p:nvSpPr>
        <p:spPr>
          <a:xfrm>
            <a:off x="838200" y="1016000"/>
            <a:ext cx="10515600" cy="5664200"/>
          </a:xfrm>
        </p:spPr>
        <p:txBody>
          <a:bodyPr>
            <a:normAutofit/>
          </a:bodyPr>
          <a:lstStyle/>
          <a:p>
            <a:pPr marL="0" indent="0" algn="ctr">
              <a:buNone/>
            </a:pPr>
            <a:r>
              <a:rPr lang="en-US" sz="4000" dirty="0" smtClean="0">
                <a:latin typeface="Arial Black" panose="020B0A04020102020204" pitchFamily="34" charset="0"/>
              </a:rPr>
              <a:t>Complete the analysis of “The Raven”</a:t>
            </a:r>
          </a:p>
          <a:p>
            <a:pPr marL="0" indent="0" algn="ctr">
              <a:buNone/>
            </a:pPr>
            <a:r>
              <a:rPr lang="en-US" sz="4000" dirty="0" smtClean="0">
                <a:latin typeface="Arial Black" panose="020B0A04020102020204" pitchFamily="34" charset="0"/>
              </a:rPr>
              <a:t>including the final paragraph </a:t>
            </a:r>
          </a:p>
          <a:p>
            <a:pPr marL="0" indent="0" algn="ctr">
              <a:buNone/>
            </a:pPr>
            <a:r>
              <a:rPr lang="en-US" sz="4000" dirty="0" smtClean="0">
                <a:latin typeface="Arial Black" panose="020B0A04020102020204" pitchFamily="34" charset="0"/>
              </a:rPr>
              <a:t>where you are writing using all of the notes you took while reading!</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THURSDAY BY 7:00 a.m.</a:t>
            </a:r>
            <a:endParaRPr lang="en-US" sz="4000" dirty="0">
              <a:latin typeface="Arial Black" panose="020B0A04020102020204" pitchFamily="34" charset="0"/>
            </a:endParaRPr>
          </a:p>
        </p:txBody>
      </p:sp>
    </p:spTree>
    <p:extLst>
      <p:ext uri="{BB962C8B-B14F-4D97-AF65-F5344CB8AC3E}">
        <p14:creationId xmlns:p14="http://schemas.microsoft.com/office/powerpoint/2010/main" val="144194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25"/>
            <a:ext cx="10515600" cy="730876"/>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1"/>
            <a:ext cx="10515600" cy="5237162"/>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Why do you think Poe chose to use a raven in this poem instead of some other animal?</a:t>
            </a:r>
          </a:p>
          <a:p>
            <a:pPr marL="0" indent="0" algn="ctr">
              <a:buNone/>
            </a:pPr>
            <a:r>
              <a:rPr lang="en-US" sz="4000" dirty="0" smtClean="0">
                <a:latin typeface="Arial Black" panose="020B0A04020102020204" pitchFamily="34" charset="0"/>
              </a:rPr>
              <a:t>Why does the raven “fit” </a:t>
            </a:r>
            <a:r>
              <a:rPr lang="en-US" sz="4000" smtClean="0">
                <a:latin typeface="Arial Black" panose="020B0A04020102020204" pitchFamily="34" charset="0"/>
              </a:rPr>
              <a:t>the poem?</a:t>
            </a:r>
            <a:endParaRPr lang="en-US" sz="4000" dirty="0">
              <a:latin typeface="Arial Black" panose="020B0A04020102020204" pitchFamily="34" charset="0"/>
            </a:endParaRPr>
          </a:p>
        </p:txBody>
      </p:sp>
      <p:sp>
        <p:nvSpPr>
          <p:cNvPr id="4" name="TextBox 3"/>
          <p:cNvSpPr txBox="1"/>
          <p:nvPr/>
        </p:nvSpPr>
        <p:spPr>
          <a:xfrm>
            <a:off x="10325100" y="374308"/>
            <a:ext cx="1183337" cy="400110"/>
          </a:xfrm>
          <a:prstGeom prst="rect">
            <a:avLst/>
          </a:prstGeom>
          <a:noFill/>
        </p:spPr>
        <p:txBody>
          <a:bodyPr wrap="none" rtlCol="0">
            <a:spAutoFit/>
          </a:bodyPr>
          <a:lstStyle/>
          <a:p>
            <a:r>
              <a:rPr lang="en-US" sz="2000" dirty="0" smtClean="0">
                <a:latin typeface="Arial Black" panose="020B0A04020102020204" pitchFamily="34" charset="0"/>
              </a:rPr>
              <a:t>12/4/18</a:t>
            </a:r>
            <a:endParaRPr lang="en-US" sz="2000" dirty="0">
              <a:latin typeface="Arial Black" panose="020B0A04020102020204" pitchFamily="34" charset="0"/>
            </a:endParaRPr>
          </a:p>
        </p:txBody>
      </p:sp>
    </p:spTree>
    <p:extLst>
      <p:ext uri="{BB962C8B-B14F-4D97-AF65-F5344CB8AC3E}">
        <p14:creationId xmlns:p14="http://schemas.microsoft.com/office/powerpoint/2010/main" val="1876723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fontScale="92500" lnSpcReduction="10000"/>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In “The Raven,” how would you describe the emotional state of the narrator?</a:t>
            </a:r>
          </a:p>
          <a:p>
            <a:pPr marL="0" indent="0" algn="ctr">
              <a:buNone/>
            </a:pPr>
            <a:r>
              <a:rPr lang="en-US" sz="4800" dirty="0" smtClean="0">
                <a:latin typeface="Arial Black" panose="020B0A04020102020204" pitchFamily="34" charset="0"/>
              </a:rPr>
              <a:t>What has caused him to feel this way?</a:t>
            </a:r>
          </a:p>
          <a:p>
            <a:pPr marL="0" indent="0" algn="ctr">
              <a:buNone/>
            </a:pPr>
            <a:r>
              <a:rPr lang="en-US" sz="4800" dirty="0" smtClean="0">
                <a:latin typeface="Arial Black" panose="020B0A04020102020204" pitchFamily="34" charset="0"/>
              </a:rPr>
              <a:t>What is he doing to try and escape his feelings?</a:t>
            </a:r>
          </a:p>
          <a:p>
            <a:pPr marL="0" indent="0" algn="ctr">
              <a:buNone/>
            </a:pPr>
            <a:endParaRPr lang="en-US" sz="4800" dirty="0">
              <a:latin typeface="Arial Black" panose="020B0A04020102020204" pitchFamily="34" charset="0"/>
            </a:endParaRPr>
          </a:p>
          <a:p>
            <a:endParaRPr lang="en-US" sz="4800" dirty="0"/>
          </a:p>
        </p:txBody>
      </p:sp>
      <p:sp>
        <p:nvSpPr>
          <p:cNvPr id="6" name="TextBox 5"/>
          <p:cNvSpPr txBox="1"/>
          <p:nvPr/>
        </p:nvSpPr>
        <p:spPr>
          <a:xfrm>
            <a:off x="10350500" y="604182"/>
            <a:ext cx="1183337" cy="400110"/>
          </a:xfrm>
          <a:prstGeom prst="rect">
            <a:avLst/>
          </a:prstGeom>
          <a:noFill/>
        </p:spPr>
        <p:txBody>
          <a:bodyPr wrap="none" rtlCol="0">
            <a:spAutoFit/>
          </a:bodyPr>
          <a:lstStyle/>
          <a:p>
            <a:r>
              <a:rPr lang="en-US" sz="2000" dirty="0" smtClean="0">
                <a:latin typeface="Arial Black" panose="020B0A04020102020204" pitchFamily="34" charset="0"/>
              </a:rPr>
              <a:t>12/5/18</a:t>
            </a:r>
            <a:endParaRPr lang="en-US" sz="2000" dirty="0">
              <a:latin typeface="Arial Black" panose="020B0A04020102020204" pitchFamily="34" charset="0"/>
            </a:endParaRPr>
          </a:p>
        </p:txBody>
      </p:sp>
    </p:spTree>
    <p:extLst>
      <p:ext uri="{BB962C8B-B14F-4D97-AF65-F5344CB8AC3E}">
        <p14:creationId xmlns:p14="http://schemas.microsoft.com/office/powerpoint/2010/main" val="233789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10000"/>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r>
              <a:rPr lang="en-US" sz="4400" dirty="0">
                <a:latin typeface="Arial Black" panose="020B0A04020102020204" pitchFamily="34" charset="0"/>
              </a:rPr>
              <a:t>In “The Raven,” how would you describe the emotional state of the narrator?</a:t>
            </a:r>
          </a:p>
          <a:p>
            <a:pPr marL="0" indent="0" algn="ctr">
              <a:buNone/>
            </a:pPr>
            <a:r>
              <a:rPr lang="en-US" sz="4400" dirty="0">
                <a:latin typeface="Arial Black" panose="020B0A04020102020204" pitchFamily="34" charset="0"/>
              </a:rPr>
              <a:t>What has caused him to feel this way?</a:t>
            </a:r>
          </a:p>
          <a:p>
            <a:pPr marL="0" indent="0" algn="ctr">
              <a:buNone/>
            </a:pPr>
            <a:r>
              <a:rPr lang="en-US" sz="4400" dirty="0">
                <a:latin typeface="Arial Black" panose="020B0A04020102020204" pitchFamily="34" charset="0"/>
              </a:rPr>
              <a:t>What is he doing to try and escape his feelings?</a:t>
            </a:r>
          </a:p>
          <a:p>
            <a:pPr marL="0" indent="0" algn="ctr">
              <a:buNone/>
            </a:pPr>
            <a:endParaRPr lang="en-US" sz="4400" dirty="0">
              <a:latin typeface="Arial Black" panose="020B0A04020102020204" pitchFamily="34" charset="0"/>
            </a:endParaRPr>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12/5/18</a:t>
            </a:r>
            <a:endParaRPr lang="en-US" sz="2000" dirty="0">
              <a:latin typeface="Arial Black" panose="020B0A04020102020204" pitchFamily="34" charset="0"/>
            </a:endParaRPr>
          </a:p>
        </p:txBody>
      </p:sp>
    </p:spTree>
    <p:extLst>
      <p:ext uri="{BB962C8B-B14F-4D97-AF65-F5344CB8AC3E}">
        <p14:creationId xmlns:p14="http://schemas.microsoft.com/office/powerpoint/2010/main" val="35197021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dirty="0" smtClean="0">
                <a:latin typeface="Arial Black" panose="020B0A04020102020204" pitchFamily="34" charset="0"/>
              </a:rPr>
              <a:t>Students will analyze poetry presented. They will focus on discussion of literary/poetic devices and theme. Using this analysis, they will compose complete paragraphs which include all the elements on which they took notes.</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CCSS.ELA-LITERACY.W.9-10.3</a:t>
            </a:r>
            <a:r>
              <a:rPr lang="en-US" sz="3600" dirty="0"/>
              <a:t/>
            </a:r>
            <a:br>
              <a:rPr lang="en-US" sz="3600" dirty="0"/>
            </a:b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40916162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Reading: The Raven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a:latin typeface="Arial Black" panose="020B0A04020102020204" pitchFamily="34" charset="0"/>
              </a:rPr>
              <a:t>Third Read-through – The third time we read each poem, we will be looking at theme or meaning.</a:t>
            </a:r>
          </a:p>
          <a:p>
            <a:pPr lvl="1"/>
            <a:r>
              <a:rPr lang="en-US" dirty="0">
                <a:latin typeface="Arial Black" panose="020B0A04020102020204" pitchFamily="34" charset="0"/>
              </a:rPr>
              <a:t>What do you think the poet means? What is he/she trying to say?</a:t>
            </a:r>
          </a:p>
          <a:p>
            <a:endParaRPr lang="en-US" dirty="0"/>
          </a:p>
        </p:txBody>
      </p:sp>
    </p:spTree>
    <p:extLst>
      <p:ext uri="{BB962C8B-B14F-4D97-AF65-F5344CB8AC3E}">
        <p14:creationId xmlns:p14="http://schemas.microsoft.com/office/powerpoint/2010/main" val="1077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0"/>
            <a:ext cx="10515600" cy="952500"/>
          </a:xfrm>
        </p:spPr>
        <p:txBody>
          <a:bodyPr>
            <a:normAutofit/>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4" name="Content Placeholder 3"/>
          <p:cNvSpPr>
            <a:spLocks noGrp="1"/>
          </p:cNvSpPr>
          <p:nvPr>
            <p:ph idx="1"/>
          </p:nvPr>
        </p:nvSpPr>
        <p:spPr>
          <a:xfrm>
            <a:off x="838200" y="1016000"/>
            <a:ext cx="10515600" cy="5664200"/>
          </a:xfrm>
        </p:spPr>
        <p:txBody>
          <a:bodyPr>
            <a:normAutofit/>
          </a:bodyPr>
          <a:lstStyle/>
          <a:p>
            <a:pPr marL="0" indent="0" algn="ctr">
              <a:buNone/>
            </a:pPr>
            <a:r>
              <a:rPr lang="en-US" sz="4000" dirty="0" smtClean="0">
                <a:latin typeface="Arial Black" panose="020B0A04020102020204" pitchFamily="34" charset="0"/>
              </a:rPr>
              <a:t>Complete the analysis of “The Raven”</a:t>
            </a:r>
          </a:p>
          <a:p>
            <a:pPr marL="0" indent="0" algn="ctr">
              <a:buNone/>
            </a:pPr>
            <a:r>
              <a:rPr lang="en-US" sz="4000" dirty="0" smtClean="0">
                <a:latin typeface="Arial Black" panose="020B0A04020102020204" pitchFamily="34" charset="0"/>
              </a:rPr>
              <a:t>including the final paragraph </a:t>
            </a:r>
          </a:p>
          <a:p>
            <a:pPr marL="0" indent="0" algn="ctr">
              <a:buNone/>
            </a:pPr>
            <a:r>
              <a:rPr lang="en-US" sz="4000" dirty="0" smtClean="0">
                <a:latin typeface="Arial Black" panose="020B0A04020102020204" pitchFamily="34" charset="0"/>
              </a:rPr>
              <a:t>where you are writing using all of the notes you took while reading!</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TOMORROW BY 7:00 a.m.</a:t>
            </a:r>
            <a:endParaRPr lang="en-US" sz="4000" dirty="0">
              <a:latin typeface="Arial Black" panose="020B0A04020102020204" pitchFamily="34" charset="0"/>
            </a:endParaRPr>
          </a:p>
        </p:txBody>
      </p:sp>
    </p:spTree>
    <p:extLst>
      <p:ext uri="{BB962C8B-B14F-4D97-AF65-F5344CB8AC3E}">
        <p14:creationId xmlns:p14="http://schemas.microsoft.com/office/powerpoint/2010/main" val="99314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25"/>
            <a:ext cx="10515600" cy="730876"/>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1"/>
            <a:ext cx="10515600" cy="5237162"/>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Why do you think the raven says that it will leave “Nevermore?”</a:t>
            </a:r>
          </a:p>
          <a:p>
            <a:pPr marL="0" indent="0" algn="ctr">
              <a:buNone/>
            </a:pPr>
            <a:r>
              <a:rPr lang="en-US" sz="4000" dirty="0" smtClean="0">
                <a:latin typeface="Arial Black" panose="020B0A04020102020204" pitchFamily="34" charset="0"/>
              </a:rPr>
              <a:t>What could the raven symbolize?</a:t>
            </a:r>
            <a:endParaRPr lang="en-US" sz="4000" dirty="0">
              <a:latin typeface="Arial Black" panose="020B0A04020102020204" pitchFamily="34" charset="0"/>
            </a:endParaRPr>
          </a:p>
        </p:txBody>
      </p:sp>
      <p:sp>
        <p:nvSpPr>
          <p:cNvPr id="4" name="TextBox 3"/>
          <p:cNvSpPr txBox="1"/>
          <p:nvPr/>
        </p:nvSpPr>
        <p:spPr>
          <a:xfrm>
            <a:off x="10325100" y="374308"/>
            <a:ext cx="1183337" cy="400110"/>
          </a:xfrm>
          <a:prstGeom prst="rect">
            <a:avLst/>
          </a:prstGeom>
          <a:noFill/>
        </p:spPr>
        <p:txBody>
          <a:bodyPr wrap="none" rtlCol="0">
            <a:spAutoFit/>
          </a:bodyPr>
          <a:lstStyle/>
          <a:p>
            <a:r>
              <a:rPr lang="en-US" sz="2000" dirty="0" smtClean="0">
                <a:latin typeface="Arial Black" panose="020B0A04020102020204" pitchFamily="34" charset="0"/>
              </a:rPr>
              <a:t>12/5/18</a:t>
            </a:r>
            <a:endParaRPr lang="en-US" sz="2000" dirty="0">
              <a:latin typeface="Arial Black" panose="020B0A04020102020204" pitchFamily="34" charset="0"/>
            </a:endParaRPr>
          </a:p>
        </p:txBody>
      </p:sp>
    </p:spTree>
    <p:extLst>
      <p:ext uri="{BB962C8B-B14F-4D97-AF65-F5344CB8AC3E}">
        <p14:creationId xmlns:p14="http://schemas.microsoft.com/office/powerpoint/2010/main" val="86935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 y="0"/>
            <a:ext cx="12191999" cy="6858000"/>
          </a:xfrm>
          <a:prstGeom prst="rect">
            <a:avLst/>
          </a:prstGeom>
          <a:noFill/>
          <a:ln>
            <a:noFill/>
          </a:ln>
        </p:spPr>
      </p:pic>
    </p:spTree>
    <p:extLst>
      <p:ext uri="{BB962C8B-B14F-4D97-AF65-F5344CB8AC3E}">
        <p14:creationId xmlns:p14="http://schemas.microsoft.com/office/powerpoint/2010/main" val="27914515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fontScale="92500"/>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Have you ever heard a “children’s story” that was frightening (or would be to a child)?</a:t>
            </a:r>
          </a:p>
          <a:p>
            <a:pPr marL="0" indent="0" algn="ctr">
              <a:buNone/>
            </a:pPr>
            <a:r>
              <a:rPr lang="en-US" sz="4800" dirty="0" smtClean="0">
                <a:latin typeface="Arial Black" panose="020B0A04020102020204" pitchFamily="34" charset="0"/>
              </a:rPr>
              <a:t>Why do you think parents tell their children stories that might scare them?</a:t>
            </a:r>
          </a:p>
          <a:p>
            <a:pPr marL="0" indent="0" algn="ctr">
              <a:buNone/>
            </a:pPr>
            <a:endParaRPr lang="en-US" sz="4800" dirty="0">
              <a:latin typeface="Arial Black" panose="020B0A04020102020204" pitchFamily="34" charset="0"/>
            </a:endParaRPr>
          </a:p>
          <a:p>
            <a:endParaRPr lang="en-US" sz="4800" dirty="0"/>
          </a:p>
        </p:txBody>
      </p:sp>
      <p:sp>
        <p:nvSpPr>
          <p:cNvPr id="6" name="TextBox 5"/>
          <p:cNvSpPr txBox="1"/>
          <p:nvPr/>
        </p:nvSpPr>
        <p:spPr>
          <a:xfrm>
            <a:off x="10350500" y="604182"/>
            <a:ext cx="1183337" cy="400110"/>
          </a:xfrm>
          <a:prstGeom prst="rect">
            <a:avLst/>
          </a:prstGeom>
          <a:noFill/>
        </p:spPr>
        <p:txBody>
          <a:bodyPr wrap="none" rtlCol="0">
            <a:spAutoFit/>
          </a:bodyPr>
          <a:lstStyle/>
          <a:p>
            <a:r>
              <a:rPr lang="en-US" sz="2000" dirty="0" smtClean="0">
                <a:latin typeface="Arial Black" panose="020B0A04020102020204" pitchFamily="34" charset="0"/>
              </a:rPr>
              <a:t>12/6/18</a:t>
            </a:r>
            <a:endParaRPr lang="en-US" sz="2000" dirty="0">
              <a:latin typeface="Arial Black" panose="020B0A04020102020204" pitchFamily="34" charset="0"/>
            </a:endParaRPr>
          </a:p>
        </p:txBody>
      </p:sp>
    </p:spTree>
    <p:extLst>
      <p:ext uri="{BB962C8B-B14F-4D97-AF65-F5344CB8AC3E}">
        <p14:creationId xmlns:p14="http://schemas.microsoft.com/office/powerpoint/2010/main" val="42349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r>
              <a:rPr lang="en-US" sz="4400" dirty="0">
                <a:latin typeface="Arial Black" panose="020B0A04020102020204" pitchFamily="34" charset="0"/>
              </a:rPr>
              <a:t>Have you ever heard a “children’s story” that was frightening (or would be to a child)?</a:t>
            </a:r>
          </a:p>
          <a:p>
            <a:pPr marL="0" indent="0" algn="ctr">
              <a:buNone/>
            </a:pPr>
            <a:r>
              <a:rPr lang="en-US" sz="4400" dirty="0">
                <a:latin typeface="Arial Black" panose="020B0A04020102020204" pitchFamily="34" charset="0"/>
              </a:rPr>
              <a:t>Why do you think parents tell their children stories that might scare them?</a:t>
            </a:r>
          </a:p>
          <a:p>
            <a:pPr marL="0" indent="0" algn="ctr">
              <a:buNone/>
            </a:pPr>
            <a:endParaRPr lang="en-US" sz="4400" dirty="0">
              <a:latin typeface="Arial Black" panose="020B0A04020102020204" pitchFamily="34" charset="0"/>
            </a:endParaRPr>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12/6/18</a:t>
            </a:r>
            <a:endParaRPr lang="en-US" sz="2000" dirty="0">
              <a:latin typeface="Arial Black" panose="020B0A04020102020204" pitchFamily="34" charset="0"/>
            </a:endParaRPr>
          </a:p>
        </p:txBody>
      </p:sp>
    </p:spTree>
    <p:extLst>
      <p:ext uri="{BB962C8B-B14F-4D97-AF65-F5344CB8AC3E}">
        <p14:creationId xmlns:p14="http://schemas.microsoft.com/office/powerpoint/2010/main" val="20778231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dirty="0" smtClean="0">
                <a:latin typeface="Arial Black" panose="020B0A04020102020204" pitchFamily="34" charset="0"/>
              </a:rPr>
              <a:t>Students will analyze poetry presented. They will focus on discussion of literary/poetic devices and theme. Using this analysis, they will compose complete paragraphs which include all the elements on which they took notes.</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CCSS.ELA-LITERACY.W.9-10.3</a:t>
            </a:r>
            <a:r>
              <a:rPr lang="en-US" sz="3600" dirty="0"/>
              <a:t/>
            </a:r>
            <a:br>
              <a:rPr lang="en-US" sz="3600" dirty="0"/>
            </a:b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1271103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a:t>
            </a:r>
            <a:r>
              <a:rPr lang="en-US" dirty="0" err="1" smtClean="0">
                <a:latin typeface="Arial Black" panose="020B0A04020102020204" pitchFamily="34" charset="0"/>
              </a:rPr>
              <a:t>Windigo</a:t>
            </a:r>
            <a:r>
              <a:rPr lang="en-US" dirty="0" smtClean="0">
                <a:latin typeface="Arial Black" panose="020B0A04020102020204" pitchFamily="34" charset="0"/>
              </a:rPr>
              <a:t> - Dedication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sz="3600" i="1" dirty="0">
                <a:latin typeface="Arial Black" panose="020B0A04020102020204" pitchFamily="34" charset="0"/>
              </a:rPr>
              <a:t>For Angela</a:t>
            </a:r>
          </a:p>
          <a:p>
            <a:endParaRPr lang="en-US" sz="3600" i="1" dirty="0">
              <a:latin typeface="Arial Black" panose="020B0A04020102020204" pitchFamily="34" charset="0"/>
            </a:endParaRPr>
          </a:p>
          <a:p>
            <a:pPr marL="0" indent="0">
              <a:buNone/>
            </a:pPr>
            <a:r>
              <a:rPr lang="en-US" sz="3600" i="1" dirty="0" smtClean="0">
                <a:latin typeface="Arial Black" panose="020B0A04020102020204" pitchFamily="34" charset="0"/>
              </a:rPr>
              <a:t>The </a:t>
            </a:r>
            <a:r>
              <a:rPr lang="en-US" sz="3600" i="1" dirty="0" err="1">
                <a:latin typeface="Arial Black" panose="020B0A04020102020204" pitchFamily="34" charset="0"/>
              </a:rPr>
              <a:t>Windigo</a:t>
            </a:r>
            <a:r>
              <a:rPr lang="en-US" sz="3600" i="1" dirty="0">
                <a:latin typeface="Arial Black" panose="020B0A04020102020204" pitchFamily="34" charset="0"/>
              </a:rPr>
              <a:t> is a flesh-eating, wintry demon with a man buried deep inside of it. In some Chippewa stories, a young girl vanquishes this monster by forcing boiling lard down its throat, thereby releasing the human at the core of ice.</a:t>
            </a:r>
          </a:p>
        </p:txBody>
      </p:sp>
    </p:spTree>
    <p:extLst>
      <p:ext uri="{BB962C8B-B14F-4D97-AF65-F5344CB8AC3E}">
        <p14:creationId xmlns:p14="http://schemas.microsoft.com/office/powerpoint/2010/main" val="25216770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031875"/>
          </a:xfrm>
        </p:spPr>
        <p:txBody>
          <a:bodyPr/>
          <a:lstStyle/>
          <a:p>
            <a:pPr algn="ctr"/>
            <a:r>
              <a:rPr lang="en-US" dirty="0" smtClean="0">
                <a:latin typeface="Arial Black" panose="020B0A04020102020204" pitchFamily="34" charset="0"/>
              </a:rPr>
              <a:t>Reading Poetry</a:t>
            </a:r>
            <a:endParaRPr lang="en-US" dirty="0">
              <a:latin typeface="Arial Black" panose="020B0A04020102020204" pitchFamily="34" charset="0"/>
            </a:endParaRPr>
          </a:p>
        </p:txBody>
      </p:sp>
      <p:sp>
        <p:nvSpPr>
          <p:cNvPr id="3" name="Content Placeholder 2"/>
          <p:cNvSpPr>
            <a:spLocks noGrp="1"/>
          </p:cNvSpPr>
          <p:nvPr>
            <p:ph idx="1"/>
          </p:nvPr>
        </p:nvSpPr>
        <p:spPr>
          <a:xfrm>
            <a:off x="838200" y="1231900"/>
            <a:ext cx="10515600" cy="5435600"/>
          </a:xfrm>
        </p:spPr>
        <p:txBody>
          <a:bodyPr>
            <a:normAutofit lnSpcReduction="10000"/>
          </a:bodyPr>
          <a:lstStyle/>
          <a:p>
            <a:r>
              <a:rPr lang="en-US" dirty="0" smtClean="0">
                <a:latin typeface="Arial Black" panose="020B0A04020102020204" pitchFamily="34" charset="0"/>
              </a:rPr>
              <a:t>First Read-through – The first time we read each poem, we will be reading for two reasons:</a:t>
            </a:r>
          </a:p>
          <a:p>
            <a:pPr lvl="1"/>
            <a:r>
              <a:rPr lang="en-US" dirty="0" smtClean="0">
                <a:latin typeface="Arial Black" panose="020B0A04020102020204" pitchFamily="34" charset="0"/>
              </a:rPr>
              <a:t>FIRST – Read through and look for words or phrases that are unfamiliar to you. If necessary, use an online dictionary to define words.</a:t>
            </a:r>
          </a:p>
          <a:p>
            <a:pPr lvl="1"/>
            <a:r>
              <a:rPr lang="en-US" dirty="0" smtClean="0">
                <a:latin typeface="Arial Black" panose="020B0A04020102020204" pitchFamily="34" charset="0"/>
              </a:rPr>
              <a:t>SECOND – Write down initial reactions. What does the poem make you think of? Does it make you feel any particular emotions? Is it confusing?</a:t>
            </a:r>
          </a:p>
          <a:p>
            <a:r>
              <a:rPr lang="en-US" dirty="0" smtClean="0">
                <a:latin typeface="Arial Black" panose="020B0A04020102020204" pitchFamily="34" charset="0"/>
              </a:rPr>
              <a:t>Second Read-through – The second time we read each poem, we will be reading it aloud and looking/listening for figurative language.</a:t>
            </a:r>
          </a:p>
          <a:p>
            <a:pPr lvl="1"/>
            <a:r>
              <a:rPr lang="en-US" dirty="0">
                <a:latin typeface="Arial Black" panose="020B0A04020102020204" pitchFamily="34" charset="0"/>
              </a:rPr>
              <a:t>rhythm, rhyme, imagery, alliteration, metaphor, </a:t>
            </a:r>
            <a:r>
              <a:rPr lang="en-US" dirty="0" smtClean="0">
                <a:latin typeface="Arial Black" panose="020B0A04020102020204" pitchFamily="34" charset="0"/>
              </a:rPr>
              <a:t>symbolism, etc.</a:t>
            </a:r>
          </a:p>
          <a:p>
            <a:pPr lvl="1"/>
            <a:r>
              <a:rPr lang="en-US" dirty="0" smtClean="0">
                <a:latin typeface="Arial Black" panose="020B0A04020102020204" pitchFamily="34" charset="0"/>
              </a:rPr>
              <a:t>IN THIS POEM, you should be able to find: personification, imagery, simile, and metaphor</a:t>
            </a:r>
            <a:endParaRPr lang="en-US" dirty="0">
              <a:latin typeface="Arial Black" panose="020B0A04020102020204" pitchFamily="34" charset="0"/>
            </a:endParaRPr>
          </a:p>
        </p:txBody>
      </p:sp>
    </p:spTree>
    <p:extLst>
      <p:ext uri="{BB962C8B-B14F-4D97-AF65-F5344CB8AC3E}">
        <p14:creationId xmlns:p14="http://schemas.microsoft.com/office/powerpoint/2010/main" val="23721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031875"/>
          </a:xfrm>
        </p:spPr>
        <p:txBody>
          <a:bodyPr/>
          <a:lstStyle/>
          <a:p>
            <a:pPr algn="ctr"/>
            <a:r>
              <a:rPr lang="en-US" dirty="0" smtClean="0">
                <a:latin typeface="Arial Black" panose="020B0A04020102020204" pitchFamily="34" charset="0"/>
              </a:rPr>
              <a:t>Reading Poetry</a:t>
            </a:r>
            <a:endParaRPr lang="en-US" dirty="0">
              <a:latin typeface="Arial Black" panose="020B0A04020102020204" pitchFamily="34" charset="0"/>
            </a:endParaRPr>
          </a:p>
        </p:txBody>
      </p:sp>
      <p:sp>
        <p:nvSpPr>
          <p:cNvPr id="3" name="Content Placeholder 2"/>
          <p:cNvSpPr>
            <a:spLocks noGrp="1"/>
          </p:cNvSpPr>
          <p:nvPr>
            <p:ph idx="1"/>
          </p:nvPr>
        </p:nvSpPr>
        <p:spPr>
          <a:xfrm>
            <a:off x="838200" y="1231900"/>
            <a:ext cx="10515600" cy="5435600"/>
          </a:xfrm>
        </p:spPr>
        <p:txBody>
          <a:bodyPr/>
          <a:lstStyle/>
          <a:p>
            <a:r>
              <a:rPr lang="en-US" dirty="0" smtClean="0">
                <a:latin typeface="Arial Black" panose="020B0A04020102020204" pitchFamily="34" charset="0"/>
              </a:rPr>
              <a:t>Third Read-through – The third time we read each poem, we will be looking at theme or meaning.</a:t>
            </a:r>
          </a:p>
          <a:p>
            <a:pPr lvl="1"/>
            <a:r>
              <a:rPr lang="en-US" dirty="0" smtClean="0">
                <a:latin typeface="Arial Black" panose="020B0A04020102020204" pitchFamily="34" charset="0"/>
              </a:rPr>
              <a:t>What do you think the poet means? What is he/she trying to say?</a:t>
            </a:r>
          </a:p>
        </p:txBody>
      </p:sp>
    </p:spTree>
    <p:extLst>
      <p:ext uri="{BB962C8B-B14F-4D97-AF65-F5344CB8AC3E}">
        <p14:creationId xmlns:p14="http://schemas.microsoft.com/office/powerpoint/2010/main" val="20783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0"/>
            <a:ext cx="10515600" cy="952500"/>
          </a:xfrm>
        </p:spPr>
        <p:txBody>
          <a:bodyPr>
            <a:normAutofit/>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4" name="Content Placeholder 3"/>
          <p:cNvSpPr>
            <a:spLocks noGrp="1"/>
          </p:cNvSpPr>
          <p:nvPr>
            <p:ph idx="1"/>
          </p:nvPr>
        </p:nvSpPr>
        <p:spPr>
          <a:xfrm>
            <a:off x="838200" y="1016000"/>
            <a:ext cx="10515600" cy="5664200"/>
          </a:xfrm>
        </p:spPr>
        <p:txBody>
          <a:bodyPr>
            <a:normAutofit/>
          </a:bodyPr>
          <a:lstStyle/>
          <a:p>
            <a:pPr marL="0" indent="0" algn="ctr">
              <a:buNone/>
            </a:pPr>
            <a:r>
              <a:rPr lang="en-US" sz="4000" dirty="0" smtClean="0">
                <a:latin typeface="Arial Black" panose="020B0A04020102020204" pitchFamily="34" charset="0"/>
              </a:rPr>
              <a:t>Complete the analysis of “Wendigo”</a:t>
            </a:r>
          </a:p>
          <a:p>
            <a:pPr marL="0" indent="0" algn="ctr">
              <a:buNone/>
            </a:pPr>
            <a:r>
              <a:rPr lang="en-US" sz="4000" dirty="0" smtClean="0">
                <a:latin typeface="Arial Black" panose="020B0A04020102020204" pitchFamily="34" charset="0"/>
              </a:rPr>
              <a:t>including the final paragraph </a:t>
            </a:r>
          </a:p>
          <a:p>
            <a:pPr marL="0" indent="0" algn="ctr">
              <a:buNone/>
            </a:pPr>
            <a:r>
              <a:rPr lang="en-US" sz="4000" dirty="0" smtClean="0">
                <a:latin typeface="Arial Black" panose="020B0A04020102020204" pitchFamily="34" charset="0"/>
              </a:rPr>
              <a:t>where you are writing using all of the notes you took while reading!</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TOMORROW BY 7:00 a.m.</a:t>
            </a:r>
            <a:endParaRPr lang="en-US" sz="4000" dirty="0">
              <a:latin typeface="Arial Black" panose="020B0A04020102020204" pitchFamily="34" charset="0"/>
            </a:endParaRPr>
          </a:p>
        </p:txBody>
      </p:sp>
    </p:spTree>
    <p:extLst>
      <p:ext uri="{BB962C8B-B14F-4D97-AF65-F5344CB8AC3E}">
        <p14:creationId xmlns:p14="http://schemas.microsoft.com/office/powerpoint/2010/main" val="37344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25"/>
            <a:ext cx="10515600" cy="730876"/>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1"/>
            <a:ext cx="10515600" cy="5237162"/>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Why do you think the poet is referring to in the final line?</a:t>
            </a:r>
          </a:p>
          <a:p>
            <a:pPr marL="0" indent="0" algn="ctr">
              <a:buNone/>
            </a:pPr>
            <a:r>
              <a:rPr lang="en-US" sz="4000" dirty="0" smtClean="0">
                <a:latin typeface="Arial Black" panose="020B0A04020102020204" pitchFamily="34" charset="0"/>
              </a:rPr>
              <a:t>Why does the </a:t>
            </a:r>
            <a:r>
              <a:rPr lang="en-US" sz="4000" dirty="0" err="1" smtClean="0">
                <a:latin typeface="Arial Black" panose="020B0A04020102020204" pitchFamily="34" charset="0"/>
              </a:rPr>
              <a:t>windigo</a:t>
            </a:r>
            <a:r>
              <a:rPr lang="en-US" sz="4000" dirty="0" smtClean="0">
                <a:latin typeface="Arial Black" panose="020B0A04020102020204" pitchFamily="34" charset="0"/>
              </a:rPr>
              <a:t> bring the child home like “a river shaking in the sun?”</a:t>
            </a:r>
            <a:endParaRPr lang="en-US" sz="4000" dirty="0">
              <a:latin typeface="Arial Black" panose="020B0A04020102020204" pitchFamily="34" charset="0"/>
            </a:endParaRPr>
          </a:p>
        </p:txBody>
      </p:sp>
      <p:sp>
        <p:nvSpPr>
          <p:cNvPr id="4" name="TextBox 3"/>
          <p:cNvSpPr txBox="1"/>
          <p:nvPr/>
        </p:nvSpPr>
        <p:spPr>
          <a:xfrm>
            <a:off x="10325100" y="374308"/>
            <a:ext cx="1183337" cy="400110"/>
          </a:xfrm>
          <a:prstGeom prst="rect">
            <a:avLst/>
          </a:prstGeom>
          <a:noFill/>
        </p:spPr>
        <p:txBody>
          <a:bodyPr wrap="none" rtlCol="0">
            <a:spAutoFit/>
          </a:bodyPr>
          <a:lstStyle/>
          <a:p>
            <a:r>
              <a:rPr lang="en-US" sz="2000" dirty="0" smtClean="0">
                <a:latin typeface="Arial Black" panose="020B0A04020102020204" pitchFamily="34" charset="0"/>
              </a:rPr>
              <a:t>12/6/18</a:t>
            </a:r>
            <a:endParaRPr lang="en-US" sz="2000" dirty="0">
              <a:latin typeface="Arial Black" panose="020B0A04020102020204" pitchFamily="34" charset="0"/>
            </a:endParaRPr>
          </a:p>
        </p:txBody>
      </p:sp>
    </p:spTree>
    <p:extLst>
      <p:ext uri="{BB962C8B-B14F-4D97-AF65-F5344CB8AC3E}">
        <p14:creationId xmlns:p14="http://schemas.microsoft.com/office/powerpoint/2010/main" val="357386134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12/7/18</a:t>
            </a:r>
            <a:endParaRPr lang="en-US" sz="2000" dirty="0">
              <a:latin typeface="Arial Black" panose="020B0A04020102020204" pitchFamily="34" charset="0"/>
            </a:endParaRPr>
          </a:p>
        </p:txBody>
      </p:sp>
    </p:spTree>
    <p:extLst>
      <p:ext uri="{BB962C8B-B14F-4D97-AF65-F5344CB8AC3E}">
        <p14:creationId xmlns:p14="http://schemas.microsoft.com/office/powerpoint/2010/main" val="312613994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701675"/>
          </a:xfrm>
        </p:spPr>
        <p:txBody>
          <a:bodyPr/>
          <a:lstStyle/>
          <a:p>
            <a:pPr algn="ctr"/>
            <a:r>
              <a:rPr lang="en-US" dirty="0" smtClean="0">
                <a:latin typeface="Arial Black" panose="020B0A04020102020204" pitchFamily="34" charset="0"/>
              </a:rPr>
              <a:t>Poetry Comparison</a:t>
            </a:r>
            <a:endParaRPr lang="en-US" dirty="0">
              <a:latin typeface="Arial Black" panose="020B0A04020102020204" pitchFamily="34" charset="0"/>
            </a:endParaRPr>
          </a:p>
        </p:txBody>
      </p:sp>
      <p:sp>
        <p:nvSpPr>
          <p:cNvPr id="3" name="Content Placeholder 2"/>
          <p:cNvSpPr>
            <a:spLocks noGrp="1"/>
          </p:cNvSpPr>
          <p:nvPr>
            <p:ph idx="1"/>
          </p:nvPr>
        </p:nvSpPr>
        <p:spPr>
          <a:xfrm>
            <a:off x="838200" y="914400"/>
            <a:ext cx="10515600" cy="5740400"/>
          </a:xfrm>
        </p:spPr>
        <p:txBody>
          <a:bodyPr>
            <a:normAutofit/>
          </a:bodyPr>
          <a:lstStyle/>
          <a:p>
            <a:r>
              <a:rPr lang="en-US" dirty="0" smtClean="0">
                <a:latin typeface="Arial Black" panose="020B0A04020102020204" pitchFamily="34" charset="0"/>
              </a:rPr>
              <a:t>Today, you will be looking at ALL THREE of the poems we have read this week: “beware: do not read this poem,” “The Raven,” and “</a:t>
            </a:r>
            <a:r>
              <a:rPr lang="en-US" dirty="0" err="1" smtClean="0">
                <a:latin typeface="Arial Black" panose="020B0A04020102020204" pitchFamily="34" charset="0"/>
              </a:rPr>
              <a:t>Windigo</a:t>
            </a:r>
            <a:r>
              <a:rPr lang="en-US" dirty="0" smtClean="0">
                <a:latin typeface="Arial Black" panose="020B0A04020102020204" pitchFamily="34" charset="0"/>
              </a:rPr>
              <a:t>.”</a:t>
            </a:r>
          </a:p>
          <a:p>
            <a:r>
              <a:rPr lang="en-US" dirty="0" smtClean="0">
                <a:latin typeface="Arial Black" panose="020B0A04020102020204" pitchFamily="34" charset="0"/>
              </a:rPr>
              <a:t>Using the chart in Google Classroom labeled “Poetry Comparison,” you will:</a:t>
            </a:r>
          </a:p>
          <a:p>
            <a:pPr lvl="1"/>
            <a:r>
              <a:rPr lang="en-US" dirty="0" smtClean="0">
                <a:latin typeface="Arial Black" panose="020B0A04020102020204" pitchFamily="34" charset="0"/>
              </a:rPr>
              <a:t>Identify Gothic elements in the poem</a:t>
            </a:r>
          </a:p>
          <a:p>
            <a:pPr lvl="1"/>
            <a:r>
              <a:rPr lang="en-US" dirty="0" smtClean="0">
                <a:latin typeface="Arial Black" panose="020B0A04020102020204" pitchFamily="34" charset="0"/>
              </a:rPr>
              <a:t>Discuss the poet/narrator’s tone – Remember TONE = The poet/narrator’s attitude toward their subject</a:t>
            </a:r>
          </a:p>
          <a:p>
            <a:pPr lvl="1"/>
            <a:r>
              <a:rPr lang="en-US" dirty="0" smtClean="0">
                <a:latin typeface="Arial Black" panose="020B0A04020102020204" pitchFamily="34" charset="0"/>
              </a:rPr>
              <a:t>Discuss the THEME of the poem</a:t>
            </a:r>
          </a:p>
          <a:p>
            <a:pPr lvl="1"/>
            <a:r>
              <a:rPr lang="en-US" dirty="0" smtClean="0">
                <a:latin typeface="Arial Black" panose="020B0A04020102020204" pitchFamily="34" charset="0"/>
              </a:rPr>
              <a:t>Discuss the specific details that develop this theme in the poem.</a:t>
            </a:r>
          </a:p>
          <a:p>
            <a:r>
              <a:rPr lang="en-US" dirty="0" smtClean="0">
                <a:latin typeface="Arial Black" panose="020B0A04020102020204" pitchFamily="34" charset="0"/>
              </a:rPr>
              <a:t>Any class time remaining may be used to make up missing or incomplete work.</a:t>
            </a:r>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6749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66" name="Google Shape;66;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67" name="Google Shape;67;p15"/>
          <p:cNvPicPr preferRelativeResize="0"/>
          <p:nvPr/>
        </p:nvPicPr>
        <p:blipFill>
          <a:blip r:embed="rId3">
            <a:alphaModFix/>
          </a:blip>
          <a:stretch>
            <a:fillRect/>
          </a:stretch>
        </p:blipFill>
        <p:spPr>
          <a:xfrm>
            <a:off x="1" y="0"/>
            <a:ext cx="12192001" cy="6858000"/>
          </a:xfrm>
          <a:prstGeom prst="rect">
            <a:avLst/>
          </a:prstGeom>
          <a:noFill/>
          <a:ln>
            <a:noFill/>
          </a:ln>
        </p:spPr>
      </p:pic>
    </p:spTree>
    <p:extLst>
      <p:ext uri="{BB962C8B-B14F-4D97-AF65-F5344CB8AC3E}">
        <p14:creationId xmlns:p14="http://schemas.microsoft.com/office/powerpoint/2010/main" val="27124901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fontScale="92500" lnSpcReduction="10000"/>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What is the scariest thing that has ever happened to you? Share with your group.</a:t>
            </a:r>
          </a:p>
          <a:p>
            <a:pPr marL="0" indent="0" algn="ctr">
              <a:buNone/>
            </a:pPr>
            <a:r>
              <a:rPr lang="en-US" sz="4800" dirty="0" smtClean="0">
                <a:latin typeface="Arial Black" panose="020B0A04020102020204" pitchFamily="34" charset="0"/>
              </a:rPr>
              <a:t>Are their stories similar to your own? </a:t>
            </a:r>
          </a:p>
          <a:p>
            <a:pPr marL="0" indent="0" algn="ctr">
              <a:buNone/>
            </a:pPr>
            <a:r>
              <a:rPr lang="en-US" sz="4800" dirty="0" smtClean="0">
                <a:latin typeface="Arial Black" panose="020B0A04020102020204" pitchFamily="34" charset="0"/>
              </a:rPr>
              <a:t>Why do you think different things scare different people?</a:t>
            </a:r>
          </a:p>
          <a:p>
            <a:pPr marL="0" indent="0" algn="ctr">
              <a:buNone/>
            </a:pPr>
            <a:endParaRPr lang="en-US" sz="4800" dirty="0">
              <a:latin typeface="Arial Black" panose="020B0A04020102020204" pitchFamily="34" charset="0"/>
            </a:endParaRPr>
          </a:p>
          <a:p>
            <a:endParaRPr lang="en-US" sz="4800" dirty="0"/>
          </a:p>
        </p:txBody>
      </p:sp>
      <p:sp>
        <p:nvSpPr>
          <p:cNvPr id="6" name="TextBox 5"/>
          <p:cNvSpPr txBox="1"/>
          <p:nvPr/>
        </p:nvSpPr>
        <p:spPr>
          <a:xfrm>
            <a:off x="10350500" y="604182"/>
            <a:ext cx="1354858" cy="400110"/>
          </a:xfrm>
          <a:prstGeom prst="rect">
            <a:avLst/>
          </a:prstGeom>
          <a:noFill/>
        </p:spPr>
        <p:txBody>
          <a:bodyPr wrap="none" rtlCol="0">
            <a:spAutoFit/>
          </a:bodyPr>
          <a:lstStyle/>
          <a:p>
            <a:r>
              <a:rPr lang="en-US" sz="2000" dirty="0" smtClean="0">
                <a:latin typeface="Arial Black" panose="020B0A04020102020204" pitchFamily="34" charset="0"/>
              </a:rPr>
              <a:t>12/10/18</a:t>
            </a:r>
            <a:endParaRPr lang="en-US" sz="2000" dirty="0">
              <a:latin typeface="Arial Black" panose="020B0A04020102020204" pitchFamily="34" charset="0"/>
            </a:endParaRPr>
          </a:p>
        </p:txBody>
      </p:sp>
    </p:spTree>
    <p:extLst>
      <p:ext uri="{BB962C8B-B14F-4D97-AF65-F5344CB8AC3E}">
        <p14:creationId xmlns:p14="http://schemas.microsoft.com/office/powerpoint/2010/main" val="349139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Why Do Some Brains Enjoy Fear?</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a:bodyPr>
          <a:lstStyle/>
          <a:p>
            <a:pPr marL="0" indent="0" algn="ctr">
              <a:buNone/>
            </a:pPr>
            <a:r>
              <a:rPr lang="en-US" sz="3200" dirty="0" smtClean="0">
                <a:latin typeface="Arial Black" panose="020B0A04020102020204" pitchFamily="34" charset="0"/>
              </a:rPr>
              <a:t>You will read today in a small-group read around.</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As you read:</a:t>
            </a:r>
          </a:p>
          <a:p>
            <a:pPr marL="0" indent="0" algn="ctr">
              <a:buNone/>
            </a:pPr>
            <a:r>
              <a:rPr lang="en-US" sz="4800" dirty="0" smtClean="0">
                <a:latin typeface="Arial Black" panose="020B0A04020102020204" pitchFamily="34" charset="0"/>
              </a:rPr>
              <a:t>Highlight or underline any details that support the author’s claim that many people ENJOY being afraid.</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45280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Why Do Some Brains Enjoy Fear?</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When you are finished with the reading:</a:t>
            </a:r>
          </a:p>
          <a:p>
            <a:pPr marL="0" indent="0" algn="ctr">
              <a:buNone/>
            </a:pPr>
            <a:r>
              <a:rPr lang="en-US" sz="4000" dirty="0" smtClean="0">
                <a:latin typeface="Arial Black" panose="020B0A04020102020204" pitchFamily="34" charset="0"/>
              </a:rPr>
              <a:t>Work on the questions 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THEY ARE DUE TOMORROW!</a:t>
            </a:r>
          </a:p>
          <a:p>
            <a:pPr marL="0" indent="0">
              <a:buNone/>
            </a:pPr>
            <a:endParaRPr lang="en-US" sz="4000"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2257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436840"/>
            <a:ext cx="10515600" cy="6560860"/>
          </a:xfrm>
        </p:spPr>
        <p:txBody>
          <a:bodyPr>
            <a:noAutofit/>
          </a:bodyPr>
          <a:lstStyle/>
          <a:p>
            <a:pPr algn="ctr"/>
            <a:r>
              <a:rPr lang="en-US" sz="4800" smtClean="0">
                <a:latin typeface="Arial Black" panose="020B0A04020102020204" pitchFamily="34" charset="0"/>
              </a:rPr>
              <a:t>NO</a:t>
            </a:r>
            <a:r>
              <a:rPr lang="en-US" sz="4800" dirty="0" smtClean="0">
                <a:latin typeface="Arial Black" panose="020B0A04020102020204" pitchFamily="34" charset="0"/>
              </a:rPr>
              <a:t/>
            </a:r>
            <a:br>
              <a:rPr lang="en-US" sz="4800" dirty="0" smtClean="0">
                <a:latin typeface="Arial Black" panose="020B0A04020102020204" pitchFamily="34" charset="0"/>
              </a:rPr>
            </a:b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12/10/18</a:t>
            </a:r>
            <a:endParaRPr lang="en-US" sz="2000" dirty="0">
              <a:latin typeface="Arial Black" panose="020B0A04020102020204" pitchFamily="34" charset="0"/>
            </a:endParaRPr>
          </a:p>
        </p:txBody>
      </p:sp>
    </p:spTree>
    <p:extLst>
      <p:ext uri="{BB962C8B-B14F-4D97-AF65-F5344CB8AC3E}">
        <p14:creationId xmlns:p14="http://schemas.microsoft.com/office/powerpoint/2010/main" val="321796593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12/11/18</a:t>
            </a:r>
            <a:endParaRPr lang="en-US" sz="2000" dirty="0">
              <a:latin typeface="Arial Black" panose="020B0A04020102020204" pitchFamily="34" charset="0"/>
            </a:endParaRPr>
          </a:p>
        </p:txBody>
      </p:sp>
    </p:spTree>
    <p:extLst>
      <p:ext uri="{BB962C8B-B14F-4D97-AF65-F5344CB8AC3E}">
        <p14:creationId xmlns:p14="http://schemas.microsoft.com/office/powerpoint/2010/main" val="265500053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Background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Arial Black" panose="020B0A04020102020204" pitchFamily="34" charset="0"/>
              </a:rPr>
              <a:t>Sir Alfred Joseph Hitchcock KBE was a British film director and producer, often referred to as "The Master of Suspense" due to his mastery of the suspense thriller genre.</a:t>
            </a:r>
          </a:p>
          <a:p>
            <a:endParaRPr lang="en-US" dirty="0">
              <a:latin typeface="Arial Black" panose="020B0A04020102020204" pitchFamily="34" charset="0"/>
            </a:endParaRPr>
          </a:p>
          <a:p>
            <a:r>
              <a:rPr lang="en-US" dirty="0">
                <a:latin typeface="Arial Black" panose="020B0A04020102020204" pitchFamily="34" charset="0"/>
              </a:rPr>
              <a:t>In a career spanning six decades he directed over fifty feature films, many of which are now regarded as classics, including The 39 Steps (1935), The Lady Vanishes (1938), Notorious (1946), Rear Window (1954), Vertigo (1958), North by Northwest (1959), Psycho (1960) and The Birds (1963).</a:t>
            </a:r>
          </a:p>
        </p:txBody>
      </p:sp>
    </p:spTree>
    <p:extLst>
      <p:ext uri="{BB962C8B-B14F-4D97-AF65-F5344CB8AC3E}">
        <p14:creationId xmlns:p14="http://schemas.microsoft.com/office/powerpoint/2010/main" val="41386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92125"/>
            <a:ext cx="11620500" cy="739775"/>
          </a:xfrm>
        </p:spPr>
        <p:txBody>
          <a:bodyPr>
            <a:noAutofit/>
          </a:bodyPr>
          <a:lstStyle/>
          <a:p>
            <a:pPr algn="ctr"/>
            <a:r>
              <a:rPr lang="en-US" sz="3200" dirty="0" smtClean="0">
                <a:latin typeface="Arial Black" panose="020B0A04020102020204" pitchFamily="34" charset="0"/>
              </a:rPr>
              <a:t>By </a:t>
            </a:r>
            <a:r>
              <a:rPr lang="en-US" sz="3200" dirty="0" err="1" smtClean="0">
                <a:latin typeface="Arial Black" panose="020B0A04020102020204" pitchFamily="34" charset="0"/>
              </a:rPr>
              <a:t>Bosley</a:t>
            </a:r>
            <a:r>
              <a:rPr lang="en-US" sz="3200" dirty="0" smtClean="0">
                <a:latin typeface="Arial Black" panose="020B0A04020102020204" pitchFamily="34" charset="0"/>
              </a:rPr>
              <a:t> Crowther - April </a:t>
            </a:r>
            <a:r>
              <a:rPr lang="en-US" sz="3200" dirty="0">
                <a:latin typeface="Arial Black" panose="020B0A04020102020204" pitchFamily="34" charset="0"/>
              </a:rPr>
              <a:t>1, </a:t>
            </a:r>
            <a:r>
              <a:rPr lang="en-US" sz="3200" dirty="0" smtClean="0">
                <a:latin typeface="Arial Black" panose="020B0A04020102020204" pitchFamily="34" charset="0"/>
              </a:rPr>
              <a:t>1963</a:t>
            </a:r>
            <a:r>
              <a:rPr lang="en-US" sz="3200" dirty="0">
                <a:latin typeface="Arial Black" panose="020B0A04020102020204" pitchFamily="34" charset="0"/>
              </a:rPr>
              <a:t/>
            </a:r>
            <a:br>
              <a:rPr lang="en-US" sz="3200" dirty="0">
                <a:latin typeface="Arial Black" panose="020B0A04020102020204" pitchFamily="34" charset="0"/>
              </a:rPr>
            </a:br>
            <a:endParaRPr lang="en-US" sz="3200" dirty="0">
              <a:latin typeface="Arial Black" panose="020B0A04020102020204" pitchFamily="34" charset="0"/>
            </a:endParaRPr>
          </a:p>
        </p:txBody>
      </p:sp>
      <p:sp>
        <p:nvSpPr>
          <p:cNvPr id="3" name="Content Placeholder 2"/>
          <p:cNvSpPr>
            <a:spLocks noGrp="1"/>
          </p:cNvSpPr>
          <p:nvPr>
            <p:ph idx="1"/>
          </p:nvPr>
        </p:nvSpPr>
        <p:spPr>
          <a:xfrm>
            <a:off x="406400" y="1765300"/>
            <a:ext cx="11620500" cy="4876799"/>
          </a:xfrm>
        </p:spPr>
        <p:txBody>
          <a:bodyPr>
            <a:normAutofit/>
          </a:bodyPr>
          <a:lstStyle/>
          <a:p>
            <a:pPr marL="0" indent="0">
              <a:buNone/>
            </a:pPr>
            <a:r>
              <a:rPr lang="en-US" dirty="0" smtClean="0">
                <a:latin typeface="Arial Black" panose="020B0A04020102020204" pitchFamily="34" charset="0"/>
              </a:rPr>
              <a:t>	</a:t>
            </a:r>
            <a:r>
              <a:rPr lang="en-US" sz="3600" dirty="0" smtClean="0">
                <a:latin typeface="Arial Black" panose="020B0A04020102020204" pitchFamily="34" charset="0"/>
              </a:rPr>
              <a:t>“Making </a:t>
            </a:r>
            <a:r>
              <a:rPr lang="en-US" sz="3600" dirty="0">
                <a:latin typeface="Arial Black" panose="020B0A04020102020204" pitchFamily="34" charset="0"/>
              </a:rPr>
              <a:t>a terrifying menace out of what is assumed to be one of nature's most innocent creatures and one of man's most melodious friends, Mr. Hitchcock and his associates have constructed a horror film that should raise the hackles on the most courageous and put goose-pimples on the toughest hide</a:t>
            </a:r>
            <a:r>
              <a:rPr lang="en-US" sz="3600"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374550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Modern Gothic</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Arial Black" panose="020B0A04020102020204" pitchFamily="34" charset="0"/>
              </a:rPr>
              <a:t>Today we will begin watching a movie which is a modernized version of a Gothic story.</a:t>
            </a:r>
          </a:p>
          <a:p>
            <a:r>
              <a:rPr lang="en-US" sz="3200" dirty="0" smtClean="0">
                <a:latin typeface="Arial Black" panose="020B0A04020102020204" pitchFamily="34" charset="0"/>
              </a:rPr>
              <a:t>Your job is to use the chart provided to find SPECIFIC EXAMPLES of Gothic elements in the movie.</a:t>
            </a:r>
          </a:p>
          <a:p>
            <a:r>
              <a:rPr lang="en-US" sz="3200" dirty="0" smtClean="0">
                <a:latin typeface="Arial Black" panose="020B0A04020102020204" pitchFamily="34" charset="0"/>
              </a:rPr>
              <a:t>Record those elements in the first column of the chart.</a:t>
            </a:r>
          </a:p>
          <a:p>
            <a:r>
              <a:rPr lang="en-US" sz="3200" dirty="0" smtClean="0">
                <a:latin typeface="Arial Black" panose="020B0A04020102020204" pitchFamily="34" charset="0"/>
              </a:rPr>
              <a:t>In the second column, write how you think those elements affect the movie itself. </a:t>
            </a:r>
            <a:endParaRPr lang="en-US" sz="3200" dirty="0">
              <a:latin typeface="Arial Black" panose="020B0A04020102020204" pitchFamily="34" charset="0"/>
            </a:endParaRPr>
          </a:p>
        </p:txBody>
      </p:sp>
    </p:spTree>
    <p:extLst>
      <p:ext uri="{BB962C8B-B14F-4D97-AF65-F5344CB8AC3E}">
        <p14:creationId xmlns:p14="http://schemas.microsoft.com/office/powerpoint/2010/main" val="32611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12/12/18</a:t>
            </a:r>
            <a:endParaRPr lang="en-US" sz="2000" dirty="0">
              <a:latin typeface="Arial Black" panose="020B0A04020102020204" pitchFamily="34" charset="0"/>
            </a:endParaRPr>
          </a:p>
        </p:txBody>
      </p:sp>
    </p:spTree>
    <p:extLst>
      <p:ext uri="{BB962C8B-B14F-4D97-AF65-F5344CB8AC3E}">
        <p14:creationId xmlns:p14="http://schemas.microsoft.com/office/powerpoint/2010/main" val="343760928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Modern Gothic</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Arial Black" panose="020B0A04020102020204" pitchFamily="34" charset="0"/>
              </a:rPr>
              <a:t>Today we will begin watching a movie which is a modernized version of a Gothic story.</a:t>
            </a:r>
          </a:p>
          <a:p>
            <a:r>
              <a:rPr lang="en-US" sz="3200" dirty="0" smtClean="0">
                <a:latin typeface="Arial Black" panose="020B0A04020102020204" pitchFamily="34" charset="0"/>
              </a:rPr>
              <a:t>Your job is to use the chart provided to find SPECIFIC EXAMPLES of Gothic elements in the movie.</a:t>
            </a:r>
          </a:p>
          <a:p>
            <a:r>
              <a:rPr lang="en-US" sz="3200" dirty="0" smtClean="0">
                <a:latin typeface="Arial Black" panose="020B0A04020102020204" pitchFamily="34" charset="0"/>
              </a:rPr>
              <a:t>Record those elements in the first column of the chart.</a:t>
            </a:r>
          </a:p>
          <a:p>
            <a:r>
              <a:rPr lang="en-US" sz="3200" dirty="0" smtClean="0">
                <a:latin typeface="Arial Black" panose="020B0A04020102020204" pitchFamily="34" charset="0"/>
              </a:rPr>
              <a:t>In the second column, write how you think those elements affect the movie itself. </a:t>
            </a:r>
            <a:endParaRPr lang="en-US" sz="3200" dirty="0">
              <a:latin typeface="Arial Black" panose="020B0A04020102020204" pitchFamily="34" charset="0"/>
            </a:endParaRPr>
          </a:p>
        </p:txBody>
      </p:sp>
    </p:spTree>
    <p:extLst>
      <p:ext uri="{BB962C8B-B14F-4D97-AF65-F5344CB8AC3E}">
        <p14:creationId xmlns:p14="http://schemas.microsoft.com/office/powerpoint/2010/main" val="4373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73" name="Google Shape;73;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74" name="Google Shape;74;p16"/>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8200951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12/13/18</a:t>
            </a:r>
            <a:endParaRPr lang="en-US" sz="2000" dirty="0">
              <a:latin typeface="Arial Black" panose="020B0A04020102020204" pitchFamily="34" charset="0"/>
            </a:endParaRPr>
          </a:p>
        </p:txBody>
      </p:sp>
    </p:spTree>
    <p:extLst>
      <p:ext uri="{BB962C8B-B14F-4D97-AF65-F5344CB8AC3E}">
        <p14:creationId xmlns:p14="http://schemas.microsoft.com/office/powerpoint/2010/main" val="58661397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Modern Gothic</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Arial Black" panose="020B0A04020102020204" pitchFamily="34" charset="0"/>
              </a:rPr>
              <a:t>Today we will begin watching a movie which is a modernized version of a Gothic story.</a:t>
            </a:r>
          </a:p>
          <a:p>
            <a:r>
              <a:rPr lang="en-US" sz="3200" dirty="0" smtClean="0">
                <a:latin typeface="Arial Black" panose="020B0A04020102020204" pitchFamily="34" charset="0"/>
              </a:rPr>
              <a:t>Your job is to use the chart provided to find SPECIFIC EXAMPLES of Gothic elements in the movie.</a:t>
            </a:r>
          </a:p>
          <a:p>
            <a:r>
              <a:rPr lang="en-US" sz="3200" dirty="0" smtClean="0">
                <a:latin typeface="Arial Black" panose="020B0A04020102020204" pitchFamily="34" charset="0"/>
              </a:rPr>
              <a:t>Record those elements in the first column of the chart.</a:t>
            </a:r>
          </a:p>
          <a:p>
            <a:r>
              <a:rPr lang="en-US" sz="3200" dirty="0" smtClean="0">
                <a:latin typeface="Arial Black" panose="020B0A04020102020204" pitchFamily="34" charset="0"/>
              </a:rPr>
              <a:t>In the second column, write how you think those elements affect the movie itself. </a:t>
            </a:r>
            <a:endParaRPr lang="en-US" sz="3200" dirty="0">
              <a:latin typeface="Arial Black" panose="020B0A04020102020204" pitchFamily="34" charset="0"/>
            </a:endParaRPr>
          </a:p>
        </p:txBody>
      </p:sp>
    </p:spTree>
    <p:extLst>
      <p:ext uri="{BB962C8B-B14F-4D97-AF65-F5344CB8AC3E}">
        <p14:creationId xmlns:p14="http://schemas.microsoft.com/office/powerpoint/2010/main" val="25103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12/14/18</a:t>
            </a:r>
            <a:endParaRPr lang="en-US" sz="2000" dirty="0">
              <a:latin typeface="Arial Black" panose="020B0A04020102020204" pitchFamily="34" charset="0"/>
            </a:endParaRPr>
          </a:p>
        </p:txBody>
      </p:sp>
    </p:spTree>
    <p:extLst>
      <p:ext uri="{BB962C8B-B14F-4D97-AF65-F5344CB8AC3E}">
        <p14:creationId xmlns:p14="http://schemas.microsoft.com/office/powerpoint/2010/main" val="8452821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Socratic Seminar: What is it??</a:t>
            </a:r>
          </a:p>
        </p:txBody>
      </p:sp>
      <p:sp>
        <p:nvSpPr>
          <p:cNvPr id="3" name="Content Placeholder 2"/>
          <p:cNvSpPr>
            <a:spLocks noGrp="1"/>
          </p:cNvSpPr>
          <p:nvPr>
            <p:ph idx="1"/>
          </p:nvPr>
        </p:nvSpPr>
        <p:spPr/>
        <p:txBody>
          <a:bodyPr/>
          <a:lstStyle/>
          <a:p>
            <a:r>
              <a:rPr lang="en-US" dirty="0">
                <a:latin typeface="Arial Black" panose="020B0A04020102020204" pitchFamily="34" charset="0"/>
              </a:rPr>
              <a:t>Through a process of listening, making meaning, and finding common ground students work toward shared understanding of a text or idea, rather than trying to prove a particular argument. </a:t>
            </a:r>
            <a:endParaRPr lang="en-US" dirty="0" smtClean="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A Socratic seminar is not used for the purpose of debate, persuasion, or personal reflection, as the focus is on developing shared meaning of a text.</a:t>
            </a:r>
          </a:p>
        </p:txBody>
      </p:sp>
    </p:spTree>
    <p:extLst>
      <p:ext uri="{BB962C8B-B14F-4D97-AF65-F5344CB8AC3E}">
        <p14:creationId xmlns:p14="http://schemas.microsoft.com/office/powerpoint/2010/main" val="40164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Socratic Seminar: What does it look like?</a:t>
            </a:r>
          </a:p>
        </p:txBody>
      </p:sp>
      <p:pic>
        <p:nvPicPr>
          <p:cNvPr id="4" name="Content Placeholder 3"/>
          <p:cNvPicPr>
            <a:picLocks noGrp="1" noChangeAspect="1"/>
          </p:cNvPicPr>
          <p:nvPr>
            <p:ph idx="1"/>
          </p:nvPr>
        </p:nvPicPr>
        <p:blipFill>
          <a:blip r:embed="rId2"/>
          <a:stretch>
            <a:fillRect/>
          </a:stretch>
        </p:blipFill>
        <p:spPr>
          <a:xfrm>
            <a:off x="88717" y="1663700"/>
            <a:ext cx="12014566" cy="5194300"/>
          </a:xfrm>
          <a:prstGeom prst="rect">
            <a:avLst/>
          </a:prstGeom>
        </p:spPr>
      </p:pic>
    </p:spTree>
    <p:extLst>
      <p:ext uri="{BB962C8B-B14F-4D97-AF65-F5344CB8AC3E}">
        <p14:creationId xmlns:p14="http://schemas.microsoft.com/office/powerpoint/2010/main" val="10369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65125"/>
            <a:ext cx="11722100" cy="1325563"/>
          </a:xfrm>
        </p:spPr>
        <p:txBody>
          <a:bodyPr/>
          <a:lstStyle/>
          <a:p>
            <a:pPr algn="ctr"/>
            <a:r>
              <a:rPr lang="en-US" b="1" dirty="0">
                <a:latin typeface="Arial Black" panose="020B0A04020102020204" pitchFamily="34" charset="0"/>
              </a:rPr>
              <a:t>Socratic Seminar: How does it work?</a:t>
            </a:r>
          </a:p>
        </p:txBody>
      </p:sp>
      <p:sp>
        <p:nvSpPr>
          <p:cNvPr id="3" name="Content Placeholder 2"/>
          <p:cNvSpPr>
            <a:spLocks noGrp="1"/>
          </p:cNvSpPr>
          <p:nvPr>
            <p:ph idx="1"/>
          </p:nvPr>
        </p:nvSpPr>
        <p:spPr/>
        <p:txBody>
          <a:bodyPr>
            <a:normAutofit fontScale="92500" lnSpcReduction="10000"/>
          </a:bodyPr>
          <a:lstStyle/>
          <a:p>
            <a:r>
              <a:rPr lang="en-US" dirty="0">
                <a:latin typeface="Arial Black" panose="020B0A04020102020204" pitchFamily="34" charset="0"/>
              </a:rPr>
              <a:t>Our Socratic Seminar will take 2 class periods to complete and will follow this process:</a:t>
            </a:r>
          </a:p>
          <a:p>
            <a:endParaRPr lang="en-US" dirty="0">
              <a:latin typeface="Arial Black" panose="020B0A04020102020204" pitchFamily="34" charset="0"/>
            </a:endParaRPr>
          </a:p>
          <a:p>
            <a:r>
              <a:rPr lang="en-US" dirty="0">
                <a:latin typeface="Arial Black" panose="020B0A04020102020204" pitchFamily="34" charset="0"/>
              </a:rPr>
              <a:t>Group time (10-15 minutes)</a:t>
            </a:r>
          </a:p>
          <a:p>
            <a:r>
              <a:rPr lang="en-US" dirty="0">
                <a:latin typeface="Arial Black" panose="020B0A04020102020204" pitchFamily="34" charset="0"/>
              </a:rPr>
              <a:t>Round 1 (20-25 minutes)</a:t>
            </a:r>
          </a:p>
          <a:p>
            <a:r>
              <a:rPr lang="en-US" dirty="0">
                <a:latin typeface="Arial Black" panose="020B0A04020102020204" pitchFamily="34" charset="0"/>
              </a:rPr>
              <a:t>Halftime (last part of day 1)</a:t>
            </a:r>
          </a:p>
          <a:p>
            <a:r>
              <a:rPr lang="en-US" dirty="0">
                <a:latin typeface="Arial Black" panose="020B0A04020102020204" pitchFamily="34" charset="0"/>
              </a:rPr>
              <a:t>Group time (10-15 minutes/warm-up day 2)</a:t>
            </a:r>
          </a:p>
          <a:p>
            <a:r>
              <a:rPr lang="en-US" dirty="0">
                <a:latin typeface="Arial Black" panose="020B0A04020102020204" pitchFamily="34" charset="0"/>
              </a:rPr>
              <a:t>Round 2 (20-25 minutes)</a:t>
            </a:r>
          </a:p>
          <a:p>
            <a:r>
              <a:rPr lang="en-US" dirty="0">
                <a:latin typeface="Arial Black" panose="020B0A04020102020204" pitchFamily="34" charset="0"/>
              </a:rPr>
              <a:t>Feedback</a:t>
            </a:r>
          </a:p>
          <a:p>
            <a:r>
              <a:rPr lang="en-US" dirty="0">
                <a:latin typeface="Arial Black" panose="020B0A04020102020204" pitchFamily="34" charset="0"/>
              </a:rPr>
              <a:t>Reflection</a:t>
            </a:r>
          </a:p>
        </p:txBody>
      </p:sp>
    </p:spTree>
    <p:extLst>
      <p:ext uri="{BB962C8B-B14F-4D97-AF65-F5344CB8AC3E}">
        <p14:creationId xmlns:p14="http://schemas.microsoft.com/office/powerpoint/2010/main" val="39091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425"/>
            <a:ext cx="11887200" cy="1325563"/>
          </a:xfrm>
        </p:spPr>
        <p:txBody>
          <a:bodyPr/>
          <a:lstStyle/>
          <a:p>
            <a:pPr algn="ctr"/>
            <a:r>
              <a:rPr lang="en-US" dirty="0">
                <a:latin typeface="Arial Black" panose="020B0A04020102020204" pitchFamily="34" charset="0"/>
              </a:rPr>
              <a:t>Socratic Seminar: What happens during each step?</a:t>
            </a:r>
          </a:p>
        </p:txBody>
      </p:sp>
      <p:sp>
        <p:nvSpPr>
          <p:cNvPr id="3" name="Content Placeholder 2"/>
          <p:cNvSpPr>
            <a:spLocks noGrp="1"/>
          </p:cNvSpPr>
          <p:nvPr>
            <p:ph idx="1"/>
          </p:nvPr>
        </p:nvSpPr>
        <p:spPr>
          <a:xfrm>
            <a:off x="152400" y="1524000"/>
            <a:ext cx="11887200" cy="5245100"/>
          </a:xfrm>
        </p:spPr>
        <p:txBody>
          <a:bodyPr>
            <a:normAutofit fontScale="85000" lnSpcReduction="20000"/>
          </a:bodyPr>
          <a:lstStyle/>
          <a:p>
            <a:r>
              <a:rPr lang="en-US" dirty="0">
                <a:latin typeface="Arial Black" panose="020B0A04020102020204" pitchFamily="34" charset="0"/>
              </a:rPr>
              <a:t>Our Socratic Seminar will take place over two class periods and will follow these steps for each day. </a:t>
            </a:r>
          </a:p>
          <a:p>
            <a:r>
              <a:rPr lang="en-US" dirty="0">
                <a:latin typeface="Arial Black" panose="020B0A04020102020204" pitchFamily="34" charset="0"/>
              </a:rPr>
              <a:t>Day 1: </a:t>
            </a:r>
          </a:p>
          <a:p>
            <a:r>
              <a:rPr lang="en-US" dirty="0">
                <a:latin typeface="Arial Black" panose="020B0A04020102020204" pitchFamily="34" charset="0"/>
              </a:rPr>
              <a:t>Group Time (10-15 minutes)</a:t>
            </a:r>
          </a:p>
          <a:p>
            <a:pPr lvl="1"/>
            <a:r>
              <a:rPr lang="en-US" dirty="0">
                <a:latin typeface="Arial Black" panose="020B0A04020102020204" pitchFamily="34" charset="0"/>
              </a:rPr>
              <a:t>You will work in assigned groups of </a:t>
            </a:r>
            <a:r>
              <a:rPr lang="en-US" dirty="0" smtClean="0">
                <a:latin typeface="Arial Black" panose="020B0A04020102020204" pitchFamily="34" charset="0"/>
              </a:rPr>
              <a:t>3-4 </a:t>
            </a:r>
            <a:r>
              <a:rPr lang="en-US" dirty="0">
                <a:latin typeface="Arial Black" panose="020B0A04020102020204" pitchFamily="34" charset="0"/>
              </a:rPr>
              <a:t>to find a way to answer the given prompt for the Socratic discussion</a:t>
            </a:r>
          </a:p>
          <a:p>
            <a:pPr lvl="1"/>
            <a:r>
              <a:rPr lang="en-US" dirty="0">
                <a:latin typeface="Arial Black" panose="020B0A04020102020204" pitchFamily="34" charset="0"/>
              </a:rPr>
              <a:t>Each student is required to take individual notes on their given worksheet, but you may work together to fill out the given “opinion, evidence, analysis blocks” for Round 1 ONLY (meaning you have 3 boxes filled out PRIOR to Round 1)</a:t>
            </a:r>
          </a:p>
          <a:p>
            <a:pPr lvl="1"/>
            <a:r>
              <a:rPr lang="en-US" dirty="0">
                <a:latin typeface="Arial Black" panose="020B0A04020102020204" pitchFamily="34" charset="0"/>
              </a:rPr>
              <a:t>Half of your group will participate in Round 1, the other half of your group will be on the inside circle the 2nd day.</a:t>
            </a:r>
          </a:p>
          <a:p>
            <a:r>
              <a:rPr lang="en-US" dirty="0">
                <a:latin typeface="Arial Black" panose="020B0A04020102020204" pitchFamily="34" charset="0"/>
              </a:rPr>
              <a:t>Round 1 (20-25 minutes)</a:t>
            </a:r>
          </a:p>
          <a:p>
            <a:pPr lvl="1"/>
            <a:r>
              <a:rPr lang="en-US" dirty="0">
                <a:latin typeface="Arial Black" panose="020B0A04020102020204" pitchFamily="34" charset="0"/>
              </a:rPr>
              <a:t>Students discuss and explore the prompt on the inside circle</a:t>
            </a:r>
          </a:p>
          <a:p>
            <a:pPr lvl="1"/>
            <a:r>
              <a:rPr lang="en-US" dirty="0">
                <a:latin typeface="Arial Black" panose="020B0A04020102020204" pitchFamily="34" charset="0"/>
              </a:rPr>
              <a:t>Students on the outside circle take notes on the conversation happening on the inside. </a:t>
            </a:r>
          </a:p>
          <a:p>
            <a:pPr lvl="1"/>
            <a:r>
              <a:rPr lang="en-US" dirty="0">
                <a:latin typeface="Arial Black" panose="020B0A04020102020204" pitchFamily="34" charset="0"/>
              </a:rPr>
              <a:t>Outside students MAY NOT TALK at all, but can pass notes to their partners on the inside. </a:t>
            </a:r>
          </a:p>
          <a:p>
            <a:pPr lvl="1"/>
            <a:r>
              <a:rPr lang="en-US" dirty="0">
                <a:latin typeface="Arial Black" panose="020B0A04020102020204" pitchFamily="34" charset="0"/>
              </a:rPr>
              <a:t>Student monitor/trackers (quote/text discussion) are actively documenting the discussion</a:t>
            </a: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9238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425"/>
            <a:ext cx="11887200" cy="1325563"/>
          </a:xfrm>
        </p:spPr>
        <p:txBody>
          <a:bodyPr/>
          <a:lstStyle/>
          <a:p>
            <a:pPr algn="ctr"/>
            <a:r>
              <a:rPr lang="en-US" dirty="0">
                <a:latin typeface="Arial Black" panose="020B0A04020102020204" pitchFamily="34" charset="0"/>
              </a:rPr>
              <a:t>Socratic Seminar: What happens during each step?</a:t>
            </a:r>
          </a:p>
        </p:txBody>
      </p:sp>
      <p:sp>
        <p:nvSpPr>
          <p:cNvPr id="3" name="Content Placeholder 2"/>
          <p:cNvSpPr>
            <a:spLocks noGrp="1"/>
          </p:cNvSpPr>
          <p:nvPr>
            <p:ph idx="1"/>
          </p:nvPr>
        </p:nvSpPr>
        <p:spPr>
          <a:xfrm>
            <a:off x="152400" y="1524000"/>
            <a:ext cx="11887200" cy="5245100"/>
          </a:xfrm>
        </p:spPr>
        <p:txBody>
          <a:bodyPr>
            <a:normAutofit/>
          </a:bodyPr>
          <a:lstStyle/>
          <a:p>
            <a:r>
              <a:rPr lang="en-US" dirty="0" smtClean="0">
                <a:latin typeface="Arial Black" panose="020B0A04020102020204" pitchFamily="34" charset="0"/>
              </a:rPr>
              <a:t>Day </a:t>
            </a:r>
            <a:r>
              <a:rPr lang="en-US" dirty="0">
                <a:latin typeface="Arial Black" panose="020B0A04020102020204" pitchFamily="34" charset="0"/>
              </a:rPr>
              <a:t>1: </a:t>
            </a:r>
            <a:r>
              <a:rPr lang="en-US" dirty="0" smtClean="0">
                <a:latin typeface="Arial Black" panose="020B0A04020102020204" pitchFamily="34" charset="0"/>
              </a:rPr>
              <a:t>Continued</a:t>
            </a:r>
          </a:p>
          <a:p>
            <a:r>
              <a:rPr lang="en-US" dirty="0" smtClean="0">
                <a:latin typeface="Arial Black" panose="020B0A04020102020204" pitchFamily="34" charset="0"/>
              </a:rPr>
              <a:t>Halftime </a:t>
            </a:r>
            <a:r>
              <a:rPr lang="en-US" dirty="0">
                <a:latin typeface="Arial Black" panose="020B0A04020102020204" pitchFamily="34" charset="0"/>
              </a:rPr>
              <a:t>(end of day 1)</a:t>
            </a:r>
          </a:p>
          <a:p>
            <a:pPr lvl="1"/>
            <a:r>
              <a:rPr lang="en-US" dirty="0">
                <a:latin typeface="Arial Black" panose="020B0A04020102020204" pitchFamily="34" charset="0"/>
              </a:rPr>
              <a:t>Quote/text monitor reports out how many people spoke and how many used evidence, and whether the discussion moved forward. </a:t>
            </a:r>
          </a:p>
          <a:p>
            <a:pPr lvl="1"/>
            <a:r>
              <a:rPr lang="en-US" dirty="0">
                <a:latin typeface="Arial Black" panose="020B0A04020102020204" pitchFamily="34" charset="0"/>
              </a:rPr>
              <a:t>The discussion monitor reports to the class three points of discussion they thought insightful and why</a:t>
            </a:r>
            <a:br>
              <a:rPr lang="en-US" dirty="0">
                <a:latin typeface="Arial Black" panose="020B0A04020102020204" pitchFamily="34" charset="0"/>
              </a:rPr>
            </a:b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0611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425"/>
            <a:ext cx="11887200" cy="1325563"/>
          </a:xfrm>
        </p:spPr>
        <p:txBody>
          <a:bodyPr/>
          <a:lstStyle/>
          <a:p>
            <a:pPr algn="ctr"/>
            <a:r>
              <a:rPr lang="en-US" dirty="0">
                <a:latin typeface="Arial Black" panose="020B0A04020102020204" pitchFamily="34" charset="0"/>
              </a:rPr>
              <a:t>Socratic Seminar: What happens during each step?</a:t>
            </a:r>
          </a:p>
        </p:txBody>
      </p:sp>
      <p:sp>
        <p:nvSpPr>
          <p:cNvPr id="3" name="Content Placeholder 2"/>
          <p:cNvSpPr>
            <a:spLocks noGrp="1"/>
          </p:cNvSpPr>
          <p:nvPr>
            <p:ph idx="1"/>
          </p:nvPr>
        </p:nvSpPr>
        <p:spPr>
          <a:xfrm>
            <a:off x="152400" y="1524000"/>
            <a:ext cx="11887200" cy="5245100"/>
          </a:xfrm>
        </p:spPr>
        <p:txBody>
          <a:bodyPr>
            <a:normAutofit fontScale="92500" lnSpcReduction="10000"/>
          </a:bodyPr>
          <a:lstStyle/>
          <a:p>
            <a:r>
              <a:rPr lang="en-US" dirty="0">
                <a:latin typeface="Arial Black" panose="020B0A04020102020204" pitchFamily="34" charset="0"/>
              </a:rPr>
              <a:t>Day 2: </a:t>
            </a:r>
          </a:p>
          <a:p>
            <a:r>
              <a:rPr lang="en-US" dirty="0">
                <a:latin typeface="Arial Black" panose="020B0A04020102020204" pitchFamily="34" charset="0"/>
              </a:rPr>
              <a:t>Group Time (10-15 minutes)</a:t>
            </a:r>
          </a:p>
          <a:p>
            <a:pPr lvl="1"/>
            <a:r>
              <a:rPr lang="en-US" dirty="0">
                <a:latin typeface="Arial Black" panose="020B0A04020102020204" pitchFamily="34" charset="0"/>
              </a:rPr>
              <a:t>Students return to groups on second day and work together to find ways to answer the prompt as honed focus given by teacher.</a:t>
            </a:r>
          </a:p>
          <a:p>
            <a:pPr lvl="1"/>
            <a:r>
              <a:rPr lang="en-US" dirty="0">
                <a:latin typeface="Arial Black" panose="020B0A04020102020204" pitchFamily="34" charset="0"/>
              </a:rPr>
              <a:t>Students will complete the last 3 sections on their worksheet.  </a:t>
            </a:r>
          </a:p>
          <a:p>
            <a:r>
              <a:rPr lang="en-US" dirty="0">
                <a:latin typeface="Arial Black" panose="020B0A04020102020204" pitchFamily="34" charset="0"/>
              </a:rPr>
              <a:t>Round 2 (20-25 minutes)</a:t>
            </a:r>
          </a:p>
          <a:p>
            <a:pPr lvl="1"/>
            <a:r>
              <a:rPr lang="en-US" dirty="0">
                <a:latin typeface="Arial Black" panose="020B0A04020102020204" pitchFamily="34" charset="0"/>
              </a:rPr>
              <a:t>The other members of the group, that did not participate the first day, will be in the circle for the second round.  Those who were in the circle for the first round provide the support in the “outside circle”</a:t>
            </a:r>
          </a:p>
          <a:p>
            <a:pPr lvl="1"/>
            <a:r>
              <a:rPr lang="en-US" dirty="0">
                <a:latin typeface="Arial Black" panose="020B0A04020102020204" pitchFamily="34" charset="0"/>
              </a:rPr>
              <a:t>Students on the outside circle take notes on the conversation happening on the inside. </a:t>
            </a:r>
          </a:p>
          <a:p>
            <a:pPr lvl="1"/>
            <a:r>
              <a:rPr lang="en-US" dirty="0">
                <a:latin typeface="Arial Black" panose="020B0A04020102020204" pitchFamily="34" charset="0"/>
              </a:rPr>
              <a:t>Outside students MAY NOT TALK at all, but can pass notes to their partners on the inside. </a:t>
            </a:r>
          </a:p>
          <a:p>
            <a:pPr lvl="1"/>
            <a:r>
              <a:rPr lang="en-US" dirty="0">
                <a:latin typeface="Arial Black" panose="020B0A04020102020204" pitchFamily="34" charset="0"/>
              </a:rPr>
              <a:t>Student monitor/trackers (quote/text discussion) are actively documenting the </a:t>
            </a:r>
            <a:r>
              <a:rPr lang="en-US" dirty="0" smtClean="0">
                <a:latin typeface="Arial Black" panose="020B0A04020102020204" pitchFamily="34" charset="0"/>
              </a:rPr>
              <a:t>discussion</a:t>
            </a:r>
            <a:endParaRPr lang="en-US" dirty="0"/>
          </a:p>
        </p:txBody>
      </p:sp>
    </p:spTree>
    <p:extLst>
      <p:ext uri="{BB962C8B-B14F-4D97-AF65-F5344CB8AC3E}">
        <p14:creationId xmlns:p14="http://schemas.microsoft.com/office/powerpoint/2010/main" val="16777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425"/>
            <a:ext cx="11887200" cy="1325563"/>
          </a:xfrm>
        </p:spPr>
        <p:txBody>
          <a:bodyPr/>
          <a:lstStyle/>
          <a:p>
            <a:pPr algn="ctr"/>
            <a:r>
              <a:rPr lang="en-US" dirty="0">
                <a:latin typeface="Arial Black" panose="020B0A04020102020204" pitchFamily="34" charset="0"/>
              </a:rPr>
              <a:t>Socratic Seminar: What happens during each step?</a:t>
            </a:r>
          </a:p>
        </p:txBody>
      </p:sp>
      <p:sp>
        <p:nvSpPr>
          <p:cNvPr id="3" name="Content Placeholder 2"/>
          <p:cNvSpPr>
            <a:spLocks noGrp="1"/>
          </p:cNvSpPr>
          <p:nvPr>
            <p:ph idx="1"/>
          </p:nvPr>
        </p:nvSpPr>
        <p:spPr>
          <a:xfrm>
            <a:off x="152400" y="1524000"/>
            <a:ext cx="11887200" cy="5245100"/>
          </a:xfrm>
        </p:spPr>
        <p:txBody>
          <a:bodyPr>
            <a:normAutofit/>
          </a:bodyPr>
          <a:lstStyle/>
          <a:p>
            <a:r>
              <a:rPr lang="en-US" dirty="0" smtClean="0">
                <a:latin typeface="Arial Black" panose="020B0A04020102020204" pitchFamily="34" charset="0"/>
              </a:rPr>
              <a:t>Feedback </a:t>
            </a:r>
            <a:r>
              <a:rPr lang="en-US" dirty="0">
                <a:latin typeface="Arial Black" panose="020B0A04020102020204" pitchFamily="34" charset="0"/>
              </a:rPr>
              <a:t>(end of day 2)</a:t>
            </a:r>
          </a:p>
          <a:p>
            <a:pPr lvl="1"/>
            <a:r>
              <a:rPr lang="en-US" dirty="0">
                <a:latin typeface="Arial Black" panose="020B0A04020102020204" pitchFamily="34" charset="0"/>
              </a:rPr>
              <a:t>Quote/text monitor reports out how many people spoke and how many used evidence, and whether the discussion moved forward. </a:t>
            </a:r>
          </a:p>
          <a:p>
            <a:pPr lvl="1"/>
            <a:r>
              <a:rPr lang="en-US" dirty="0">
                <a:latin typeface="Arial Black" panose="020B0A04020102020204" pitchFamily="34" charset="0"/>
              </a:rPr>
              <a:t>The discussion monitor reports to the class three points of discussion they thought insightful and why</a:t>
            </a:r>
          </a:p>
          <a:p>
            <a:pPr lvl="1"/>
            <a:r>
              <a:rPr lang="en-US" dirty="0">
                <a:latin typeface="Arial Black" panose="020B0A04020102020204" pitchFamily="34" charset="0"/>
              </a:rPr>
              <a:t>Teacher will provide feedback on the extent to which the students were able to answer the prompt</a:t>
            </a:r>
            <a:r>
              <a:rPr lang="en-US" dirty="0" smtClean="0">
                <a:latin typeface="Arial Black" panose="020B0A04020102020204" pitchFamily="34" charset="0"/>
              </a:rPr>
              <a:t>.</a:t>
            </a:r>
            <a:endParaRPr lang="en-US" dirty="0"/>
          </a:p>
        </p:txBody>
      </p:sp>
    </p:spTree>
    <p:extLst>
      <p:ext uri="{BB962C8B-B14F-4D97-AF65-F5344CB8AC3E}">
        <p14:creationId xmlns:p14="http://schemas.microsoft.com/office/powerpoint/2010/main" val="10392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80" name="Google Shape;80;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81" name="Google Shape;81;p17"/>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59154220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65125"/>
            <a:ext cx="11938000" cy="1325563"/>
          </a:xfrm>
        </p:spPr>
        <p:txBody>
          <a:bodyPr/>
          <a:lstStyle/>
          <a:p>
            <a:pPr algn="ctr"/>
            <a:r>
              <a:rPr lang="en-US" dirty="0">
                <a:latin typeface="Arial Black" panose="020B0A04020102020204" pitchFamily="34" charset="0"/>
              </a:rPr>
              <a:t>Socratic Seminar: What happens after the Socratic Seminar? </a:t>
            </a:r>
          </a:p>
        </p:txBody>
      </p:sp>
      <p:sp>
        <p:nvSpPr>
          <p:cNvPr id="3" name="Content Placeholder 2"/>
          <p:cNvSpPr>
            <a:spLocks noGrp="1"/>
          </p:cNvSpPr>
          <p:nvPr>
            <p:ph idx="1"/>
          </p:nvPr>
        </p:nvSpPr>
        <p:spPr/>
        <p:txBody>
          <a:bodyPr/>
          <a:lstStyle/>
          <a:p>
            <a:r>
              <a:rPr lang="en-US" dirty="0">
                <a:latin typeface="Arial Black" panose="020B0A04020102020204" pitchFamily="34" charset="0"/>
              </a:rPr>
              <a:t>Your Socratic Seminar will take place the Monday - Tuesday PRIOR to finals.  </a:t>
            </a:r>
          </a:p>
          <a:p>
            <a:r>
              <a:rPr lang="en-US" dirty="0">
                <a:latin typeface="Arial Black" panose="020B0A04020102020204" pitchFamily="34" charset="0"/>
              </a:rPr>
              <a:t>On the day of your assigned final you will write a reflection where you individually answer the prompt from the discussion. </a:t>
            </a:r>
          </a:p>
          <a:p>
            <a:r>
              <a:rPr lang="en-US" dirty="0">
                <a:latin typeface="Arial Black" panose="020B0A04020102020204" pitchFamily="34" charset="0"/>
              </a:rPr>
              <a:t>Your reflection MUST be written in the TBDABDAT format and MUST include evidence (it is in the formula, but just to emphasize the importance</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349171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6600" dirty="0" smtClean="0">
                <a:latin typeface="Arial Black" panose="020B0A04020102020204" pitchFamily="34" charset="0"/>
                <a:ea typeface="Arial"/>
                <a:cs typeface="Arial"/>
                <a:sym typeface="Arial"/>
              </a:rPr>
              <a:t>TBDABDAT</a:t>
            </a:r>
            <a:endParaRPr sz="6600" dirty="0">
              <a:latin typeface="Arial Black" panose="020B0A04020102020204" pitchFamily="34" charset="0"/>
              <a:ea typeface="Arial"/>
              <a:cs typeface="Arial"/>
              <a:sym typeface="Arial"/>
            </a:endParaRPr>
          </a:p>
        </p:txBody>
      </p:sp>
      <p:sp>
        <p:nvSpPr>
          <p:cNvPr id="128" name="Google Shape;128;p20"/>
          <p:cNvSpPr txBox="1">
            <a:spLocks noGrp="1"/>
          </p:cNvSpPr>
          <p:nvPr>
            <p:ph type="body" idx="1"/>
          </p:nvPr>
        </p:nvSpPr>
        <p:spPr>
          <a:xfrm>
            <a:off x="438411" y="1600201"/>
            <a:ext cx="11411211" cy="4525963"/>
          </a:xfrm>
          <a:prstGeom prst="rect">
            <a:avLst/>
          </a:prstGeom>
          <a:noFill/>
          <a:ln>
            <a:noFill/>
          </a:ln>
        </p:spPr>
        <p:txBody>
          <a:bodyPr spcFirstLastPara="1" vert="horz" wrap="square" lIns="91425" tIns="45700" rIns="91425" bIns="45700" rtlCol="0" anchor="t" anchorCtr="0">
            <a:noAutofit/>
          </a:bodyPr>
          <a:lstStyle/>
          <a:p>
            <a:pPr>
              <a:spcBef>
                <a:spcPts val="0"/>
              </a:spcBef>
              <a:buSzPts val="3200"/>
            </a:pPr>
            <a:r>
              <a:rPr lang="en-US" sz="3200" dirty="0">
                <a:latin typeface="Arial Black" panose="020B0A04020102020204" pitchFamily="34" charset="0"/>
                <a:ea typeface="Arial"/>
                <a:cs typeface="Arial"/>
                <a:sym typeface="Arial"/>
              </a:rPr>
              <a:t>T – Topic Sentence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B – Background </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dirty="0">
              <a:latin typeface="Arial Black" panose="020B0A04020102020204" pitchFamily="34" charset="0"/>
            </a:endParaRPr>
          </a:p>
          <a:p>
            <a:pPr>
              <a:spcBef>
                <a:spcPts val="640"/>
              </a:spcBef>
              <a:buSzPts val="3200"/>
            </a:pPr>
            <a:r>
              <a:rPr lang="en-US" sz="3200" dirty="0" smtClean="0">
                <a:latin typeface="Arial Black" panose="020B0A04020102020204" pitchFamily="34" charset="0"/>
                <a:ea typeface="Arial"/>
                <a:cs typeface="Arial"/>
                <a:sym typeface="Arial"/>
              </a:rPr>
              <a:t>B </a:t>
            </a:r>
            <a:r>
              <a:rPr lang="en-US" sz="3200" dirty="0">
                <a:latin typeface="Arial Black" panose="020B0A04020102020204" pitchFamily="34" charset="0"/>
                <a:ea typeface="Arial"/>
                <a:cs typeface="Arial"/>
                <a:sym typeface="Arial"/>
              </a:rPr>
              <a:t>– Background </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T – Tie Back (also known as concluding sentence)</a:t>
            </a:r>
          </a:p>
          <a:p>
            <a:pPr>
              <a:spcBef>
                <a:spcPts val="640"/>
              </a:spcBef>
              <a:buSzPts val="3200"/>
            </a:pPr>
            <a:endParaRPr sz="32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386653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
                                            <p:txEl>
                                              <p:pRg st="1" end="1"/>
                                            </p:txEl>
                                          </p:spTgt>
                                        </p:tgtEl>
                                        <p:attrNameLst>
                                          <p:attrName>style.visibility</p:attrName>
                                        </p:attrNameLst>
                                      </p:cBhvr>
                                      <p:to>
                                        <p:strVal val="visible"/>
                                      </p:to>
                                    </p:set>
                                    <p:anim calcmode="lin" valueType="num">
                                      <p:cBhvr additive="base">
                                        <p:cTn id="13" dur="500" fill="hold"/>
                                        <p:tgtEl>
                                          <p:spTgt spid="1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
                                            <p:txEl>
                                              <p:pRg st="2" end="2"/>
                                            </p:txEl>
                                          </p:spTgt>
                                        </p:tgtEl>
                                        <p:attrNameLst>
                                          <p:attrName>style.visibility</p:attrName>
                                        </p:attrNameLst>
                                      </p:cBhvr>
                                      <p:to>
                                        <p:strVal val="visible"/>
                                      </p:to>
                                    </p:set>
                                    <p:anim calcmode="lin" valueType="num">
                                      <p:cBhvr additive="base">
                                        <p:cTn id="19" dur="500" fill="hold"/>
                                        <p:tgtEl>
                                          <p:spTgt spid="1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xEl>
                                              <p:pRg st="3" end="3"/>
                                            </p:txEl>
                                          </p:spTgt>
                                        </p:tgtEl>
                                        <p:attrNameLst>
                                          <p:attrName>style.visibility</p:attrName>
                                        </p:attrNameLst>
                                      </p:cBhvr>
                                      <p:to>
                                        <p:strVal val="visible"/>
                                      </p:to>
                                    </p:set>
                                    <p:anim calcmode="lin" valueType="num">
                                      <p:cBhvr additive="base">
                                        <p:cTn id="25" dur="500" fill="hold"/>
                                        <p:tgtEl>
                                          <p:spTgt spid="1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
                                            <p:txEl>
                                              <p:pRg st="4" end="4"/>
                                            </p:txEl>
                                          </p:spTgt>
                                        </p:tgtEl>
                                        <p:attrNameLst>
                                          <p:attrName>style.visibility</p:attrName>
                                        </p:attrNameLst>
                                      </p:cBhvr>
                                      <p:to>
                                        <p:strVal val="visible"/>
                                      </p:to>
                                    </p:set>
                                    <p:anim calcmode="lin" valueType="num">
                                      <p:cBhvr additive="base">
                                        <p:cTn id="31" dur="500" fill="hold"/>
                                        <p:tgtEl>
                                          <p:spTgt spid="1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
                                            <p:txEl>
                                              <p:pRg st="5" end="5"/>
                                            </p:txEl>
                                          </p:spTgt>
                                        </p:tgtEl>
                                        <p:attrNameLst>
                                          <p:attrName>style.visibility</p:attrName>
                                        </p:attrNameLst>
                                      </p:cBhvr>
                                      <p:to>
                                        <p:strVal val="visible"/>
                                      </p:to>
                                    </p:set>
                                    <p:anim calcmode="lin" valueType="num">
                                      <p:cBhvr additive="base">
                                        <p:cTn id="37" dur="500" fill="hold"/>
                                        <p:tgtEl>
                                          <p:spTgt spid="12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
                                            <p:txEl>
                                              <p:pRg st="6" end="6"/>
                                            </p:txEl>
                                          </p:spTgt>
                                        </p:tgtEl>
                                        <p:attrNameLst>
                                          <p:attrName>style.visibility</p:attrName>
                                        </p:attrNameLst>
                                      </p:cBhvr>
                                      <p:to>
                                        <p:strVal val="visible"/>
                                      </p:to>
                                    </p:set>
                                    <p:anim calcmode="lin" valueType="num">
                                      <p:cBhvr additive="base">
                                        <p:cTn id="43" dur="500" fill="hold"/>
                                        <p:tgtEl>
                                          <p:spTgt spid="12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8">
                                            <p:txEl>
                                              <p:pRg st="7" end="7"/>
                                            </p:txEl>
                                          </p:spTgt>
                                        </p:tgtEl>
                                        <p:attrNameLst>
                                          <p:attrName>style.visibility</p:attrName>
                                        </p:attrNameLst>
                                      </p:cBhvr>
                                      <p:to>
                                        <p:strVal val="visible"/>
                                      </p:to>
                                    </p:set>
                                    <p:anim calcmode="lin" valueType="num">
                                      <p:cBhvr additive="base">
                                        <p:cTn id="49" dur="500" fill="hold"/>
                                        <p:tgtEl>
                                          <p:spTgt spid="12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Socratic Seminar: What texts can we use for evidence? </a:t>
            </a:r>
          </a:p>
        </p:txBody>
      </p:sp>
      <p:sp>
        <p:nvSpPr>
          <p:cNvPr id="3" name="Content Placeholder 2"/>
          <p:cNvSpPr>
            <a:spLocks noGrp="1"/>
          </p:cNvSpPr>
          <p:nvPr>
            <p:ph idx="1"/>
          </p:nvPr>
        </p:nvSpPr>
        <p:spPr>
          <a:xfrm>
            <a:off x="838200" y="1825624"/>
            <a:ext cx="10515600" cy="4867275"/>
          </a:xfrm>
        </p:spPr>
        <p:txBody>
          <a:bodyPr/>
          <a:lstStyle/>
          <a:p>
            <a:r>
              <a:rPr lang="en-US" dirty="0">
                <a:latin typeface="Arial Black" panose="020B0A04020102020204" pitchFamily="34" charset="0"/>
              </a:rPr>
              <a:t>“My Introduction to Gothic Literature”</a:t>
            </a:r>
          </a:p>
          <a:p>
            <a:r>
              <a:rPr lang="en-US" dirty="0">
                <a:latin typeface="Arial Black" panose="020B0A04020102020204" pitchFamily="34" charset="0"/>
              </a:rPr>
              <a:t>“The Fall of the House of Usher” by Edgar Allan Poe</a:t>
            </a:r>
          </a:p>
          <a:p>
            <a:r>
              <a:rPr lang="en-US" dirty="0">
                <a:latin typeface="Arial Black" panose="020B0A04020102020204" pitchFamily="34" charset="0"/>
              </a:rPr>
              <a:t>Edward Scissorhands</a:t>
            </a:r>
          </a:p>
          <a:p>
            <a:r>
              <a:rPr lang="en-US" dirty="0">
                <a:latin typeface="Arial Black" panose="020B0A04020102020204" pitchFamily="34" charset="0"/>
              </a:rPr>
              <a:t>Beware: do not read this poem by Ishmael Reed</a:t>
            </a:r>
          </a:p>
          <a:p>
            <a:r>
              <a:rPr lang="en-US" dirty="0">
                <a:latin typeface="Arial Black" panose="020B0A04020102020204" pitchFamily="34" charset="0"/>
              </a:rPr>
              <a:t>The Raven by Edgar Allan Poe</a:t>
            </a:r>
          </a:p>
          <a:p>
            <a:r>
              <a:rPr lang="en-US" dirty="0" err="1">
                <a:latin typeface="Arial Black" panose="020B0A04020102020204" pitchFamily="34" charset="0"/>
              </a:rPr>
              <a:t>Windigo</a:t>
            </a:r>
            <a:r>
              <a:rPr lang="en-US" dirty="0">
                <a:latin typeface="Arial Black" panose="020B0A04020102020204" pitchFamily="34" charset="0"/>
              </a:rPr>
              <a:t> by Louise </a:t>
            </a:r>
            <a:r>
              <a:rPr lang="en-US" dirty="0" err="1">
                <a:latin typeface="Arial Black" panose="020B0A04020102020204" pitchFamily="34" charset="0"/>
              </a:rPr>
              <a:t>Erdrich</a:t>
            </a:r>
            <a:r>
              <a:rPr lang="en-US" dirty="0">
                <a:latin typeface="Arial Black" panose="020B0A04020102020204" pitchFamily="34" charset="0"/>
              </a:rPr>
              <a:t> </a:t>
            </a:r>
          </a:p>
          <a:p>
            <a:r>
              <a:rPr lang="en-US" dirty="0">
                <a:latin typeface="Arial Black" panose="020B0A04020102020204" pitchFamily="34" charset="0"/>
              </a:rPr>
              <a:t>The Dream Collector photo collection</a:t>
            </a:r>
          </a:p>
          <a:p>
            <a:r>
              <a:rPr lang="en-US" dirty="0">
                <a:latin typeface="Arial Black" panose="020B0A04020102020204" pitchFamily="34" charset="0"/>
              </a:rPr>
              <a:t>“Why do some brains enjoy fear” by Allegra </a:t>
            </a:r>
            <a:r>
              <a:rPr lang="en-US" dirty="0" smtClean="0">
                <a:latin typeface="Arial Black" panose="020B0A04020102020204" pitchFamily="34" charset="0"/>
              </a:rPr>
              <a:t>Ringo</a:t>
            </a:r>
          </a:p>
          <a:p>
            <a:r>
              <a:rPr lang="en-US" dirty="0" smtClean="0">
                <a:latin typeface="Arial Black" panose="020B0A04020102020204" pitchFamily="34" charset="0"/>
              </a:rPr>
              <a:t>The Birds</a:t>
            </a:r>
            <a:endParaRPr lang="en-US" dirty="0">
              <a:latin typeface="Arial Black" panose="020B0A04020102020204" pitchFamily="34" charset="0"/>
            </a:endParaRPr>
          </a:p>
        </p:txBody>
      </p:sp>
    </p:spTree>
    <p:extLst>
      <p:ext uri="{BB962C8B-B14F-4D97-AF65-F5344CB8AC3E}">
        <p14:creationId xmlns:p14="http://schemas.microsoft.com/office/powerpoint/2010/main" val="179362156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Prompt for Socratic Seminar: </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9600" dirty="0">
                <a:latin typeface="Arial Black" panose="020B0A04020102020204" pitchFamily="34" charset="0"/>
              </a:rPr>
              <a:t>What is the allure of fear</a:t>
            </a:r>
            <a:r>
              <a:rPr lang="en-US" sz="9600" dirty="0" smtClean="0">
                <a:latin typeface="Arial Black" panose="020B0A04020102020204" pitchFamily="34" charset="0"/>
              </a:rPr>
              <a:t>?</a:t>
            </a:r>
          </a:p>
          <a:p>
            <a:pPr marL="0" indent="0" algn="ctr">
              <a:buNone/>
            </a:pPr>
            <a:endParaRPr lang="en-US" sz="9600" dirty="0" smtClean="0">
              <a:latin typeface="Arial Black" panose="020B0A04020102020204" pitchFamily="34" charset="0"/>
            </a:endParaRPr>
          </a:p>
          <a:p>
            <a:pPr marL="0" indent="0" algn="ctr">
              <a:buNone/>
            </a:pPr>
            <a:r>
              <a:rPr lang="en-US" sz="3900" dirty="0" smtClean="0">
                <a:latin typeface="Arial Black" panose="020B0A04020102020204" pitchFamily="34" charset="0"/>
              </a:rPr>
              <a:t>Allure: </a:t>
            </a:r>
            <a:r>
              <a:rPr lang="en-US" sz="3900" dirty="0">
                <a:latin typeface="Arial Black" panose="020B0A04020102020204" pitchFamily="34" charset="0"/>
              </a:rPr>
              <a:t> the quality of being powerfully and mysteriously attractive or fascinating</a:t>
            </a:r>
          </a:p>
          <a:p>
            <a:pPr marL="0" indent="0">
              <a:buNone/>
            </a:pPr>
            <a:endParaRPr lang="en-US" dirty="0"/>
          </a:p>
        </p:txBody>
      </p:sp>
    </p:spTree>
    <p:extLst>
      <p:ext uri="{BB962C8B-B14F-4D97-AF65-F5344CB8AC3E}">
        <p14:creationId xmlns:p14="http://schemas.microsoft.com/office/powerpoint/2010/main" val="397686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777875"/>
          </a:xfrm>
        </p:spPr>
        <p:txBody>
          <a:bodyPr/>
          <a:lstStyle/>
          <a:p>
            <a:pPr algn="ctr"/>
            <a:r>
              <a:rPr lang="en-US" dirty="0" smtClean="0">
                <a:latin typeface="Arial Black" panose="020B0A04020102020204" pitchFamily="34" charset="0"/>
              </a:rPr>
              <a:t>FINAL EXAM</a:t>
            </a:r>
            <a:endParaRPr lang="en-US" dirty="0">
              <a:latin typeface="Arial Black" panose="020B0A04020102020204" pitchFamily="34" charset="0"/>
            </a:endParaRPr>
          </a:p>
        </p:txBody>
      </p:sp>
      <p:sp>
        <p:nvSpPr>
          <p:cNvPr id="3" name="Content Placeholder 2"/>
          <p:cNvSpPr>
            <a:spLocks noGrp="1"/>
          </p:cNvSpPr>
          <p:nvPr>
            <p:ph idx="1"/>
          </p:nvPr>
        </p:nvSpPr>
        <p:spPr>
          <a:xfrm>
            <a:off x="838200" y="914400"/>
            <a:ext cx="10515600" cy="5676900"/>
          </a:xfrm>
        </p:spPr>
        <p:txBody>
          <a:bodyPr>
            <a:normAutofit lnSpcReduction="10000"/>
          </a:bodyPr>
          <a:lstStyle/>
          <a:p>
            <a:pPr marL="0" indent="0" algn="ctr">
              <a:buNone/>
            </a:pPr>
            <a:r>
              <a:rPr lang="en-US" dirty="0" smtClean="0">
                <a:latin typeface="Arial Black" panose="020B0A04020102020204" pitchFamily="34" charset="0"/>
              </a:rPr>
              <a:t>Your FINAL EXAM will be in two parts:</a:t>
            </a:r>
          </a:p>
          <a:p>
            <a:pPr marL="514350" indent="-514350">
              <a:buFont typeface="+mj-lt"/>
              <a:buAutoNum type="arabicParenR"/>
            </a:pPr>
            <a:r>
              <a:rPr lang="en-US" dirty="0" smtClean="0">
                <a:latin typeface="Arial Black" panose="020B0A04020102020204" pitchFamily="34" charset="0"/>
              </a:rPr>
              <a:t>Reflection:	</a:t>
            </a:r>
          </a:p>
          <a:p>
            <a:pPr marL="457200" lvl="1" indent="0">
              <a:buNone/>
            </a:pPr>
            <a:r>
              <a:rPr lang="en-US" dirty="0" smtClean="0">
                <a:latin typeface="Arial Black" panose="020B0A04020102020204" pitchFamily="34" charset="0"/>
              </a:rPr>
              <a:t>Using the notes and discussion from our </a:t>
            </a:r>
            <a:r>
              <a:rPr lang="en-US" smtClean="0">
                <a:latin typeface="Arial Black" panose="020B0A04020102020204" pitchFamily="34" charset="0"/>
              </a:rPr>
              <a:t>Socratic Seminar, </a:t>
            </a:r>
            <a:r>
              <a:rPr lang="en-US" dirty="0" smtClean="0">
                <a:latin typeface="Arial Black" panose="020B0A04020102020204" pitchFamily="34" charset="0"/>
              </a:rPr>
              <a:t>you will write a paragraph, in TBDABDAT format, answering the discussion prompt, “What is the allure of fear?” Following the format, </a:t>
            </a:r>
            <a:r>
              <a:rPr lang="en-US" dirty="0">
                <a:latin typeface="Arial Black" panose="020B0A04020102020204" pitchFamily="34" charset="0"/>
              </a:rPr>
              <a:t>your paragraph should be considerably longer than 4-5 sentences. </a:t>
            </a:r>
          </a:p>
          <a:p>
            <a:pPr marL="457200" lvl="1" indent="0">
              <a:buNone/>
            </a:pPr>
            <a:endParaRPr lang="en-US" dirty="0" smtClean="0">
              <a:latin typeface="Arial Black" panose="020B0A04020102020204" pitchFamily="34" charset="0"/>
            </a:endParaRPr>
          </a:p>
          <a:p>
            <a:pPr marL="457200" lvl="1" indent="0">
              <a:buNone/>
            </a:pPr>
            <a:endParaRPr lang="en-US" dirty="0">
              <a:latin typeface="Arial Black" panose="020B0A04020102020204" pitchFamily="34" charset="0"/>
            </a:endParaRPr>
          </a:p>
          <a:p>
            <a:pPr marL="0" indent="0">
              <a:buNone/>
            </a:pPr>
            <a:r>
              <a:rPr lang="en-US" dirty="0" smtClean="0">
                <a:latin typeface="Arial Black" panose="020B0A04020102020204" pitchFamily="34" charset="0"/>
              </a:rPr>
              <a:t>2) Argument:</a:t>
            </a:r>
          </a:p>
          <a:p>
            <a:pPr marL="457200" lvl="1" indent="0">
              <a:buNone/>
            </a:pPr>
            <a:r>
              <a:rPr lang="en-US" dirty="0">
                <a:latin typeface="Arial Black" panose="020B0A04020102020204" pitchFamily="34" charset="0"/>
              </a:rPr>
              <a:t>You will write an argumentative paragraph in which you will decide whether "The Birds" or "Edward Scissorhands" is a better example of the Gothic style of literature. In order to get full points you must discuss both movies in </a:t>
            </a:r>
            <a:r>
              <a:rPr lang="en-US" dirty="0" smtClean="0">
                <a:latin typeface="Arial Black" panose="020B0A04020102020204" pitchFamily="34" charset="0"/>
              </a:rPr>
              <a:t>your paragraph</a:t>
            </a:r>
            <a:r>
              <a:rPr lang="en-US" dirty="0">
                <a:latin typeface="Arial Black" panose="020B0A04020102020204" pitchFamily="34" charset="0"/>
              </a:rPr>
              <a:t>.  This means that </a:t>
            </a:r>
            <a:r>
              <a:rPr lang="en-US" dirty="0" smtClean="0">
                <a:latin typeface="Arial Black" panose="020B0A04020102020204" pitchFamily="34" charset="0"/>
              </a:rPr>
              <a:t>your </a:t>
            </a:r>
            <a:r>
              <a:rPr lang="en-US" dirty="0">
                <a:latin typeface="Arial Black" panose="020B0A04020102020204" pitchFamily="34" charset="0"/>
              </a:rPr>
              <a:t>paragraph should be considerably longer than </a:t>
            </a:r>
            <a:r>
              <a:rPr lang="en-US" dirty="0" smtClean="0">
                <a:latin typeface="Arial Black" panose="020B0A04020102020204" pitchFamily="34" charset="0"/>
              </a:rPr>
              <a:t>4-5 </a:t>
            </a:r>
            <a:r>
              <a:rPr lang="en-US" dirty="0">
                <a:latin typeface="Arial Black" panose="020B0A04020102020204" pitchFamily="34" charset="0"/>
              </a:rPr>
              <a:t>sentences. </a:t>
            </a:r>
          </a:p>
        </p:txBody>
      </p:sp>
    </p:spTree>
    <p:extLst>
      <p:ext uri="{BB962C8B-B14F-4D97-AF65-F5344CB8AC3E}">
        <p14:creationId xmlns:p14="http://schemas.microsoft.com/office/powerpoint/2010/main" val="211438385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12/17/18</a:t>
            </a:r>
            <a:endParaRPr lang="en-US" sz="2000" dirty="0">
              <a:latin typeface="Arial Black" panose="020B0A04020102020204" pitchFamily="34" charset="0"/>
            </a:endParaRPr>
          </a:p>
        </p:txBody>
      </p:sp>
    </p:spTree>
    <p:extLst>
      <p:ext uri="{BB962C8B-B14F-4D97-AF65-F5344CB8AC3E}">
        <p14:creationId xmlns:p14="http://schemas.microsoft.com/office/powerpoint/2010/main" val="276561920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425"/>
            <a:ext cx="11887200" cy="828675"/>
          </a:xfrm>
        </p:spPr>
        <p:txBody>
          <a:bodyPr/>
          <a:lstStyle/>
          <a:p>
            <a:pPr algn="ctr"/>
            <a:r>
              <a:rPr lang="en-US" dirty="0">
                <a:latin typeface="Arial Black" panose="020B0A04020102020204" pitchFamily="34" charset="0"/>
              </a:rPr>
              <a:t>Socratic Seminar: </a:t>
            </a:r>
            <a:r>
              <a:rPr lang="en-US" dirty="0" smtClean="0">
                <a:latin typeface="Arial Black" panose="020B0A04020102020204" pitchFamily="34" charset="0"/>
              </a:rPr>
              <a:t>Day 1</a:t>
            </a:r>
            <a:endParaRPr lang="en-US" dirty="0">
              <a:latin typeface="Arial Black" panose="020B0A04020102020204" pitchFamily="34" charset="0"/>
            </a:endParaRPr>
          </a:p>
        </p:txBody>
      </p:sp>
      <p:sp>
        <p:nvSpPr>
          <p:cNvPr id="3" name="Content Placeholder 2"/>
          <p:cNvSpPr>
            <a:spLocks noGrp="1"/>
          </p:cNvSpPr>
          <p:nvPr>
            <p:ph idx="1"/>
          </p:nvPr>
        </p:nvSpPr>
        <p:spPr>
          <a:xfrm>
            <a:off x="152400" y="927100"/>
            <a:ext cx="11887200" cy="5842000"/>
          </a:xfrm>
        </p:spPr>
        <p:txBody>
          <a:bodyPr>
            <a:normAutofit fontScale="85000" lnSpcReduction="20000"/>
          </a:bodyPr>
          <a:lstStyle/>
          <a:p>
            <a:r>
              <a:rPr lang="en-US" dirty="0" smtClean="0">
                <a:latin typeface="Arial Black" panose="020B0A04020102020204" pitchFamily="34" charset="0"/>
              </a:rPr>
              <a:t>Group </a:t>
            </a:r>
            <a:r>
              <a:rPr lang="en-US" dirty="0">
                <a:latin typeface="Arial Black" panose="020B0A04020102020204" pitchFamily="34" charset="0"/>
              </a:rPr>
              <a:t>Time (10-15 minutes)</a:t>
            </a:r>
          </a:p>
          <a:p>
            <a:pPr lvl="1"/>
            <a:r>
              <a:rPr lang="en-US" dirty="0">
                <a:latin typeface="Arial Black" panose="020B0A04020102020204" pitchFamily="34" charset="0"/>
              </a:rPr>
              <a:t>You will work in assigned groups of </a:t>
            </a:r>
            <a:r>
              <a:rPr lang="en-US" dirty="0" smtClean="0">
                <a:latin typeface="Arial Black" panose="020B0A04020102020204" pitchFamily="34" charset="0"/>
              </a:rPr>
              <a:t>3-4 </a:t>
            </a:r>
            <a:r>
              <a:rPr lang="en-US" dirty="0">
                <a:latin typeface="Arial Black" panose="020B0A04020102020204" pitchFamily="34" charset="0"/>
              </a:rPr>
              <a:t>to find a way to answer the given prompt for the Socratic discussion</a:t>
            </a:r>
          </a:p>
          <a:p>
            <a:pPr lvl="1"/>
            <a:r>
              <a:rPr lang="en-US" dirty="0">
                <a:latin typeface="Arial Black" panose="020B0A04020102020204" pitchFamily="34" charset="0"/>
              </a:rPr>
              <a:t>Each student is required to take individual notes on their given worksheet, but you may work together to fill out the given “opinion, evidence, analysis blocks” for Round 1 ONLY (meaning you have 3 boxes filled out PRIOR to Round 1)</a:t>
            </a:r>
          </a:p>
          <a:p>
            <a:pPr lvl="1"/>
            <a:r>
              <a:rPr lang="en-US" dirty="0">
                <a:latin typeface="Arial Black" panose="020B0A04020102020204" pitchFamily="34" charset="0"/>
              </a:rPr>
              <a:t>Half of your group will participate in Round 1, the other half of your group will be on the inside circle the 2nd day.</a:t>
            </a:r>
          </a:p>
          <a:p>
            <a:r>
              <a:rPr lang="en-US" dirty="0">
                <a:latin typeface="Arial Black" panose="020B0A04020102020204" pitchFamily="34" charset="0"/>
              </a:rPr>
              <a:t>Round 1 (20-25 minutes)</a:t>
            </a:r>
          </a:p>
          <a:p>
            <a:pPr lvl="1"/>
            <a:r>
              <a:rPr lang="en-US" dirty="0">
                <a:latin typeface="Arial Black" panose="020B0A04020102020204" pitchFamily="34" charset="0"/>
              </a:rPr>
              <a:t>Students discuss and explore the prompt on the inside circle</a:t>
            </a:r>
          </a:p>
          <a:p>
            <a:pPr lvl="1"/>
            <a:r>
              <a:rPr lang="en-US" dirty="0">
                <a:latin typeface="Arial Black" panose="020B0A04020102020204" pitchFamily="34" charset="0"/>
              </a:rPr>
              <a:t>Students on the outside circle take notes on the conversation happening on the inside. </a:t>
            </a:r>
          </a:p>
          <a:p>
            <a:pPr lvl="1"/>
            <a:r>
              <a:rPr lang="en-US" dirty="0">
                <a:latin typeface="Arial Black" panose="020B0A04020102020204" pitchFamily="34" charset="0"/>
              </a:rPr>
              <a:t>Outside students MAY NOT TALK at all, but can pass notes to their partners on the inside. </a:t>
            </a:r>
          </a:p>
          <a:p>
            <a:pPr lvl="1"/>
            <a:r>
              <a:rPr lang="en-US" dirty="0">
                <a:latin typeface="Arial Black" panose="020B0A04020102020204" pitchFamily="34" charset="0"/>
              </a:rPr>
              <a:t>Student monitor/trackers (quote/text discussion) are actively documenting the </a:t>
            </a:r>
            <a:r>
              <a:rPr lang="en-US" dirty="0" smtClean="0">
                <a:latin typeface="Arial Black" panose="020B0A04020102020204" pitchFamily="34" charset="0"/>
              </a:rPr>
              <a:t>discussion</a:t>
            </a:r>
          </a:p>
          <a:p>
            <a:r>
              <a:rPr lang="en-US" dirty="0">
                <a:latin typeface="Arial Black" panose="020B0A04020102020204" pitchFamily="34" charset="0"/>
              </a:rPr>
              <a:t>Halftime (end of day 1)</a:t>
            </a:r>
          </a:p>
          <a:p>
            <a:pPr lvl="1"/>
            <a:r>
              <a:rPr lang="en-US" dirty="0">
                <a:latin typeface="Arial Black" panose="020B0A04020102020204" pitchFamily="34" charset="0"/>
              </a:rPr>
              <a:t>Quote/text monitor reports out how many people spoke and how many used evidence, and whether the discussion moved forward. </a:t>
            </a:r>
          </a:p>
          <a:p>
            <a:pPr lvl="1"/>
            <a:r>
              <a:rPr lang="en-US" dirty="0">
                <a:latin typeface="Arial Black" panose="020B0A04020102020204" pitchFamily="34" charset="0"/>
              </a:rPr>
              <a:t>The discussion monitor reports to the class three points of discussion they thought insightful and why</a:t>
            </a:r>
            <a:br>
              <a:rPr lang="en-US" dirty="0">
                <a:latin typeface="Arial Black" panose="020B0A04020102020204" pitchFamily="34" charset="0"/>
              </a:rPr>
            </a:br>
            <a:endParaRPr lang="en-US" dirty="0">
              <a:latin typeface="Arial Black" panose="020B0A04020102020204" pitchFamily="34" charset="0"/>
            </a:endParaRPr>
          </a:p>
          <a:p>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4116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12/18/18</a:t>
            </a:r>
            <a:endParaRPr lang="en-US" sz="2000" dirty="0">
              <a:latin typeface="Arial Black" panose="020B0A04020102020204" pitchFamily="34" charset="0"/>
            </a:endParaRPr>
          </a:p>
        </p:txBody>
      </p:sp>
    </p:spTree>
    <p:extLst>
      <p:ext uri="{BB962C8B-B14F-4D97-AF65-F5344CB8AC3E}">
        <p14:creationId xmlns:p14="http://schemas.microsoft.com/office/powerpoint/2010/main" val="142429055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425"/>
            <a:ext cx="11887200" cy="815975"/>
          </a:xfrm>
        </p:spPr>
        <p:txBody>
          <a:bodyPr/>
          <a:lstStyle/>
          <a:p>
            <a:pPr algn="ctr"/>
            <a:r>
              <a:rPr lang="en-US" dirty="0">
                <a:latin typeface="Arial Black" panose="020B0A04020102020204" pitchFamily="34" charset="0"/>
              </a:rPr>
              <a:t>Socratic Seminar: </a:t>
            </a:r>
            <a:r>
              <a:rPr lang="en-US" dirty="0" smtClean="0">
                <a:latin typeface="Arial Black" panose="020B0A04020102020204" pitchFamily="34" charset="0"/>
              </a:rPr>
              <a:t>Day 2</a:t>
            </a:r>
            <a:endParaRPr lang="en-US" dirty="0">
              <a:latin typeface="Arial Black" panose="020B0A04020102020204" pitchFamily="34" charset="0"/>
            </a:endParaRPr>
          </a:p>
        </p:txBody>
      </p:sp>
      <p:sp>
        <p:nvSpPr>
          <p:cNvPr id="3" name="Content Placeholder 2"/>
          <p:cNvSpPr>
            <a:spLocks noGrp="1"/>
          </p:cNvSpPr>
          <p:nvPr>
            <p:ph idx="1"/>
          </p:nvPr>
        </p:nvSpPr>
        <p:spPr>
          <a:xfrm>
            <a:off x="152400" y="1003300"/>
            <a:ext cx="11887200" cy="5765800"/>
          </a:xfrm>
        </p:spPr>
        <p:txBody>
          <a:bodyPr>
            <a:normAutofit fontScale="85000" lnSpcReduction="20000"/>
          </a:bodyPr>
          <a:lstStyle/>
          <a:p>
            <a:r>
              <a:rPr lang="en-US" dirty="0">
                <a:latin typeface="Arial Black" panose="020B0A04020102020204" pitchFamily="34" charset="0"/>
              </a:rPr>
              <a:t>Group Time (10-15 minutes)</a:t>
            </a:r>
          </a:p>
          <a:p>
            <a:pPr lvl="1"/>
            <a:r>
              <a:rPr lang="en-US" dirty="0">
                <a:latin typeface="Arial Black" panose="020B0A04020102020204" pitchFamily="34" charset="0"/>
              </a:rPr>
              <a:t>Students return to groups on second day and work together to find ways to answer the prompt as honed focus given by teacher.</a:t>
            </a:r>
          </a:p>
          <a:p>
            <a:pPr lvl="1"/>
            <a:r>
              <a:rPr lang="en-US" dirty="0">
                <a:latin typeface="Arial Black" panose="020B0A04020102020204" pitchFamily="34" charset="0"/>
              </a:rPr>
              <a:t>Students will complete the last 3 sections on their worksheet.  </a:t>
            </a:r>
          </a:p>
          <a:p>
            <a:r>
              <a:rPr lang="en-US" dirty="0">
                <a:latin typeface="Arial Black" panose="020B0A04020102020204" pitchFamily="34" charset="0"/>
              </a:rPr>
              <a:t>Round 2 (20-25 minutes)</a:t>
            </a:r>
          </a:p>
          <a:p>
            <a:pPr lvl="1"/>
            <a:r>
              <a:rPr lang="en-US" dirty="0">
                <a:latin typeface="Arial Black" panose="020B0A04020102020204" pitchFamily="34" charset="0"/>
              </a:rPr>
              <a:t>The other members of the group, that did not participate the first day, will be in the circle for the second round.  Those who were in the circle for the first round provide the support in the “outside circle”</a:t>
            </a:r>
          </a:p>
          <a:p>
            <a:pPr lvl="1"/>
            <a:r>
              <a:rPr lang="en-US" dirty="0">
                <a:latin typeface="Arial Black" panose="020B0A04020102020204" pitchFamily="34" charset="0"/>
              </a:rPr>
              <a:t>Students on the outside circle take notes on the conversation happening on the inside. </a:t>
            </a:r>
          </a:p>
          <a:p>
            <a:pPr lvl="1"/>
            <a:r>
              <a:rPr lang="en-US" dirty="0">
                <a:latin typeface="Arial Black" panose="020B0A04020102020204" pitchFamily="34" charset="0"/>
              </a:rPr>
              <a:t>Outside students MAY NOT TALK at all, but can pass notes to their partners on the inside. </a:t>
            </a:r>
          </a:p>
          <a:p>
            <a:pPr lvl="1"/>
            <a:r>
              <a:rPr lang="en-US" dirty="0">
                <a:latin typeface="Arial Black" panose="020B0A04020102020204" pitchFamily="34" charset="0"/>
              </a:rPr>
              <a:t>Student monitor/trackers (quote/text discussion) are actively documenting the </a:t>
            </a:r>
            <a:r>
              <a:rPr lang="en-US" dirty="0" smtClean="0">
                <a:latin typeface="Arial Black" panose="020B0A04020102020204" pitchFamily="34" charset="0"/>
              </a:rPr>
              <a:t>discussion</a:t>
            </a:r>
          </a:p>
          <a:p>
            <a:r>
              <a:rPr lang="en-US" dirty="0">
                <a:latin typeface="Arial Black" panose="020B0A04020102020204" pitchFamily="34" charset="0"/>
              </a:rPr>
              <a:t>Feedback (end of day 2)</a:t>
            </a:r>
          </a:p>
          <a:p>
            <a:pPr lvl="1"/>
            <a:r>
              <a:rPr lang="en-US" dirty="0">
                <a:latin typeface="Arial Black" panose="020B0A04020102020204" pitchFamily="34" charset="0"/>
              </a:rPr>
              <a:t>Quote/text monitor reports out how many people spoke and how many used evidence, and whether the discussion moved forward. </a:t>
            </a:r>
          </a:p>
          <a:p>
            <a:pPr lvl="1"/>
            <a:r>
              <a:rPr lang="en-US" dirty="0">
                <a:latin typeface="Arial Black" panose="020B0A04020102020204" pitchFamily="34" charset="0"/>
              </a:rPr>
              <a:t>The discussion monitor reports to the class three points of discussion they thought insightful and why</a:t>
            </a:r>
          </a:p>
          <a:p>
            <a:pPr lvl="1"/>
            <a:r>
              <a:rPr lang="en-US" dirty="0">
                <a:latin typeface="Arial Black" panose="020B0A04020102020204" pitchFamily="34" charset="0"/>
              </a:rPr>
              <a:t>Teacher will provide feedback on the extent to which the students were able to answer the prompt</a:t>
            </a:r>
            <a:r>
              <a:rPr lang="en-US" dirty="0" smtClean="0">
                <a:latin typeface="Arial Black" panose="020B0A04020102020204" pitchFamily="34" charset="0"/>
              </a:rPr>
              <a:t>.</a:t>
            </a:r>
            <a:endParaRPr lang="en-US" dirty="0"/>
          </a:p>
        </p:txBody>
      </p:sp>
    </p:spTree>
    <p:extLst>
      <p:ext uri="{BB962C8B-B14F-4D97-AF65-F5344CB8AC3E}">
        <p14:creationId xmlns:p14="http://schemas.microsoft.com/office/powerpoint/2010/main" val="33429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87" name="Google Shape;87;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88" name="Google Shape;88;p18"/>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42693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a:bodyPr>
          <a:lstStyle/>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Questions for</a:t>
            </a:r>
          </a:p>
          <a:p>
            <a:pPr marL="0" indent="0" algn="ctr">
              <a:buNone/>
            </a:pPr>
            <a:r>
              <a:rPr lang="en-US" sz="3600" b="1" dirty="0" smtClean="0">
                <a:latin typeface="Arial Black" panose="020B0A04020102020204" pitchFamily="34" charset="0"/>
              </a:rPr>
              <a:t>“How to Tell You’re Reading a Gothic Novel – In Pictures”</a:t>
            </a:r>
            <a:endParaRPr lang="en-US" sz="3000" b="1" dirty="0" smtClean="0">
              <a:latin typeface="Arial Black" panose="020B0A04020102020204" pitchFamily="34" charset="0"/>
            </a:endParaRPr>
          </a:p>
          <a:p>
            <a:pPr marL="0" indent="0" algn="ctr">
              <a:buNone/>
            </a:pPr>
            <a:endParaRPr lang="en-US" sz="3000" b="1" dirty="0">
              <a:effectLst/>
              <a:latin typeface="Arial Black" panose="020B0A04020102020204" pitchFamily="34" charset="0"/>
            </a:endParaRPr>
          </a:p>
          <a:p>
            <a:pPr marL="0" indent="0" algn="ctr">
              <a:buNone/>
            </a:pPr>
            <a:r>
              <a:rPr lang="en-US" sz="4800" b="1" dirty="0" smtClean="0">
                <a:latin typeface="Arial Black" panose="020B0A04020102020204" pitchFamily="34" charset="0"/>
              </a:rPr>
              <a:t>DUE TOMORROW BY 7:00 a.m.</a:t>
            </a:r>
            <a:endParaRPr lang="en-US" sz="5200" b="0" dirty="0" smtClean="0">
              <a:effectLst/>
              <a:latin typeface="Arial Black" panose="020B0A04020102020204" pitchFamily="34" charset="0"/>
            </a:endParaRPr>
          </a:p>
          <a:p>
            <a:pPr marL="0" indent="0">
              <a:buNone/>
            </a:pPr>
            <a:r>
              <a:rPr lang="en-US" sz="3600" dirty="0" smtClean="0"/>
              <a:t/>
            </a:r>
            <a:br>
              <a:rPr lang="en-US" sz="3600" dirty="0" smtClean="0"/>
            </a:br>
            <a:endParaRPr lang="en-US" sz="3600" dirty="0">
              <a:latin typeface="Arial Black" panose="020B0A04020102020204" pitchFamily="34" charset="0"/>
            </a:endParaRPr>
          </a:p>
        </p:txBody>
      </p:sp>
    </p:spTree>
    <p:extLst>
      <p:ext uri="{BB962C8B-B14F-4D97-AF65-F5344CB8AC3E}">
        <p14:creationId xmlns:p14="http://schemas.microsoft.com/office/powerpoint/2010/main" val="4051136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are some things that you think a story needs to include in order to be scary?</a:t>
            </a:r>
          </a:p>
          <a:p>
            <a:pPr marL="0" indent="0" algn="ctr">
              <a:buNone/>
            </a:pPr>
            <a:r>
              <a:rPr lang="en-US" sz="4000" dirty="0" smtClean="0">
                <a:latin typeface="Arial Black" panose="020B0A04020102020204" pitchFamily="34" charset="0"/>
              </a:rPr>
              <a:t>Are the things you thought of similar to the elements of a Gothic Novel?</a:t>
            </a:r>
          </a:p>
          <a:p>
            <a:pPr marL="0" indent="0" algn="ctr">
              <a:buNone/>
            </a:pPr>
            <a:r>
              <a:rPr lang="en-US" sz="4000" dirty="0" smtClean="0">
                <a:latin typeface="Arial Black" panose="020B0A04020102020204" pitchFamily="34" charset="0"/>
              </a:rPr>
              <a:t>How?</a:t>
            </a:r>
            <a:endParaRPr lang="en-US" sz="4000" dirty="0">
              <a:latin typeface="Arial Black" panose="020B0A04020102020204" pitchFamily="34" charset="0"/>
            </a:endParaRPr>
          </a:p>
        </p:txBody>
      </p:sp>
      <p:sp>
        <p:nvSpPr>
          <p:cNvPr id="4" name="TextBox 3"/>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11/7/18</a:t>
            </a:r>
            <a:endParaRPr lang="en-US" sz="2000" dirty="0">
              <a:latin typeface="Arial Black" panose="020B0A04020102020204" pitchFamily="34" charset="0"/>
            </a:endParaRPr>
          </a:p>
        </p:txBody>
      </p:sp>
    </p:spTree>
    <p:extLst>
      <p:ext uri="{BB962C8B-B14F-4D97-AF65-F5344CB8AC3E}">
        <p14:creationId xmlns:p14="http://schemas.microsoft.com/office/powerpoint/2010/main" val="1641628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fontScale="92500" lnSpcReduction="10000"/>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What are some ways that an author can describe or reveal a character to their readers?</a:t>
            </a:r>
          </a:p>
          <a:p>
            <a:pPr marL="0" indent="0" algn="ctr">
              <a:buNone/>
            </a:pPr>
            <a:r>
              <a:rPr lang="en-US" sz="4800" dirty="0" smtClean="0">
                <a:latin typeface="Arial Black" panose="020B0A04020102020204" pitchFamily="34" charset="0"/>
              </a:rPr>
              <a:t>Do authors always come right out and TELL us who a character is?</a:t>
            </a:r>
          </a:p>
          <a:p>
            <a:pPr marL="0" indent="0" algn="ctr">
              <a:buNone/>
            </a:pPr>
            <a:r>
              <a:rPr lang="en-US" sz="4800" dirty="0" smtClean="0">
                <a:latin typeface="Arial Black" panose="020B0A04020102020204" pitchFamily="34" charset="0"/>
              </a:rPr>
              <a:t>Why or why not?</a:t>
            </a:r>
          </a:p>
          <a:p>
            <a:endParaRPr lang="en-US" sz="4800" dirty="0"/>
          </a:p>
        </p:txBody>
      </p:sp>
      <p:sp>
        <p:nvSpPr>
          <p:cNvPr id="6" name="TextBox 5"/>
          <p:cNvSpPr txBox="1"/>
          <p:nvPr/>
        </p:nvSpPr>
        <p:spPr>
          <a:xfrm>
            <a:off x="10350500" y="604182"/>
            <a:ext cx="1183337" cy="400110"/>
          </a:xfrm>
          <a:prstGeom prst="rect">
            <a:avLst/>
          </a:prstGeom>
          <a:noFill/>
        </p:spPr>
        <p:txBody>
          <a:bodyPr wrap="none" rtlCol="0">
            <a:spAutoFit/>
          </a:bodyPr>
          <a:lstStyle/>
          <a:p>
            <a:r>
              <a:rPr lang="en-US" sz="2000" dirty="0" smtClean="0">
                <a:latin typeface="Arial Black" panose="020B0A04020102020204" pitchFamily="34" charset="0"/>
              </a:rPr>
              <a:t>11/8/18</a:t>
            </a:r>
            <a:endParaRPr lang="en-US" sz="2000" dirty="0">
              <a:latin typeface="Arial Black" panose="020B0A04020102020204" pitchFamily="34" charset="0"/>
            </a:endParaRPr>
          </a:p>
        </p:txBody>
      </p:sp>
    </p:spTree>
    <p:extLst>
      <p:ext uri="{BB962C8B-B14F-4D97-AF65-F5344CB8AC3E}">
        <p14:creationId xmlns:p14="http://schemas.microsoft.com/office/powerpoint/2010/main" val="301992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lvl="0" indent="0" algn="ctr">
              <a:buNone/>
            </a:pPr>
            <a:r>
              <a:rPr lang="en-US" sz="3000" dirty="0">
                <a:solidFill>
                  <a:prstClr val="black"/>
                </a:solidFill>
                <a:latin typeface="Arial Black" panose="020B0A04020102020204" pitchFamily="34" charset="0"/>
              </a:rPr>
              <a:t>Now write about the following:</a:t>
            </a:r>
            <a:endParaRPr lang="en-US" sz="3200" dirty="0">
              <a:solidFill>
                <a:prstClr val="black"/>
              </a:solidFill>
              <a:latin typeface="Arial Black" panose="020B0A04020102020204" pitchFamily="34" charset="0"/>
            </a:endParaRP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How do you react to horror movies?</a:t>
            </a:r>
          </a:p>
          <a:p>
            <a:pPr marL="0" indent="0" algn="ctr">
              <a:buNone/>
            </a:pPr>
            <a:r>
              <a:rPr lang="en-US" sz="4400" dirty="0" smtClean="0">
                <a:latin typeface="Arial Black" panose="020B0A04020102020204" pitchFamily="34" charset="0"/>
              </a:rPr>
              <a:t>What have you learned from your own experiences when scared by films, television shows, or books?</a:t>
            </a:r>
            <a:endParaRPr lang="en-US" sz="4400" dirty="0">
              <a:latin typeface="Arial Black" panose="020B0A04020102020204" pitchFamily="34" charset="0"/>
            </a:endParaRPr>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11/6/18</a:t>
            </a:r>
            <a:endParaRPr lang="en-US" sz="2000" dirty="0">
              <a:latin typeface="Arial Black" panose="020B0A04020102020204" pitchFamily="34" charset="0"/>
            </a:endParaRPr>
          </a:p>
        </p:txBody>
      </p:sp>
    </p:spTree>
    <p:extLst>
      <p:ext uri="{BB962C8B-B14F-4D97-AF65-F5344CB8AC3E}">
        <p14:creationId xmlns:p14="http://schemas.microsoft.com/office/powerpoint/2010/main" val="1653831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20000"/>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What are some ways that an author can describe or reveal a character to their readers?</a:t>
            </a:r>
          </a:p>
          <a:p>
            <a:pPr marL="0" indent="0" algn="ctr">
              <a:buNone/>
            </a:pPr>
            <a:r>
              <a:rPr lang="en-US" sz="4400" dirty="0" smtClean="0">
                <a:latin typeface="Arial Black" panose="020B0A04020102020204" pitchFamily="34" charset="0"/>
              </a:rPr>
              <a:t>Do authors always come right out and TELL us who a character is?</a:t>
            </a:r>
          </a:p>
          <a:p>
            <a:pPr marL="0" indent="0" algn="ctr">
              <a:buNone/>
            </a:pPr>
            <a:r>
              <a:rPr lang="en-US" sz="4400" dirty="0" smtClean="0">
                <a:latin typeface="Arial Black" panose="020B0A04020102020204" pitchFamily="34" charset="0"/>
              </a:rPr>
              <a:t>Why or why not?</a:t>
            </a:r>
          </a:p>
          <a:p>
            <a:endParaRPr lang="en-US" sz="4400" dirty="0"/>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11/8/18</a:t>
            </a:r>
            <a:endParaRPr lang="en-US" sz="2000" dirty="0">
              <a:latin typeface="Arial Black" panose="020B0A04020102020204" pitchFamily="34" charset="0"/>
            </a:endParaRPr>
          </a:p>
        </p:txBody>
      </p:sp>
    </p:spTree>
    <p:extLst>
      <p:ext uri="{BB962C8B-B14F-4D97-AF65-F5344CB8AC3E}">
        <p14:creationId xmlns:p14="http://schemas.microsoft.com/office/powerpoint/2010/main" val="3350307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Understand the definition of characterization and the differences between direct and indirect characterization.</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CCSS.ELA-LITERACY.RL.9-10.3</a:t>
            </a:r>
            <a:endParaRPr lang="en-US" sz="3600" dirty="0">
              <a:latin typeface="Arial Black" panose="020B0A04020102020204" pitchFamily="34" charset="0"/>
            </a:endParaRPr>
          </a:p>
        </p:txBody>
      </p:sp>
    </p:spTree>
    <p:extLst>
      <p:ext uri="{BB962C8B-B14F-4D97-AF65-F5344CB8AC3E}">
        <p14:creationId xmlns:p14="http://schemas.microsoft.com/office/powerpoint/2010/main" val="648322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66775"/>
          </a:xfrm>
        </p:spPr>
        <p:txBody>
          <a:bodyPr/>
          <a:lstStyle/>
          <a:p>
            <a:pPr algn="ctr"/>
            <a:r>
              <a:rPr lang="en-US" dirty="0" smtClean="0">
                <a:latin typeface="Arial Black" panose="020B0A04020102020204" pitchFamily="34" charset="0"/>
              </a:rPr>
              <a:t>Characterization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990600"/>
            <a:ext cx="10515600" cy="5753100"/>
          </a:xfrm>
        </p:spPr>
        <p:txBody>
          <a:bodyPr>
            <a:normAutofit fontScale="92500" lnSpcReduction="20000"/>
          </a:bodyPr>
          <a:lstStyle/>
          <a:p>
            <a:r>
              <a:rPr lang="en-US" sz="3200" dirty="0" smtClean="0">
                <a:latin typeface="Arial Black" panose="020B0A04020102020204" pitchFamily="34" charset="0"/>
              </a:rPr>
              <a:t>Characterization is a literary device that is used step-by-step in literature to highlight and explain the details about a character in a story. </a:t>
            </a:r>
          </a:p>
          <a:p>
            <a:r>
              <a:rPr lang="en-US" sz="3200" dirty="0" smtClean="0">
                <a:latin typeface="Arial Black" panose="020B0A04020102020204" pitchFamily="34" charset="0"/>
              </a:rPr>
              <a:t>It is in the initial stage in which the writer introduces the character. </a:t>
            </a:r>
          </a:p>
          <a:p>
            <a:r>
              <a:rPr lang="en-US" sz="3200" dirty="0" smtClean="0">
                <a:latin typeface="Arial Black" panose="020B0A04020102020204" pitchFamily="34" charset="0"/>
              </a:rPr>
              <a:t>After introducing the character, the writer often talks about his behavior; then, as the story progresses, the thought-processes of the character.</a:t>
            </a:r>
          </a:p>
          <a:p>
            <a:r>
              <a:rPr lang="en-US" sz="3200" dirty="0">
                <a:latin typeface="Arial Black" panose="020B0A04020102020204" pitchFamily="34" charset="0"/>
              </a:rPr>
              <a:t>The next stage involves the character expressing his opinions and ideas, and getting into conversations with the rest of the characters. </a:t>
            </a: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final part shows how others in the story respond to the character’s personality.</a:t>
            </a:r>
          </a:p>
        </p:txBody>
      </p:sp>
    </p:spTree>
    <p:extLst>
      <p:ext uri="{BB962C8B-B14F-4D97-AF65-F5344CB8AC3E}">
        <p14:creationId xmlns:p14="http://schemas.microsoft.com/office/powerpoint/2010/main" val="5384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66775"/>
          </a:xfrm>
        </p:spPr>
        <p:txBody>
          <a:bodyPr/>
          <a:lstStyle/>
          <a:p>
            <a:pPr algn="ctr"/>
            <a:r>
              <a:rPr lang="en-US" dirty="0" smtClean="0">
                <a:latin typeface="Arial Black" panose="020B0A04020102020204" pitchFamily="34" charset="0"/>
              </a:rPr>
              <a:t>Types of Characterization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990600"/>
            <a:ext cx="10515600" cy="5753100"/>
          </a:xfrm>
        </p:spPr>
        <p:txBody>
          <a:bodyPr>
            <a:normAutofit fontScale="92500" lnSpcReduction="10000"/>
          </a:bodyPr>
          <a:lstStyle/>
          <a:p>
            <a:r>
              <a:rPr lang="en-US" sz="3200" dirty="0">
                <a:latin typeface="Arial Black" panose="020B0A04020102020204" pitchFamily="34" charset="0"/>
              </a:rPr>
              <a:t>An author can use two approaches to deliver information about a character and build an image of it. These two types of characterization include:</a:t>
            </a:r>
          </a:p>
          <a:p>
            <a:r>
              <a:rPr lang="en-US" sz="3200" b="1" dirty="0">
                <a:latin typeface="Arial Black" panose="020B0A04020102020204" pitchFamily="34" charset="0"/>
              </a:rPr>
              <a:t>Direct or explicit characterization</a:t>
            </a:r>
            <a:endParaRPr lang="en-US" sz="3200" dirty="0">
              <a:latin typeface="Arial Black" panose="020B0A04020102020204" pitchFamily="34" charset="0"/>
            </a:endParaRPr>
          </a:p>
          <a:p>
            <a:pPr lvl="1"/>
            <a:r>
              <a:rPr lang="en-US" dirty="0">
                <a:latin typeface="Arial Black" panose="020B0A04020102020204" pitchFamily="34" charset="0"/>
              </a:rPr>
              <a:t>This kind of characterization takes a direct approach towards building the character. It uses another character, narrator, or the protagonist himself to tell the readers or audience about the subject.</a:t>
            </a:r>
          </a:p>
          <a:p>
            <a:r>
              <a:rPr lang="en-US" sz="3200" b="1" dirty="0">
                <a:latin typeface="Arial Black" panose="020B0A04020102020204" pitchFamily="34" charset="0"/>
              </a:rPr>
              <a:t>Indirect or implicit characterization</a:t>
            </a:r>
            <a:endParaRPr lang="en-US" sz="3200" dirty="0">
              <a:latin typeface="Arial Black" panose="020B0A04020102020204" pitchFamily="34" charset="0"/>
            </a:endParaRPr>
          </a:p>
          <a:p>
            <a:pPr lvl="1"/>
            <a:r>
              <a:rPr lang="en-US" dirty="0">
                <a:latin typeface="Arial Black" panose="020B0A04020102020204" pitchFamily="34" charset="0"/>
              </a:rPr>
              <a:t>This is a more subtle way of introducing the character to the audience. The audience has to deduce for themselves the characteristics of the character by observing his/her thought process, behavior, speech, way of talking, appearance, and manner of communication with other characters, as well as by discerning the response of other characters.</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42720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66775"/>
          </a:xfrm>
        </p:spPr>
        <p:txBody>
          <a:bodyPr/>
          <a:lstStyle/>
          <a:p>
            <a:pPr algn="ctr"/>
            <a:r>
              <a:rPr lang="en-US" dirty="0" smtClean="0">
                <a:latin typeface="Arial Black" panose="020B0A04020102020204" pitchFamily="34" charset="0"/>
              </a:rPr>
              <a:t>Direct Characterization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104900"/>
            <a:ext cx="10515600" cy="5753100"/>
          </a:xfrm>
        </p:spPr>
        <p:txBody>
          <a:bodyPr>
            <a:normAutofit/>
          </a:bodyPr>
          <a:lstStyle/>
          <a:p>
            <a:pPr marL="0" indent="0" algn="ctr">
              <a:buNone/>
            </a:pPr>
            <a:r>
              <a:rPr lang="en-US" sz="3200" u="sng" dirty="0" smtClean="0">
                <a:latin typeface="Arial Black" panose="020B0A04020102020204" pitchFamily="34" charset="0"/>
              </a:rPr>
              <a:t>EXAMPLE:</a:t>
            </a:r>
          </a:p>
          <a:p>
            <a:pPr marL="0" indent="0">
              <a:buNone/>
            </a:pPr>
            <a:r>
              <a:rPr lang="en-US" dirty="0" smtClean="0">
                <a:latin typeface="Arial Black" panose="020B0A04020102020204" pitchFamily="34" charset="0"/>
              </a:rPr>
              <a:t>From “The Most Dangerous Game” By Richard Connell</a:t>
            </a:r>
          </a:p>
          <a:p>
            <a:pPr marL="0" indent="0">
              <a:buNone/>
            </a:pPr>
            <a:r>
              <a:rPr lang="en-US" dirty="0" smtClean="0">
                <a:latin typeface="Arial Black" panose="020B0A04020102020204" pitchFamily="34" charset="0"/>
              </a:rPr>
              <a:t>	</a:t>
            </a:r>
            <a:r>
              <a:rPr lang="en-US" sz="2400" dirty="0" smtClean="0">
                <a:latin typeface="Arial Black" panose="020B0A04020102020204" pitchFamily="34" charset="0"/>
              </a:rPr>
              <a:t>“The first thing Rainsford’s eyes </a:t>
            </a:r>
            <a:r>
              <a:rPr lang="en-US" sz="2400" dirty="0">
                <a:latin typeface="Arial Black" panose="020B0A04020102020204" pitchFamily="34" charset="0"/>
              </a:rPr>
              <a:t>	</a:t>
            </a:r>
            <a:r>
              <a:rPr lang="en-US" sz="2400" dirty="0" smtClean="0">
                <a:latin typeface="Arial Black" panose="020B0A04020102020204" pitchFamily="34" charset="0"/>
              </a:rPr>
              <a:t>discerned was the </a:t>
            </a:r>
          </a:p>
          <a:p>
            <a:pPr marL="0" indent="0">
              <a:buNone/>
            </a:pPr>
            <a:r>
              <a:rPr lang="en-US" sz="2400" dirty="0">
                <a:latin typeface="Arial Black" panose="020B0A04020102020204" pitchFamily="34" charset="0"/>
              </a:rPr>
              <a:t>	</a:t>
            </a:r>
            <a:r>
              <a:rPr lang="en-US" sz="2400" dirty="0" smtClean="0">
                <a:latin typeface="Arial Black" panose="020B0A04020102020204" pitchFamily="34" charset="0"/>
              </a:rPr>
              <a:t>largest man Rainsford had ever seen – a gigantic </a:t>
            </a:r>
          </a:p>
          <a:p>
            <a:pPr marL="0" indent="0">
              <a:buNone/>
            </a:pPr>
            <a:r>
              <a:rPr lang="en-US" sz="2400" dirty="0">
                <a:latin typeface="Arial Black" panose="020B0A04020102020204" pitchFamily="34" charset="0"/>
              </a:rPr>
              <a:t>	</a:t>
            </a:r>
            <a:r>
              <a:rPr lang="en-US" sz="2400" dirty="0" smtClean="0">
                <a:latin typeface="Arial Black" panose="020B0A04020102020204" pitchFamily="34" charset="0"/>
              </a:rPr>
              <a:t>creature, solidly made and black bearded to the waist.</a:t>
            </a:r>
          </a:p>
          <a:p>
            <a:pPr marL="0" indent="0">
              <a:buNone/>
            </a:pPr>
            <a:r>
              <a:rPr lang="en-US" sz="2400" dirty="0" smtClean="0">
                <a:latin typeface="Arial Black" panose="020B0A04020102020204" pitchFamily="34" charset="0"/>
              </a:rPr>
              <a:t> 	‘Ivan is an incredibly strong fellow,’ remarked the </a:t>
            </a:r>
          </a:p>
          <a:p>
            <a:pPr marL="0" indent="0">
              <a:buNone/>
            </a:pPr>
            <a:r>
              <a:rPr lang="en-US" sz="2400" dirty="0">
                <a:latin typeface="Arial Black" panose="020B0A04020102020204" pitchFamily="34" charset="0"/>
              </a:rPr>
              <a:t>	</a:t>
            </a:r>
            <a:r>
              <a:rPr lang="en-US" sz="2400" dirty="0" smtClean="0">
                <a:latin typeface="Arial Black" panose="020B0A04020102020204" pitchFamily="34" charset="0"/>
              </a:rPr>
              <a:t>general, ‘but he has the misfortune to be deaf and </a:t>
            </a:r>
          </a:p>
          <a:p>
            <a:pPr marL="0" indent="0">
              <a:buNone/>
            </a:pPr>
            <a:r>
              <a:rPr lang="en-US" sz="2400" dirty="0">
                <a:latin typeface="Arial Black" panose="020B0A04020102020204" pitchFamily="34" charset="0"/>
              </a:rPr>
              <a:t>	</a:t>
            </a:r>
            <a:r>
              <a:rPr lang="en-US" sz="2400" dirty="0" smtClean="0">
                <a:latin typeface="Arial Black" panose="020B0A04020102020204" pitchFamily="34" charset="0"/>
              </a:rPr>
              <a:t>dumb. A simple fellow, but, I’m afraid, 	like all his race, a</a:t>
            </a:r>
          </a:p>
          <a:p>
            <a:pPr marL="0" indent="0">
              <a:buNone/>
            </a:pPr>
            <a:r>
              <a:rPr lang="en-US" sz="2400" dirty="0">
                <a:latin typeface="Arial Black" panose="020B0A04020102020204" pitchFamily="34" charset="0"/>
              </a:rPr>
              <a:t>	</a:t>
            </a:r>
            <a:r>
              <a:rPr lang="en-US" sz="2400" dirty="0" smtClean="0">
                <a:latin typeface="Arial Black" panose="020B0A04020102020204" pitchFamily="34" charset="0"/>
              </a:rPr>
              <a:t> bit of a savage.’ “</a:t>
            </a:r>
            <a:endParaRPr lang="en-US" sz="2400" dirty="0">
              <a:latin typeface="Arial Black" panose="020B0A04020102020204" pitchFamily="34" charset="0"/>
            </a:endParaRPr>
          </a:p>
          <a:p>
            <a:pPr marL="0" indent="0">
              <a:buNone/>
            </a:pPr>
            <a:endParaRPr lang="en-US" u="sng" dirty="0">
              <a:latin typeface="Arial Black" panose="020B0A04020102020204" pitchFamily="34" charset="0"/>
            </a:endParaRPr>
          </a:p>
        </p:txBody>
      </p:sp>
    </p:spTree>
    <p:extLst>
      <p:ext uri="{BB962C8B-B14F-4D97-AF65-F5344CB8AC3E}">
        <p14:creationId xmlns:p14="http://schemas.microsoft.com/office/powerpoint/2010/main" val="223698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66775"/>
          </a:xfrm>
        </p:spPr>
        <p:txBody>
          <a:bodyPr/>
          <a:lstStyle/>
          <a:p>
            <a:pPr algn="ctr"/>
            <a:r>
              <a:rPr lang="en-US" dirty="0" smtClean="0">
                <a:latin typeface="Arial Black" panose="020B0A04020102020204" pitchFamily="34" charset="0"/>
              </a:rPr>
              <a:t>Indirect Characterization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104900"/>
            <a:ext cx="10515600" cy="5753100"/>
          </a:xfrm>
        </p:spPr>
        <p:txBody>
          <a:bodyPr>
            <a:normAutofit/>
          </a:bodyPr>
          <a:lstStyle/>
          <a:p>
            <a:pPr marL="0" indent="0" algn="ctr">
              <a:buNone/>
            </a:pPr>
            <a:r>
              <a:rPr lang="en-US" sz="3200" u="sng" dirty="0" smtClean="0">
                <a:latin typeface="Arial Black" panose="020B0A04020102020204" pitchFamily="34" charset="0"/>
              </a:rPr>
              <a:t>EXAMPLE:</a:t>
            </a:r>
          </a:p>
          <a:p>
            <a:pPr marL="0" indent="0">
              <a:buNone/>
            </a:pPr>
            <a:r>
              <a:rPr lang="en-US" dirty="0" smtClean="0">
                <a:latin typeface="Arial Black" panose="020B0A04020102020204" pitchFamily="34" charset="0"/>
              </a:rPr>
              <a:t>From </a:t>
            </a:r>
            <a:r>
              <a:rPr lang="en-US" u="sng" dirty="0" smtClean="0">
                <a:latin typeface="Arial Black" panose="020B0A04020102020204" pitchFamily="34" charset="0"/>
              </a:rPr>
              <a:t>To Kill A Mockingbird </a:t>
            </a:r>
            <a:r>
              <a:rPr lang="en-US" dirty="0" smtClean="0">
                <a:latin typeface="Arial Black" panose="020B0A04020102020204" pitchFamily="34" charset="0"/>
              </a:rPr>
              <a:t>by Harper Lee</a:t>
            </a:r>
          </a:p>
          <a:p>
            <a:pPr marL="0" indent="0">
              <a:buNone/>
            </a:pPr>
            <a:endParaRPr lang="en-US" u="sng" dirty="0" smtClean="0">
              <a:latin typeface="Arial Black" panose="020B0A04020102020204" pitchFamily="34" charset="0"/>
            </a:endParaRPr>
          </a:p>
          <a:p>
            <a:pPr marL="0" indent="0">
              <a:buNone/>
            </a:pPr>
            <a:r>
              <a:rPr lang="en-US" dirty="0" smtClean="0">
                <a:latin typeface="Arial Black" panose="020B0A04020102020204" pitchFamily="34" charset="0"/>
              </a:rPr>
              <a:t>	</a:t>
            </a:r>
            <a:r>
              <a:rPr lang="en-US" sz="3200" dirty="0">
                <a:latin typeface="Arial Black" panose="020B0A04020102020204" pitchFamily="34" charset="0"/>
              </a:rPr>
              <a:t>“First of all,” he said, “if you can learn a </a:t>
            </a:r>
            <a:endParaRPr lang="en-US" sz="3200" dirty="0" smtClean="0">
              <a:latin typeface="Arial Black" panose="020B0A04020102020204" pitchFamily="34" charset="0"/>
            </a:endParaRPr>
          </a:p>
          <a:p>
            <a:pPr marL="0" indent="0">
              <a:buNone/>
            </a:pPr>
            <a:r>
              <a:rPr lang="en-US" sz="3200" dirty="0">
                <a:latin typeface="Arial Black" panose="020B0A04020102020204" pitchFamily="34" charset="0"/>
              </a:rPr>
              <a:t>	</a:t>
            </a:r>
            <a:r>
              <a:rPr lang="en-US" sz="3200" dirty="0" smtClean="0">
                <a:latin typeface="Arial Black" panose="020B0A04020102020204" pitchFamily="34" charset="0"/>
              </a:rPr>
              <a:t>simple </a:t>
            </a:r>
            <a:r>
              <a:rPr lang="en-US" sz="3200" dirty="0">
                <a:latin typeface="Arial Black" panose="020B0A04020102020204" pitchFamily="34" charset="0"/>
              </a:rPr>
              <a:t>trick, Scout, you’ll get along a lot </a:t>
            </a:r>
            <a:endParaRPr lang="en-US" sz="3200" dirty="0" smtClean="0">
              <a:latin typeface="Arial Black" panose="020B0A04020102020204" pitchFamily="34" charset="0"/>
            </a:endParaRPr>
          </a:p>
          <a:p>
            <a:pPr marL="0" indent="0">
              <a:buNone/>
            </a:pPr>
            <a:r>
              <a:rPr lang="en-US" sz="3200" dirty="0">
                <a:latin typeface="Arial Black" panose="020B0A04020102020204" pitchFamily="34" charset="0"/>
              </a:rPr>
              <a:t>	</a:t>
            </a:r>
            <a:r>
              <a:rPr lang="en-US" sz="3200" dirty="0" smtClean="0">
                <a:latin typeface="Arial Black" panose="020B0A04020102020204" pitchFamily="34" charset="0"/>
              </a:rPr>
              <a:t>better </a:t>
            </a:r>
            <a:r>
              <a:rPr lang="en-US" sz="3200" dirty="0">
                <a:latin typeface="Arial Black" panose="020B0A04020102020204" pitchFamily="34" charset="0"/>
              </a:rPr>
              <a:t>with all kinds of folks. You never </a:t>
            </a:r>
            <a:endParaRPr lang="en-US" sz="3200" dirty="0" smtClean="0">
              <a:latin typeface="Arial Black" panose="020B0A04020102020204" pitchFamily="34" charset="0"/>
            </a:endParaRPr>
          </a:p>
          <a:p>
            <a:pPr marL="0" indent="0">
              <a:buNone/>
            </a:pPr>
            <a:r>
              <a:rPr lang="en-US" sz="3200" dirty="0">
                <a:latin typeface="Arial Black" panose="020B0A04020102020204" pitchFamily="34" charset="0"/>
              </a:rPr>
              <a:t>	</a:t>
            </a:r>
            <a:r>
              <a:rPr lang="en-US" sz="3200" dirty="0" smtClean="0">
                <a:latin typeface="Arial Black" panose="020B0A04020102020204" pitchFamily="34" charset="0"/>
              </a:rPr>
              <a:t>really </a:t>
            </a:r>
            <a:r>
              <a:rPr lang="en-US" sz="3200" dirty="0">
                <a:latin typeface="Arial Black" panose="020B0A04020102020204" pitchFamily="34" charset="0"/>
              </a:rPr>
              <a:t>understand a person until you </a:t>
            </a:r>
            <a:endParaRPr lang="en-US" sz="3200" dirty="0" smtClean="0">
              <a:latin typeface="Arial Black" panose="020B0A04020102020204" pitchFamily="34" charset="0"/>
            </a:endParaRPr>
          </a:p>
          <a:p>
            <a:pPr marL="0" indent="0">
              <a:buNone/>
            </a:pPr>
            <a:r>
              <a:rPr lang="en-US" sz="3200" dirty="0">
                <a:latin typeface="Arial Black" panose="020B0A04020102020204" pitchFamily="34" charset="0"/>
              </a:rPr>
              <a:t>	</a:t>
            </a:r>
            <a:r>
              <a:rPr lang="en-US" sz="3200" dirty="0" smtClean="0">
                <a:latin typeface="Arial Black" panose="020B0A04020102020204" pitchFamily="34" charset="0"/>
              </a:rPr>
              <a:t>consider </a:t>
            </a:r>
            <a:r>
              <a:rPr lang="en-US" sz="3200" dirty="0">
                <a:latin typeface="Arial Black" panose="020B0A04020102020204" pitchFamily="34" charset="0"/>
              </a:rPr>
              <a:t>things from his point of view […] </a:t>
            </a:r>
            <a:endParaRPr lang="en-US" sz="3200" dirty="0" smtClean="0">
              <a:latin typeface="Arial Black" panose="020B0A04020102020204" pitchFamily="34" charset="0"/>
            </a:endParaRPr>
          </a:p>
          <a:p>
            <a:pPr marL="0" indent="0">
              <a:buNone/>
            </a:pPr>
            <a:r>
              <a:rPr lang="en-US" sz="3200" dirty="0">
                <a:latin typeface="Arial Black" panose="020B0A04020102020204" pitchFamily="34" charset="0"/>
              </a:rPr>
              <a:t>	</a:t>
            </a:r>
            <a:r>
              <a:rPr lang="en-US" sz="3200" dirty="0" smtClean="0">
                <a:latin typeface="Arial Black" panose="020B0A04020102020204" pitchFamily="34" charset="0"/>
              </a:rPr>
              <a:t>until </a:t>
            </a:r>
            <a:r>
              <a:rPr lang="en-US" sz="3200" dirty="0">
                <a:latin typeface="Arial Black" panose="020B0A04020102020204" pitchFamily="34" charset="0"/>
              </a:rPr>
              <a:t>you climb into his skin and walk </a:t>
            </a:r>
            <a:endParaRPr lang="en-US" sz="3200" dirty="0" smtClean="0">
              <a:latin typeface="Arial Black" panose="020B0A04020102020204" pitchFamily="34" charset="0"/>
            </a:endParaRPr>
          </a:p>
          <a:p>
            <a:pPr marL="0" indent="0">
              <a:buNone/>
            </a:pPr>
            <a:r>
              <a:rPr lang="en-US" sz="3200" dirty="0">
                <a:latin typeface="Arial Black" panose="020B0A04020102020204" pitchFamily="34" charset="0"/>
              </a:rPr>
              <a:t>	</a:t>
            </a:r>
            <a:r>
              <a:rPr lang="en-US" sz="3200" dirty="0" smtClean="0">
                <a:latin typeface="Arial Black" panose="020B0A04020102020204" pitchFamily="34" charset="0"/>
              </a:rPr>
              <a:t>around </a:t>
            </a:r>
            <a:r>
              <a:rPr lang="en-US" sz="3200" dirty="0">
                <a:latin typeface="Arial Black" panose="020B0A04020102020204" pitchFamily="34" charset="0"/>
              </a:rPr>
              <a:t>in it.”</a:t>
            </a:r>
            <a:endParaRPr lang="en-US" sz="3200" u="sng" dirty="0">
              <a:latin typeface="Arial Black" panose="020B0A04020102020204" pitchFamily="34" charset="0"/>
            </a:endParaRPr>
          </a:p>
        </p:txBody>
      </p:sp>
    </p:spTree>
    <p:extLst>
      <p:ext uri="{BB962C8B-B14F-4D97-AF65-F5344CB8AC3E}">
        <p14:creationId xmlns:p14="http://schemas.microsoft.com/office/powerpoint/2010/main" val="33035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Conventions – Sentence Structure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Sentences can be classified by the number of independent and dependent clauses they contain. </a:t>
            </a:r>
          </a:p>
          <a:p>
            <a:r>
              <a:rPr lang="en-US" dirty="0" smtClean="0">
                <a:latin typeface="Arial Black" panose="020B0A04020102020204" pitchFamily="34" charset="0"/>
              </a:rPr>
              <a:t>A dependent, or  subordinate clause also has a subject and a verb, but it cannot stand alone as a complete thought.</a:t>
            </a:r>
          </a:p>
          <a:p>
            <a:r>
              <a:rPr lang="en-US" dirty="0" smtClean="0">
                <a:latin typeface="Arial Black" panose="020B0A04020102020204" pitchFamily="34" charset="0"/>
              </a:rPr>
              <a:t>An  independent clause has a subject and a verb and can stand alone as a complete thought. </a:t>
            </a:r>
          </a:p>
        </p:txBody>
      </p:sp>
    </p:spTree>
    <p:extLst>
      <p:ext uri="{BB962C8B-B14F-4D97-AF65-F5344CB8AC3E}">
        <p14:creationId xmlns:p14="http://schemas.microsoft.com/office/powerpoint/2010/main" val="11786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Dependent Clauses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altLang="en-US" b="1" dirty="0" smtClean="0">
                <a:latin typeface="Arial Black" panose="020B0A04020102020204" pitchFamily="34" charset="0"/>
              </a:rPr>
              <a:t>Cannot stand by themselves.</a:t>
            </a:r>
          </a:p>
          <a:p>
            <a:r>
              <a:rPr lang="en-US" altLang="en-US" dirty="0" smtClean="0">
                <a:latin typeface="Arial Black" panose="020B0A04020102020204" pitchFamily="34" charset="0"/>
              </a:rPr>
              <a:t>Do not express a complete thought.</a:t>
            </a:r>
          </a:p>
          <a:p>
            <a:pPr marL="0" indent="0">
              <a:buNone/>
            </a:pPr>
            <a:endParaRPr lang="en-US" altLang="en-US" dirty="0" smtClean="0">
              <a:latin typeface="Arial Black" panose="020B0A04020102020204" pitchFamily="34" charset="0"/>
            </a:endParaRPr>
          </a:p>
          <a:p>
            <a:pPr algn="ctr">
              <a:buNone/>
            </a:pPr>
            <a:r>
              <a:rPr lang="en-US" altLang="en-US" dirty="0" smtClean="0">
                <a:latin typeface="Arial Black" panose="020B0A04020102020204" pitchFamily="34" charset="0"/>
              </a:rPr>
              <a:t>Subject + Predicate + Subordinator</a:t>
            </a:r>
          </a:p>
          <a:p>
            <a:pPr>
              <a:buNone/>
            </a:pPr>
            <a:endParaRPr lang="en-US" altLang="en-US" dirty="0" smtClean="0">
              <a:latin typeface="Arial Black" panose="020B0A04020102020204" pitchFamily="34" charset="0"/>
            </a:endParaRPr>
          </a:p>
          <a:p>
            <a:pPr algn="ctr">
              <a:buNone/>
            </a:pPr>
            <a:r>
              <a:rPr lang="en-US" altLang="en-US" b="1" dirty="0" smtClean="0">
                <a:latin typeface="Arial Black" panose="020B0A04020102020204" pitchFamily="34" charset="0"/>
              </a:rPr>
              <a:t>Examples</a:t>
            </a:r>
          </a:p>
          <a:p>
            <a:pPr>
              <a:buNone/>
            </a:pPr>
            <a:r>
              <a:rPr lang="en-US" altLang="en-US" dirty="0" smtClean="0">
                <a:latin typeface="Arial Black" panose="020B0A04020102020204" pitchFamily="34" charset="0"/>
              </a:rPr>
              <a:t>Unless you want to go.</a:t>
            </a:r>
          </a:p>
          <a:p>
            <a:pPr>
              <a:buNone/>
            </a:pPr>
            <a:r>
              <a:rPr lang="en-US" altLang="en-US" dirty="0" smtClean="0">
                <a:latin typeface="Arial Black" panose="020B0A04020102020204" pitchFamily="34" charset="0"/>
              </a:rPr>
              <a:t>Because I care.  </a:t>
            </a:r>
          </a:p>
          <a:p>
            <a:pPr>
              <a:buNone/>
            </a:pPr>
            <a:r>
              <a:rPr lang="en-US" altLang="en-US" dirty="0" smtClean="0">
                <a:latin typeface="Arial Black" panose="020B0A04020102020204" pitchFamily="34" charset="0"/>
              </a:rPr>
              <a:t>Before you lose your cool.</a:t>
            </a:r>
          </a:p>
          <a:p>
            <a:endParaRPr lang="en-US" dirty="0"/>
          </a:p>
        </p:txBody>
      </p:sp>
    </p:spTree>
    <p:extLst>
      <p:ext uri="{BB962C8B-B14F-4D97-AF65-F5344CB8AC3E}">
        <p14:creationId xmlns:p14="http://schemas.microsoft.com/office/powerpoint/2010/main" val="148509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Independent Clauses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altLang="en-US" b="1" dirty="0" smtClean="0">
                <a:latin typeface="Arial Black" panose="020B0A04020102020204" pitchFamily="34" charset="0"/>
              </a:rPr>
              <a:t>Can stand by itself or with a dependent clause.</a:t>
            </a:r>
          </a:p>
          <a:p>
            <a:r>
              <a:rPr lang="en-US" altLang="en-US" dirty="0" smtClean="0">
                <a:latin typeface="Arial Black" panose="020B0A04020102020204" pitchFamily="34" charset="0"/>
              </a:rPr>
              <a:t>Expresses a complete thought.</a:t>
            </a:r>
          </a:p>
          <a:p>
            <a:endParaRPr lang="en-US" altLang="en-US" dirty="0" smtClean="0">
              <a:latin typeface="Arial Black" panose="020B0A04020102020204" pitchFamily="34" charset="0"/>
            </a:endParaRPr>
          </a:p>
          <a:p>
            <a:pPr marL="0" indent="0" algn="ctr">
              <a:buNone/>
            </a:pPr>
            <a:r>
              <a:rPr lang="en-US" altLang="en-US" dirty="0" smtClean="0">
                <a:latin typeface="Arial Black" panose="020B0A04020102020204" pitchFamily="34" charset="0"/>
              </a:rPr>
              <a:t>Subject + Predicate</a:t>
            </a:r>
          </a:p>
          <a:p>
            <a:pPr>
              <a:buFontTx/>
              <a:buNone/>
            </a:pPr>
            <a:endParaRPr lang="en-US" altLang="en-US" sz="1100" dirty="0" smtClean="0">
              <a:latin typeface="Arial Black" panose="020B0A04020102020204" pitchFamily="34" charset="0"/>
            </a:endParaRPr>
          </a:p>
          <a:p>
            <a:pPr algn="ctr">
              <a:buFontTx/>
              <a:buNone/>
            </a:pPr>
            <a:r>
              <a:rPr lang="en-US" altLang="en-US" b="1" dirty="0" smtClean="0">
                <a:latin typeface="Arial Black" panose="020B0A04020102020204" pitchFamily="34" charset="0"/>
              </a:rPr>
              <a:t>Examples</a:t>
            </a:r>
          </a:p>
          <a:p>
            <a:pPr>
              <a:buFontTx/>
              <a:buNone/>
            </a:pPr>
            <a:r>
              <a:rPr lang="en-US" altLang="en-US" dirty="0" smtClean="0">
                <a:latin typeface="Arial Black" panose="020B0A04020102020204" pitchFamily="34" charset="0"/>
              </a:rPr>
              <a:t>I ran.</a:t>
            </a:r>
          </a:p>
          <a:p>
            <a:pPr>
              <a:buFontTx/>
              <a:buNone/>
            </a:pPr>
            <a:r>
              <a:rPr lang="en-US" altLang="en-US" dirty="0" smtClean="0">
                <a:latin typeface="Arial Black" panose="020B0A04020102020204" pitchFamily="34" charset="0"/>
              </a:rPr>
              <a:t>Fractions are fun.</a:t>
            </a:r>
          </a:p>
          <a:p>
            <a:pPr>
              <a:buFontTx/>
              <a:buNone/>
            </a:pPr>
            <a:r>
              <a:rPr lang="en-US" altLang="en-US" dirty="0" smtClean="0">
                <a:latin typeface="Arial Black" panose="020B0A04020102020204" pitchFamily="34" charset="0"/>
              </a:rPr>
              <a:t>Pizza tastes good.</a:t>
            </a:r>
          </a:p>
          <a:p>
            <a:endParaRPr lang="en-US" dirty="0"/>
          </a:p>
        </p:txBody>
      </p:sp>
    </p:spTree>
    <p:extLst>
      <p:ext uri="{BB962C8B-B14F-4D97-AF65-F5344CB8AC3E}">
        <p14:creationId xmlns:p14="http://schemas.microsoft.com/office/powerpoint/2010/main" val="380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Simple Sentences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altLang="en-US" b="1" dirty="0" smtClean="0">
                <a:latin typeface="Arial Black" panose="020B0A04020102020204" pitchFamily="34" charset="0"/>
              </a:rPr>
              <a:t>Simple sentences have just one </a:t>
            </a:r>
            <a:r>
              <a:rPr lang="en-US" altLang="en-US" b="1" dirty="0" smtClean="0">
                <a:solidFill>
                  <a:srgbClr val="00B050"/>
                </a:solidFill>
                <a:latin typeface="Arial Black" panose="020B0A04020102020204" pitchFamily="34" charset="0"/>
              </a:rPr>
              <a:t>independent</a:t>
            </a:r>
            <a:r>
              <a:rPr lang="en-US" altLang="en-US" b="1" dirty="0" smtClean="0">
                <a:latin typeface="Arial Black" panose="020B0A04020102020204" pitchFamily="34" charset="0"/>
              </a:rPr>
              <a:t> clause.</a:t>
            </a:r>
          </a:p>
          <a:p>
            <a:r>
              <a:rPr lang="en-US" altLang="en-US" dirty="0" smtClean="0">
                <a:latin typeface="Arial Black" panose="020B0A04020102020204" pitchFamily="34" charset="0"/>
              </a:rPr>
              <a:t>They may have additional </a:t>
            </a:r>
            <a:r>
              <a:rPr lang="en-US" altLang="en-US" b="1" dirty="0" smtClean="0">
                <a:latin typeface="Arial Black" panose="020B0A04020102020204" pitchFamily="34" charset="0"/>
              </a:rPr>
              <a:t>phrases</a:t>
            </a:r>
            <a:r>
              <a:rPr lang="en-US" altLang="en-US" dirty="0" smtClean="0">
                <a:latin typeface="Arial Black" panose="020B0A04020102020204" pitchFamily="34" charset="0"/>
              </a:rPr>
              <a:t>.</a:t>
            </a:r>
          </a:p>
          <a:p>
            <a:pPr>
              <a:buFontTx/>
              <a:buNone/>
            </a:pPr>
            <a:endParaRPr lang="en-US" altLang="en-US" sz="1400" dirty="0" smtClean="0">
              <a:latin typeface="Arial Black" panose="020B0A04020102020204" pitchFamily="34" charset="0"/>
            </a:endParaRPr>
          </a:p>
          <a:p>
            <a:pPr algn="ctr">
              <a:buFontTx/>
              <a:buNone/>
            </a:pPr>
            <a:r>
              <a:rPr lang="en-US" altLang="en-US" b="1" dirty="0" smtClean="0">
                <a:latin typeface="Arial Black" panose="020B0A04020102020204" pitchFamily="34" charset="0"/>
              </a:rPr>
              <a:t>Example</a:t>
            </a:r>
          </a:p>
          <a:p>
            <a:pPr>
              <a:buFontTx/>
              <a:buNone/>
            </a:pPr>
            <a:r>
              <a:rPr lang="en-US" altLang="en-US" dirty="0" smtClean="0">
                <a:latin typeface="Arial Black" panose="020B0A04020102020204" pitchFamily="34" charset="0"/>
              </a:rPr>
              <a:t>	I went to the park to eat a hamburger.</a:t>
            </a:r>
          </a:p>
          <a:p>
            <a:pPr>
              <a:buFontTx/>
              <a:buNone/>
            </a:pPr>
            <a:endParaRPr lang="en-US" altLang="en-US" dirty="0" smtClean="0">
              <a:latin typeface="Arial Black" panose="020B0A04020102020204" pitchFamily="34" charset="0"/>
            </a:endParaRPr>
          </a:p>
          <a:p>
            <a:pPr>
              <a:buFontTx/>
              <a:buNone/>
            </a:pPr>
            <a:r>
              <a:rPr lang="en-US" altLang="en-US" dirty="0" smtClean="0">
                <a:latin typeface="Arial Black" panose="020B0A04020102020204" pitchFamily="34" charset="0"/>
              </a:rPr>
              <a:t>	Kyle, Keith, and Doug, my best friend from middle school, went to the playhouse and watched Shakespeare’s </a:t>
            </a:r>
            <a:r>
              <a:rPr lang="en-US" altLang="en-US" i="1" dirty="0" smtClean="0">
                <a:latin typeface="Arial Black" panose="020B0A04020102020204" pitchFamily="34" charset="0"/>
              </a:rPr>
              <a:t>Hamlet</a:t>
            </a:r>
            <a:r>
              <a:rPr lang="en-US" altLang="en-US" dirty="0" smtClean="0">
                <a:latin typeface="Arial Black" panose="020B0A04020102020204" pitchFamily="34" charset="0"/>
              </a:rPr>
              <a:t>.</a:t>
            </a:r>
          </a:p>
          <a:p>
            <a:endParaRPr lang="en-US" dirty="0"/>
          </a:p>
        </p:txBody>
      </p:sp>
    </p:spTree>
    <p:extLst>
      <p:ext uri="{BB962C8B-B14F-4D97-AF65-F5344CB8AC3E}">
        <p14:creationId xmlns:p14="http://schemas.microsoft.com/office/powerpoint/2010/main" val="214462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a:latin typeface="Arial Black" panose="020B0A04020102020204" pitchFamily="34" charset="0"/>
              </a:rPr>
              <a:t>Determine a central idea of a text and analyze its development over the course of the text, including how it emerges and is shaped and refined by specific details; provide an objective summary of the text</a:t>
            </a:r>
            <a:r>
              <a:rPr lang="en-US" sz="3600" dirty="0" smtClean="0">
                <a:latin typeface="Arial Black" panose="020B0A04020102020204" pitchFamily="34" charset="0"/>
              </a:rPr>
              <a:t>.</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CCSS.ELA-LITERACY.RI.9-10.2</a:t>
            </a:r>
            <a:endParaRPr lang="en-US" sz="3600" dirty="0">
              <a:latin typeface="Arial Black" panose="020B0A04020102020204" pitchFamily="34" charset="0"/>
            </a:endParaRPr>
          </a:p>
        </p:txBody>
      </p:sp>
    </p:spTree>
    <p:extLst>
      <p:ext uri="{BB962C8B-B14F-4D97-AF65-F5344CB8AC3E}">
        <p14:creationId xmlns:p14="http://schemas.microsoft.com/office/powerpoint/2010/main" val="4195084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Compound Sentences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altLang="en-US" b="1" dirty="0" smtClean="0">
                <a:latin typeface="Arial Black" panose="020B0A04020102020204" pitchFamily="34" charset="0"/>
              </a:rPr>
              <a:t>Two or more </a:t>
            </a:r>
            <a:r>
              <a:rPr lang="en-US" altLang="en-US" b="1" dirty="0" smtClean="0">
                <a:solidFill>
                  <a:srgbClr val="00B050"/>
                </a:solidFill>
                <a:latin typeface="Arial Black" panose="020B0A04020102020204" pitchFamily="34" charset="0"/>
              </a:rPr>
              <a:t>independent</a:t>
            </a:r>
            <a:r>
              <a:rPr lang="en-US" altLang="en-US" b="1" dirty="0" smtClean="0">
                <a:latin typeface="Arial Black" panose="020B0A04020102020204" pitchFamily="34" charset="0"/>
              </a:rPr>
              <a:t> clauses joined with a comma and a coordinating conjunction or by a semicolon.</a:t>
            </a:r>
          </a:p>
          <a:p>
            <a:pPr>
              <a:buNone/>
            </a:pPr>
            <a:endParaRPr lang="en-US" altLang="en-US" sz="1100" b="1" dirty="0" smtClean="0">
              <a:latin typeface="Arial Black" panose="020B0A04020102020204" pitchFamily="34" charset="0"/>
            </a:endParaRPr>
          </a:p>
          <a:p>
            <a:pPr algn="ctr">
              <a:buNone/>
            </a:pPr>
            <a:r>
              <a:rPr lang="en-US" altLang="en-US" b="1" dirty="0" smtClean="0">
                <a:latin typeface="Arial Black" panose="020B0A04020102020204" pitchFamily="34" charset="0"/>
              </a:rPr>
              <a:t>Example</a:t>
            </a:r>
          </a:p>
          <a:p>
            <a:pPr algn="ctr">
              <a:buNone/>
            </a:pPr>
            <a:endParaRPr lang="en-US" altLang="en-US" sz="1200" b="1" dirty="0" smtClean="0">
              <a:latin typeface="Arial Black" panose="020B0A04020102020204" pitchFamily="34" charset="0"/>
            </a:endParaRPr>
          </a:p>
          <a:p>
            <a:pPr>
              <a:buNone/>
            </a:pPr>
            <a:r>
              <a:rPr lang="en-US" altLang="en-US" dirty="0" smtClean="0">
                <a:solidFill>
                  <a:srgbClr val="00B050"/>
                </a:solidFill>
                <a:latin typeface="Arial Black" panose="020B0A04020102020204" pitchFamily="34" charset="0"/>
              </a:rPr>
              <a:t>I went home</a:t>
            </a:r>
            <a:r>
              <a:rPr lang="en-US" altLang="en-US" dirty="0" smtClean="0">
                <a:latin typeface="Arial Black" panose="020B0A04020102020204" pitchFamily="34" charset="0"/>
              </a:rPr>
              <a:t>, </a:t>
            </a:r>
            <a:r>
              <a:rPr lang="en-US" altLang="en-US" b="1" dirty="0" smtClean="0">
                <a:latin typeface="Arial Black" panose="020B0A04020102020204" pitchFamily="34" charset="0"/>
              </a:rPr>
              <a:t>so </a:t>
            </a:r>
            <a:r>
              <a:rPr lang="en-US" altLang="en-US" dirty="0" smtClean="0">
                <a:solidFill>
                  <a:srgbClr val="00B050"/>
                </a:solidFill>
                <a:latin typeface="Arial Black" panose="020B0A04020102020204" pitchFamily="34" charset="0"/>
              </a:rPr>
              <a:t>I could get some sleep</a:t>
            </a:r>
            <a:r>
              <a:rPr lang="en-US" altLang="en-US" dirty="0" smtClean="0">
                <a:latin typeface="Arial Black" panose="020B0A04020102020204" pitchFamily="34" charset="0"/>
              </a:rPr>
              <a:t>.</a:t>
            </a:r>
          </a:p>
          <a:p>
            <a:pPr>
              <a:buNone/>
            </a:pPr>
            <a:r>
              <a:rPr lang="en-US" altLang="en-US" dirty="0" smtClean="0">
                <a:solidFill>
                  <a:srgbClr val="00B050"/>
                </a:solidFill>
                <a:latin typeface="Arial Black" panose="020B0A04020102020204" pitchFamily="34" charset="0"/>
              </a:rPr>
              <a:t>Doug did his math work</a:t>
            </a:r>
            <a:r>
              <a:rPr lang="en-US" altLang="en-US" dirty="0" smtClean="0">
                <a:latin typeface="Arial Black" panose="020B0A04020102020204" pitchFamily="34" charset="0"/>
              </a:rPr>
              <a:t>, but </a:t>
            </a:r>
            <a:r>
              <a:rPr lang="en-US" altLang="en-US" dirty="0" smtClean="0">
                <a:solidFill>
                  <a:srgbClr val="00B050"/>
                </a:solidFill>
                <a:latin typeface="Arial Black" panose="020B0A04020102020204" pitchFamily="34" charset="0"/>
              </a:rPr>
              <a:t>he got some wrong</a:t>
            </a:r>
            <a:r>
              <a:rPr lang="en-US" altLang="en-US" dirty="0" smtClean="0">
                <a:latin typeface="Arial Black" panose="020B0A04020102020204" pitchFamily="34" charset="0"/>
              </a:rPr>
              <a:t>, yet </a:t>
            </a:r>
            <a:r>
              <a:rPr lang="en-US" altLang="en-US" dirty="0" smtClean="0">
                <a:solidFill>
                  <a:srgbClr val="00B050"/>
                </a:solidFill>
                <a:latin typeface="Arial Black" panose="020B0A04020102020204" pitchFamily="34" charset="0"/>
              </a:rPr>
              <a:t>he didn’t mind</a:t>
            </a:r>
            <a:r>
              <a:rPr lang="en-US" altLang="en-US" dirty="0" smtClean="0">
                <a:latin typeface="Arial Black" panose="020B0A04020102020204" pitchFamily="34" charset="0"/>
              </a:rPr>
              <a:t>.</a:t>
            </a:r>
          </a:p>
          <a:p>
            <a:endParaRPr lang="en-US" dirty="0">
              <a:latin typeface="Arial Black" panose="020B0A04020102020204" pitchFamily="34" charset="0"/>
            </a:endParaRPr>
          </a:p>
        </p:txBody>
      </p:sp>
    </p:spTree>
    <p:extLst>
      <p:ext uri="{BB962C8B-B14F-4D97-AF65-F5344CB8AC3E}">
        <p14:creationId xmlns:p14="http://schemas.microsoft.com/office/powerpoint/2010/main" val="9605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Complex Sentences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altLang="en-US" b="1" dirty="0" smtClean="0">
                <a:latin typeface="Arial Black" panose="020B0A04020102020204" pitchFamily="34" charset="0"/>
              </a:rPr>
              <a:t>One </a:t>
            </a:r>
            <a:r>
              <a:rPr lang="en-US" altLang="en-US" b="1" dirty="0" smtClean="0">
                <a:solidFill>
                  <a:srgbClr val="00B050"/>
                </a:solidFill>
                <a:latin typeface="Arial Black" panose="020B0A04020102020204" pitchFamily="34" charset="0"/>
              </a:rPr>
              <a:t>independent</a:t>
            </a:r>
            <a:r>
              <a:rPr lang="en-US" altLang="en-US" b="1" dirty="0" smtClean="0">
                <a:latin typeface="Arial Black" panose="020B0A04020102020204" pitchFamily="34" charset="0"/>
              </a:rPr>
              <a:t> clause and one or more </a:t>
            </a:r>
            <a:r>
              <a:rPr lang="en-US" altLang="en-US" b="1" dirty="0" smtClean="0">
                <a:solidFill>
                  <a:srgbClr val="FF0000"/>
                </a:solidFill>
                <a:latin typeface="Arial Black" panose="020B0A04020102020204" pitchFamily="34" charset="0"/>
              </a:rPr>
              <a:t>dependent</a:t>
            </a:r>
            <a:r>
              <a:rPr lang="en-US" altLang="en-US" b="1" dirty="0" smtClean="0">
                <a:latin typeface="Arial Black" panose="020B0A04020102020204" pitchFamily="34" charset="0"/>
              </a:rPr>
              <a:t> clauses.</a:t>
            </a:r>
          </a:p>
          <a:p>
            <a:pPr>
              <a:buNone/>
            </a:pPr>
            <a:endParaRPr lang="en-US" altLang="en-US" sz="1100" b="1" dirty="0" smtClean="0">
              <a:latin typeface="Arial Black" panose="020B0A04020102020204" pitchFamily="34" charset="0"/>
            </a:endParaRPr>
          </a:p>
          <a:p>
            <a:pPr algn="ctr">
              <a:buNone/>
            </a:pPr>
            <a:r>
              <a:rPr lang="en-US" altLang="en-US" dirty="0" smtClean="0">
                <a:latin typeface="Arial Black" panose="020B0A04020102020204" pitchFamily="34" charset="0"/>
              </a:rPr>
              <a:t>	If you begin a sentence with a subordinating conjunction, there MUST be a comma after the first clause.</a:t>
            </a:r>
          </a:p>
          <a:p>
            <a:pPr>
              <a:buNone/>
            </a:pPr>
            <a:endParaRPr lang="en-US" altLang="en-US" dirty="0" smtClean="0">
              <a:solidFill>
                <a:srgbClr val="FF0000"/>
              </a:solidFill>
              <a:latin typeface="Arial Black" panose="020B0A04020102020204" pitchFamily="34" charset="0"/>
            </a:endParaRPr>
          </a:p>
          <a:p>
            <a:pPr>
              <a:buNone/>
            </a:pPr>
            <a:r>
              <a:rPr lang="en-US" altLang="en-US" dirty="0" smtClean="0">
                <a:solidFill>
                  <a:srgbClr val="FF0000"/>
                </a:solidFill>
                <a:latin typeface="Arial Black" panose="020B0A04020102020204" pitchFamily="34" charset="0"/>
              </a:rPr>
              <a:t>Unless you want trouble</a:t>
            </a:r>
            <a:r>
              <a:rPr lang="en-US" altLang="en-US" dirty="0" smtClean="0">
                <a:latin typeface="Arial Black" panose="020B0A04020102020204" pitchFamily="34" charset="0"/>
              </a:rPr>
              <a:t>, </a:t>
            </a:r>
            <a:r>
              <a:rPr lang="en-US" altLang="en-US" dirty="0" smtClean="0">
                <a:solidFill>
                  <a:srgbClr val="00B050"/>
                </a:solidFill>
                <a:latin typeface="Arial Black" panose="020B0A04020102020204" pitchFamily="34" charset="0"/>
              </a:rPr>
              <a:t>you should stop</a:t>
            </a:r>
            <a:r>
              <a:rPr lang="en-US" altLang="en-US" dirty="0" smtClean="0">
                <a:latin typeface="Arial Black" panose="020B0A04020102020204" pitchFamily="34" charset="0"/>
              </a:rPr>
              <a:t>.</a:t>
            </a:r>
          </a:p>
          <a:p>
            <a:pPr>
              <a:buNone/>
            </a:pPr>
            <a:r>
              <a:rPr lang="en-US" altLang="en-US" dirty="0" smtClean="0">
                <a:solidFill>
                  <a:srgbClr val="00B050"/>
                </a:solidFill>
                <a:latin typeface="Arial Black" panose="020B0A04020102020204" pitchFamily="34" charset="0"/>
              </a:rPr>
              <a:t>You should stop </a:t>
            </a:r>
            <a:r>
              <a:rPr lang="en-US" altLang="en-US" dirty="0" smtClean="0">
                <a:solidFill>
                  <a:srgbClr val="FF0000"/>
                </a:solidFill>
                <a:latin typeface="Arial Black" panose="020B0A04020102020204" pitchFamily="34" charset="0"/>
              </a:rPr>
              <a:t>because I’m getting mad</a:t>
            </a:r>
            <a:r>
              <a:rPr lang="en-US" altLang="en-US" dirty="0" smtClean="0">
                <a:latin typeface="Arial Black" panose="020B0A04020102020204" pitchFamily="34" charset="0"/>
              </a:rPr>
              <a:t>.</a:t>
            </a:r>
          </a:p>
          <a:p>
            <a:endParaRPr lang="en-US" dirty="0">
              <a:latin typeface="Arial Black" panose="020B0A04020102020204" pitchFamily="34" charset="0"/>
            </a:endParaRPr>
          </a:p>
        </p:txBody>
      </p:sp>
    </p:spTree>
    <p:extLst>
      <p:ext uri="{BB962C8B-B14F-4D97-AF65-F5344CB8AC3E}">
        <p14:creationId xmlns:p14="http://schemas.microsoft.com/office/powerpoint/2010/main" val="37663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Compound-Complex Sentences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altLang="en-US" b="1" dirty="0" smtClean="0">
                <a:latin typeface="Arial Black" panose="020B0A04020102020204" pitchFamily="34" charset="0"/>
              </a:rPr>
              <a:t>Has two or more </a:t>
            </a:r>
            <a:r>
              <a:rPr lang="en-US" altLang="en-US" b="1" dirty="0" smtClean="0">
                <a:solidFill>
                  <a:srgbClr val="00B050"/>
                </a:solidFill>
                <a:latin typeface="Arial Black" panose="020B0A04020102020204" pitchFamily="34" charset="0"/>
              </a:rPr>
              <a:t>independent </a:t>
            </a:r>
            <a:r>
              <a:rPr lang="en-US" altLang="en-US" b="1" dirty="0" smtClean="0">
                <a:latin typeface="Arial Black" panose="020B0A04020102020204" pitchFamily="34" charset="0"/>
              </a:rPr>
              <a:t>clauses and one or more </a:t>
            </a:r>
            <a:r>
              <a:rPr lang="en-US" altLang="en-US" b="1" dirty="0" smtClean="0">
                <a:solidFill>
                  <a:srgbClr val="FF0000"/>
                </a:solidFill>
                <a:latin typeface="Arial Black" panose="020B0A04020102020204" pitchFamily="34" charset="0"/>
              </a:rPr>
              <a:t>dependent</a:t>
            </a:r>
            <a:r>
              <a:rPr lang="en-US" altLang="en-US" b="1" dirty="0" smtClean="0">
                <a:latin typeface="Arial Black" panose="020B0A04020102020204" pitchFamily="34" charset="0"/>
              </a:rPr>
              <a:t> clauses.</a:t>
            </a:r>
          </a:p>
          <a:p>
            <a:pPr>
              <a:buNone/>
            </a:pPr>
            <a:endParaRPr lang="en-US" altLang="en-US" sz="1200" b="1" dirty="0" smtClean="0">
              <a:latin typeface="Arial Black" panose="020B0A04020102020204" pitchFamily="34" charset="0"/>
            </a:endParaRPr>
          </a:p>
          <a:p>
            <a:pPr algn="ctr">
              <a:buNone/>
            </a:pPr>
            <a:r>
              <a:rPr lang="en-US" altLang="en-US" b="1" dirty="0" smtClean="0">
                <a:latin typeface="Arial Black" panose="020B0A04020102020204" pitchFamily="34" charset="0"/>
              </a:rPr>
              <a:t>	Examples</a:t>
            </a:r>
          </a:p>
          <a:p>
            <a:pPr algn="ctr">
              <a:buNone/>
            </a:pPr>
            <a:endParaRPr lang="en-US" altLang="en-US" sz="900" b="1" dirty="0" smtClean="0">
              <a:latin typeface="Arial Black" panose="020B0A04020102020204" pitchFamily="34" charset="0"/>
            </a:endParaRPr>
          </a:p>
          <a:p>
            <a:pPr>
              <a:buNone/>
            </a:pPr>
            <a:r>
              <a:rPr lang="en-US" altLang="en-US" b="1" dirty="0" smtClean="0">
                <a:latin typeface="Arial Black" panose="020B0A04020102020204" pitchFamily="34" charset="0"/>
              </a:rPr>
              <a:t>	</a:t>
            </a:r>
            <a:r>
              <a:rPr lang="en-US" altLang="en-US" dirty="0" smtClean="0">
                <a:latin typeface="Arial Black" panose="020B0A04020102020204" pitchFamily="34" charset="0"/>
              </a:rPr>
              <a:t>Because I paid attention, </a:t>
            </a:r>
            <a:r>
              <a:rPr lang="en-US" altLang="en-US" dirty="0" smtClean="0">
                <a:solidFill>
                  <a:srgbClr val="00B050"/>
                </a:solidFill>
                <a:latin typeface="Arial Black" panose="020B0A04020102020204" pitchFamily="34" charset="0"/>
              </a:rPr>
              <a:t>I got an A on the test</a:t>
            </a:r>
            <a:r>
              <a:rPr lang="en-US" altLang="en-US" dirty="0" smtClean="0">
                <a:latin typeface="Arial Black" panose="020B0A04020102020204" pitchFamily="34" charset="0"/>
              </a:rPr>
              <a:t> and </a:t>
            </a:r>
            <a:r>
              <a:rPr lang="en-US" altLang="en-US" dirty="0" smtClean="0">
                <a:solidFill>
                  <a:srgbClr val="00B050"/>
                </a:solidFill>
                <a:latin typeface="Arial Black" panose="020B0A04020102020204" pitchFamily="34" charset="0"/>
              </a:rPr>
              <a:t>I was so happy</a:t>
            </a:r>
            <a:r>
              <a:rPr lang="en-US" altLang="en-US" dirty="0" smtClean="0">
                <a:latin typeface="Arial Black" panose="020B0A04020102020204" pitchFamily="34" charset="0"/>
              </a:rPr>
              <a:t>.</a:t>
            </a:r>
            <a:endParaRPr lang="en-US" altLang="en-US" b="1" dirty="0" smtClean="0">
              <a:latin typeface="Arial Black" panose="020B0A04020102020204" pitchFamily="34" charset="0"/>
            </a:endParaRPr>
          </a:p>
          <a:p>
            <a:pPr>
              <a:buNone/>
            </a:pPr>
            <a:endParaRPr lang="en-US" altLang="en-US" sz="1100" b="1" dirty="0" smtClean="0">
              <a:latin typeface="Arial Black" panose="020B0A04020102020204" pitchFamily="34" charset="0"/>
            </a:endParaRPr>
          </a:p>
          <a:p>
            <a:pPr>
              <a:buNone/>
            </a:pPr>
            <a:r>
              <a:rPr lang="en-US" altLang="en-US" b="1" dirty="0" smtClean="0">
                <a:latin typeface="Arial Black" panose="020B0A04020102020204" pitchFamily="34" charset="0"/>
              </a:rPr>
              <a:t>	</a:t>
            </a:r>
            <a:r>
              <a:rPr lang="en-US" altLang="en-US" dirty="0" smtClean="0">
                <a:solidFill>
                  <a:srgbClr val="00B050"/>
                </a:solidFill>
                <a:latin typeface="Arial Black" panose="020B0A04020102020204" pitchFamily="34" charset="0"/>
              </a:rPr>
              <a:t>I went home </a:t>
            </a:r>
            <a:r>
              <a:rPr lang="en-US" altLang="en-US" dirty="0" smtClean="0">
                <a:solidFill>
                  <a:srgbClr val="FF0000"/>
                </a:solidFill>
                <a:latin typeface="Arial Black" panose="020B0A04020102020204" pitchFamily="34" charset="0"/>
              </a:rPr>
              <a:t>because it was getting late</a:t>
            </a:r>
            <a:r>
              <a:rPr lang="en-US" altLang="en-US" dirty="0" smtClean="0">
                <a:latin typeface="Arial Black" panose="020B0A04020102020204" pitchFamily="34" charset="0"/>
              </a:rPr>
              <a:t>, but </a:t>
            </a:r>
            <a:r>
              <a:rPr lang="en-US" altLang="en-US" dirty="0" smtClean="0">
                <a:solidFill>
                  <a:srgbClr val="00B050"/>
                </a:solidFill>
                <a:latin typeface="Arial Black" panose="020B0A04020102020204" pitchFamily="34" charset="0"/>
              </a:rPr>
              <a:t>I had to wait on the porch</a:t>
            </a:r>
            <a:r>
              <a:rPr lang="en-US" altLang="en-US" dirty="0" smtClean="0">
                <a:latin typeface="Arial Black" panose="020B0A04020102020204" pitchFamily="34" charset="0"/>
              </a:rPr>
              <a:t> </a:t>
            </a:r>
            <a:r>
              <a:rPr lang="en-US" altLang="en-US" dirty="0" smtClean="0">
                <a:solidFill>
                  <a:srgbClr val="FF0000"/>
                </a:solidFill>
                <a:latin typeface="Arial Black" panose="020B0A04020102020204" pitchFamily="34" charset="0"/>
              </a:rPr>
              <a:t>until my mom got home anyway.</a:t>
            </a:r>
            <a:endParaRPr lang="en-US" altLang="en-US" b="1" dirty="0" smtClean="0">
              <a:solidFill>
                <a:srgbClr val="FF0000"/>
              </a:solidFill>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31941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0025"/>
            <a:ext cx="11214100" cy="917575"/>
          </a:xfrm>
        </p:spPr>
        <p:txBody>
          <a:bodyPr/>
          <a:lstStyle/>
          <a:p>
            <a:pPr algn="ctr"/>
            <a:r>
              <a:rPr lang="en-US" dirty="0" smtClean="0">
                <a:latin typeface="Arial Black" panose="020B0A04020102020204" pitchFamily="34" charset="0"/>
              </a:rPr>
              <a:t>Conventions – Sentence Structure</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016000"/>
            <a:ext cx="11480800" cy="5714999"/>
          </a:xfrm>
          <a:prstGeom prst="rect">
            <a:avLst/>
          </a:prstGeom>
        </p:spPr>
      </p:pic>
    </p:spTree>
    <p:extLst>
      <p:ext uri="{BB962C8B-B14F-4D97-AF65-F5344CB8AC3E}">
        <p14:creationId xmlns:p14="http://schemas.microsoft.com/office/powerpoint/2010/main" val="3968179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dirty="0" smtClean="0">
                <a:latin typeface="Arial Black" panose="020B0A04020102020204" pitchFamily="34" charset="0"/>
              </a:rPr>
              <a:t>Edgar Allan Poe</a:t>
            </a:r>
            <a:endParaRPr lang="en-US" dirty="0">
              <a:latin typeface="Arial Black" panose="020B0A04020102020204" pitchFamily="34" charset="0"/>
            </a:endParaRPr>
          </a:p>
        </p:txBody>
      </p:sp>
      <p:sp>
        <p:nvSpPr>
          <p:cNvPr id="3" name="Content Placeholder 2"/>
          <p:cNvSpPr>
            <a:spLocks noGrp="1"/>
          </p:cNvSpPr>
          <p:nvPr>
            <p:ph idx="1"/>
          </p:nvPr>
        </p:nvSpPr>
        <p:spPr>
          <a:xfrm>
            <a:off x="838200" y="1117600"/>
            <a:ext cx="10515600" cy="5562600"/>
          </a:xfrm>
        </p:spPr>
        <p:txBody>
          <a:bodyPr>
            <a:normAutofit fontScale="77500" lnSpcReduction="20000"/>
          </a:bodyPr>
          <a:lstStyle/>
          <a:p>
            <a:r>
              <a:rPr lang="en-US" b="1" dirty="0">
                <a:latin typeface="Arial Black" panose="020B0A04020102020204" pitchFamily="34" charset="0"/>
              </a:rPr>
              <a:t>Edgar Allan Poe</a:t>
            </a:r>
            <a:r>
              <a:rPr lang="en-US" dirty="0">
                <a:latin typeface="Arial Black" panose="020B0A04020102020204" pitchFamily="34" charset="0"/>
              </a:rPr>
              <a:t> (1809–1849) is regarded as the first American literary critic and the inventor of the detective story. </a:t>
            </a:r>
            <a:endParaRPr lang="en-US" dirty="0" smtClean="0">
              <a:latin typeface="Arial Black" panose="020B0A04020102020204" pitchFamily="34" charset="0"/>
            </a:endParaRPr>
          </a:p>
          <a:p>
            <a:r>
              <a:rPr lang="en-US" dirty="0" smtClean="0">
                <a:latin typeface="Arial Black" panose="020B0A04020102020204" pitchFamily="34" charset="0"/>
              </a:rPr>
              <a:t>Despite </a:t>
            </a:r>
            <a:r>
              <a:rPr lang="en-US" dirty="0">
                <a:latin typeface="Arial Black" panose="020B0A04020102020204" pitchFamily="34" charset="0"/>
              </a:rPr>
              <a:t>his literary success, Poe’s life was almost as dark and dismal as the fiction he wrote. </a:t>
            </a:r>
            <a:endParaRPr lang="en-US" dirty="0" smtClean="0">
              <a:latin typeface="Arial Black" panose="020B0A04020102020204" pitchFamily="34" charset="0"/>
            </a:endParaRPr>
          </a:p>
          <a:p>
            <a:r>
              <a:rPr lang="en-US" dirty="0" smtClean="0">
                <a:latin typeface="Arial Black" panose="020B0A04020102020204" pitchFamily="34" charset="0"/>
              </a:rPr>
              <a:t>Shortly </a:t>
            </a:r>
            <a:r>
              <a:rPr lang="en-US" dirty="0">
                <a:latin typeface="Arial Black" panose="020B0A04020102020204" pitchFamily="34" charset="0"/>
              </a:rPr>
              <a:t>after his birth, his father deserted the family, and his mother died. </a:t>
            </a:r>
            <a:endParaRPr lang="en-US" dirty="0" smtClean="0">
              <a:latin typeface="Arial Black" panose="020B0A04020102020204" pitchFamily="34" charset="0"/>
            </a:endParaRPr>
          </a:p>
          <a:p>
            <a:r>
              <a:rPr lang="en-US" dirty="0" smtClean="0">
                <a:latin typeface="Arial Black" panose="020B0A04020102020204" pitchFamily="34" charset="0"/>
              </a:rPr>
              <a:t>He </a:t>
            </a:r>
            <a:r>
              <a:rPr lang="en-US" dirty="0">
                <a:latin typeface="Arial Black" panose="020B0A04020102020204" pitchFamily="34" charset="0"/>
              </a:rPr>
              <a:t>was raised by a wealthy yet miserly merchant and lived most of his adult life in extreme poverty. </a:t>
            </a:r>
            <a:endParaRPr lang="en-US" dirty="0" smtClean="0">
              <a:latin typeface="Arial Black" panose="020B0A04020102020204" pitchFamily="34" charset="0"/>
            </a:endParaRPr>
          </a:p>
          <a:p>
            <a:r>
              <a:rPr lang="en-US" dirty="0" smtClean="0">
                <a:latin typeface="Arial Black" panose="020B0A04020102020204" pitchFamily="34" charset="0"/>
              </a:rPr>
              <a:t>Poe </a:t>
            </a:r>
            <a:r>
              <a:rPr lang="en-US" dirty="0">
                <a:latin typeface="Arial Black" panose="020B0A04020102020204" pitchFamily="34" charset="0"/>
              </a:rPr>
              <a:t>died at the age of 40. The circumstances of his death remain a mystery</a:t>
            </a:r>
            <a:r>
              <a:rPr lang="en-US" dirty="0" smtClean="0">
                <a:latin typeface="Arial Black" panose="020B0A04020102020204" pitchFamily="34" charset="0"/>
              </a:rPr>
              <a:t>.</a:t>
            </a:r>
          </a:p>
          <a:p>
            <a:pPr lvl="1"/>
            <a:r>
              <a:rPr lang="en-US" dirty="0">
                <a:latin typeface="Arial Black" panose="020B0A04020102020204" pitchFamily="34" charset="0"/>
              </a:rPr>
              <a:t>On October 3, 1849, Poe was found delirious on the streets of Baltimore, "in great distress, and... in need of immediate assistance", according to Joseph W. Walker who found him</a:t>
            </a:r>
            <a:r>
              <a:rPr lang="en-US" dirty="0" smtClean="0">
                <a:latin typeface="Arial Black" panose="020B0A04020102020204" pitchFamily="34" charset="0"/>
              </a:rPr>
              <a:t>.</a:t>
            </a:r>
            <a:r>
              <a:rPr lang="en-US" dirty="0">
                <a:latin typeface="Arial Black" panose="020B0A04020102020204" pitchFamily="34" charset="0"/>
              </a:rPr>
              <a:t> He was taken to the Washington Medical College where he died on Sunday, October 7, 1849 at 5:00 in the </a:t>
            </a:r>
            <a:r>
              <a:rPr lang="en-US" dirty="0" smtClean="0">
                <a:latin typeface="Arial Black" panose="020B0A04020102020204" pitchFamily="34" charset="0"/>
              </a:rPr>
              <a:t>morning.</a:t>
            </a:r>
            <a:r>
              <a:rPr lang="en-US" baseline="30000" dirty="0">
                <a:latin typeface="Arial Black" panose="020B0A04020102020204" pitchFamily="34" charset="0"/>
              </a:rPr>
              <a:t> </a:t>
            </a:r>
            <a:r>
              <a:rPr lang="en-US" dirty="0" smtClean="0">
                <a:latin typeface="Arial Black" panose="020B0A04020102020204" pitchFamily="34" charset="0"/>
              </a:rPr>
              <a:t>Poe </a:t>
            </a:r>
            <a:r>
              <a:rPr lang="en-US" dirty="0">
                <a:latin typeface="Arial Black" panose="020B0A04020102020204" pitchFamily="34" charset="0"/>
              </a:rPr>
              <a:t>was never coherent long enough to explain how he came to be in his dire condition and, oddly, was wearing clothes that were not his own. He is said to have repeatedly called out the name "Reynolds" on the night before his death, though it is unclear to whom he was referring. Some sources say that Poe's final words were "Lord help my poor soul</a:t>
            </a:r>
            <a:r>
              <a:rPr lang="en-US" dirty="0" smtClean="0">
                <a:latin typeface="Arial Black" panose="020B0A04020102020204" pitchFamily="34" charset="0"/>
              </a:rPr>
              <a:t>".</a:t>
            </a:r>
            <a:r>
              <a:rPr lang="en-US" baseline="30000" dirty="0">
                <a:latin typeface="Arial Black" panose="020B0A04020102020204" pitchFamily="34" charset="0"/>
              </a:rPr>
              <a:t> </a:t>
            </a:r>
            <a:r>
              <a:rPr lang="en-US" dirty="0" smtClean="0">
                <a:latin typeface="Arial Black" panose="020B0A04020102020204" pitchFamily="34" charset="0"/>
              </a:rPr>
              <a:t>All </a:t>
            </a:r>
            <a:r>
              <a:rPr lang="en-US" dirty="0">
                <a:latin typeface="Arial Black" panose="020B0A04020102020204" pitchFamily="34" charset="0"/>
              </a:rPr>
              <a:t>medical records have been lost, including his death certificate</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37085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dirty="0" smtClean="0">
                <a:latin typeface="Arial Black" panose="020B0A04020102020204" pitchFamily="34" charset="0"/>
              </a:rPr>
              <a:t>Edgar Allan Poe</a:t>
            </a:r>
            <a:endParaRPr lang="en-US" dirty="0">
              <a:latin typeface="Arial Black" panose="020B0A04020102020204" pitchFamily="34" charset="0"/>
            </a:endParaRPr>
          </a:p>
        </p:txBody>
      </p:sp>
      <p:sp>
        <p:nvSpPr>
          <p:cNvPr id="3" name="Content Placeholder 2"/>
          <p:cNvSpPr>
            <a:spLocks noGrp="1"/>
          </p:cNvSpPr>
          <p:nvPr>
            <p:ph idx="1"/>
          </p:nvPr>
        </p:nvSpPr>
        <p:spPr>
          <a:xfrm>
            <a:off x="838200" y="1117600"/>
            <a:ext cx="10515600" cy="5562600"/>
          </a:xfrm>
        </p:spPr>
        <p:txBody>
          <a:bodyPr>
            <a:normAutofit/>
          </a:bodyPr>
          <a:lstStyle/>
          <a:p>
            <a:r>
              <a:rPr lang="en-US" dirty="0" smtClean="0">
                <a:latin typeface="Arial Black" panose="020B0A04020102020204" pitchFamily="34" charset="0"/>
              </a:rPr>
              <a:t>Some of Poe’s most famous works include:</a:t>
            </a:r>
          </a:p>
          <a:p>
            <a:pPr marL="0" indent="0">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“The Raven”</a:t>
            </a:r>
          </a:p>
          <a:p>
            <a:pPr marL="0" indent="0" algn="ctr">
              <a:buNone/>
            </a:pPr>
            <a:r>
              <a:rPr lang="en-US" dirty="0" smtClean="0">
                <a:latin typeface="Arial Black" panose="020B0A04020102020204" pitchFamily="34" charset="0"/>
              </a:rPr>
              <a:t>“The Cask of Amontillado”</a:t>
            </a:r>
          </a:p>
          <a:p>
            <a:pPr marL="0" indent="0" algn="ctr">
              <a:buNone/>
            </a:pPr>
            <a:r>
              <a:rPr lang="en-US" dirty="0" smtClean="0">
                <a:latin typeface="Arial Black" panose="020B0A04020102020204" pitchFamily="34" charset="0"/>
              </a:rPr>
              <a:t>“The Masque of the Red Death”</a:t>
            </a:r>
          </a:p>
          <a:p>
            <a:pPr marL="0" indent="0" algn="ctr">
              <a:buNone/>
            </a:pPr>
            <a:r>
              <a:rPr lang="en-US" dirty="0" smtClean="0">
                <a:latin typeface="Arial Black" panose="020B0A04020102020204" pitchFamily="34" charset="0"/>
              </a:rPr>
              <a:t>“The Tell-Tale Heart”</a:t>
            </a:r>
          </a:p>
          <a:p>
            <a:pPr marL="0" indent="0" algn="ctr">
              <a:buNone/>
            </a:pPr>
            <a:r>
              <a:rPr lang="en-US" dirty="0" smtClean="0">
                <a:latin typeface="Arial Black" panose="020B0A04020102020204" pitchFamily="34" charset="0"/>
              </a:rPr>
              <a:t>“The Murders in the Rue Morgue”</a:t>
            </a:r>
          </a:p>
          <a:p>
            <a:pPr marL="0" indent="0" algn="ctr">
              <a:buNone/>
            </a:pPr>
            <a:r>
              <a:rPr lang="en-US" dirty="0" smtClean="0">
                <a:latin typeface="Arial Black" panose="020B0A04020102020204" pitchFamily="34" charset="0"/>
              </a:rPr>
              <a:t>“The Fall of the House of Usher”</a:t>
            </a:r>
          </a:p>
          <a:p>
            <a:pPr marL="0" indent="0" algn="ctr">
              <a:buNone/>
            </a:pPr>
            <a:r>
              <a:rPr lang="en-US" dirty="0" smtClean="0">
                <a:latin typeface="Arial Black" panose="020B0A04020102020204" pitchFamily="34" charset="0"/>
              </a:rPr>
              <a:t>"</a:t>
            </a:r>
            <a:r>
              <a:rPr lang="en-US" dirty="0" err="1" smtClean="0">
                <a:latin typeface="Arial Black" panose="020B0A04020102020204" pitchFamily="34" charset="0"/>
              </a:rPr>
              <a:t>Metzengerstein</a:t>
            </a:r>
            <a:r>
              <a:rPr lang="en-US" dirty="0" smtClean="0">
                <a:latin typeface="Arial Black" panose="020B0A04020102020204" pitchFamily="34" charset="0"/>
              </a:rPr>
              <a:t>" </a:t>
            </a:r>
          </a:p>
          <a:p>
            <a:pPr marL="0" indent="0" algn="ctr">
              <a:buNone/>
            </a:pPr>
            <a:r>
              <a:rPr lang="en-US" dirty="0" smtClean="0">
                <a:latin typeface="Arial Black" panose="020B0A04020102020204" pitchFamily="34" charset="0"/>
              </a:rPr>
              <a:t>"The Gold Bug"</a:t>
            </a:r>
            <a:endParaRPr lang="en-US" dirty="0">
              <a:latin typeface="Arial Black" panose="020B0A04020102020204" pitchFamily="34" charset="0"/>
            </a:endParaRPr>
          </a:p>
        </p:txBody>
      </p:sp>
    </p:spTree>
    <p:extLst>
      <p:ext uri="{BB962C8B-B14F-4D97-AF65-F5344CB8AC3E}">
        <p14:creationId xmlns:p14="http://schemas.microsoft.com/office/powerpoint/2010/main" val="328992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fontScale="92500" lnSpcReduction="20000"/>
          </a:bodyPr>
          <a:lstStyle/>
          <a:p>
            <a:pPr marL="0" indent="0" algn="ctr">
              <a:buNone/>
            </a:pPr>
            <a:endParaRPr lang="en-US" sz="36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Vocabulary Slides for</a:t>
            </a:r>
          </a:p>
          <a:p>
            <a:pPr marL="0" indent="0" algn="ctr">
              <a:buNone/>
            </a:pPr>
            <a:r>
              <a:rPr lang="en-US" sz="4800" b="1" dirty="0" smtClean="0">
                <a:latin typeface="Arial Black" panose="020B0A04020102020204" pitchFamily="34" charset="0"/>
              </a:rPr>
              <a:t>“My Introduction to Gothic Literature”</a:t>
            </a:r>
          </a:p>
          <a:p>
            <a:pPr marL="0" indent="0" algn="ctr">
              <a:buNone/>
            </a:pPr>
            <a:r>
              <a:rPr lang="en-US" sz="4800" b="1" dirty="0" smtClean="0">
                <a:latin typeface="Arial Black" panose="020B0A04020102020204" pitchFamily="34" charset="0"/>
              </a:rPr>
              <a:t>And</a:t>
            </a:r>
          </a:p>
          <a:p>
            <a:pPr marL="0" indent="0" algn="ctr">
              <a:buNone/>
            </a:pPr>
            <a:r>
              <a:rPr lang="en-US" sz="4800" b="1" dirty="0" smtClean="0">
                <a:latin typeface="Arial Black" panose="020B0A04020102020204" pitchFamily="34" charset="0"/>
              </a:rPr>
              <a:t>“The Fall of the House of Usher”</a:t>
            </a:r>
          </a:p>
          <a:p>
            <a:pPr marL="0" indent="0" algn="ctr">
              <a:buNone/>
            </a:pPr>
            <a:endParaRPr lang="en-US" sz="3000" b="1" dirty="0">
              <a:effectLst/>
              <a:latin typeface="Arial Black" panose="020B0A04020102020204" pitchFamily="34" charset="0"/>
            </a:endParaRPr>
          </a:p>
          <a:p>
            <a:pPr marL="0" indent="0" algn="ctr">
              <a:buNone/>
            </a:pPr>
            <a:r>
              <a:rPr lang="en-US" sz="4800" b="1" dirty="0" smtClean="0">
                <a:latin typeface="Arial Black" panose="020B0A04020102020204" pitchFamily="34" charset="0"/>
              </a:rPr>
              <a:t>DUE TUESDAY BY 7:00 a.m.</a:t>
            </a:r>
            <a:endParaRPr lang="en-US" sz="5200" b="0" dirty="0" smtClean="0">
              <a:effectLst/>
              <a:latin typeface="Arial Black" panose="020B0A04020102020204" pitchFamily="34" charset="0"/>
            </a:endParaRPr>
          </a:p>
          <a:p>
            <a:pPr marL="0" indent="0">
              <a:buNone/>
            </a:pPr>
            <a:r>
              <a:rPr lang="en-US" sz="3600" dirty="0" smtClean="0"/>
              <a:t/>
            </a:r>
            <a:br>
              <a:rPr lang="en-US" sz="3600" dirty="0" smtClean="0"/>
            </a:br>
            <a:endParaRPr lang="en-US" sz="3600" dirty="0">
              <a:latin typeface="Arial Black" panose="020B0A04020102020204" pitchFamily="34" charset="0"/>
            </a:endParaRPr>
          </a:p>
        </p:txBody>
      </p:sp>
    </p:spTree>
    <p:extLst>
      <p:ext uri="{BB962C8B-B14F-4D97-AF65-F5344CB8AC3E}">
        <p14:creationId xmlns:p14="http://schemas.microsoft.com/office/powerpoint/2010/main" val="3188099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Write 4 sentences. Number and label them as follows:</a:t>
            </a:r>
          </a:p>
          <a:p>
            <a:pPr marL="742950" indent="-742950">
              <a:buAutoNum type="arabicParenR"/>
            </a:pPr>
            <a:r>
              <a:rPr lang="en-US" sz="4000" dirty="0" smtClean="0">
                <a:latin typeface="Arial Black" panose="020B0A04020102020204" pitchFamily="34" charset="0"/>
              </a:rPr>
              <a:t>Simple sentence - _______________</a:t>
            </a:r>
          </a:p>
          <a:p>
            <a:pPr marL="742950" indent="-742950">
              <a:buAutoNum type="arabicParenR"/>
            </a:pPr>
            <a:r>
              <a:rPr lang="en-US" sz="4000" dirty="0" smtClean="0">
                <a:latin typeface="Arial Black" panose="020B0A04020102020204" pitchFamily="34" charset="0"/>
              </a:rPr>
              <a:t>Compound sentence - ___________</a:t>
            </a:r>
          </a:p>
          <a:p>
            <a:pPr marL="742950" indent="-742950">
              <a:buAutoNum type="arabicParenR"/>
            </a:pPr>
            <a:r>
              <a:rPr lang="en-US" sz="4000" dirty="0" smtClean="0">
                <a:latin typeface="Arial Black" panose="020B0A04020102020204" pitchFamily="34" charset="0"/>
              </a:rPr>
              <a:t>Complex Sentence - _____________</a:t>
            </a:r>
          </a:p>
          <a:p>
            <a:pPr marL="742950" indent="-742950">
              <a:buAutoNum type="arabicParenR"/>
            </a:pPr>
            <a:r>
              <a:rPr lang="en-US" sz="4000" dirty="0" smtClean="0">
                <a:latin typeface="Arial Black" panose="020B0A04020102020204" pitchFamily="34" charset="0"/>
              </a:rPr>
              <a:t>Compound-complex sentence - _____________</a:t>
            </a:r>
            <a:endParaRPr lang="en-US" sz="4000" dirty="0">
              <a:latin typeface="Arial Black" panose="020B0A04020102020204" pitchFamily="34" charset="0"/>
            </a:endParaRPr>
          </a:p>
        </p:txBody>
      </p:sp>
      <p:sp>
        <p:nvSpPr>
          <p:cNvPr id="4" name="TextBox 3"/>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11/8/18</a:t>
            </a:r>
            <a:endParaRPr lang="en-US" sz="2000" dirty="0">
              <a:latin typeface="Arial Black" panose="020B0A04020102020204" pitchFamily="34" charset="0"/>
            </a:endParaRPr>
          </a:p>
        </p:txBody>
      </p:sp>
    </p:spTree>
    <p:extLst>
      <p:ext uri="{BB962C8B-B14F-4D97-AF65-F5344CB8AC3E}">
        <p14:creationId xmlns:p14="http://schemas.microsoft.com/office/powerpoint/2010/main" val="1509290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Do you think an author can use the setting of a story to show the state of mind of a character?</a:t>
            </a:r>
          </a:p>
          <a:p>
            <a:pPr marL="0" indent="0" algn="ctr">
              <a:buNone/>
            </a:pPr>
            <a:r>
              <a:rPr lang="en-US" sz="4800" dirty="0" smtClean="0">
                <a:latin typeface="Arial Black" panose="020B0A04020102020204" pitchFamily="34" charset="0"/>
              </a:rPr>
              <a:t>How could this be done?</a:t>
            </a:r>
          </a:p>
          <a:p>
            <a:endParaRPr lang="en-US" sz="4800" dirty="0"/>
          </a:p>
        </p:txBody>
      </p:sp>
      <p:sp>
        <p:nvSpPr>
          <p:cNvPr id="6" name="TextBox 5"/>
          <p:cNvSpPr txBox="1"/>
          <p:nvPr/>
        </p:nvSpPr>
        <p:spPr>
          <a:xfrm>
            <a:off x="10350500" y="604182"/>
            <a:ext cx="1183337" cy="400110"/>
          </a:xfrm>
          <a:prstGeom prst="rect">
            <a:avLst/>
          </a:prstGeom>
          <a:noFill/>
        </p:spPr>
        <p:txBody>
          <a:bodyPr wrap="none" rtlCol="0">
            <a:spAutoFit/>
          </a:bodyPr>
          <a:lstStyle/>
          <a:p>
            <a:r>
              <a:rPr lang="en-US" sz="2000" dirty="0" smtClean="0">
                <a:latin typeface="Arial Black" panose="020B0A04020102020204" pitchFamily="34" charset="0"/>
              </a:rPr>
              <a:t>11/9/18</a:t>
            </a:r>
            <a:endParaRPr lang="en-US" sz="2000" dirty="0">
              <a:latin typeface="Arial Black" panose="020B0A04020102020204" pitchFamily="34" charset="0"/>
            </a:endParaRPr>
          </a:p>
        </p:txBody>
      </p:sp>
    </p:spTree>
    <p:extLst>
      <p:ext uri="{BB962C8B-B14F-4D97-AF65-F5344CB8AC3E}">
        <p14:creationId xmlns:p14="http://schemas.microsoft.com/office/powerpoint/2010/main" val="209212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Do you think an author can use the setting of a story to show the state of mind of a character?</a:t>
            </a:r>
          </a:p>
          <a:p>
            <a:pPr marL="0" indent="0" algn="ctr">
              <a:buNone/>
            </a:pPr>
            <a:r>
              <a:rPr lang="en-US" sz="4400" dirty="0" smtClean="0">
                <a:latin typeface="Arial Black" panose="020B0A04020102020204" pitchFamily="34" charset="0"/>
              </a:rPr>
              <a:t>How could this be done?</a:t>
            </a:r>
          </a:p>
          <a:p>
            <a:endParaRPr lang="en-US" sz="4400" dirty="0"/>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11/9/18</a:t>
            </a:r>
            <a:endParaRPr lang="en-US" sz="2000" dirty="0">
              <a:latin typeface="Arial Black" panose="020B0A04020102020204" pitchFamily="34" charset="0"/>
            </a:endParaRPr>
          </a:p>
        </p:txBody>
      </p:sp>
    </p:spTree>
    <p:extLst>
      <p:ext uri="{BB962C8B-B14F-4D97-AF65-F5344CB8AC3E}">
        <p14:creationId xmlns:p14="http://schemas.microsoft.com/office/powerpoint/2010/main" val="77334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Spooky Business – American Economy</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Let’s watch this short video…</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hlinkClick r:id="rId2"/>
              </a:rPr>
              <a:t>Spooky Business – American Economy</a:t>
            </a:r>
            <a:endParaRPr lang="en-US" sz="3600"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Why do you think Halloween is such big business?</a:t>
            </a:r>
            <a:endParaRPr lang="en-US" sz="3600" dirty="0">
              <a:latin typeface="Arial Black" panose="020B0A04020102020204" pitchFamily="34" charset="0"/>
            </a:endParaRPr>
          </a:p>
        </p:txBody>
      </p:sp>
    </p:spTree>
    <p:extLst>
      <p:ext uri="{BB962C8B-B14F-4D97-AF65-F5344CB8AC3E}">
        <p14:creationId xmlns:p14="http://schemas.microsoft.com/office/powerpoint/2010/main" val="949732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a:t>
            </a:r>
            <a:r>
              <a:rPr lang="en-US" sz="3600" dirty="0" smtClean="0">
                <a:latin typeface="Arial Black" panose="020B0A04020102020204" pitchFamily="34" charset="0"/>
              </a:rPr>
              <a:t>tone.</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CCSS.ELA-LITERACY.RL.9-10.4</a:t>
            </a:r>
            <a:endParaRPr lang="en-US" sz="3600" dirty="0">
              <a:latin typeface="Arial Black" panose="020B0A04020102020204" pitchFamily="34" charset="0"/>
            </a:endParaRPr>
          </a:p>
        </p:txBody>
      </p:sp>
    </p:spTree>
    <p:extLst>
      <p:ext uri="{BB962C8B-B14F-4D97-AF65-F5344CB8AC3E}">
        <p14:creationId xmlns:p14="http://schemas.microsoft.com/office/powerpoint/2010/main" val="2335787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66775"/>
          </a:xfrm>
        </p:spPr>
        <p:txBody>
          <a:bodyPr/>
          <a:lstStyle/>
          <a:p>
            <a:pPr algn="ctr"/>
            <a:r>
              <a:rPr lang="en-US" dirty="0" smtClean="0">
                <a:latin typeface="Arial Black" panose="020B0A04020102020204" pitchFamily="34" charset="0"/>
              </a:rPr>
              <a:t>The Fall of the House of Usher</a:t>
            </a:r>
            <a:endParaRPr lang="en-US" dirty="0">
              <a:latin typeface="Arial Black" panose="020B0A04020102020204" pitchFamily="34" charset="0"/>
            </a:endParaRPr>
          </a:p>
        </p:txBody>
      </p:sp>
      <p:sp>
        <p:nvSpPr>
          <p:cNvPr id="3" name="Content Placeholder 2"/>
          <p:cNvSpPr>
            <a:spLocks noGrp="1"/>
          </p:cNvSpPr>
          <p:nvPr>
            <p:ph idx="1"/>
          </p:nvPr>
        </p:nvSpPr>
        <p:spPr>
          <a:xfrm>
            <a:off x="838200" y="1028700"/>
            <a:ext cx="10515600" cy="5511800"/>
          </a:xfrm>
        </p:spPr>
        <p:txBody>
          <a:bodyPr>
            <a:normAutofit/>
          </a:bodyPr>
          <a:lstStyle/>
          <a:p>
            <a:pPr marL="0" indent="0" algn="ctr">
              <a:buNone/>
            </a:pPr>
            <a:r>
              <a:rPr lang="en-US" sz="3600" dirty="0" smtClean="0">
                <a:latin typeface="Arial Black" panose="020B0A04020102020204" pitchFamily="34" charset="0"/>
              </a:rPr>
              <a:t>As you read:</a:t>
            </a:r>
          </a:p>
          <a:p>
            <a:r>
              <a:rPr lang="en-US" sz="3600" dirty="0" smtClean="0">
                <a:latin typeface="Arial Black" panose="020B0A04020102020204" pitchFamily="34" charset="0"/>
              </a:rPr>
              <a:t>Highlight any words you do not understand in </a:t>
            </a:r>
            <a:r>
              <a:rPr lang="en-US" sz="3600" dirty="0" smtClean="0">
                <a:solidFill>
                  <a:srgbClr val="FF0000"/>
                </a:solidFill>
                <a:latin typeface="Arial Black" panose="020B0A04020102020204" pitchFamily="34" charset="0"/>
              </a:rPr>
              <a:t>RED</a:t>
            </a:r>
            <a:r>
              <a:rPr lang="en-US" sz="3600" dirty="0" smtClean="0">
                <a:latin typeface="Arial Black" panose="020B0A04020102020204" pitchFamily="34" charset="0"/>
              </a:rPr>
              <a:t>.</a:t>
            </a:r>
          </a:p>
          <a:p>
            <a:pPr marL="0" indent="0">
              <a:buNone/>
            </a:pPr>
            <a:endParaRPr lang="en-US" sz="3600" dirty="0" smtClean="0">
              <a:latin typeface="Arial Black" panose="020B0A04020102020204" pitchFamily="34" charset="0"/>
            </a:endParaRPr>
          </a:p>
          <a:p>
            <a:r>
              <a:rPr lang="en-US" sz="3600" dirty="0" smtClean="0">
                <a:latin typeface="Arial Black" panose="020B0A04020102020204" pitchFamily="34" charset="0"/>
              </a:rPr>
              <a:t>Highlight any words or phrases that describe the house in </a:t>
            </a:r>
            <a:r>
              <a:rPr lang="en-US" sz="3600" dirty="0" smtClean="0">
                <a:solidFill>
                  <a:srgbClr val="0070C0"/>
                </a:solidFill>
                <a:latin typeface="Arial Black" panose="020B0A04020102020204" pitchFamily="34" charset="0"/>
              </a:rPr>
              <a:t>BLUE</a:t>
            </a:r>
            <a:r>
              <a:rPr lang="en-US" sz="3600" dirty="0" smtClean="0">
                <a:latin typeface="Arial Black" panose="020B0A04020102020204" pitchFamily="34" charset="0"/>
              </a:rPr>
              <a:t>.</a:t>
            </a:r>
          </a:p>
          <a:p>
            <a:endParaRPr lang="en-US" sz="3600" dirty="0" smtClean="0">
              <a:latin typeface="Arial Black" panose="020B0A04020102020204" pitchFamily="34" charset="0"/>
            </a:endParaRPr>
          </a:p>
          <a:p>
            <a:r>
              <a:rPr lang="en-US" sz="3600" dirty="0" smtClean="0">
                <a:latin typeface="Arial Black" panose="020B0A04020102020204" pitchFamily="34" charset="0"/>
              </a:rPr>
              <a:t>Highlight any details you read that show how a character feels in </a:t>
            </a:r>
            <a:r>
              <a:rPr lang="en-US" sz="3600" dirty="0" smtClean="0">
                <a:solidFill>
                  <a:srgbClr val="00B050"/>
                </a:solidFill>
                <a:latin typeface="Arial Black" panose="020B0A04020102020204" pitchFamily="34" charset="0"/>
              </a:rPr>
              <a:t>GREEN</a:t>
            </a:r>
            <a:r>
              <a:rPr lang="en-US" sz="3600" dirty="0" smtClean="0">
                <a:latin typeface="Arial Black" panose="020B0A04020102020204" pitchFamily="34" charset="0"/>
              </a:rPr>
              <a:t>.</a:t>
            </a:r>
          </a:p>
          <a:p>
            <a:endParaRPr lang="en-US" sz="3600" dirty="0" smtClean="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1836114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fontScale="47500" lnSpcReduction="20000"/>
          </a:bodyPr>
          <a:lstStyle/>
          <a:p>
            <a:pPr marL="0" indent="0" algn="ctr">
              <a:buNone/>
            </a:pPr>
            <a:endParaRPr lang="en-US" sz="36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Vocabulary Slides for</a:t>
            </a:r>
          </a:p>
          <a:p>
            <a:pPr marL="0" indent="0" algn="ctr">
              <a:buNone/>
            </a:pPr>
            <a:r>
              <a:rPr lang="en-US" sz="4800" b="1" dirty="0" smtClean="0">
                <a:latin typeface="Arial Black" panose="020B0A04020102020204" pitchFamily="34" charset="0"/>
              </a:rPr>
              <a:t>“My Introduction to Gothic Literature”</a:t>
            </a:r>
          </a:p>
          <a:p>
            <a:pPr marL="0" indent="0" algn="ctr">
              <a:buNone/>
            </a:pPr>
            <a:r>
              <a:rPr lang="en-US" sz="4800" b="1" dirty="0" smtClean="0">
                <a:latin typeface="Arial Black" panose="020B0A04020102020204" pitchFamily="34" charset="0"/>
              </a:rPr>
              <a:t>And</a:t>
            </a:r>
          </a:p>
          <a:p>
            <a:pPr marL="0" indent="0" algn="ctr">
              <a:buNone/>
            </a:pPr>
            <a:r>
              <a:rPr lang="en-US" sz="4800" b="1" dirty="0" smtClean="0">
                <a:latin typeface="Arial Black" panose="020B0A04020102020204" pitchFamily="34" charset="0"/>
              </a:rPr>
              <a:t>“The Fall of the House of Usher”</a:t>
            </a:r>
          </a:p>
          <a:p>
            <a:pPr marL="0" indent="0" algn="ctr">
              <a:buNone/>
            </a:pPr>
            <a:endParaRPr lang="en-US" sz="4800" b="1" dirty="0" smtClean="0">
              <a:latin typeface="Arial Black" panose="020B0A04020102020204" pitchFamily="34" charset="0"/>
            </a:endParaRPr>
          </a:p>
          <a:p>
            <a:pPr marL="0" indent="0" algn="ctr">
              <a:buNone/>
            </a:pPr>
            <a:r>
              <a:rPr lang="en-US" sz="4800" b="1" dirty="0">
                <a:latin typeface="Arial Black" panose="020B0A04020102020204" pitchFamily="34" charset="0"/>
              </a:rPr>
              <a:t>DUE TUESDAY BY 7:00 a.m.</a:t>
            </a:r>
            <a:endParaRPr lang="en-US" sz="5200" dirty="0">
              <a:latin typeface="Arial Black" panose="020B0A04020102020204" pitchFamily="34" charset="0"/>
            </a:endParaRPr>
          </a:p>
          <a:p>
            <a:pPr marL="0" indent="0" algn="ctr">
              <a:buNone/>
            </a:pPr>
            <a:endParaRPr lang="en-US" sz="4800" b="1" dirty="0">
              <a:latin typeface="Arial Black" panose="020B0A04020102020204" pitchFamily="34" charset="0"/>
            </a:endParaRPr>
          </a:p>
          <a:p>
            <a:pPr marL="0" indent="0" algn="ctr">
              <a:buNone/>
            </a:pPr>
            <a:r>
              <a:rPr lang="en-US" sz="4800" b="1" dirty="0" smtClean="0">
                <a:latin typeface="Arial Black" panose="020B0A04020102020204" pitchFamily="34" charset="0"/>
              </a:rPr>
              <a:t>AND</a:t>
            </a:r>
          </a:p>
          <a:p>
            <a:pPr marL="0" indent="0" algn="ctr">
              <a:buNone/>
            </a:pPr>
            <a:endParaRPr lang="en-US" sz="4800" b="1" dirty="0">
              <a:latin typeface="Arial Black" panose="020B0A04020102020204" pitchFamily="34" charset="0"/>
            </a:endParaRPr>
          </a:p>
          <a:p>
            <a:pPr marL="0" indent="0" algn="ctr">
              <a:buNone/>
            </a:pPr>
            <a:r>
              <a:rPr lang="en-US" sz="4800" b="1" dirty="0" smtClean="0">
                <a:latin typeface="Arial Black" panose="020B0A04020102020204" pitchFamily="34" charset="0"/>
              </a:rPr>
              <a:t>Questions for “The Fall of the House of Usher”</a:t>
            </a:r>
          </a:p>
          <a:p>
            <a:pPr marL="0" indent="0" algn="ctr">
              <a:buNone/>
            </a:pPr>
            <a:endParaRPr lang="en-US" sz="3000" b="1" dirty="0">
              <a:effectLst/>
              <a:latin typeface="Arial Black" panose="020B0A04020102020204" pitchFamily="34" charset="0"/>
            </a:endParaRPr>
          </a:p>
          <a:p>
            <a:pPr marL="0" indent="0" algn="ctr">
              <a:buNone/>
            </a:pPr>
            <a:r>
              <a:rPr lang="en-US" sz="4800" b="1" smtClean="0">
                <a:latin typeface="Arial Black" panose="020B0A04020102020204" pitchFamily="34" charset="0"/>
              </a:rPr>
              <a:t>DUE THURSDAY </a:t>
            </a:r>
            <a:r>
              <a:rPr lang="en-US" sz="4800" b="1" dirty="0" smtClean="0">
                <a:latin typeface="Arial Black" panose="020B0A04020102020204" pitchFamily="34" charset="0"/>
              </a:rPr>
              <a:t>BY 7:00 a.m.</a:t>
            </a:r>
            <a:endParaRPr lang="en-US" sz="5200" b="0" dirty="0" smtClean="0">
              <a:effectLst/>
              <a:latin typeface="Arial Black" panose="020B0A04020102020204" pitchFamily="34" charset="0"/>
            </a:endParaRPr>
          </a:p>
          <a:p>
            <a:pPr marL="0" indent="0">
              <a:buNone/>
            </a:pPr>
            <a:r>
              <a:rPr lang="en-US" sz="3600" dirty="0" smtClean="0"/>
              <a:t/>
            </a:r>
            <a:br>
              <a:rPr lang="en-US" sz="3600" dirty="0" smtClean="0"/>
            </a:br>
            <a:endParaRPr lang="en-US" sz="3600" dirty="0">
              <a:latin typeface="Arial Black" panose="020B0A04020102020204" pitchFamily="34" charset="0"/>
            </a:endParaRPr>
          </a:p>
        </p:txBody>
      </p:sp>
    </p:spTree>
    <p:extLst>
      <p:ext uri="{BB962C8B-B14F-4D97-AF65-F5344CB8AC3E}">
        <p14:creationId xmlns:p14="http://schemas.microsoft.com/office/powerpoint/2010/main" val="521089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r>
              <a:rPr lang="en-US" sz="4400" dirty="0">
                <a:latin typeface="Arial Black" panose="020B0A04020102020204" pitchFamily="34" charset="0"/>
              </a:rPr>
              <a:t>How would you describe the mood of the story so far?</a:t>
            </a:r>
          </a:p>
          <a:p>
            <a:pPr marL="0" indent="0" algn="ctr">
              <a:buNone/>
            </a:pPr>
            <a:r>
              <a:rPr lang="en-US" sz="3000" dirty="0">
                <a:latin typeface="Arial Black" panose="020B0A04020102020204" pitchFamily="34" charset="0"/>
              </a:rPr>
              <a:t>Remember: Mood is the emotional feeling or atmosphere that a work of literature produces in a reader.</a:t>
            </a:r>
          </a:p>
          <a:p>
            <a:pPr marL="0" indent="0" algn="ctr">
              <a:buNone/>
            </a:pPr>
            <a:r>
              <a:rPr lang="en-US" sz="4400" dirty="0">
                <a:latin typeface="Arial Black" panose="020B0A04020102020204" pitchFamily="34" charset="0"/>
              </a:rPr>
              <a:t>What have you read in the story that helped to set the mood?</a:t>
            </a:r>
            <a:endParaRPr lang="en-US" sz="4400" dirty="0"/>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11/13/18</a:t>
            </a:r>
            <a:endParaRPr lang="en-US" sz="2000" dirty="0">
              <a:latin typeface="Arial Black" panose="020B0A04020102020204" pitchFamily="34" charset="0"/>
            </a:endParaRPr>
          </a:p>
        </p:txBody>
      </p:sp>
    </p:spTree>
    <p:extLst>
      <p:ext uri="{BB962C8B-B14F-4D97-AF65-F5344CB8AC3E}">
        <p14:creationId xmlns:p14="http://schemas.microsoft.com/office/powerpoint/2010/main" val="10644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CCSS.ELA-LITERACY.RL.9-10.4</a:t>
            </a:r>
            <a:endParaRPr lang="en-US" sz="3600" dirty="0">
              <a:latin typeface="Arial Black" panose="020B0A04020102020204" pitchFamily="34" charset="0"/>
            </a:endParaRPr>
          </a:p>
        </p:txBody>
      </p:sp>
    </p:spTree>
    <p:extLst>
      <p:ext uri="{BB962C8B-B14F-4D97-AF65-F5344CB8AC3E}">
        <p14:creationId xmlns:p14="http://schemas.microsoft.com/office/powerpoint/2010/main" val="2648965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66775"/>
          </a:xfrm>
        </p:spPr>
        <p:txBody>
          <a:bodyPr/>
          <a:lstStyle/>
          <a:p>
            <a:pPr algn="ctr"/>
            <a:r>
              <a:rPr lang="en-US" dirty="0" smtClean="0">
                <a:latin typeface="Arial Black" panose="020B0A04020102020204" pitchFamily="34" charset="0"/>
              </a:rPr>
              <a:t>The Fall of the House of Usher</a:t>
            </a:r>
            <a:endParaRPr lang="en-US" dirty="0">
              <a:latin typeface="Arial Black" panose="020B0A04020102020204" pitchFamily="34" charset="0"/>
            </a:endParaRPr>
          </a:p>
        </p:txBody>
      </p:sp>
      <p:sp>
        <p:nvSpPr>
          <p:cNvPr id="3" name="Content Placeholder 2"/>
          <p:cNvSpPr>
            <a:spLocks noGrp="1"/>
          </p:cNvSpPr>
          <p:nvPr>
            <p:ph idx="1"/>
          </p:nvPr>
        </p:nvSpPr>
        <p:spPr>
          <a:xfrm>
            <a:off x="838200" y="1028700"/>
            <a:ext cx="10515600" cy="5511800"/>
          </a:xfrm>
        </p:spPr>
        <p:txBody>
          <a:bodyPr>
            <a:normAutofit/>
          </a:bodyPr>
          <a:lstStyle/>
          <a:p>
            <a:pPr marL="0" indent="0" algn="ctr">
              <a:buNone/>
            </a:pPr>
            <a:r>
              <a:rPr lang="en-US" sz="3600" dirty="0" smtClean="0">
                <a:latin typeface="Arial Black" panose="020B0A04020102020204" pitchFamily="34" charset="0"/>
              </a:rPr>
              <a:t>As you read:</a:t>
            </a:r>
          </a:p>
          <a:p>
            <a:r>
              <a:rPr lang="en-US" sz="3600" dirty="0" smtClean="0">
                <a:latin typeface="Arial Black" panose="020B0A04020102020204" pitchFamily="34" charset="0"/>
              </a:rPr>
              <a:t>Highlight any words you do not understand in </a:t>
            </a:r>
            <a:r>
              <a:rPr lang="en-US" sz="3600" dirty="0" smtClean="0">
                <a:solidFill>
                  <a:srgbClr val="FF0000"/>
                </a:solidFill>
                <a:latin typeface="Arial Black" panose="020B0A04020102020204" pitchFamily="34" charset="0"/>
              </a:rPr>
              <a:t>RED</a:t>
            </a:r>
            <a:r>
              <a:rPr lang="en-US" sz="3600" dirty="0" smtClean="0">
                <a:latin typeface="Arial Black" panose="020B0A04020102020204" pitchFamily="34" charset="0"/>
              </a:rPr>
              <a:t>.</a:t>
            </a:r>
          </a:p>
          <a:p>
            <a:pPr marL="0" indent="0">
              <a:buNone/>
            </a:pPr>
            <a:endParaRPr lang="en-US" sz="3600" dirty="0" smtClean="0">
              <a:latin typeface="Arial Black" panose="020B0A04020102020204" pitchFamily="34" charset="0"/>
            </a:endParaRPr>
          </a:p>
          <a:p>
            <a:r>
              <a:rPr lang="en-US" sz="3600" dirty="0" smtClean="0">
                <a:latin typeface="Arial Black" panose="020B0A04020102020204" pitchFamily="34" charset="0"/>
              </a:rPr>
              <a:t>Highlight any words or phrases that describe Usher’s actions and/or show his mental state in </a:t>
            </a:r>
            <a:r>
              <a:rPr lang="en-US" sz="3600" dirty="0" smtClean="0">
                <a:solidFill>
                  <a:srgbClr val="00B050"/>
                </a:solidFill>
                <a:latin typeface="Arial Black" panose="020B0A04020102020204" pitchFamily="34" charset="0"/>
              </a:rPr>
              <a:t>GREEN</a:t>
            </a:r>
            <a:r>
              <a:rPr lang="en-US" sz="3600" dirty="0" smtClean="0">
                <a:latin typeface="Arial Black" panose="020B0A04020102020204" pitchFamily="34" charset="0"/>
              </a:rPr>
              <a:t>.</a:t>
            </a:r>
          </a:p>
          <a:p>
            <a:endParaRPr lang="en-US" sz="3600" dirty="0" smtClean="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4214644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fontScale="92500" lnSpcReduction="20000"/>
          </a:bodyPr>
          <a:lstStyle/>
          <a:p>
            <a:pPr marL="0" indent="0" algn="ctr">
              <a:buNone/>
            </a:pPr>
            <a:endParaRPr lang="en-US" sz="3600" dirty="0" smtClean="0">
              <a:latin typeface="Arial Black" panose="020B0A04020102020204" pitchFamily="34" charset="0"/>
            </a:endParaRPr>
          </a:p>
          <a:p>
            <a:pPr marL="0" indent="0" algn="ctr">
              <a:buNone/>
            </a:pPr>
            <a:endParaRPr lang="en-US" sz="5800" b="1" dirty="0">
              <a:latin typeface="Arial Black" panose="020B0A04020102020204" pitchFamily="34" charset="0"/>
            </a:endParaRPr>
          </a:p>
          <a:p>
            <a:pPr marL="0" indent="0" algn="ctr">
              <a:buNone/>
            </a:pPr>
            <a:r>
              <a:rPr lang="en-US" sz="5800" b="1" dirty="0" smtClean="0">
                <a:latin typeface="Arial Black" panose="020B0A04020102020204" pitchFamily="34" charset="0"/>
              </a:rPr>
              <a:t>Questions for “The Fall of the House of Usher”</a:t>
            </a:r>
          </a:p>
          <a:p>
            <a:pPr marL="0" indent="0" algn="ctr">
              <a:buNone/>
            </a:pPr>
            <a:endParaRPr lang="en-US" sz="5800" b="1" dirty="0">
              <a:effectLst/>
              <a:latin typeface="Arial Black" panose="020B0A04020102020204" pitchFamily="34" charset="0"/>
            </a:endParaRPr>
          </a:p>
          <a:p>
            <a:pPr marL="0" indent="0" algn="ctr">
              <a:buNone/>
            </a:pPr>
            <a:r>
              <a:rPr lang="en-US" sz="5800" b="1" dirty="0" smtClean="0">
                <a:latin typeface="Arial Black" panose="020B0A04020102020204" pitchFamily="34" charset="0"/>
              </a:rPr>
              <a:t>DUE THURSDAY BY 7:00 a.m.</a:t>
            </a:r>
            <a:endParaRPr lang="en-US" sz="5800" b="0" dirty="0" smtClean="0">
              <a:effectLst/>
              <a:latin typeface="Arial Black" panose="020B0A04020102020204" pitchFamily="34" charset="0"/>
            </a:endParaRPr>
          </a:p>
          <a:p>
            <a:pPr marL="0" indent="0">
              <a:buNone/>
            </a:pPr>
            <a:r>
              <a:rPr lang="en-US" sz="3600" dirty="0" smtClean="0"/>
              <a:t/>
            </a:r>
            <a:br>
              <a:rPr lang="en-US" sz="3600" dirty="0" smtClean="0"/>
            </a:br>
            <a:endParaRPr lang="en-US" sz="3600" dirty="0">
              <a:latin typeface="Arial Black" panose="020B0A04020102020204" pitchFamily="34" charset="0"/>
            </a:endParaRPr>
          </a:p>
        </p:txBody>
      </p:sp>
    </p:spTree>
    <p:extLst>
      <p:ext uri="{BB962C8B-B14F-4D97-AF65-F5344CB8AC3E}">
        <p14:creationId xmlns:p14="http://schemas.microsoft.com/office/powerpoint/2010/main" val="1509844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r>
              <a:rPr lang="en-US" sz="4400" dirty="0">
                <a:latin typeface="Arial Black" panose="020B0A04020102020204" pitchFamily="34" charset="0"/>
              </a:rPr>
              <a:t>At this point in the story, when he is hearing noises, do you think the narrator has started to lose his mind a little</a:t>
            </a:r>
            <a:r>
              <a:rPr lang="en-US" sz="4400" dirty="0" smtClean="0">
                <a:latin typeface="Arial Black" panose="020B0A04020102020204" pitchFamily="34" charset="0"/>
              </a:rPr>
              <a:t>?  Why or why not?</a:t>
            </a:r>
            <a:endParaRPr lang="en-US" sz="4400" dirty="0">
              <a:latin typeface="Arial Black" panose="020B0A04020102020204" pitchFamily="34" charset="0"/>
            </a:endParaRPr>
          </a:p>
          <a:p>
            <a:pPr marL="0" indent="0" algn="ctr">
              <a:buNone/>
            </a:pPr>
            <a:r>
              <a:rPr lang="en-US" sz="4400" dirty="0">
                <a:latin typeface="Arial Black" panose="020B0A04020102020204" pitchFamily="34" charset="0"/>
              </a:rPr>
              <a:t>Do you think that what he is hearing is real or imaginary?</a:t>
            </a: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11/14/18</a:t>
            </a:r>
            <a:endParaRPr lang="en-US" sz="2000" dirty="0">
              <a:latin typeface="Arial Black" panose="020B0A04020102020204" pitchFamily="34" charset="0"/>
            </a:endParaRPr>
          </a:p>
        </p:txBody>
      </p:sp>
    </p:spTree>
    <p:extLst>
      <p:ext uri="{BB962C8B-B14F-4D97-AF65-F5344CB8AC3E}">
        <p14:creationId xmlns:p14="http://schemas.microsoft.com/office/powerpoint/2010/main" val="1375920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CCSS.ELA-LITERACY.RL.9-10.4</a:t>
            </a:r>
            <a:endParaRPr lang="en-US" sz="3600" dirty="0">
              <a:latin typeface="Arial Black" panose="020B0A04020102020204" pitchFamily="34" charset="0"/>
            </a:endParaRPr>
          </a:p>
        </p:txBody>
      </p:sp>
    </p:spTree>
    <p:extLst>
      <p:ext uri="{BB962C8B-B14F-4D97-AF65-F5344CB8AC3E}">
        <p14:creationId xmlns:p14="http://schemas.microsoft.com/office/powerpoint/2010/main" val="2258861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66775"/>
          </a:xfrm>
        </p:spPr>
        <p:txBody>
          <a:bodyPr/>
          <a:lstStyle/>
          <a:p>
            <a:pPr algn="ctr"/>
            <a:r>
              <a:rPr lang="en-US" dirty="0" smtClean="0">
                <a:latin typeface="Arial Black" panose="020B0A04020102020204" pitchFamily="34" charset="0"/>
              </a:rPr>
              <a:t>The Fall of the House of Usher</a:t>
            </a:r>
            <a:endParaRPr lang="en-US" dirty="0">
              <a:latin typeface="Arial Black" panose="020B0A04020102020204" pitchFamily="34" charset="0"/>
            </a:endParaRPr>
          </a:p>
        </p:txBody>
      </p:sp>
      <p:sp>
        <p:nvSpPr>
          <p:cNvPr id="3" name="Content Placeholder 2"/>
          <p:cNvSpPr>
            <a:spLocks noGrp="1"/>
          </p:cNvSpPr>
          <p:nvPr>
            <p:ph idx="1"/>
          </p:nvPr>
        </p:nvSpPr>
        <p:spPr>
          <a:xfrm>
            <a:off x="838200" y="1028700"/>
            <a:ext cx="10515600" cy="5511800"/>
          </a:xfrm>
        </p:spPr>
        <p:txBody>
          <a:bodyPr>
            <a:normAutofit/>
          </a:bodyPr>
          <a:lstStyle/>
          <a:p>
            <a:pPr marL="0" indent="0" algn="ctr">
              <a:buNone/>
            </a:pPr>
            <a:r>
              <a:rPr lang="en-US" sz="3600" dirty="0" smtClean="0">
                <a:latin typeface="Arial Black" panose="020B0A04020102020204" pitchFamily="34" charset="0"/>
              </a:rPr>
              <a:t>As you read:</a:t>
            </a:r>
          </a:p>
          <a:p>
            <a:r>
              <a:rPr lang="en-US" sz="3600" dirty="0" smtClean="0">
                <a:latin typeface="Arial Black" panose="020B0A04020102020204" pitchFamily="34" charset="0"/>
              </a:rPr>
              <a:t>Highlight any words you do not understand in </a:t>
            </a:r>
            <a:r>
              <a:rPr lang="en-US" sz="3600" dirty="0" smtClean="0">
                <a:solidFill>
                  <a:srgbClr val="FF0000"/>
                </a:solidFill>
                <a:latin typeface="Arial Black" panose="020B0A04020102020204" pitchFamily="34" charset="0"/>
              </a:rPr>
              <a:t>RED</a:t>
            </a:r>
            <a:r>
              <a:rPr lang="en-US" sz="3600" dirty="0" smtClean="0">
                <a:latin typeface="Arial Black" panose="020B0A04020102020204" pitchFamily="34" charset="0"/>
              </a:rPr>
              <a:t>.</a:t>
            </a:r>
          </a:p>
          <a:p>
            <a:pPr marL="0" indent="0">
              <a:buNone/>
            </a:pPr>
            <a:endParaRPr lang="en-US" sz="3600" dirty="0" smtClean="0">
              <a:latin typeface="Arial Black" panose="020B0A04020102020204" pitchFamily="34" charset="0"/>
            </a:endParaRPr>
          </a:p>
          <a:p>
            <a:r>
              <a:rPr lang="en-US" sz="3600" dirty="0" smtClean="0">
                <a:latin typeface="Arial Black" panose="020B0A04020102020204" pitchFamily="34" charset="0"/>
              </a:rPr>
              <a:t>Highlight any words or phrases that describe Usher’s actions and/or show his mental state in </a:t>
            </a:r>
            <a:r>
              <a:rPr lang="en-US" sz="3600" dirty="0" smtClean="0">
                <a:solidFill>
                  <a:srgbClr val="00B050"/>
                </a:solidFill>
                <a:latin typeface="Arial Black" panose="020B0A04020102020204" pitchFamily="34" charset="0"/>
              </a:rPr>
              <a:t>GREEN</a:t>
            </a:r>
            <a:r>
              <a:rPr lang="en-US" sz="3600" dirty="0" smtClean="0">
                <a:latin typeface="Arial Black" panose="020B0A04020102020204" pitchFamily="34" charset="0"/>
              </a:rPr>
              <a:t>.</a:t>
            </a:r>
          </a:p>
          <a:p>
            <a:endParaRPr lang="en-US" sz="3600" dirty="0" smtClean="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1558196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My Introduction to Gothic Literature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Black" panose="020B0A04020102020204" pitchFamily="34" charset="0"/>
              </a:rPr>
              <a:t>Open Google Classroom and pull up the document titled “My Introduction to Gothic Literature.”</a:t>
            </a:r>
          </a:p>
          <a:p>
            <a:r>
              <a:rPr lang="en-US" sz="3200" dirty="0" smtClean="0">
                <a:latin typeface="Arial Black" panose="020B0A04020102020204" pitchFamily="34" charset="0"/>
              </a:rPr>
              <a:t>Let’s read and discuss…</a:t>
            </a:r>
            <a:endParaRPr lang="en-US" sz="3200" dirty="0">
              <a:latin typeface="Arial Black" panose="020B0A04020102020204" pitchFamily="34" charset="0"/>
            </a:endParaRPr>
          </a:p>
        </p:txBody>
      </p:sp>
    </p:spTree>
    <p:extLst>
      <p:ext uri="{BB962C8B-B14F-4D97-AF65-F5344CB8AC3E}">
        <p14:creationId xmlns:p14="http://schemas.microsoft.com/office/powerpoint/2010/main" val="2933600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Close Read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Black" panose="020B0A04020102020204" pitchFamily="34" charset="0"/>
              </a:rPr>
              <a:t>The </a:t>
            </a:r>
            <a:r>
              <a:rPr lang="en-US" sz="3600" dirty="0">
                <a:latin typeface="Arial Black" panose="020B0A04020102020204" pitchFamily="34" charset="0"/>
              </a:rPr>
              <a:t>last paragraph of a narrative often includes a resolution, consolation, or other form of closure. </a:t>
            </a:r>
            <a:endParaRPr lang="en-US" sz="3600" dirty="0" smtClean="0">
              <a:latin typeface="Arial Black" panose="020B0A04020102020204" pitchFamily="34" charset="0"/>
            </a:endParaRPr>
          </a:p>
          <a:p>
            <a:r>
              <a:rPr lang="en-US" sz="3600" dirty="0" smtClean="0">
                <a:latin typeface="Arial Black" panose="020B0A04020102020204" pitchFamily="34" charset="0"/>
              </a:rPr>
              <a:t>Let’s re-read paragraph 48 together.</a:t>
            </a:r>
          </a:p>
          <a:p>
            <a:r>
              <a:rPr lang="en-US" sz="3600" dirty="0" smtClean="0">
                <a:latin typeface="Arial Black" panose="020B0A04020102020204" pitchFamily="34" charset="0"/>
              </a:rPr>
              <a:t>Discuss: Would you judge </a:t>
            </a:r>
            <a:r>
              <a:rPr lang="en-US" sz="3600" dirty="0">
                <a:latin typeface="Arial Black" panose="020B0A04020102020204" pitchFamily="34" charset="0"/>
              </a:rPr>
              <a:t>this paragraph effective or successful as a conclusion to this mysterious story.</a:t>
            </a:r>
          </a:p>
        </p:txBody>
      </p:sp>
    </p:spTree>
    <p:extLst>
      <p:ext uri="{BB962C8B-B14F-4D97-AF65-F5344CB8AC3E}">
        <p14:creationId xmlns:p14="http://schemas.microsoft.com/office/powerpoint/2010/main" val="3091061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Turn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You will now have the chance to write an alternative </a:t>
            </a:r>
            <a:r>
              <a:rPr lang="en-US" sz="4000" dirty="0">
                <a:latin typeface="Arial Black" panose="020B0A04020102020204" pitchFamily="34" charset="0"/>
              </a:rPr>
              <a:t>final </a:t>
            </a:r>
            <a:r>
              <a:rPr lang="en-US" sz="4000" dirty="0" smtClean="0">
                <a:latin typeface="Arial Black" panose="020B0A04020102020204" pitchFamily="34" charset="0"/>
              </a:rPr>
              <a:t>paragraph for this story. </a:t>
            </a:r>
          </a:p>
          <a:p>
            <a:endParaRPr lang="en-US" sz="4000" dirty="0">
              <a:latin typeface="Arial Black" panose="020B0A04020102020204" pitchFamily="34" charset="0"/>
            </a:endParaRPr>
          </a:p>
          <a:p>
            <a:r>
              <a:rPr lang="en-US" sz="4000" dirty="0" smtClean="0">
                <a:latin typeface="Arial Black" panose="020B0A04020102020204" pitchFamily="34" charset="0"/>
              </a:rPr>
              <a:t>After you have written YOUR ending, explain your </a:t>
            </a:r>
            <a:r>
              <a:rPr lang="en-US" sz="4000" dirty="0">
                <a:latin typeface="Arial Black" panose="020B0A04020102020204" pitchFamily="34" charset="0"/>
              </a:rPr>
              <a:t>reasons for </a:t>
            </a:r>
            <a:r>
              <a:rPr lang="en-US" sz="4000" dirty="0" smtClean="0">
                <a:latin typeface="Arial Black" panose="020B0A04020102020204" pitchFamily="34" charset="0"/>
              </a:rPr>
              <a:t>your </a:t>
            </a:r>
            <a:r>
              <a:rPr lang="en-US" sz="4000" dirty="0">
                <a:latin typeface="Arial Black" panose="020B0A04020102020204" pitchFamily="34" charset="0"/>
              </a:rPr>
              <a:t>new </a:t>
            </a:r>
            <a:r>
              <a:rPr lang="en-US" sz="4000" dirty="0" smtClean="0">
                <a:latin typeface="Arial Black" panose="020B0A04020102020204" pitchFamily="34" charset="0"/>
              </a:rPr>
              <a:t>conclusion </a:t>
            </a:r>
            <a:r>
              <a:rPr lang="en-US" sz="4000" dirty="0">
                <a:latin typeface="Arial Black" panose="020B0A04020102020204" pitchFamily="34" charset="0"/>
              </a:rPr>
              <a:t>to the story.</a:t>
            </a:r>
          </a:p>
        </p:txBody>
      </p:sp>
    </p:spTree>
    <p:extLst>
      <p:ext uri="{BB962C8B-B14F-4D97-AF65-F5344CB8AC3E}">
        <p14:creationId xmlns:p14="http://schemas.microsoft.com/office/powerpoint/2010/main" val="1951249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fontScale="92500" lnSpcReduction="10000"/>
          </a:bodyPr>
          <a:lstStyle/>
          <a:p>
            <a:pPr marL="0" indent="0" algn="ctr">
              <a:buNone/>
            </a:pPr>
            <a:r>
              <a:rPr lang="en-US" sz="5400" dirty="0" smtClean="0">
                <a:latin typeface="Arial Black" panose="020B0A04020102020204" pitchFamily="34" charset="0"/>
              </a:rPr>
              <a:t>Questions and</a:t>
            </a:r>
            <a:endParaRPr lang="en-US" sz="5400" b="1" dirty="0" smtClean="0">
              <a:latin typeface="Arial Black" panose="020B0A04020102020204" pitchFamily="34" charset="0"/>
            </a:endParaRPr>
          </a:p>
          <a:p>
            <a:pPr marL="0" indent="0" algn="ctr">
              <a:buNone/>
            </a:pPr>
            <a:r>
              <a:rPr lang="en-US" sz="5800" b="1" dirty="0" smtClean="0">
                <a:latin typeface="Arial Black" panose="020B0A04020102020204" pitchFamily="34" charset="0"/>
              </a:rPr>
              <a:t>Your re-write of the final </a:t>
            </a:r>
            <a:r>
              <a:rPr lang="en-US" sz="5800" b="1" dirty="0" err="1" smtClean="0">
                <a:latin typeface="Arial Black" panose="020B0A04020102020204" pitchFamily="34" charset="0"/>
              </a:rPr>
              <a:t>pargraph</a:t>
            </a:r>
            <a:endParaRPr lang="en-US" sz="5800" b="1" dirty="0" smtClean="0">
              <a:latin typeface="Arial Black" panose="020B0A04020102020204" pitchFamily="34" charset="0"/>
            </a:endParaRPr>
          </a:p>
          <a:p>
            <a:pPr marL="0" indent="0" algn="ctr">
              <a:buNone/>
            </a:pPr>
            <a:endParaRPr lang="en-US" sz="5800" b="1" dirty="0">
              <a:effectLst/>
              <a:latin typeface="Arial Black" panose="020B0A04020102020204" pitchFamily="34" charset="0"/>
            </a:endParaRPr>
          </a:p>
          <a:p>
            <a:pPr marL="0" indent="0" algn="ctr">
              <a:buNone/>
            </a:pPr>
            <a:r>
              <a:rPr lang="en-US" sz="5800" b="1" dirty="0" smtClean="0">
                <a:latin typeface="Arial Black" panose="020B0A04020102020204" pitchFamily="34" charset="0"/>
              </a:rPr>
              <a:t>DUE TOMORROW BY 7:00 a.m.</a:t>
            </a:r>
            <a:endParaRPr lang="en-US" sz="5800" b="0" dirty="0" smtClean="0">
              <a:effectLst/>
              <a:latin typeface="Arial Black" panose="020B0A04020102020204" pitchFamily="34" charset="0"/>
            </a:endParaRPr>
          </a:p>
          <a:p>
            <a:pPr marL="0" indent="0">
              <a:buNone/>
            </a:pPr>
            <a:r>
              <a:rPr lang="en-US" sz="3600" dirty="0" smtClean="0"/>
              <a:t/>
            </a:r>
            <a:br>
              <a:rPr lang="en-US" sz="3600" dirty="0" smtClean="0"/>
            </a:br>
            <a:endParaRPr lang="en-US" sz="3600" dirty="0">
              <a:latin typeface="Arial Black" panose="020B0A04020102020204" pitchFamily="34" charset="0"/>
            </a:endParaRPr>
          </a:p>
        </p:txBody>
      </p:sp>
    </p:spTree>
    <p:extLst>
      <p:ext uri="{BB962C8B-B14F-4D97-AF65-F5344CB8AC3E}">
        <p14:creationId xmlns:p14="http://schemas.microsoft.com/office/powerpoint/2010/main" val="2574077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25"/>
            <a:ext cx="10515600" cy="730876"/>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1"/>
            <a:ext cx="10515600" cy="5237162"/>
          </a:xfrm>
        </p:spPr>
        <p:txBody>
          <a:bodyPr>
            <a:normAutofit fontScale="92500"/>
          </a:bodyPr>
          <a:lstStyle/>
          <a:p>
            <a:pPr marL="0" indent="0" algn="ctr">
              <a:buNone/>
            </a:pPr>
            <a:r>
              <a:rPr lang="en-US" sz="4000" dirty="0" smtClean="0">
                <a:latin typeface="Arial Black" panose="020B0A04020102020204" pitchFamily="34" charset="0"/>
              </a:rPr>
              <a:t>Poe </a:t>
            </a:r>
            <a:r>
              <a:rPr lang="en-US" sz="4000" dirty="0">
                <a:latin typeface="Arial Black" panose="020B0A04020102020204" pitchFamily="34" charset="0"/>
              </a:rPr>
              <a:t>writes the narrative in a way that seems ghostly, but that most of the creepy forces have to do with what is inside the characters’ minds</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 Do you think Poe </a:t>
            </a:r>
            <a:r>
              <a:rPr lang="en-US" sz="4000" dirty="0">
                <a:latin typeface="Arial Black" panose="020B0A04020102020204" pitchFamily="34" charset="0"/>
              </a:rPr>
              <a:t>wants the reader to question what is real and what is </a:t>
            </a:r>
            <a:r>
              <a:rPr lang="en-US" sz="4000" dirty="0" smtClean="0">
                <a:latin typeface="Arial Black" panose="020B0A04020102020204" pitchFamily="34" charset="0"/>
              </a:rPr>
              <a:t>not?</a:t>
            </a:r>
          </a:p>
          <a:p>
            <a:pPr marL="0" indent="0" algn="ctr">
              <a:buNone/>
            </a:pPr>
            <a:r>
              <a:rPr lang="en-US" sz="4000" dirty="0" smtClean="0">
                <a:latin typeface="Arial Black" panose="020B0A04020102020204" pitchFamily="34" charset="0"/>
              </a:rPr>
              <a:t>Why would he want to make us question that?</a:t>
            </a:r>
          </a:p>
        </p:txBody>
      </p:sp>
      <p:sp>
        <p:nvSpPr>
          <p:cNvPr id="4" name="TextBox 3"/>
          <p:cNvSpPr txBox="1"/>
          <p:nvPr/>
        </p:nvSpPr>
        <p:spPr>
          <a:xfrm>
            <a:off x="10325100" y="374308"/>
            <a:ext cx="1354858" cy="400110"/>
          </a:xfrm>
          <a:prstGeom prst="rect">
            <a:avLst/>
          </a:prstGeom>
          <a:noFill/>
        </p:spPr>
        <p:txBody>
          <a:bodyPr wrap="none" rtlCol="0">
            <a:spAutoFit/>
          </a:bodyPr>
          <a:lstStyle/>
          <a:p>
            <a:r>
              <a:rPr lang="en-US" sz="2000" dirty="0" smtClean="0">
                <a:latin typeface="Arial Black" panose="020B0A04020102020204" pitchFamily="34" charset="0"/>
              </a:rPr>
              <a:t>11/14/18</a:t>
            </a:r>
            <a:endParaRPr lang="en-US" sz="2000" dirty="0">
              <a:latin typeface="Arial Black" panose="020B0A04020102020204" pitchFamily="34" charset="0"/>
            </a:endParaRPr>
          </a:p>
        </p:txBody>
      </p:sp>
    </p:spTree>
    <p:extLst>
      <p:ext uri="{BB962C8B-B14F-4D97-AF65-F5344CB8AC3E}">
        <p14:creationId xmlns:p14="http://schemas.microsoft.com/office/powerpoint/2010/main" val="3632546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lnSpcReduction="10000"/>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a:latin typeface="Arial Black" panose="020B0A04020102020204" pitchFamily="34" charset="0"/>
              </a:rPr>
              <a:t>Did you find Poe’s story scary?</a:t>
            </a:r>
          </a:p>
          <a:p>
            <a:pPr marL="0" indent="0" algn="ctr">
              <a:buNone/>
            </a:pPr>
            <a:r>
              <a:rPr lang="en-US" sz="4800" dirty="0">
                <a:latin typeface="Arial Black" panose="020B0A04020102020204" pitchFamily="34" charset="0"/>
              </a:rPr>
              <a:t>If so, what was it about it that made it scary?</a:t>
            </a:r>
          </a:p>
          <a:p>
            <a:pPr marL="0" indent="0" algn="ctr">
              <a:buNone/>
            </a:pPr>
            <a:r>
              <a:rPr lang="en-US" sz="4800" dirty="0">
                <a:latin typeface="Arial Black" panose="020B0A04020102020204" pitchFamily="34" charset="0"/>
              </a:rPr>
              <a:t>If not, what do you think was lacking that could have made it scary?</a:t>
            </a:r>
          </a:p>
          <a:p>
            <a:endParaRPr lang="en-US" sz="4800" dirty="0"/>
          </a:p>
        </p:txBody>
      </p:sp>
      <p:sp>
        <p:nvSpPr>
          <p:cNvPr id="6" name="TextBox 5"/>
          <p:cNvSpPr txBox="1"/>
          <p:nvPr/>
        </p:nvSpPr>
        <p:spPr>
          <a:xfrm>
            <a:off x="10350500" y="604182"/>
            <a:ext cx="1354858" cy="400110"/>
          </a:xfrm>
          <a:prstGeom prst="rect">
            <a:avLst/>
          </a:prstGeom>
          <a:noFill/>
        </p:spPr>
        <p:txBody>
          <a:bodyPr wrap="none" rtlCol="0">
            <a:spAutoFit/>
          </a:bodyPr>
          <a:lstStyle/>
          <a:p>
            <a:r>
              <a:rPr lang="en-US" sz="2000" dirty="0" smtClean="0">
                <a:latin typeface="Arial Black" panose="020B0A04020102020204" pitchFamily="34" charset="0"/>
              </a:rPr>
              <a:t>11/15/18</a:t>
            </a:r>
            <a:endParaRPr lang="en-US" sz="2000" dirty="0">
              <a:latin typeface="Arial Black" panose="020B0A04020102020204" pitchFamily="34" charset="0"/>
            </a:endParaRPr>
          </a:p>
        </p:txBody>
      </p:sp>
    </p:spTree>
    <p:extLst>
      <p:ext uri="{BB962C8B-B14F-4D97-AF65-F5344CB8AC3E}">
        <p14:creationId xmlns:p14="http://schemas.microsoft.com/office/powerpoint/2010/main" val="181063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200" dirty="0" smtClean="0">
                <a:latin typeface="Arial Black" panose="020B0A04020102020204" pitchFamily="34" charset="0"/>
              </a:rPr>
              <a:t>Now write about the following:</a:t>
            </a:r>
            <a:endParaRPr lang="en-US" sz="35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Did you find Poe’s story scary?</a:t>
            </a:r>
          </a:p>
          <a:p>
            <a:pPr marL="0" indent="0" algn="ctr">
              <a:buNone/>
            </a:pPr>
            <a:r>
              <a:rPr lang="en-US" sz="4400" dirty="0" smtClean="0">
                <a:latin typeface="Arial Black" panose="020B0A04020102020204" pitchFamily="34" charset="0"/>
              </a:rPr>
              <a:t>If so, what was it about it that made it scary?</a:t>
            </a:r>
          </a:p>
          <a:p>
            <a:pPr marL="0" indent="0" algn="ctr">
              <a:buNone/>
            </a:pPr>
            <a:r>
              <a:rPr lang="en-US" sz="4400" dirty="0" smtClean="0">
                <a:latin typeface="Arial Black" panose="020B0A04020102020204" pitchFamily="34" charset="0"/>
              </a:rPr>
              <a:t>If not, what do you think was lacking that could have made it scary?</a:t>
            </a:r>
            <a:endParaRPr lang="en-US" sz="44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11/15/18</a:t>
            </a:r>
            <a:endParaRPr lang="en-US" sz="2000" dirty="0">
              <a:latin typeface="Arial Black" panose="020B0A04020102020204" pitchFamily="34" charset="0"/>
            </a:endParaRPr>
          </a:p>
        </p:txBody>
      </p:sp>
    </p:spTree>
    <p:extLst>
      <p:ext uri="{BB962C8B-B14F-4D97-AF65-F5344CB8AC3E}">
        <p14:creationId xmlns:p14="http://schemas.microsoft.com/office/powerpoint/2010/main" val="1812264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CCSS.ELA-LITERACY.RL.9-10.4</a:t>
            </a:r>
            <a:endParaRPr lang="en-US" sz="3600" dirty="0">
              <a:latin typeface="Arial Black" panose="020B0A04020102020204" pitchFamily="34" charset="0"/>
            </a:endParaRPr>
          </a:p>
        </p:txBody>
      </p:sp>
    </p:spTree>
    <p:extLst>
      <p:ext uri="{BB962C8B-B14F-4D97-AF65-F5344CB8AC3E}">
        <p14:creationId xmlns:p14="http://schemas.microsoft.com/office/powerpoint/2010/main" val="31187442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dirty="0" smtClean="0">
                <a:latin typeface="Arial Black" panose="020B0A04020102020204" pitchFamily="34" charset="0"/>
              </a:rPr>
              <a:t>Story Analysis</a:t>
            </a:r>
            <a:endParaRPr lang="en-US" dirty="0">
              <a:latin typeface="Arial Black" panose="020B0A04020102020204" pitchFamily="34" charset="0"/>
            </a:endParaRPr>
          </a:p>
        </p:txBody>
      </p:sp>
      <p:sp>
        <p:nvSpPr>
          <p:cNvPr id="3" name="Content Placeholder 2"/>
          <p:cNvSpPr>
            <a:spLocks noGrp="1"/>
          </p:cNvSpPr>
          <p:nvPr>
            <p:ph idx="1"/>
          </p:nvPr>
        </p:nvSpPr>
        <p:spPr>
          <a:xfrm>
            <a:off x="838200" y="1117600"/>
            <a:ext cx="10515600" cy="5372100"/>
          </a:xfrm>
        </p:spPr>
        <p:txBody>
          <a:bodyPr>
            <a:normAutofit/>
          </a:bodyPr>
          <a:lstStyle/>
          <a:p>
            <a:r>
              <a:rPr lang="en-US" sz="3200" dirty="0" smtClean="0">
                <a:latin typeface="Arial Black" panose="020B0A04020102020204" pitchFamily="34" charset="0"/>
              </a:rPr>
              <a:t>In Google Classroom, open the document labeled “Analyze the Text / Analyze Craft and Structure.”</a:t>
            </a:r>
          </a:p>
          <a:p>
            <a:r>
              <a:rPr lang="en-US" sz="3200" dirty="0" smtClean="0">
                <a:latin typeface="Arial Black" panose="020B0A04020102020204" pitchFamily="34" charset="0"/>
              </a:rPr>
              <a:t>For the first part, you are simply answering the questions given.</a:t>
            </a:r>
          </a:p>
          <a:p>
            <a:r>
              <a:rPr lang="en-US" sz="3200" dirty="0" smtClean="0">
                <a:latin typeface="Arial Black" panose="020B0A04020102020204" pitchFamily="34" charset="0"/>
              </a:rPr>
              <a:t>For the second part you must:</a:t>
            </a:r>
          </a:p>
          <a:p>
            <a:pPr lvl="1"/>
            <a:r>
              <a:rPr lang="en-US" dirty="0" smtClean="0">
                <a:latin typeface="Arial Black" panose="020B0A04020102020204" pitchFamily="34" charset="0"/>
              </a:rPr>
              <a:t>Choose a passage (quote) from the story that you think shows that element of Gothic Literature</a:t>
            </a:r>
          </a:p>
          <a:p>
            <a:pPr lvl="1"/>
            <a:r>
              <a:rPr lang="en-US" dirty="0" smtClean="0">
                <a:latin typeface="Arial Black" panose="020B0A04020102020204" pitchFamily="34" charset="0"/>
              </a:rPr>
              <a:t>Explain why you think that quote is a good example of that element.</a:t>
            </a:r>
          </a:p>
          <a:p>
            <a:pPr lvl="1"/>
            <a:r>
              <a:rPr lang="en-US" dirty="0" smtClean="0">
                <a:latin typeface="Arial Black" panose="020B0A04020102020204" pitchFamily="34" charset="0"/>
              </a:rPr>
              <a:t>BE SURE TO CITE BY AUTHOR’S LAST NAME AND PARAGRAPH NUMBER!</a:t>
            </a:r>
            <a:endParaRPr lang="en-US" dirty="0">
              <a:latin typeface="Arial Black" panose="020B0A04020102020204" pitchFamily="34" charset="0"/>
            </a:endParaRPr>
          </a:p>
        </p:txBody>
      </p:sp>
    </p:spTree>
    <p:extLst>
      <p:ext uri="{BB962C8B-B14F-4D97-AF65-F5344CB8AC3E}">
        <p14:creationId xmlns:p14="http://schemas.microsoft.com/office/powerpoint/2010/main" val="4839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3825"/>
            <a:ext cx="11836400" cy="1095375"/>
          </a:xfrm>
        </p:spPr>
        <p:txBody>
          <a:bodyPr>
            <a:normAutofit fontScale="90000"/>
          </a:bodyPr>
          <a:lstStyle/>
          <a:p>
            <a:pPr algn="ctr"/>
            <a:r>
              <a:rPr lang="en-US" dirty="0" smtClean="0">
                <a:latin typeface="Arial Black" panose="020B0A04020102020204" pitchFamily="34" charset="0"/>
              </a:rPr>
              <a:t>Conventions Practice – Sentence Structure</a:t>
            </a:r>
            <a:endParaRPr lang="en-US" dirty="0">
              <a:latin typeface="Arial Black" panose="020B0A04020102020204" pitchFamily="34" charset="0"/>
            </a:endParaRPr>
          </a:p>
        </p:txBody>
      </p:sp>
      <p:sp>
        <p:nvSpPr>
          <p:cNvPr id="3" name="Content Placeholder 2"/>
          <p:cNvSpPr>
            <a:spLocks noGrp="1"/>
          </p:cNvSpPr>
          <p:nvPr>
            <p:ph idx="1"/>
          </p:nvPr>
        </p:nvSpPr>
        <p:spPr>
          <a:xfrm>
            <a:off x="838200" y="1384300"/>
            <a:ext cx="10515600" cy="5257800"/>
          </a:xfrm>
        </p:spPr>
        <p:txBody>
          <a:bodyPr>
            <a:normAutofit/>
          </a:bodyPr>
          <a:lstStyle/>
          <a:p>
            <a:r>
              <a:rPr lang="en-US" sz="3200" dirty="0" smtClean="0">
                <a:latin typeface="Arial Black" panose="020B0A04020102020204" pitchFamily="34" charset="0"/>
              </a:rPr>
              <a:t>In Google Classroom, open the document labeled “Conventions – Sentence Structure”</a:t>
            </a:r>
          </a:p>
          <a:p>
            <a:r>
              <a:rPr lang="en-US" sz="3200" dirty="0" smtClean="0">
                <a:latin typeface="Arial Black" panose="020B0A04020102020204" pitchFamily="34" charset="0"/>
              </a:rPr>
              <a:t>In the two paragraphs printed there, identify each sentence as:</a:t>
            </a:r>
          </a:p>
          <a:p>
            <a:pPr lvl="1"/>
            <a:r>
              <a:rPr lang="en-US" dirty="0" smtClean="0">
                <a:latin typeface="Arial Black" panose="020B0A04020102020204" pitchFamily="34" charset="0"/>
              </a:rPr>
              <a:t>Simple</a:t>
            </a:r>
          </a:p>
          <a:p>
            <a:pPr lvl="1"/>
            <a:r>
              <a:rPr lang="en-US" dirty="0" smtClean="0">
                <a:latin typeface="Arial Black" panose="020B0A04020102020204" pitchFamily="34" charset="0"/>
              </a:rPr>
              <a:t>Compound</a:t>
            </a:r>
          </a:p>
          <a:p>
            <a:pPr lvl="1"/>
            <a:r>
              <a:rPr lang="en-US" dirty="0" smtClean="0">
                <a:latin typeface="Arial Black" panose="020B0A04020102020204" pitchFamily="34" charset="0"/>
              </a:rPr>
              <a:t>Complex</a:t>
            </a:r>
          </a:p>
          <a:p>
            <a:pPr lvl="1"/>
            <a:r>
              <a:rPr lang="en-US" dirty="0" smtClean="0">
                <a:latin typeface="Arial Black" panose="020B0A04020102020204" pitchFamily="34" charset="0"/>
              </a:rPr>
              <a:t>Compound-complex</a:t>
            </a:r>
          </a:p>
          <a:p>
            <a:r>
              <a:rPr lang="en-US" dirty="0" smtClean="0">
                <a:latin typeface="Arial Black" panose="020B0A04020102020204" pitchFamily="34" charset="0"/>
              </a:rPr>
              <a:t>Then modify the two simple sentences given to create compound, complex, and compound-complex sentences as in the example given.</a:t>
            </a:r>
            <a:endParaRPr lang="en-US" dirty="0">
              <a:latin typeface="Arial Black" panose="020B0A04020102020204" pitchFamily="34" charset="0"/>
            </a:endParaRPr>
          </a:p>
        </p:txBody>
      </p:sp>
    </p:spTree>
    <p:extLst>
      <p:ext uri="{BB962C8B-B14F-4D97-AF65-F5344CB8AC3E}">
        <p14:creationId xmlns:p14="http://schemas.microsoft.com/office/powerpoint/2010/main" val="9342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3825"/>
            <a:ext cx="11836400" cy="1095375"/>
          </a:xfrm>
        </p:spPr>
        <p:txBody>
          <a:bodyPr>
            <a:normAutofit fontScale="90000"/>
          </a:bodyPr>
          <a:lstStyle/>
          <a:p>
            <a:pPr algn="ctr"/>
            <a:r>
              <a:rPr lang="en-US" dirty="0" smtClean="0">
                <a:latin typeface="Arial Black" panose="020B0A04020102020204" pitchFamily="34" charset="0"/>
              </a:rPr>
              <a:t>Conventions Practice – Sentence Structure</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177800" y="1219201"/>
            <a:ext cx="5727699" cy="2832100"/>
          </a:xfrm>
          <a:prstGeom prst="rect">
            <a:avLst/>
          </a:prstGeom>
        </p:spPr>
      </p:pic>
      <p:pic>
        <p:nvPicPr>
          <p:cNvPr id="5" name="Picture 4"/>
          <p:cNvPicPr>
            <a:picLocks noChangeAspect="1"/>
          </p:cNvPicPr>
          <p:nvPr/>
        </p:nvPicPr>
        <p:blipFill>
          <a:blip r:embed="rId3"/>
          <a:stretch>
            <a:fillRect/>
          </a:stretch>
        </p:blipFill>
        <p:spPr>
          <a:xfrm>
            <a:off x="6616700" y="1219200"/>
            <a:ext cx="5397500" cy="2832101"/>
          </a:xfrm>
          <a:prstGeom prst="rect">
            <a:avLst/>
          </a:prstGeom>
        </p:spPr>
      </p:pic>
      <p:pic>
        <p:nvPicPr>
          <p:cNvPr id="6" name="Picture 5"/>
          <p:cNvPicPr>
            <a:picLocks noChangeAspect="1"/>
          </p:cNvPicPr>
          <p:nvPr/>
        </p:nvPicPr>
        <p:blipFill>
          <a:blip r:embed="rId4"/>
          <a:stretch>
            <a:fillRect/>
          </a:stretch>
        </p:blipFill>
        <p:spPr>
          <a:xfrm>
            <a:off x="177800" y="4165361"/>
            <a:ext cx="5727699" cy="2692640"/>
          </a:xfrm>
          <a:prstGeom prst="rect">
            <a:avLst/>
          </a:prstGeom>
        </p:spPr>
      </p:pic>
      <p:pic>
        <p:nvPicPr>
          <p:cNvPr id="7" name="Picture 6"/>
          <p:cNvPicPr>
            <a:picLocks noChangeAspect="1"/>
          </p:cNvPicPr>
          <p:nvPr/>
        </p:nvPicPr>
        <p:blipFill>
          <a:blip r:embed="rId5"/>
          <a:stretch>
            <a:fillRect/>
          </a:stretch>
        </p:blipFill>
        <p:spPr>
          <a:xfrm>
            <a:off x="6616700" y="4165361"/>
            <a:ext cx="5397500" cy="2692639"/>
          </a:xfrm>
          <a:prstGeom prst="rect">
            <a:avLst/>
          </a:prstGeom>
        </p:spPr>
      </p:pic>
    </p:spTree>
    <p:extLst>
      <p:ext uri="{BB962C8B-B14F-4D97-AF65-F5344CB8AC3E}">
        <p14:creationId xmlns:p14="http://schemas.microsoft.com/office/powerpoint/2010/main" val="32730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fontScale="85000" lnSpcReduction="20000"/>
          </a:bodyPr>
          <a:lstStyle/>
          <a:p>
            <a:pPr marL="0" indent="0" algn="ctr">
              <a:buNone/>
            </a:pPr>
            <a:r>
              <a:rPr lang="en-US" sz="3600" dirty="0" smtClean="0">
                <a:latin typeface="Arial Black" panose="020B0A04020102020204" pitchFamily="34" charset="0"/>
              </a:rPr>
              <a:t>On the document in Google Classroom labeled “Summary Paragraph,” you will write a one paragraph summary of this article.</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REMEMBER: </a:t>
            </a:r>
          </a:p>
          <a:p>
            <a:pPr marL="0" indent="0" algn="ctr">
              <a:buNone/>
            </a:pPr>
            <a:r>
              <a:rPr lang="en-US" sz="3600" b="1" dirty="0" smtClean="0">
                <a:latin typeface="Arial Black" panose="020B0A04020102020204" pitchFamily="34" charset="0"/>
              </a:rPr>
              <a:t>A </a:t>
            </a:r>
            <a:r>
              <a:rPr lang="en-US" sz="3600" b="1" dirty="0">
                <a:latin typeface="Arial Black" panose="020B0A04020102020204" pitchFamily="34" charset="0"/>
              </a:rPr>
              <a:t>summary is a concise, complete, and accurate overview of a text.</a:t>
            </a:r>
            <a:endParaRPr lang="en-US" sz="3600" b="0" dirty="0" smtClean="0">
              <a:effectLst/>
              <a:latin typeface="Arial Black" panose="020B0A04020102020204" pitchFamily="34" charset="0"/>
            </a:endParaRPr>
          </a:p>
          <a:p>
            <a:pPr marL="0" indent="0" algn="ctr">
              <a:buNone/>
            </a:pPr>
            <a:r>
              <a:rPr lang="en-US" sz="3600" b="1" dirty="0">
                <a:latin typeface="Arial Black" panose="020B0A04020102020204" pitchFamily="34" charset="0"/>
              </a:rPr>
              <a:t>It SHOULD NOT include any statements of opinion OR analysis</a:t>
            </a:r>
            <a:r>
              <a:rPr lang="en-US" sz="3600" b="1" dirty="0" smtClean="0">
                <a:latin typeface="Arial Black" panose="020B0A04020102020204" pitchFamily="34" charset="0"/>
              </a:rPr>
              <a:t>.</a:t>
            </a:r>
          </a:p>
          <a:p>
            <a:pPr marL="0" indent="0" algn="ctr">
              <a:buNone/>
            </a:pPr>
            <a:endParaRPr lang="en-US" sz="3600" b="1" dirty="0">
              <a:effectLst/>
              <a:latin typeface="Arial Black" panose="020B0A04020102020204" pitchFamily="34" charset="0"/>
            </a:endParaRPr>
          </a:p>
          <a:p>
            <a:pPr marL="0" indent="0" algn="ctr">
              <a:buNone/>
            </a:pPr>
            <a:r>
              <a:rPr lang="en-US" sz="6200" b="1" dirty="0" smtClean="0">
                <a:latin typeface="Arial Black" panose="020B0A04020102020204" pitchFamily="34" charset="0"/>
              </a:rPr>
              <a:t>DUE TOMORROW BY 7:00 a.m.</a:t>
            </a:r>
            <a:endParaRPr lang="en-US" sz="6200" b="0" dirty="0" smtClean="0">
              <a:effectLst/>
              <a:latin typeface="Arial Black" panose="020B0A04020102020204" pitchFamily="34" charset="0"/>
            </a:endParaRPr>
          </a:p>
        </p:txBody>
      </p:sp>
    </p:spTree>
    <p:extLst>
      <p:ext uri="{BB962C8B-B14F-4D97-AF65-F5344CB8AC3E}">
        <p14:creationId xmlns:p14="http://schemas.microsoft.com/office/powerpoint/2010/main" val="2347038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fontScale="92500" lnSpcReduction="20000"/>
          </a:bodyPr>
          <a:lstStyle/>
          <a:p>
            <a:pPr marL="0" indent="0" algn="ctr">
              <a:buNone/>
            </a:pPr>
            <a:endParaRPr lang="en-US" sz="3600" dirty="0" smtClean="0">
              <a:latin typeface="Arial Black" panose="020B0A04020102020204" pitchFamily="34" charset="0"/>
            </a:endParaRPr>
          </a:p>
          <a:p>
            <a:pPr marL="0" indent="0" algn="ctr">
              <a:buNone/>
            </a:pPr>
            <a:r>
              <a:rPr lang="en-US" sz="5800" dirty="0" smtClean="0">
                <a:latin typeface="Arial Black" panose="020B0A04020102020204" pitchFamily="34" charset="0"/>
              </a:rPr>
              <a:t>Conventions Practice and Analyze the Text / Analyze Craft and Structure</a:t>
            </a:r>
            <a:endParaRPr lang="en-US" sz="5800" b="1" dirty="0" smtClean="0">
              <a:latin typeface="Arial Black" panose="020B0A04020102020204" pitchFamily="34" charset="0"/>
            </a:endParaRPr>
          </a:p>
          <a:p>
            <a:pPr marL="0" indent="0" algn="ctr">
              <a:buNone/>
            </a:pPr>
            <a:endParaRPr lang="en-US" sz="5800" b="1" dirty="0">
              <a:effectLst/>
              <a:latin typeface="Arial Black" panose="020B0A04020102020204" pitchFamily="34" charset="0"/>
            </a:endParaRPr>
          </a:p>
          <a:p>
            <a:pPr marL="0" indent="0" algn="ctr">
              <a:buNone/>
            </a:pPr>
            <a:r>
              <a:rPr lang="en-US" sz="5800" b="1" dirty="0" smtClean="0">
                <a:latin typeface="Arial Black" panose="020B0A04020102020204" pitchFamily="34" charset="0"/>
              </a:rPr>
              <a:t>DUE TOMORROW BY 7:00 a.m.</a:t>
            </a:r>
            <a:endParaRPr lang="en-US" sz="5800" b="0" dirty="0" smtClean="0">
              <a:effectLst/>
              <a:latin typeface="Arial Black" panose="020B0A04020102020204" pitchFamily="34" charset="0"/>
            </a:endParaRPr>
          </a:p>
          <a:p>
            <a:pPr marL="0" indent="0">
              <a:buNone/>
            </a:pPr>
            <a:r>
              <a:rPr lang="en-US" sz="3600" dirty="0" smtClean="0"/>
              <a:t/>
            </a:r>
            <a:br>
              <a:rPr lang="en-US" sz="3600" dirty="0" smtClean="0"/>
            </a:br>
            <a:endParaRPr lang="en-US" sz="3600" dirty="0">
              <a:latin typeface="Arial Black" panose="020B0A04020102020204" pitchFamily="34" charset="0"/>
            </a:endParaRPr>
          </a:p>
        </p:txBody>
      </p:sp>
    </p:spTree>
    <p:extLst>
      <p:ext uri="{BB962C8B-B14F-4D97-AF65-F5344CB8AC3E}">
        <p14:creationId xmlns:p14="http://schemas.microsoft.com/office/powerpoint/2010/main" val="21328704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25"/>
            <a:ext cx="10515600" cy="730876"/>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1"/>
            <a:ext cx="10515600" cy="5237162"/>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Is Gothic Literature the same as modern horror stories?</a:t>
            </a:r>
          </a:p>
          <a:p>
            <a:pPr marL="0" indent="0" algn="ctr">
              <a:buNone/>
            </a:pPr>
            <a:r>
              <a:rPr lang="en-US" sz="4000" dirty="0" smtClean="0">
                <a:latin typeface="Arial Black" panose="020B0A04020102020204" pitchFamily="34" charset="0"/>
              </a:rPr>
              <a:t>What are some similarities?</a:t>
            </a:r>
          </a:p>
          <a:p>
            <a:pPr marL="0" indent="0" algn="ctr">
              <a:buNone/>
            </a:pPr>
            <a:r>
              <a:rPr lang="en-US" sz="4000" dirty="0" smtClean="0">
                <a:latin typeface="Arial Black" panose="020B0A04020102020204" pitchFamily="34" charset="0"/>
              </a:rPr>
              <a:t>What are some differences?</a:t>
            </a:r>
          </a:p>
        </p:txBody>
      </p:sp>
      <p:sp>
        <p:nvSpPr>
          <p:cNvPr id="4" name="TextBox 3"/>
          <p:cNvSpPr txBox="1"/>
          <p:nvPr/>
        </p:nvSpPr>
        <p:spPr>
          <a:xfrm>
            <a:off x="10325100" y="374308"/>
            <a:ext cx="1354858" cy="400110"/>
          </a:xfrm>
          <a:prstGeom prst="rect">
            <a:avLst/>
          </a:prstGeom>
          <a:noFill/>
        </p:spPr>
        <p:txBody>
          <a:bodyPr wrap="none" rtlCol="0">
            <a:spAutoFit/>
          </a:bodyPr>
          <a:lstStyle/>
          <a:p>
            <a:r>
              <a:rPr lang="en-US" sz="2000" dirty="0" smtClean="0">
                <a:latin typeface="Arial Black" panose="020B0A04020102020204" pitchFamily="34" charset="0"/>
              </a:rPr>
              <a:t>11/15/18</a:t>
            </a:r>
            <a:endParaRPr lang="en-US" sz="2000" dirty="0">
              <a:latin typeface="Arial Black" panose="020B0A04020102020204" pitchFamily="34" charset="0"/>
            </a:endParaRPr>
          </a:p>
        </p:txBody>
      </p:sp>
    </p:spTree>
    <p:extLst>
      <p:ext uri="{BB962C8B-B14F-4D97-AF65-F5344CB8AC3E}">
        <p14:creationId xmlns:p14="http://schemas.microsoft.com/office/powerpoint/2010/main" val="6188992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11/16/18</a:t>
            </a:r>
            <a:endParaRPr lang="en-US" sz="2000" dirty="0">
              <a:latin typeface="Arial Black" panose="020B0A04020102020204" pitchFamily="34" charset="0"/>
            </a:endParaRPr>
          </a:p>
        </p:txBody>
      </p:sp>
    </p:spTree>
    <p:extLst>
      <p:ext uri="{BB962C8B-B14F-4D97-AF65-F5344CB8AC3E}">
        <p14:creationId xmlns:p14="http://schemas.microsoft.com/office/powerpoint/2010/main" val="2078064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11/26/18</a:t>
            </a:r>
            <a:endParaRPr lang="en-US" sz="2000" dirty="0">
              <a:latin typeface="Arial Black" panose="020B0A04020102020204" pitchFamily="34" charset="0"/>
            </a:endParaRPr>
          </a:p>
        </p:txBody>
      </p:sp>
    </p:spTree>
    <p:extLst>
      <p:ext uri="{BB962C8B-B14F-4D97-AF65-F5344CB8AC3E}">
        <p14:creationId xmlns:p14="http://schemas.microsoft.com/office/powerpoint/2010/main" val="1588610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Modern Gothic</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Arial Black" panose="020B0A04020102020204" pitchFamily="34" charset="0"/>
              </a:rPr>
              <a:t>Today we will begin watching a movie which is a modernized version of a Gothic story.</a:t>
            </a:r>
          </a:p>
          <a:p>
            <a:r>
              <a:rPr lang="en-US" sz="3200" dirty="0" smtClean="0">
                <a:latin typeface="Arial Black" panose="020B0A04020102020204" pitchFamily="34" charset="0"/>
              </a:rPr>
              <a:t>Your job is to use the chart provided to find SPECIFIC EXAMPLES of Gothic elements in the movie.</a:t>
            </a:r>
          </a:p>
          <a:p>
            <a:r>
              <a:rPr lang="en-US" sz="3200" dirty="0" smtClean="0">
                <a:latin typeface="Arial Black" panose="020B0A04020102020204" pitchFamily="34" charset="0"/>
              </a:rPr>
              <a:t>Record those elements in the first column of the chart.</a:t>
            </a:r>
          </a:p>
          <a:p>
            <a:r>
              <a:rPr lang="en-US" sz="3200" dirty="0" smtClean="0">
                <a:latin typeface="Arial Black" panose="020B0A04020102020204" pitchFamily="34" charset="0"/>
              </a:rPr>
              <a:t>In the second column, write how you think those elements affect the movie itself. </a:t>
            </a:r>
            <a:endParaRPr lang="en-US" sz="3200" dirty="0">
              <a:latin typeface="Arial Black" panose="020B0A04020102020204" pitchFamily="34" charset="0"/>
            </a:endParaRPr>
          </a:p>
        </p:txBody>
      </p:sp>
    </p:spTree>
    <p:extLst>
      <p:ext uri="{BB962C8B-B14F-4D97-AF65-F5344CB8AC3E}">
        <p14:creationId xmlns:p14="http://schemas.microsoft.com/office/powerpoint/2010/main" val="339265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11/27/18</a:t>
            </a:r>
            <a:endParaRPr lang="en-US" sz="2000" dirty="0">
              <a:latin typeface="Arial Black" panose="020B0A04020102020204" pitchFamily="34" charset="0"/>
            </a:endParaRPr>
          </a:p>
        </p:txBody>
      </p:sp>
    </p:spTree>
    <p:extLst>
      <p:ext uri="{BB962C8B-B14F-4D97-AF65-F5344CB8AC3E}">
        <p14:creationId xmlns:p14="http://schemas.microsoft.com/office/powerpoint/2010/main" val="40839952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Modern Gothic</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Arial Black" panose="020B0A04020102020204" pitchFamily="34" charset="0"/>
              </a:rPr>
              <a:t>Today we will begin watching a movie which is a modernized version of a Gothic story.</a:t>
            </a:r>
          </a:p>
          <a:p>
            <a:r>
              <a:rPr lang="en-US" sz="3200" dirty="0" smtClean="0">
                <a:latin typeface="Arial Black" panose="020B0A04020102020204" pitchFamily="34" charset="0"/>
              </a:rPr>
              <a:t>Your job is to use the chart provided to find SPECIFIC EXAMPLES of Gothic elements in the movie.</a:t>
            </a:r>
          </a:p>
          <a:p>
            <a:r>
              <a:rPr lang="en-US" sz="3200" dirty="0" smtClean="0">
                <a:latin typeface="Arial Black" panose="020B0A04020102020204" pitchFamily="34" charset="0"/>
              </a:rPr>
              <a:t>Record those elements in the first column of the chart.</a:t>
            </a:r>
          </a:p>
          <a:p>
            <a:r>
              <a:rPr lang="en-US" sz="3200" dirty="0" smtClean="0">
                <a:latin typeface="Arial Black" panose="020B0A04020102020204" pitchFamily="34" charset="0"/>
              </a:rPr>
              <a:t>In the second column, write how you think those elements affect the movie itself. </a:t>
            </a:r>
            <a:endParaRPr lang="en-US" sz="3200" dirty="0">
              <a:latin typeface="Arial Black" panose="020B0A04020102020204" pitchFamily="34" charset="0"/>
            </a:endParaRPr>
          </a:p>
        </p:txBody>
      </p:sp>
    </p:spTree>
    <p:extLst>
      <p:ext uri="{BB962C8B-B14F-4D97-AF65-F5344CB8AC3E}">
        <p14:creationId xmlns:p14="http://schemas.microsoft.com/office/powerpoint/2010/main" val="117718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31800"/>
            <a:ext cx="10515600" cy="6059825"/>
          </a:xfrm>
        </p:spPr>
        <p:txBody>
          <a:bodyPr>
            <a:no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Start-Up</a:t>
            </a:r>
            <a:br>
              <a:rPr lang="en-US" sz="6600" dirty="0" smtClean="0">
                <a:latin typeface="Arial Black" panose="020B0A04020102020204" pitchFamily="34" charset="0"/>
              </a:rPr>
            </a:br>
            <a:r>
              <a:rPr lang="en-US" sz="6600" dirty="0" smtClean="0">
                <a:latin typeface="Arial Black" panose="020B0A04020102020204" pitchFamily="34" charset="0"/>
              </a:rPr>
              <a:t>Today</a:t>
            </a:r>
            <a:br>
              <a:rPr lang="en-US" sz="6600" dirty="0" smtClean="0">
                <a:latin typeface="Arial Black" panose="020B0A04020102020204" pitchFamily="34" charset="0"/>
              </a:rPr>
            </a:br>
            <a:r>
              <a:rPr lang="en-US" sz="6600" dirty="0">
                <a:latin typeface="Arial Black" panose="020B0A04020102020204" pitchFamily="34" charset="0"/>
              </a:rPr>
              <a:t/>
            </a:r>
            <a:br>
              <a:rPr lang="en-US" sz="6600" dirty="0">
                <a:latin typeface="Arial Black" panose="020B0A04020102020204" pitchFamily="34" charset="0"/>
              </a:rPr>
            </a:b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6" name="TextBox 5"/>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11/28/18</a:t>
            </a:r>
            <a:endParaRPr lang="en-US" sz="2000" dirty="0">
              <a:latin typeface="Arial Black" panose="020B0A04020102020204" pitchFamily="34" charset="0"/>
            </a:endParaRPr>
          </a:p>
        </p:txBody>
      </p:sp>
    </p:spTree>
    <p:extLst>
      <p:ext uri="{BB962C8B-B14F-4D97-AF65-F5344CB8AC3E}">
        <p14:creationId xmlns:p14="http://schemas.microsoft.com/office/powerpoint/2010/main" val="20557285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892175"/>
          </a:xfrm>
        </p:spPr>
        <p:txBody>
          <a:bodyPr/>
          <a:lstStyle/>
          <a:p>
            <a:pPr algn="ctr"/>
            <a:r>
              <a:rPr lang="en-US" dirty="0" smtClean="0">
                <a:latin typeface="Arial Black" panose="020B0A04020102020204" pitchFamily="34" charset="0"/>
              </a:rPr>
              <a:t>Edward Scissorhands - Analysis</a:t>
            </a:r>
            <a:endParaRPr lang="en-US" dirty="0">
              <a:latin typeface="Arial Black" panose="020B0A04020102020204" pitchFamily="34" charset="0"/>
            </a:endParaRPr>
          </a:p>
        </p:txBody>
      </p:sp>
      <p:sp>
        <p:nvSpPr>
          <p:cNvPr id="3" name="Content Placeholder 2"/>
          <p:cNvSpPr>
            <a:spLocks noGrp="1"/>
          </p:cNvSpPr>
          <p:nvPr>
            <p:ph idx="1"/>
          </p:nvPr>
        </p:nvSpPr>
        <p:spPr>
          <a:xfrm>
            <a:off x="838200" y="1155700"/>
            <a:ext cx="10515600" cy="5562599"/>
          </a:xfrm>
        </p:spPr>
        <p:txBody>
          <a:bodyPr>
            <a:normAutofit fontScale="92500" lnSpcReduction="10000"/>
          </a:bodyPr>
          <a:lstStyle/>
          <a:p>
            <a:r>
              <a:rPr lang="en-US" dirty="0">
                <a:latin typeface="Arial Black" panose="020B0A04020102020204" pitchFamily="34" charset="0"/>
              </a:rPr>
              <a:t>Using your graphic organizer from Edward Scissorhands, write a paragraph response in which you analyze the movie. </a:t>
            </a:r>
            <a:endParaRPr lang="en-US" dirty="0" smtClean="0">
              <a:latin typeface="Arial Black" panose="020B0A04020102020204" pitchFamily="34" charset="0"/>
            </a:endParaRPr>
          </a:p>
          <a:p>
            <a:r>
              <a:rPr lang="en-US" dirty="0" smtClean="0">
                <a:latin typeface="Arial Black" panose="020B0A04020102020204" pitchFamily="34" charset="0"/>
              </a:rPr>
              <a:t>Identify </a:t>
            </a:r>
            <a:r>
              <a:rPr lang="en-US" dirty="0">
                <a:latin typeface="Arial Black" panose="020B0A04020102020204" pitchFamily="34" charset="0"/>
              </a:rPr>
              <a:t>the gothic </a:t>
            </a:r>
            <a:r>
              <a:rPr lang="en-US" dirty="0" smtClean="0">
                <a:latin typeface="Arial Black" panose="020B0A04020102020204" pitchFamily="34" charset="0"/>
              </a:rPr>
              <a:t>elements (</a:t>
            </a:r>
            <a:r>
              <a:rPr lang="en-US" dirty="0">
                <a:latin typeface="Arial Black" panose="020B0A04020102020204" pitchFamily="34" charset="0"/>
              </a:rPr>
              <a:t>setting, characters, plot</a:t>
            </a:r>
            <a:r>
              <a:rPr lang="en-US" dirty="0" smtClean="0">
                <a:latin typeface="Arial Black" panose="020B0A04020102020204" pitchFamily="34" charset="0"/>
              </a:rPr>
              <a:t>, weather</a:t>
            </a:r>
            <a:r>
              <a:rPr lang="en-US" dirty="0">
                <a:latin typeface="Arial Black" panose="020B0A04020102020204" pitchFamily="34" charset="0"/>
              </a:rPr>
              <a:t>, etc.) that influence the </a:t>
            </a:r>
            <a:r>
              <a:rPr lang="en-US" dirty="0" smtClean="0">
                <a:latin typeface="Arial Black" panose="020B0A04020102020204" pitchFamily="34" charset="0"/>
              </a:rPr>
              <a:t>movie (these are </a:t>
            </a:r>
            <a:r>
              <a:rPr lang="en-US" dirty="0">
                <a:latin typeface="Arial Black" panose="020B0A04020102020204" pitchFamily="34" charset="0"/>
              </a:rPr>
              <a:t>your details</a:t>
            </a:r>
            <a:r>
              <a:rPr lang="en-US" dirty="0" smtClean="0">
                <a:latin typeface="Arial Black" panose="020B0A04020102020204" pitchFamily="34" charset="0"/>
              </a:rPr>
              <a:t>).</a:t>
            </a:r>
          </a:p>
          <a:p>
            <a:r>
              <a:rPr lang="en-US" dirty="0" smtClean="0">
                <a:latin typeface="Arial Black" panose="020B0A04020102020204" pitchFamily="34" charset="0"/>
              </a:rPr>
              <a:t>Be </a:t>
            </a:r>
            <a:r>
              <a:rPr lang="en-US" dirty="0">
                <a:latin typeface="Arial Black" panose="020B0A04020102020204" pitchFamily="34" charset="0"/>
              </a:rPr>
              <a:t>sure to reference two different scenes and explain how these scenes connect to the elements that make gothic literature so unique. </a:t>
            </a:r>
            <a:endParaRPr lang="en-US" dirty="0" smtClean="0">
              <a:latin typeface="Arial Black" panose="020B0A04020102020204" pitchFamily="34" charset="0"/>
            </a:endParaRPr>
          </a:p>
          <a:p>
            <a:r>
              <a:rPr lang="en-US" dirty="0">
                <a:latin typeface="Arial Black" panose="020B0A04020102020204" pitchFamily="34" charset="0"/>
              </a:rPr>
              <a:t>This paragraph will NEED to be a MINIMUM of 10 sentences to give me the kind of detail and analysis required</a:t>
            </a:r>
            <a:r>
              <a:rPr lang="en-US" dirty="0" smtClean="0">
                <a:latin typeface="Arial Black" panose="020B0A04020102020204" pitchFamily="34" charset="0"/>
              </a:rPr>
              <a:t>.</a:t>
            </a:r>
          </a:p>
          <a:p>
            <a:r>
              <a:rPr lang="en-US" dirty="0">
                <a:latin typeface="Arial Black" panose="020B0A04020102020204" pitchFamily="34" charset="0"/>
              </a:rPr>
              <a:t>The document you need to complete is in Google Classroom. You MUST complete the CHART and the PARAGRAPH!</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42863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6600" dirty="0" smtClean="0">
                <a:latin typeface="Arial Black" panose="020B0A04020102020204" pitchFamily="34" charset="0"/>
                <a:ea typeface="Arial"/>
                <a:cs typeface="Arial"/>
                <a:sym typeface="Arial"/>
              </a:rPr>
              <a:t>TBDABDAT</a:t>
            </a:r>
            <a:endParaRPr sz="6600" dirty="0">
              <a:latin typeface="Arial Black" panose="020B0A04020102020204" pitchFamily="34" charset="0"/>
              <a:ea typeface="Arial"/>
              <a:cs typeface="Arial"/>
              <a:sym typeface="Arial"/>
            </a:endParaRPr>
          </a:p>
        </p:txBody>
      </p:sp>
      <p:sp>
        <p:nvSpPr>
          <p:cNvPr id="128" name="Google Shape;128;p20"/>
          <p:cNvSpPr txBox="1">
            <a:spLocks noGrp="1"/>
          </p:cNvSpPr>
          <p:nvPr>
            <p:ph type="body" idx="1"/>
          </p:nvPr>
        </p:nvSpPr>
        <p:spPr>
          <a:xfrm>
            <a:off x="438411" y="1600201"/>
            <a:ext cx="11411211" cy="4525963"/>
          </a:xfrm>
          <a:prstGeom prst="rect">
            <a:avLst/>
          </a:prstGeom>
          <a:noFill/>
          <a:ln>
            <a:noFill/>
          </a:ln>
        </p:spPr>
        <p:txBody>
          <a:bodyPr spcFirstLastPara="1" vert="horz" wrap="square" lIns="91425" tIns="45700" rIns="91425" bIns="45700" rtlCol="0" anchor="t" anchorCtr="0">
            <a:noAutofit/>
          </a:bodyPr>
          <a:lstStyle/>
          <a:p>
            <a:pPr>
              <a:spcBef>
                <a:spcPts val="0"/>
              </a:spcBef>
              <a:buSzPts val="3200"/>
            </a:pPr>
            <a:r>
              <a:rPr lang="en-US" sz="3200" dirty="0">
                <a:latin typeface="Arial Black" panose="020B0A04020102020204" pitchFamily="34" charset="0"/>
                <a:ea typeface="Arial"/>
                <a:cs typeface="Arial"/>
                <a:sym typeface="Arial"/>
              </a:rPr>
              <a:t>T – Topic Sentence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B – Background </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dirty="0">
              <a:latin typeface="Arial Black" panose="020B0A04020102020204" pitchFamily="34" charset="0"/>
            </a:endParaRPr>
          </a:p>
          <a:p>
            <a:pPr>
              <a:spcBef>
                <a:spcPts val="640"/>
              </a:spcBef>
              <a:buSzPts val="3200"/>
            </a:pPr>
            <a:r>
              <a:rPr lang="en-US" sz="3200" dirty="0" smtClean="0">
                <a:latin typeface="Arial Black" panose="020B0A04020102020204" pitchFamily="34" charset="0"/>
                <a:ea typeface="Arial"/>
                <a:cs typeface="Arial"/>
                <a:sym typeface="Arial"/>
              </a:rPr>
              <a:t>B </a:t>
            </a:r>
            <a:r>
              <a:rPr lang="en-US" sz="3200" dirty="0">
                <a:latin typeface="Arial Black" panose="020B0A04020102020204" pitchFamily="34" charset="0"/>
                <a:ea typeface="Arial"/>
                <a:cs typeface="Arial"/>
                <a:sym typeface="Arial"/>
              </a:rPr>
              <a:t>– Background </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T – Tie Back (also known as concluding sentence)</a:t>
            </a:r>
          </a:p>
          <a:p>
            <a:pPr>
              <a:spcBef>
                <a:spcPts val="640"/>
              </a:spcBef>
              <a:buSzPts val="3200"/>
            </a:pPr>
            <a:endParaRPr sz="32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30035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
                                            <p:txEl>
                                              <p:pRg st="1" end="1"/>
                                            </p:txEl>
                                          </p:spTgt>
                                        </p:tgtEl>
                                        <p:attrNameLst>
                                          <p:attrName>style.visibility</p:attrName>
                                        </p:attrNameLst>
                                      </p:cBhvr>
                                      <p:to>
                                        <p:strVal val="visible"/>
                                      </p:to>
                                    </p:set>
                                    <p:anim calcmode="lin" valueType="num">
                                      <p:cBhvr additive="base">
                                        <p:cTn id="13" dur="500" fill="hold"/>
                                        <p:tgtEl>
                                          <p:spTgt spid="1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
                                            <p:txEl>
                                              <p:pRg st="2" end="2"/>
                                            </p:txEl>
                                          </p:spTgt>
                                        </p:tgtEl>
                                        <p:attrNameLst>
                                          <p:attrName>style.visibility</p:attrName>
                                        </p:attrNameLst>
                                      </p:cBhvr>
                                      <p:to>
                                        <p:strVal val="visible"/>
                                      </p:to>
                                    </p:set>
                                    <p:anim calcmode="lin" valueType="num">
                                      <p:cBhvr additive="base">
                                        <p:cTn id="19" dur="500" fill="hold"/>
                                        <p:tgtEl>
                                          <p:spTgt spid="1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xEl>
                                              <p:pRg st="3" end="3"/>
                                            </p:txEl>
                                          </p:spTgt>
                                        </p:tgtEl>
                                        <p:attrNameLst>
                                          <p:attrName>style.visibility</p:attrName>
                                        </p:attrNameLst>
                                      </p:cBhvr>
                                      <p:to>
                                        <p:strVal val="visible"/>
                                      </p:to>
                                    </p:set>
                                    <p:anim calcmode="lin" valueType="num">
                                      <p:cBhvr additive="base">
                                        <p:cTn id="25" dur="500" fill="hold"/>
                                        <p:tgtEl>
                                          <p:spTgt spid="1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
                                            <p:txEl>
                                              <p:pRg st="4" end="4"/>
                                            </p:txEl>
                                          </p:spTgt>
                                        </p:tgtEl>
                                        <p:attrNameLst>
                                          <p:attrName>style.visibility</p:attrName>
                                        </p:attrNameLst>
                                      </p:cBhvr>
                                      <p:to>
                                        <p:strVal val="visible"/>
                                      </p:to>
                                    </p:set>
                                    <p:anim calcmode="lin" valueType="num">
                                      <p:cBhvr additive="base">
                                        <p:cTn id="31" dur="500" fill="hold"/>
                                        <p:tgtEl>
                                          <p:spTgt spid="1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
                                            <p:txEl>
                                              <p:pRg st="5" end="5"/>
                                            </p:txEl>
                                          </p:spTgt>
                                        </p:tgtEl>
                                        <p:attrNameLst>
                                          <p:attrName>style.visibility</p:attrName>
                                        </p:attrNameLst>
                                      </p:cBhvr>
                                      <p:to>
                                        <p:strVal val="visible"/>
                                      </p:to>
                                    </p:set>
                                    <p:anim calcmode="lin" valueType="num">
                                      <p:cBhvr additive="base">
                                        <p:cTn id="37" dur="500" fill="hold"/>
                                        <p:tgtEl>
                                          <p:spTgt spid="12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
                                            <p:txEl>
                                              <p:pRg st="6" end="6"/>
                                            </p:txEl>
                                          </p:spTgt>
                                        </p:tgtEl>
                                        <p:attrNameLst>
                                          <p:attrName>style.visibility</p:attrName>
                                        </p:attrNameLst>
                                      </p:cBhvr>
                                      <p:to>
                                        <p:strVal val="visible"/>
                                      </p:to>
                                    </p:set>
                                    <p:anim calcmode="lin" valueType="num">
                                      <p:cBhvr additive="base">
                                        <p:cTn id="43" dur="500" fill="hold"/>
                                        <p:tgtEl>
                                          <p:spTgt spid="12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8">
                                            <p:txEl>
                                              <p:pRg st="7" end="7"/>
                                            </p:txEl>
                                          </p:spTgt>
                                        </p:tgtEl>
                                        <p:attrNameLst>
                                          <p:attrName>style.visibility</p:attrName>
                                        </p:attrNameLst>
                                      </p:cBhvr>
                                      <p:to>
                                        <p:strVal val="visible"/>
                                      </p:to>
                                    </p:set>
                                    <p:anim calcmode="lin" valueType="num">
                                      <p:cBhvr additive="base">
                                        <p:cTn id="49" dur="500" fill="hold"/>
                                        <p:tgtEl>
                                          <p:spTgt spid="12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Think about stories you have read, movies and TV shows you have seen that were meant to scare you.</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What role does TRANSFORMATION play in these types of stories, movies, and/or TV shows?</a:t>
            </a:r>
            <a:endParaRPr lang="en-US" sz="4000" dirty="0">
              <a:latin typeface="Arial Black" panose="020B0A04020102020204" pitchFamily="34" charset="0"/>
            </a:endParaRPr>
          </a:p>
        </p:txBody>
      </p:sp>
      <p:sp>
        <p:nvSpPr>
          <p:cNvPr id="4" name="TextBox 3"/>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11/6/18</a:t>
            </a:r>
            <a:endParaRPr lang="en-US" sz="2000" dirty="0">
              <a:latin typeface="Arial Black" panose="020B0A04020102020204" pitchFamily="34" charset="0"/>
            </a:endParaRPr>
          </a:p>
        </p:txBody>
      </p:sp>
    </p:spTree>
    <p:extLst>
      <p:ext uri="{BB962C8B-B14F-4D97-AF65-F5344CB8AC3E}">
        <p14:creationId xmlns:p14="http://schemas.microsoft.com/office/powerpoint/2010/main" val="1434695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Topic Sentence </a:t>
            </a:r>
            <a:endParaRPr dirty="0">
              <a:latin typeface="Arial Black" panose="020B0A04020102020204" pitchFamily="34" charset="0"/>
              <a:ea typeface="Arial"/>
              <a:cs typeface="Arial"/>
              <a:sym typeface="Arial"/>
            </a:endParaRPr>
          </a:p>
        </p:txBody>
      </p:sp>
      <p:sp>
        <p:nvSpPr>
          <p:cNvPr id="134" name="Google Shape;134;p21"/>
          <p:cNvSpPr txBox="1">
            <a:spLocks noGrp="1"/>
          </p:cNvSpPr>
          <p:nvPr>
            <p:ph type="body" idx="1"/>
          </p:nvPr>
        </p:nvSpPr>
        <p:spPr>
          <a:xfrm>
            <a:off x="488515" y="1600201"/>
            <a:ext cx="11260899"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The </a:t>
            </a:r>
            <a:r>
              <a:rPr lang="en-US" sz="3200" b="1" dirty="0">
                <a:latin typeface="Arial Black" panose="020B0A04020102020204" pitchFamily="34" charset="0"/>
                <a:ea typeface="Cutive"/>
                <a:cs typeface="Cutive"/>
                <a:sym typeface="Cutive"/>
              </a:rPr>
              <a:t>main idea</a:t>
            </a:r>
            <a:r>
              <a:rPr lang="en-US" sz="3200" dirty="0">
                <a:latin typeface="Arial Black" panose="020B0A04020102020204" pitchFamily="34" charset="0"/>
                <a:ea typeface="Cutive"/>
                <a:cs typeface="Cutive"/>
                <a:sym typeface="Cutive"/>
              </a:rPr>
              <a:t> of the paragraph</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It explains what you will prove in that paragraph.</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This should not be a specific detail from the story, but rather it should take a stance on an issue from the story that can be debated. (In this case, it will connect to your theme.)</a:t>
            </a:r>
            <a:endParaRPr dirty="0">
              <a:latin typeface="Arial Black" panose="020B0A04020102020204" pitchFamily="34" charset="0"/>
            </a:endParaRPr>
          </a:p>
          <a:p>
            <a:pPr marL="342900" indent="-139700">
              <a:spcBef>
                <a:spcPts val="640"/>
              </a:spcBef>
              <a:buClr>
                <a:schemeClr val="dk1"/>
              </a:buClr>
              <a:buSzPts val="3200"/>
              <a:buNone/>
            </a:pPr>
            <a:endParaRPr lang="en-US" sz="3200" dirty="0" smtClean="0">
              <a:solidFill>
                <a:schemeClr val="lt1"/>
              </a:solidFill>
              <a:latin typeface="Arial"/>
              <a:ea typeface="Arial"/>
              <a:cs typeface="Arial"/>
              <a:sym typeface="Arial"/>
            </a:endParaRPr>
          </a:p>
          <a:p>
            <a:pPr marL="342900" indent="-139700">
              <a:spcBef>
                <a:spcPts val="640"/>
              </a:spcBef>
              <a:buClr>
                <a:schemeClr val="dk1"/>
              </a:buClr>
              <a:buSzPts val="3200"/>
              <a:buNone/>
            </a:pPr>
            <a:endParaRPr sz="32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980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additive="base">
                                        <p:cTn id="7"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
                                            <p:txEl>
                                              <p:pRg st="1" end="1"/>
                                            </p:txEl>
                                          </p:spTgt>
                                        </p:tgtEl>
                                        <p:attrNameLst>
                                          <p:attrName>style.visibility</p:attrName>
                                        </p:attrNameLst>
                                      </p:cBhvr>
                                      <p:to>
                                        <p:strVal val="visible"/>
                                      </p:to>
                                    </p:set>
                                    <p:anim calcmode="lin" valueType="num">
                                      <p:cBhvr additive="base">
                                        <p:cTn id="13" dur="500" fill="hold"/>
                                        <p:tgtEl>
                                          <p:spTgt spid="1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
                                            <p:txEl>
                                              <p:pRg st="2" end="2"/>
                                            </p:txEl>
                                          </p:spTgt>
                                        </p:tgtEl>
                                        <p:attrNameLst>
                                          <p:attrName>style.visibility</p:attrName>
                                        </p:attrNameLst>
                                      </p:cBhvr>
                                      <p:to>
                                        <p:strVal val="visible"/>
                                      </p:to>
                                    </p:set>
                                    <p:anim calcmode="lin" valueType="num">
                                      <p:cBhvr additive="base">
                                        <p:cTn id="19" dur="50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Background</a:t>
            </a:r>
            <a:r>
              <a:rPr lang="en-US" dirty="0">
                <a:solidFill>
                  <a:schemeClr val="lt1"/>
                </a:solidFill>
                <a:latin typeface="Arial Black" panose="020B0A04020102020204" pitchFamily="34" charset="0"/>
                <a:ea typeface="Arial"/>
                <a:cs typeface="Arial"/>
                <a:sym typeface="Arial"/>
              </a:rPr>
              <a:t> </a:t>
            </a:r>
            <a:endParaRPr dirty="0">
              <a:solidFill>
                <a:schemeClr val="lt1"/>
              </a:solidFill>
              <a:latin typeface="Arial Black" panose="020B0A04020102020204" pitchFamily="34" charset="0"/>
              <a:ea typeface="Arial"/>
              <a:cs typeface="Arial"/>
              <a:sym typeface="Arial"/>
            </a:endParaRPr>
          </a:p>
        </p:txBody>
      </p:sp>
      <p:sp>
        <p:nvSpPr>
          <p:cNvPr id="140" name="Google Shape;140;p22"/>
          <p:cNvSpPr txBox="1">
            <a:spLocks noGrp="1"/>
          </p:cNvSpPr>
          <p:nvPr>
            <p:ph type="body" idx="1"/>
          </p:nvPr>
        </p:nvSpPr>
        <p:spPr>
          <a:xfrm>
            <a:off x="438411" y="1295401"/>
            <a:ext cx="11498893" cy="48307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300"/>
              <a:buFont typeface="Cutive"/>
              <a:buChar char="•"/>
            </a:pPr>
            <a:r>
              <a:rPr lang="en-US" sz="3300" dirty="0">
                <a:latin typeface="Arial Black" panose="020B0A04020102020204" pitchFamily="34" charset="0"/>
                <a:ea typeface="Cutive"/>
                <a:cs typeface="Cutive"/>
                <a:sym typeface="Cutive"/>
              </a:rPr>
              <a:t>Gives the background of the supporting detail.</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WHO </a:t>
            </a:r>
            <a:r>
              <a:rPr lang="en-US" sz="3300" dirty="0">
                <a:latin typeface="Arial Black" panose="020B0A04020102020204" pitchFamily="34" charset="0"/>
                <a:ea typeface="Cutive"/>
                <a:cs typeface="Cutive"/>
                <a:sym typeface="Cutive"/>
              </a:rPr>
              <a:t>says the quote or does the action?</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WHEN </a:t>
            </a:r>
            <a:r>
              <a:rPr lang="en-US" sz="3300" dirty="0">
                <a:latin typeface="Arial Black" panose="020B0A04020102020204" pitchFamily="34" charset="0"/>
                <a:ea typeface="Cutive"/>
                <a:cs typeface="Cutive"/>
                <a:sym typeface="Cutive"/>
              </a:rPr>
              <a:t>does he/she say that or do that?</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WHERE </a:t>
            </a:r>
            <a:r>
              <a:rPr lang="en-US" sz="3300" dirty="0">
                <a:latin typeface="Arial Black" panose="020B0A04020102020204" pitchFamily="34" charset="0"/>
                <a:ea typeface="Cutive"/>
                <a:cs typeface="Cutive"/>
                <a:sym typeface="Cutive"/>
              </a:rPr>
              <a:t>does the action take place?</a:t>
            </a:r>
            <a:endParaRPr dirty="0">
              <a:latin typeface="Arial Black" panose="020B0A04020102020204" pitchFamily="34" charset="0"/>
            </a:endParaRPr>
          </a:p>
          <a:p>
            <a:pPr marL="342900" indent="-342900">
              <a:spcBef>
                <a:spcPts val="660"/>
              </a:spcBef>
              <a:buClr>
                <a:schemeClr val="lt1"/>
              </a:buClr>
              <a:buSzPts val="3300"/>
              <a:buFont typeface="Cutive"/>
              <a:buChar char="•"/>
            </a:pPr>
            <a:r>
              <a:rPr lang="en-US" sz="6000" dirty="0">
                <a:latin typeface="Arial Black" panose="020B0A04020102020204" pitchFamily="34" charset="0"/>
                <a:ea typeface="Cutive"/>
                <a:cs typeface="Cutive"/>
                <a:sym typeface="Cutive"/>
              </a:rPr>
              <a:t>Comes before the supporting detail in the paragraph</a:t>
            </a:r>
            <a:endParaRPr sz="60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32000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 calcmode="lin" valueType="num">
                                      <p:cBhvr additive="base">
                                        <p:cTn id="7" dur="500" fill="hold"/>
                                        <p:tgtEl>
                                          <p:spTgt spid="1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
                                            <p:txEl>
                                              <p:pRg st="1" end="1"/>
                                            </p:txEl>
                                          </p:spTgt>
                                        </p:tgtEl>
                                        <p:attrNameLst>
                                          <p:attrName>style.visibility</p:attrName>
                                        </p:attrNameLst>
                                      </p:cBhvr>
                                      <p:to>
                                        <p:strVal val="visible"/>
                                      </p:to>
                                    </p:set>
                                    <p:anim calcmode="lin" valueType="num">
                                      <p:cBhvr additive="base">
                                        <p:cTn id="13" dur="500" fill="hold"/>
                                        <p:tgtEl>
                                          <p:spTgt spid="1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0">
                                            <p:txEl>
                                              <p:pRg st="2" end="2"/>
                                            </p:txEl>
                                          </p:spTgt>
                                        </p:tgtEl>
                                        <p:attrNameLst>
                                          <p:attrName>style.visibility</p:attrName>
                                        </p:attrNameLst>
                                      </p:cBhvr>
                                      <p:to>
                                        <p:strVal val="visible"/>
                                      </p:to>
                                    </p:set>
                                    <p:anim calcmode="lin" valueType="num">
                                      <p:cBhvr additive="base">
                                        <p:cTn id="19" dur="500" fill="hold"/>
                                        <p:tgtEl>
                                          <p:spTgt spid="1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
                                            <p:txEl>
                                              <p:pRg st="3" end="3"/>
                                            </p:txEl>
                                          </p:spTgt>
                                        </p:tgtEl>
                                        <p:attrNameLst>
                                          <p:attrName>style.visibility</p:attrName>
                                        </p:attrNameLst>
                                      </p:cBhvr>
                                      <p:to>
                                        <p:strVal val="visible"/>
                                      </p:to>
                                    </p:set>
                                    <p:anim calcmode="lin" valueType="num">
                                      <p:cBhvr additive="base">
                                        <p:cTn id="25" dur="500" fill="hold"/>
                                        <p:tgtEl>
                                          <p:spTgt spid="1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
                                            <p:txEl>
                                              <p:pRg st="4" end="4"/>
                                            </p:txEl>
                                          </p:spTgt>
                                        </p:tgtEl>
                                        <p:attrNameLst>
                                          <p:attrName>style.visibility</p:attrName>
                                        </p:attrNameLst>
                                      </p:cBhvr>
                                      <p:to>
                                        <p:strVal val="visible"/>
                                      </p:to>
                                    </p:set>
                                    <p:anim calcmode="lin" valueType="num">
                                      <p:cBhvr additive="base">
                                        <p:cTn id="31" dur="500" fill="hold"/>
                                        <p:tgtEl>
                                          <p:spTgt spid="1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smtClean="0">
                <a:latin typeface="Arial Black" panose="020B0A04020102020204" pitchFamily="34" charset="0"/>
                <a:ea typeface="Arial"/>
                <a:cs typeface="Arial"/>
                <a:sym typeface="Arial"/>
              </a:rPr>
              <a:t>Detail (Evidence, Quote)</a:t>
            </a:r>
            <a:endParaRPr dirty="0">
              <a:latin typeface="Arial Black" panose="020B0A04020102020204" pitchFamily="34" charset="0"/>
              <a:ea typeface="Arial"/>
              <a:cs typeface="Arial"/>
              <a:sym typeface="Arial"/>
            </a:endParaRPr>
          </a:p>
        </p:txBody>
      </p:sp>
      <p:sp>
        <p:nvSpPr>
          <p:cNvPr id="146" name="Google Shape;146;p23"/>
          <p:cNvSpPr txBox="1">
            <a:spLocks noGrp="1"/>
          </p:cNvSpPr>
          <p:nvPr>
            <p:ph type="body" idx="1"/>
          </p:nvPr>
        </p:nvSpPr>
        <p:spPr>
          <a:xfrm>
            <a:off x="538619" y="1600201"/>
            <a:ext cx="11348581"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This is the evidence that comes directly from the story.</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smtClean="0">
                <a:latin typeface="Arial Black" panose="020B0A04020102020204" pitchFamily="34" charset="0"/>
                <a:ea typeface="Cutive"/>
                <a:cs typeface="Cutive"/>
                <a:sym typeface="Cutive"/>
              </a:rPr>
              <a:t>Can </a:t>
            </a:r>
            <a:r>
              <a:rPr lang="en-US" sz="3200" dirty="0">
                <a:latin typeface="Arial Black" panose="020B0A04020102020204" pitchFamily="34" charset="0"/>
                <a:ea typeface="Cutive"/>
                <a:cs typeface="Cutive"/>
                <a:sym typeface="Cutive"/>
              </a:rPr>
              <a:t>be a </a:t>
            </a:r>
            <a:r>
              <a:rPr lang="en-US" sz="3200" b="1" dirty="0">
                <a:latin typeface="Arial Black" panose="020B0A04020102020204" pitchFamily="34" charset="0"/>
                <a:ea typeface="Cutive"/>
                <a:cs typeface="Cutive"/>
                <a:sym typeface="Cutive"/>
              </a:rPr>
              <a:t>direct quote </a:t>
            </a:r>
            <a:r>
              <a:rPr lang="en-US" sz="3200" dirty="0">
                <a:latin typeface="Arial Black" panose="020B0A04020102020204" pitchFamily="34" charset="0"/>
                <a:ea typeface="Cutive"/>
                <a:cs typeface="Cutive"/>
                <a:sym typeface="Cutive"/>
              </a:rPr>
              <a:t>that a character says or a specific detail of an </a:t>
            </a:r>
            <a:r>
              <a:rPr lang="en-US" sz="3200" b="1" dirty="0">
                <a:latin typeface="Arial Black" panose="020B0A04020102020204" pitchFamily="34" charset="0"/>
                <a:ea typeface="Cutive"/>
                <a:cs typeface="Cutive"/>
                <a:sym typeface="Cutive"/>
              </a:rPr>
              <a:t>event </a:t>
            </a:r>
            <a:r>
              <a:rPr lang="en-US" sz="3200" dirty="0">
                <a:latin typeface="Arial Black" panose="020B0A04020102020204" pitchFamily="34" charset="0"/>
                <a:ea typeface="Cutive"/>
                <a:cs typeface="Cutive"/>
                <a:sym typeface="Cutive"/>
              </a:rPr>
              <a:t>that occurs</a:t>
            </a:r>
            <a:r>
              <a:rPr lang="en-US" sz="3200" dirty="0" smtClean="0">
                <a:latin typeface="Arial Black" panose="020B0A04020102020204" pitchFamily="34" charset="0"/>
                <a:ea typeface="Cutive"/>
                <a:cs typeface="Cutive"/>
                <a:sym typeface="Cutive"/>
              </a:rPr>
              <a:t>.</a:t>
            </a:r>
          </a:p>
          <a:p>
            <a:pPr marL="342900" indent="-342900">
              <a:spcBef>
                <a:spcPts val="640"/>
              </a:spcBef>
              <a:buClr>
                <a:schemeClr val="lt1"/>
              </a:buClr>
              <a:buSzPts val="3200"/>
              <a:buFont typeface="Cutive"/>
              <a:buChar char="•"/>
            </a:pPr>
            <a:r>
              <a:rPr lang="en-US" sz="3200" b="1" dirty="0" smtClean="0">
                <a:latin typeface="Arial Black" panose="020B0A04020102020204" pitchFamily="34" charset="0"/>
                <a:ea typeface="Cutive"/>
                <a:cs typeface="Cutive"/>
                <a:sym typeface="Cutive"/>
              </a:rPr>
              <a:t>No citation necessary</a:t>
            </a:r>
            <a:endParaRPr sz="3200" b="1" dirty="0">
              <a:latin typeface="Arial Black" panose="020B0A04020102020204" pitchFamily="34" charset="0"/>
              <a:ea typeface="Cutive"/>
              <a:cs typeface="Cutive"/>
              <a:sym typeface="Cutive"/>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88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
                                            <p:txEl>
                                              <p:pRg st="2" end="2"/>
                                            </p:txEl>
                                          </p:spTgt>
                                        </p:tgtEl>
                                        <p:attrNameLst>
                                          <p:attrName>style.visibility</p:attrName>
                                        </p:attrNameLst>
                                      </p:cBhvr>
                                      <p:to>
                                        <p:strVal val="visible"/>
                                      </p:to>
                                    </p:set>
                                    <p:anim calcmode="lin" valueType="num">
                                      <p:cBhvr additive="base">
                                        <p:cTn id="19"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Analysis</a:t>
            </a:r>
            <a:endParaRPr dirty="0">
              <a:latin typeface="Arial Black" panose="020B0A04020102020204" pitchFamily="34" charset="0"/>
              <a:ea typeface="Arial"/>
              <a:cs typeface="Arial"/>
              <a:sym typeface="Arial"/>
            </a:endParaRPr>
          </a:p>
        </p:txBody>
      </p:sp>
      <p:sp>
        <p:nvSpPr>
          <p:cNvPr id="152" name="Google Shape;152;p24"/>
          <p:cNvSpPr txBox="1">
            <a:spLocks noGrp="1"/>
          </p:cNvSpPr>
          <p:nvPr>
            <p:ph type="body" idx="1"/>
          </p:nvPr>
        </p:nvSpPr>
        <p:spPr>
          <a:xfrm>
            <a:off x="576197" y="1600201"/>
            <a:ext cx="11235847"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600"/>
              <a:buFont typeface="Cutive"/>
              <a:buChar char="•"/>
            </a:pPr>
            <a:r>
              <a:rPr lang="en-US" sz="3600" dirty="0">
                <a:latin typeface="Arial Black" panose="020B0A04020102020204" pitchFamily="34" charset="0"/>
                <a:ea typeface="Cutive"/>
                <a:cs typeface="Cutive"/>
                <a:sym typeface="Cutive"/>
              </a:rPr>
              <a:t>Explains the </a:t>
            </a:r>
            <a:r>
              <a:rPr lang="en-US" sz="3600" b="1" dirty="0">
                <a:latin typeface="Arial Black" panose="020B0A04020102020204" pitchFamily="34" charset="0"/>
                <a:ea typeface="Cutive"/>
                <a:cs typeface="Cutive"/>
                <a:sym typeface="Cutive"/>
              </a:rPr>
              <a:t>significance </a:t>
            </a:r>
            <a:r>
              <a:rPr lang="en-US" sz="3600" dirty="0">
                <a:latin typeface="Arial Black" panose="020B0A04020102020204" pitchFamily="34" charset="0"/>
                <a:ea typeface="Cutive"/>
                <a:cs typeface="Cutive"/>
                <a:sym typeface="Cutive"/>
              </a:rPr>
              <a:t>of the detail.</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a:t>
            </a:r>
            <a:r>
              <a:rPr lang="en-US" sz="3600" dirty="0" smtClean="0">
                <a:latin typeface="Arial Black" panose="020B0A04020102020204" pitchFamily="34" charset="0"/>
                <a:ea typeface="Cutive"/>
                <a:cs typeface="Cutive"/>
                <a:sym typeface="Cutive"/>
              </a:rPr>
              <a:t>event/quote </a:t>
            </a:r>
            <a:r>
              <a:rPr lang="en-US" sz="3600" dirty="0">
                <a:latin typeface="Arial Black" panose="020B0A04020102020204" pitchFamily="34" charset="0"/>
                <a:ea typeface="Cutive"/>
                <a:cs typeface="Cutive"/>
                <a:sym typeface="Cutive"/>
              </a:rPr>
              <a:t>literally mean?</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a:t>
            </a:r>
            <a:r>
              <a:rPr lang="en-US" sz="3600" dirty="0" smtClean="0">
                <a:latin typeface="Arial Black" panose="020B0A04020102020204" pitchFamily="34" charset="0"/>
                <a:ea typeface="Cutive"/>
                <a:cs typeface="Cutive"/>
                <a:sym typeface="Cutive"/>
              </a:rPr>
              <a:t>event/quote </a:t>
            </a:r>
            <a:r>
              <a:rPr lang="en-US" sz="3600" dirty="0">
                <a:latin typeface="Arial Black" panose="020B0A04020102020204" pitchFamily="34" charset="0"/>
                <a:ea typeface="Cutive"/>
                <a:cs typeface="Cutive"/>
                <a:sym typeface="Cutive"/>
              </a:rPr>
              <a:t>or event show?</a:t>
            </a: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58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2">
                                            <p:txEl>
                                              <p:pRg st="1" end="1"/>
                                            </p:txEl>
                                          </p:spTgt>
                                        </p:tgtEl>
                                        <p:attrNameLst>
                                          <p:attrName>style.visibility</p:attrName>
                                        </p:attrNameLst>
                                      </p:cBhvr>
                                      <p:to>
                                        <p:strVal val="visible"/>
                                      </p:to>
                                    </p:set>
                                    <p:anim calcmode="lin" valueType="num">
                                      <p:cBhvr additive="base">
                                        <p:cTn id="13"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anim calcmode="lin" valueType="num">
                                      <p:cBhvr additive="base">
                                        <p:cTn id="19"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Background</a:t>
            </a:r>
            <a:r>
              <a:rPr lang="en-US" dirty="0">
                <a:solidFill>
                  <a:schemeClr val="lt1"/>
                </a:solidFill>
                <a:latin typeface="Arial Black" panose="020B0A04020102020204" pitchFamily="34" charset="0"/>
                <a:ea typeface="Arial"/>
                <a:cs typeface="Arial"/>
                <a:sym typeface="Arial"/>
              </a:rPr>
              <a:t> </a:t>
            </a:r>
            <a:endParaRPr dirty="0">
              <a:solidFill>
                <a:schemeClr val="lt1"/>
              </a:solidFill>
              <a:latin typeface="Arial Black" panose="020B0A04020102020204" pitchFamily="34" charset="0"/>
              <a:ea typeface="Arial"/>
              <a:cs typeface="Arial"/>
              <a:sym typeface="Arial"/>
            </a:endParaRPr>
          </a:p>
        </p:txBody>
      </p:sp>
      <p:sp>
        <p:nvSpPr>
          <p:cNvPr id="140" name="Google Shape;140;p22"/>
          <p:cNvSpPr txBox="1">
            <a:spLocks noGrp="1"/>
          </p:cNvSpPr>
          <p:nvPr>
            <p:ph type="body" idx="1"/>
          </p:nvPr>
        </p:nvSpPr>
        <p:spPr>
          <a:xfrm>
            <a:off x="438411" y="1295401"/>
            <a:ext cx="11498893" cy="48307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300"/>
              <a:buFont typeface="Cutive"/>
              <a:buChar char="•"/>
            </a:pPr>
            <a:r>
              <a:rPr lang="en-US" sz="3300" dirty="0">
                <a:latin typeface="Arial Black" panose="020B0A04020102020204" pitchFamily="34" charset="0"/>
                <a:ea typeface="Cutive"/>
                <a:cs typeface="Cutive"/>
                <a:sym typeface="Cutive"/>
              </a:rPr>
              <a:t>Gives the background of the </a:t>
            </a:r>
            <a:r>
              <a:rPr lang="en-US" sz="3300" dirty="0" smtClean="0">
                <a:latin typeface="Arial Black" panose="020B0A04020102020204" pitchFamily="34" charset="0"/>
                <a:ea typeface="Cutive"/>
                <a:cs typeface="Cutive"/>
                <a:sym typeface="Cutive"/>
              </a:rPr>
              <a:t>SECOND supporting </a:t>
            </a:r>
            <a:r>
              <a:rPr lang="en-US" sz="3300" dirty="0">
                <a:latin typeface="Arial Black" panose="020B0A04020102020204" pitchFamily="34" charset="0"/>
                <a:ea typeface="Cutive"/>
                <a:cs typeface="Cutive"/>
                <a:sym typeface="Cutive"/>
              </a:rPr>
              <a:t>detail.</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WHO </a:t>
            </a:r>
            <a:r>
              <a:rPr lang="en-US" sz="3300" dirty="0">
                <a:latin typeface="Arial Black" panose="020B0A04020102020204" pitchFamily="34" charset="0"/>
                <a:ea typeface="Cutive"/>
                <a:cs typeface="Cutive"/>
                <a:sym typeface="Cutive"/>
              </a:rPr>
              <a:t>says the quote or does the action?</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WHEN </a:t>
            </a:r>
            <a:r>
              <a:rPr lang="en-US" sz="3300" dirty="0">
                <a:latin typeface="Arial Black" panose="020B0A04020102020204" pitchFamily="34" charset="0"/>
                <a:ea typeface="Cutive"/>
                <a:cs typeface="Cutive"/>
                <a:sym typeface="Cutive"/>
              </a:rPr>
              <a:t>does he/she say that or do that?</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WHERE </a:t>
            </a:r>
            <a:r>
              <a:rPr lang="en-US" sz="3300" dirty="0">
                <a:latin typeface="Arial Black" panose="020B0A04020102020204" pitchFamily="34" charset="0"/>
                <a:ea typeface="Cutive"/>
                <a:cs typeface="Cutive"/>
                <a:sym typeface="Cutive"/>
              </a:rPr>
              <a:t>does the action take place?</a:t>
            </a:r>
            <a:endParaRPr dirty="0">
              <a:latin typeface="Arial Black" panose="020B0A04020102020204" pitchFamily="34" charset="0"/>
            </a:endParaRPr>
          </a:p>
          <a:p>
            <a:pPr marL="342900" indent="-342900">
              <a:spcBef>
                <a:spcPts val="660"/>
              </a:spcBef>
              <a:buClr>
                <a:schemeClr val="lt1"/>
              </a:buClr>
              <a:buSzPts val="3300"/>
              <a:buFont typeface="Cutive"/>
              <a:buChar char="•"/>
            </a:pPr>
            <a:r>
              <a:rPr lang="en-US" sz="6000" dirty="0">
                <a:latin typeface="Arial Black" panose="020B0A04020102020204" pitchFamily="34" charset="0"/>
                <a:ea typeface="Cutive"/>
                <a:cs typeface="Cutive"/>
                <a:sym typeface="Cutive"/>
              </a:rPr>
              <a:t>Comes before the supporting detail in the paragraph</a:t>
            </a:r>
            <a:endParaRPr sz="60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10718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 calcmode="lin" valueType="num">
                                      <p:cBhvr additive="base">
                                        <p:cTn id="7" dur="500" fill="hold"/>
                                        <p:tgtEl>
                                          <p:spTgt spid="1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
                                            <p:txEl>
                                              <p:pRg st="1" end="1"/>
                                            </p:txEl>
                                          </p:spTgt>
                                        </p:tgtEl>
                                        <p:attrNameLst>
                                          <p:attrName>style.visibility</p:attrName>
                                        </p:attrNameLst>
                                      </p:cBhvr>
                                      <p:to>
                                        <p:strVal val="visible"/>
                                      </p:to>
                                    </p:set>
                                    <p:anim calcmode="lin" valueType="num">
                                      <p:cBhvr additive="base">
                                        <p:cTn id="13" dur="500" fill="hold"/>
                                        <p:tgtEl>
                                          <p:spTgt spid="1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0">
                                            <p:txEl>
                                              <p:pRg st="2" end="2"/>
                                            </p:txEl>
                                          </p:spTgt>
                                        </p:tgtEl>
                                        <p:attrNameLst>
                                          <p:attrName>style.visibility</p:attrName>
                                        </p:attrNameLst>
                                      </p:cBhvr>
                                      <p:to>
                                        <p:strVal val="visible"/>
                                      </p:to>
                                    </p:set>
                                    <p:anim calcmode="lin" valueType="num">
                                      <p:cBhvr additive="base">
                                        <p:cTn id="19" dur="500" fill="hold"/>
                                        <p:tgtEl>
                                          <p:spTgt spid="1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
                                            <p:txEl>
                                              <p:pRg st="3" end="3"/>
                                            </p:txEl>
                                          </p:spTgt>
                                        </p:tgtEl>
                                        <p:attrNameLst>
                                          <p:attrName>style.visibility</p:attrName>
                                        </p:attrNameLst>
                                      </p:cBhvr>
                                      <p:to>
                                        <p:strVal val="visible"/>
                                      </p:to>
                                    </p:set>
                                    <p:anim calcmode="lin" valueType="num">
                                      <p:cBhvr additive="base">
                                        <p:cTn id="25" dur="500" fill="hold"/>
                                        <p:tgtEl>
                                          <p:spTgt spid="1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
                                            <p:txEl>
                                              <p:pRg st="4" end="4"/>
                                            </p:txEl>
                                          </p:spTgt>
                                        </p:tgtEl>
                                        <p:attrNameLst>
                                          <p:attrName>style.visibility</p:attrName>
                                        </p:attrNameLst>
                                      </p:cBhvr>
                                      <p:to>
                                        <p:strVal val="visible"/>
                                      </p:to>
                                    </p:set>
                                    <p:anim calcmode="lin" valueType="num">
                                      <p:cBhvr additive="base">
                                        <p:cTn id="31" dur="500" fill="hold"/>
                                        <p:tgtEl>
                                          <p:spTgt spid="1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smtClean="0">
                <a:latin typeface="Arial Black" panose="020B0A04020102020204" pitchFamily="34" charset="0"/>
                <a:ea typeface="Arial"/>
                <a:cs typeface="Arial"/>
                <a:sym typeface="Arial"/>
              </a:rPr>
              <a:t>Detail (Evidence, Quote)</a:t>
            </a:r>
            <a:endParaRPr dirty="0">
              <a:latin typeface="Arial Black" panose="020B0A04020102020204" pitchFamily="34" charset="0"/>
              <a:ea typeface="Arial"/>
              <a:cs typeface="Arial"/>
              <a:sym typeface="Arial"/>
            </a:endParaRPr>
          </a:p>
        </p:txBody>
      </p:sp>
      <p:sp>
        <p:nvSpPr>
          <p:cNvPr id="146" name="Google Shape;146;p23"/>
          <p:cNvSpPr txBox="1">
            <a:spLocks noGrp="1"/>
          </p:cNvSpPr>
          <p:nvPr>
            <p:ph type="body" idx="1"/>
          </p:nvPr>
        </p:nvSpPr>
        <p:spPr>
          <a:xfrm>
            <a:off x="538619" y="1600201"/>
            <a:ext cx="11348581"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This is </a:t>
            </a:r>
            <a:r>
              <a:rPr lang="en-US" sz="3200" dirty="0" smtClean="0">
                <a:latin typeface="Arial Black" panose="020B0A04020102020204" pitchFamily="34" charset="0"/>
                <a:ea typeface="Cutive"/>
                <a:cs typeface="Cutive"/>
                <a:sym typeface="Cutive"/>
              </a:rPr>
              <a:t>your SECOND PIECE of </a:t>
            </a:r>
            <a:r>
              <a:rPr lang="en-US" sz="3200" dirty="0">
                <a:latin typeface="Arial Black" panose="020B0A04020102020204" pitchFamily="34" charset="0"/>
                <a:ea typeface="Cutive"/>
                <a:cs typeface="Cutive"/>
                <a:sym typeface="Cutive"/>
              </a:rPr>
              <a:t>evidence that comes directly from the story.</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smtClean="0">
                <a:latin typeface="Arial Black" panose="020B0A04020102020204" pitchFamily="34" charset="0"/>
                <a:ea typeface="Cutive"/>
                <a:cs typeface="Cutive"/>
                <a:sym typeface="Cutive"/>
              </a:rPr>
              <a:t>Can </a:t>
            </a:r>
            <a:r>
              <a:rPr lang="en-US" sz="3200" dirty="0">
                <a:latin typeface="Arial Black" panose="020B0A04020102020204" pitchFamily="34" charset="0"/>
                <a:ea typeface="Cutive"/>
                <a:cs typeface="Cutive"/>
                <a:sym typeface="Cutive"/>
              </a:rPr>
              <a:t>be a </a:t>
            </a:r>
            <a:r>
              <a:rPr lang="en-US" sz="3200" b="1" dirty="0">
                <a:latin typeface="Arial Black" panose="020B0A04020102020204" pitchFamily="34" charset="0"/>
                <a:ea typeface="Cutive"/>
                <a:cs typeface="Cutive"/>
                <a:sym typeface="Cutive"/>
              </a:rPr>
              <a:t>direct quote </a:t>
            </a:r>
            <a:r>
              <a:rPr lang="en-US" sz="3200" dirty="0">
                <a:latin typeface="Arial Black" panose="020B0A04020102020204" pitchFamily="34" charset="0"/>
                <a:ea typeface="Cutive"/>
                <a:cs typeface="Cutive"/>
                <a:sym typeface="Cutive"/>
              </a:rPr>
              <a:t>that a character says or a specific detail of an </a:t>
            </a:r>
            <a:r>
              <a:rPr lang="en-US" sz="3200" b="1" dirty="0">
                <a:latin typeface="Arial Black" panose="020B0A04020102020204" pitchFamily="34" charset="0"/>
                <a:ea typeface="Cutive"/>
                <a:cs typeface="Cutive"/>
                <a:sym typeface="Cutive"/>
              </a:rPr>
              <a:t>event </a:t>
            </a:r>
            <a:r>
              <a:rPr lang="en-US" sz="3200" dirty="0">
                <a:latin typeface="Arial Black" panose="020B0A04020102020204" pitchFamily="34" charset="0"/>
                <a:ea typeface="Cutive"/>
                <a:cs typeface="Cutive"/>
                <a:sym typeface="Cutive"/>
              </a:rPr>
              <a:t>that occurs</a:t>
            </a:r>
            <a:r>
              <a:rPr lang="en-US" sz="3200" dirty="0" smtClean="0">
                <a:latin typeface="Arial Black" panose="020B0A04020102020204" pitchFamily="34" charset="0"/>
                <a:ea typeface="Cutive"/>
                <a:cs typeface="Cutive"/>
                <a:sym typeface="Cutive"/>
              </a:rPr>
              <a:t>.</a:t>
            </a:r>
          </a:p>
          <a:p>
            <a:pPr marL="342900" indent="-342900">
              <a:spcBef>
                <a:spcPts val="640"/>
              </a:spcBef>
              <a:buClr>
                <a:schemeClr val="lt1"/>
              </a:buClr>
              <a:buSzPts val="3200"/>
              <a:buFont typeface="Cutive"/>
              <a:buChar char="•"/>
            </a:pPr>
            <a:r>
              <a:rPr lang="en-US" sz="3200" b="1" dirty="0" smtClean="0">
                <a:latin typeface="Arial Black" panose="020B0A04020102020204" pitchFamily="34" charset="0"/>
                <a:ea typeface="Cutive"/>
                <a:cs typeface="Cutive"/>
                <a:sym typeface="Cutive"/>
              </a:rPr>
              <a:t>No citation necessary.</a:t>
            </a:r>
            <a:endParaRPr sz="3200" b="1" dirty="0">
              <a:latin typeface="Arial Black" panose="020B0A04020102020204" pitchFamily="34" charset="0"/>
              <a:ea typeface="Cutive"/>
              <a:cs typeface="Cutive"/>
              <a:sym typeface="Cutive"/>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0734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
                                            <p:txEl>
                                              <p:pRg st="2" end="2"/>
                                            </p:txEl>
                                          </p:spTgt>
                                        </p:tgtEl>
                                        <p:attrNameLst>
                                          <p:attrName>style.visibility</p:attrName>
                                        </p:attrNameLst>
                                      </p:cBhvr>
                                      <p:to>
                                        <p:strVal val="visible"/>
                                      </p:to>
                                    </p:set>
                                    <p:anim calcmode="lin" valueType="num">
                                      <p:cBhvr additive="base">
                                        <p:cTn id="19"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Analysis</a:t>
            </a:r>
            <a:endParaRPr dirty="0">
              <a:latin typeface="Arial Black" panose="020B0A04020102020204" pitchFamily="34" charset="0"/>
              <a:ea typeface="Arial"/>
              <a:cs typeface="Arial"/>
              <a:sym typeface="Arial"/>
            </a:endParaRPr>
          </a:p>
        </p:txBody>
      </p:sp>
      <p:sp>
        <p:nvSpPr>
          <p:cNvPr id="152" name="Google Shape;152;p24"/>
          <p:cNvSpPr txBox="1">
            <a:spLocks noGrp="1"/>
          </p:cNvSpPr>
          <p:nvPr>
            <p:ph type="body" idx="1"/>
          </p:nvPr>
        </p:nvSpPr>
        <p:spPr>
          <a:xfrm>
            <a:off x="576197" y="1600201"/>
            <a:ext cx="11235847"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600"/>
              <a:buFont typeface="Cutive"/>
              <a:buChar char="•"/>
            </a:pPr>
            <a:r>
              <a:rPr lang="en-US" sz="3600" dirty="0">
                <a:latin typeface="Arial Black" panose="020B0A04020102020204" pitchFamily="34" charset="0"/>
                <a:ea typeface="Cutive"/>
                <a:cs typeface="Cutive"/>
                <a:sym typeface="Cutive"/>
              </a:rPr>
              <a:t>Explains the </a:t>
            </a:r>
            <a:r>
              <a:rPr lang="en-US" sz="3600" b="1" dirty="0">
                <a:latin typeface="Arial Black" panose="020B0A04020102020204" pitchFamily="34" charset="0"/>
                <a:ea typeface="Cutive"/>
                <a:cs typeface="Cutive"/>
                <a:sym typeface="Cutive"/>
              </a:rPr>
              <a:t>significance </a:t>
            </a:r>
            <a:r>
              <a:rPr lang="en-US" sz="3600" dirty="0">
                <a:latin typeface="Arial Black" panose="020B0A04020102020204" pitchFamily="34" charset="0"/>
                <a:ea typeface="Cutive"/>
                <a:cs typeface="Cutive"/>
                <a:sym typeface="Cutive"/>
              </a:rPr>
              <a:t>of the detail.</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a:t>
            </a:r>
            <a:r>
              <a:rPr lang="en-US" sz="3600" dirty="0" smtClean="0">
                <a:latin typeface="Arial Black" panose="020B0A04020102020204" pitchFamily="34" charset="0"/>
                <a:ea typeface="Cutive"/>
                <a:cs typeface="Cutive"/>
                <a:sym typeface="Cutive"/>
              </a:rPr>
              <a:t>event/quote </a:t>
            </a:r>
            <a:r>
              <a:rPr lang="en-US" sz="3600" dirty="0">
                <a:latin typeface="Arial Black" panose="020B0A04020102020204" pitchFamily="34" charset="0"/>
                <a:ea typeface="Cutive"/>
                <a:cs typeface="Cutive"/>
                <a:sym typeface="Cutive"/>
              </a:rPr>
              <a:t>literally mean?</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a:t>
            </a:r>
            <a:r>
              <a:rPr lang="en-US" sz="3600" dirty="0" smtClean="0">
                <a:latin typeface="Arial Black" panose="020B0A04020102020204" pitchFamily="34" charset="0"/>
                <a:ea typeface="Cutive"/>
                <a:cs typeface="Cutive"/>
                <a:sym typeface="Cutive"/>
              </a:rPr>
              <a:t>event/quote </a:t>
            </a:r>
            <a:r>
              <a:rPr lang="en-US" sz="3600" dirty="0">
                <a:latin typeface="Arial Black" panose="020B0A04020102020204" pitchFamily="34" charset="0"/>
                <a:ea typeface="Cutive"/>
                <a:cs typeface="Cutive"/>
                <a:sym typeface="Cutive"/>
              </a:rPr>
              <a:t>or event show?</a:t>
            </a: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023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2">
                                            <p:txEl>
                                              <p:pRg st="1" end="1"/>
                                            </p:txEl>
                                          </p:spTgt>
                                        </p:tgtEl>
                                        <p:attrNameLst>
                                          <p:attrName>style.visibility</p:attrName>
                                        </p:attrNameLst>
                                      </p:cBhvr>
                                      <p:to>
                                        <p:strVal val="visible"/>
                                      </p:to>
                                    </p:set>
                                    <p:anim calcmode="lin" valueType="num">
                                      <p:cBhvr additive="base">
                                        <p:cTn id="13"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anim calcmode="lin" valueType="num">
                                      <p:cBhvr additive="base">
                                        <p:cTn id="19"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Tie Back </a:t>
            </a:r>
            <a:endParaRPr dirty="0">
              <a:latin typeface="Arial Black" panose="020B0A04020102020204" pitchFamily="34" charset="0"/>
              <a:ea typeface="Arial"/>
              <a:cs typeface="Arial"/>
              <a:sym typeface="Arial"/>
            </a:endParaRPr>
          </a:p>
        </p:txBody>
      </p:sp>
      <p:sp>
        <p:nvSpPr>
          <p:cNvPr id="158" name="Google Shape;158;p25"/>
          <p:cNvSpPr txBox="1">
            <a:spLocks noGrp="1"/>
          </p:cNvSpPr>
          <p:nvPr>
            <p:ph type="body" idx="1"/>
          </p:nvPr>
        </p:nvSpPr>
        <p:spPr>
          <a:xfrm>
            <a:off x="375781" y="1600201"/>
            <a:ext cx="11448789"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FF0000"/>
              </a:buClr>
              <a:buSzPts val="3200"/>
              <a:buFont typeface="Cutive"/>
              <a:buChar char="•"/>
            </a:pPr>
            <a:r>
              <a:rPr lang="en-US" sz="3200" b="1" dirty="0">
                <a:latin typeface="Arial Black" panose="020B0A04020102020204" pitchFamily="34" charset="0"/>
                <a:ea typeface="Cutive"/>
                <a:cs typeface="Cutive"/>
                <a:sym typeface="Cutive"/>
              </a:rPr>
              <a:t>Connect </a:t>
            </a:r>
            <a:r>
              <a:rPr lang="en-US" sz="3200" dirty="0">
                <a:latin typeface="Arial Black" panose="020B0A04020102020204" pitchFamily="34" charset="0"/>
                <a:ea typeface="Cutive"/>
                <a:cs typeface="Cutive"/>
                <a:sym typeface="Cutive"/>
              </a:rPr>
              <a:t>the detail and the analysis back to the topic sentence.</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How does that detail prove your main point?</a:t>
            </a: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871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8">
                                            <p:txEl>
                                              <p:pRg st="1" end="1"/>
                                            </p:txEl>
                                          </p:spTgt>
                                        </p:tgtEl>
                                        <p:attrNameLst>
                                          <p:attrName>style.visibility</p:attrName>
                                        </p:attrNameLst>
                                      </p:cBhvr>
                                      <p:to>
                                        <p:strVal val="visible"/>
                                      </p:to>
                                    </p:set>
                                    <p:anim calcmode="lin" valueType="num">
                                      <p:cBhvr additive="base">
                                        <p:cTn id="13" dur="500" fill="hold"/>
                                        <p:tgtEl>
                                          <p:spTgt spid="1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6600" dirty="0" smtClean="0">
                <a:latin typeface="Arial Black" panose="020B0A04020102020204" pitchFamily="34" charset="0"/>
                <a:ea typeface="Arial"/>
                <a:cs typeface="Arial"/>
                <a:sym typeface="Arial"/>
              </a:rPr>
              <a:t>TBDABDAT</a:t>
            </a:r>
            <a:endParaRPr sz="6600" dirty="0">
              <a:latin typeface="Arial Black" panose="020B0A04020102020204" pitchFamily="34" charset="0"/>
              <a:ea typeface="Arial"/>
              <a:cs typeface="Arial"/>
              <a:sym typeface="Arial"/>
            </a:endParaRPr>
          </a:p>
        </p:txBody>
      </p:sp>
      <p:sp>
        <p:nvSpPr>
          <p:cNvPr id="128" name="Google Shape;128;p20"/>
          <p:cNvSpPr txBox="1">
            <a:spLocks noGrp="1"/>
          </p:cNvSpPr>
          <p:nvPr>
            <p:ph type="body" idx="1"/>
          </p:nvPr>
        </p:nvSpPr>
        <p:spPr>
          <a:xfrm>
            <a:off x="438411" y="1600201"/>
            <a:ext cx="11411211" cy="4525963"/>
          </a:xfrm>
          <a:prstGeom prst="rect">
            <a:avLst/>
          </a:prstGeom>
          <a:noFill/>
          <a:ln>
            <a:noFill/>
          </a:ln>
        </p:spPr>
        <p:txBody>
          <a:bodyPr spcFirstLastPara="1" vert="horz" wrap="square" lIns="91425" tIns="45700" rIns="91425" bIns="45700" rtlCol="0" anchor="t" anchorCtr="0">
            <a:noAutofit/>
          </a:bodyPr>
          <a:lstStyle/>
          <a:p>
            <a:pPr>
              <a:spcBef>
                <a:spcPts val="0"/>
              </a:spcBef>
              <a:buSzPts val="3200"/>
            </a:pPr>
            <a:r>
              <a:rPr lang="en-US" sz="3200" dirty="0">
                <a:latin typeface="Arial Black" panose="020B0A04020102020204" pitchFamily="34" charset="0"/>
                <a:ea typeface="Arial"/>
                <a:cs typeface="Arial"/>
                <a:sym typeface="Arial"/>
              </a:rPr>
              <a:t>T – Topic Sentence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B – Background </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dirty="0">
              <a:latin typeface="Arial Black" panose="020B0A04020102020204" pitchFamily="34" charset="0"/>
            </a:endParaRPr>
          </a:p>
          <a:p>
            <a:pPr>
              <a:spcBef>
                <a:spcPts val="640"/>
              </a:spcBef>
              <a:buSzPts val="3200"/>
            </a:pPr>
            <a:r>
              <a:rPr lang="en-US" sz="3200" dirty="0" smtClean="0">
                <a:latin typeface="Arial Black" panose="020B0A04020102020204" pitchFamily="34" charset="0"/>
                <a:ea typeface="Arial"/>
                <a:cs typeface="Arial"/>
                <a:sym typeface="Arial"/>
              </a:rPr>
              <a:t>B </a:t>
            </a:r>
            <a:r>
              <a:rPr lang="en-US" sz="3200" dirty="0">
                <a:latin typeface="Arial Black" panose="020B0A04020102020204" pitchFamily="34" charset="0"/>
                <a:ea typeface="Arial"/>
                <a:cs typeface="Arial"/>
                <a:sym typeface="Arial"/>
              </a:rPr>
              <a:t>– Background </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lang="en-US" sz="3200"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T – Tie Back (also known as concluding sentence)</a:t>
            </a:r>
          </a:p>
          <a:p>
            <a:pPr>
              <a:spcBef>
                <a:spcPts val="640"/>
              </a:spcBef>
              <a:buSzPts val="3200"/>
            </a:pPr>
            <a:endParaRPr sz="32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18248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
                                            <p:txEl>
                                              <p:pRg st="1" end="1"/>
                                            </p:txEl>
                                          </p:spTgt>
                                        </p:tgtEl>
                                        <p:attrNameLst>
                                          <p:attrName>style.visibility</p:attrName>
                                        </p:attrNameLst>
                                      </p:cBhvr>
                                      <p:to>
                                        <p:strVal val="visible"/>
                                      </p:to>
                                    </p:set>
                                    <p:anim calcmode="lin" valueType="num">
                                      <p:cBhvr additive="base">
                                        <p:cTn id="13" dur="500" fill="hold"/>
                                        <p:tgtEl>
                                          <p:spTgt spid="1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
                                            <p:txEl>
                                              <p:pRg st="2" end="2"/>
                                            </p:txEl>
                                          </p:spTgt>
                                        </p:tgtEl>
                                        <p:attrNameLst>
                                          <p:attrName>style.visibility</p:attrName>
                                        </p:attrNameLst>
                                      </p:cBhvr>
                                      <p:to>
                                        <p:strVal val="visible"/>
                                      </p:to>
                                    </p:set>
                                    <p:anim calcmode="lin" valueType="num">
                                      <p:cBhvr additive="base">
                                        <p:cTn id="19" dur="500" fill="hold"/>
                                        <p:tgtEl>
                                          <p:spTgt spid="1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xEl>
                                              <p:pRg st="3" end="3"/>
                                            </p:txEl>
                                          </p:spTgt>
                                        </p:tgtEl>
                                        <p:attrNameLst>
                                          <p:attrName>style.visibility</p:attrName>
                                        </p:attrNameLst>
                                      </p:cBhvr>
                                      <p:to>
                                        <p:strVal val="visible"/>
                                      </p:to>
                                    </p:set>
                                    <p:anim calcmode="lin" valueType="num">
                                      <p:cBhvr additive="base">
                                        <p:cTn id="25" dur="500" fill="hold"/>
                                        <p:tgtEl>
                                          <p:spTgt spid="1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
                                            <p:txEl>
                                              <p:pRg st="4" end="4"/>
                                            </p:txEl>
                                          </p:spTgt>
                                        </p:tgtEl>
                                        <p:attrNameLst>
                                          <p:attrName>style.visibility</p:attrName>
                                        </p:attrNameLst>
                                      </p:cBhvr>
                                      <p:to>
                                        <p:strVal val="visible"/>
                                      </p:to>
                                    </p:set>
                                    <p:anim calcmode="lin" valueType="num">
                                      <p:cBhvr additive="base">
                                        <p:cTn id="31" dur="500" fill="hold"/>
                                        <p:tgtEl>
                                          <p:spTgt spid="1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
                                            <p:txEl>
                                              <p:pRg st="5" end="5"/>
                                            </p:txEl>
                                          </p:spTgt>
                                        </p:tgtEl>
                                        <p:attrNameLst>
                                          <p:attrName>style.visibility</p:attrName>
                                        </p:attrNameLst>
                                      </p:cBhvr>
                                      <p:to>
                                        <p:strVal val="visible"/>
                                      </p:to>
                                    </p:set>
                                    <p:anim calcmode="lin" valueType="num">
                                      <p:cBhvr additive="base">
                                        <p:cTn id="37" dur="500" fill="hold"/>
                                        <p:tgtEl>
                                          <p:spTgt spid="12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
                                            <p:txEl>
                                              <p:pRg st="6" end="6"/>
                                            </p:txEl>
                                          </p:spTgt>
                                        </p:tgtEl>
                                        <p:attrNameLst>
                                          <p:attrName>style.visibility</p:attrName>
                                        </p:attrNameLst>
                                      </p:cBhvr>
                                      <p:to>
                                        <p:strVal val="visible"/>
                                      </p:to>
                                    </p:set>
                                    <p:anim calcmode="lin" valueType="num">
                                      <p:cBhvr additive="base">
                                        <p:cTn id="43" dur="500" fill="hold"/>
                                        <p:tgtEl>
                                          <p:spTgt spid="12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8">
                                            <p:txEl>
                                              <p:pRg st="7" end="7"/>
                                            </p:txEl>
                                          </p:spTgt>
                                        </p:tgtEl>
                                        <p:attrNameLst>
                                          <p:attrName>style.visibility</p:attrName>
                                        </p:attrNameLst>
                                      </p:cBhvr>
                                      <p:to>
                                        <p:strVal val="visible"/>
                                      </p:to>
                                    </p:set>
                                    <p:anim calcmode="lin" valueType="num">
                                      <p:cBhvr additive="base">
                                        <p:cTn id="49" dur="500" fill="hold"/>
                                        <p:tgtEl>
                                          <p:spTgt spid="12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fontScale="92500" lnSpcReduction="10000"/>
          </a:bodyPr>
          <a:lstStyle/>
          <a:p>
            <a:pPr marL="0" indent="0" algn="ctr">
              <a:buNone/>
            </a:pPr>
            <a:endParaRPr lang="en-US" sz="3600" dirty="0" smtClean="0">
              <a:latin typeface="Arial Black" panose="020B0A04020102020204" pitchFamily="34" charset="0"/>
            </a:endParaRPr>
          </a:p>
          <a:p>
            <a:pPr marL="0" indent="0" algn="ctr">
              <a:buNone/>
            </a:pPr>
            <a:r>
              <a:rPr lang="en-US" sz="5800" dirty="0" smtClean="0">
                <a:latin typeface="Arial Black" panose="020B0A04020102020204" pitchFamily="34" charset="0"/>
              </a:rPr>
              <a:t>Edward Scissorhands Analysis and Paragraph</a:t>
            </a:r>
            <a:endParaRPr lang="en-US" sz="5800" b="1" dirty="0" smtClean="0">
              <a:latin typeface="Arial Black" panose="020B0A04020102020204" pitchFamily="34" charset="0"/>
            </a:endParaRPr>
          </a:p>
          <a:p>
            <a:pPr marL="0" indent="0" algn="ctr">
              <a:buNone/>
            </a:pPr>
            <a:endParaRPr lang="en-US" sz="5800" b="1" dirty="0">
              <a:effectLst/>
              <a:latin typeface="Arial Black" panose="020B0A04020102020204" pitchFamily="34" charset="0"/>
            </a:endParaRPr>
          </a:p>
          <a:p>
            <a:pPr marL="0" indent="0" algn="ctr">
              <a:buNone/>
            </a:pPr>
            <a:r>
              <a:rPr lang="en-US" sz="5800" b="1" dirty="0" smtClean="0">
                <a:latin typeface="Arial Black" panose="020B0A04020102020204" pitchFamily="34" charset="0"/>
              </a:rPr>
              <a:t>DUE TOMORROW BY 7:00 a.m.</a:t>
            </a:r>
            <a:endParaRPr lang="en-US" sz="5800" b="0" dirty="0" smtClean="0">
              <a:effectLst/>
              <a:latin typeface="Arial Black" panose="020B0A04020102020204" pitchFamily="34" charset="0"/>
            </a:endParaRPr>
          </a:p>
          <a:p>
            <a:pPr marL="0" indent="0">
              <a:buNone/>
            </a:pPr>
            <a:r>
              <a:rPr lang="en-US" sz="3600" dirty="0" smtClean="0"/>
              <a:t/>
            </a:r>
            <a:br>
              <a:rPr lang="en-US" sz="3600" dirty="0" smtClean="0"/>
            </a:br>
            <a:endParaRPr lang="en-US" sz="3600" dirty="0">
              <a:latin typeface="Arial Black" panose="020B0A04020102020204" pitchFamily="34" charset="0"/>
            </a:endParaRPr>
          </a:p>
        </p:txBody>
      </p:sp>
      <p:sp>
        <p:nvSpPr>
          <p:cNvPr id="4" name="TextBox 3"/>
          <p:cNvSpPr txBox="1"/>
          <p:nvPr/>
        </p:nvSpPr>
        <p:spPr>
          <a:xfrm>
            <a:off x="10350500" y="843240"/>
            <a:ext cx="1354858" cy="400110"/>
          </a:xfrm>
          <a:prstGeom prst="rect">
            <a:avLst/>
          </a:prstGeom>
          <a:noFill/>
        </p:spPr>
        <p:txBody>
          <a:bodyPr wrap="none" rtlCol="0">
            <a:spAutoFit/>
          </a:bodyPr>
          <a:lstStyle/>
          <a:p>
            <a:r>
              <a:rPr lang="en-US" sz="2000" dirty="0" smtClean="0">
                <a:latin typeface="Arial Black" panose="020B0A04020102020204" pitchFamily="34" charset="0"/>
              </a:rPr>
              <a:t>11/28/18</a:t>
            </a:r>
            <a:endParaRPr lang="en-US" sz="2000" dirty="0">
              <a:latin typeface="Arial Black" panose="020B0A04020102020204" pitchFamily="34" charset="0"/>
            </a:endParaRPr>
          </a:p>
        </p:txBody>
      </p:sp>
    </p:spTree>
    <p:extLst>
      <p:ext uri="{BB962C8B-B14F-4D97-AF65-F5344CB8AC3E}">
        <p14:creationId xmlns:p14="http://schemas.microsoft.com/office/powerpoint/2010/main" val="894129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fontScale="92500" lnSpcReduction="10000"/>
          </a:bodyPr>
          <a:lstStyle/>
          <a:p>
            <a:pPr marL="0" lvl="0" indent="0" algn="ctr">
              <a:buNone/>
            </a:pPr>
            <a:r>
              <a:rPr lang="en-US" sz="3200" dirty="0">
                <a:solidFill>
                  <a:prstClr val="black"/>
                </a:solidFill>
                <a:latin typeface="Arial Black" panose="020B0A04020102020204" pitchFamily="34" charset="0"/>
              </a:rPr>
              <a:t>In your triads, discuss the following:</a:t>
            </a:r>
            <a:endParaRPr lang="en-US" sz="3500" dirty="0">
              <a:solidFill>
                <a:prstClr val="black"/>
              </a:solidFill>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What do you think of when you hear/see the word </a:t>
            </a:r>
          </a:p>
          <a:p>
            <a:pPr marL="0" indent="0" algn="ctr">
              <a:buNone/>
            </a:pPr>
            <a:r>
              <a:rPr lang="en-US" sz="4800" dirty="0" smtClean="0">
                <a:latin typeface="Arial Black" panose="020B0A04020102020204" pitchFamily="34" charset="0"/>
              </a:rPr>
              <a:t>GOTHIC?</a:t>
            </a:r>
          </a:p>
          <a:p>
            <a:pPr marL="0" indent="0" algn="ctr">
              <a:buNone/>
            </a:pPr>
            <a:r>
              <a:rPr lang="en-US" sz="4800" dirty="0" smtClean="0">
                <a:latin typeface="Arial Black" panose="020B0A04020102020204" pitchFamily="34" charset="0"/>
              </a:rPr>
              <a:t>Can you think of any modern stories, movies, or TV shows that could be considered gothic?</a:t>
            </a:r>
          </a:p>
          <a:p>
            <a:endParaRPr lang="en-US" sz="4800" dirty="0"/>
          </a:p>
        </p:txBody>
      </p:sp>
      <p:sp>
        <p:nvSpPr>
          <p:cNvPr id="6" name="TextBox 5"/>
          <p:cNvSpPr txBox="1"/>
          <p:nvPr/>
        </p:nvSpPr>
        <p:spPr>
          <a:xfrm>
            <a:off x="10350500" y="604182"/>
            <a:ext cx="1183337" cy="400110"/>
          </a:xfrm>
          <a:prstGeom prst="rect">
            <a:avLst/>
          </a:prstGeom>
          <a:noFill/>
        </p:spPr>
        <p:txBody>
          <a:bodyPr wrap="none" rtlCol="0">
            <a:spAutoFit/>
          </a:bodyPr>
          <a:lstStyle/>
          <a:p>
            <a:r>
              <a:rPr lang="en-US" sz="2000" dirty="0" smtClean="0">
                <a:latin typeface="Arial Black" panose="020B0A04020102020204" pitchFamily="34" charset="0"/>
              </a:rPr>
              <a:t>11/7/18</a:t>
            </a:r>
            <a:endParaRPr lang="en-US" sz="2000" dirty="0">
              <a:latin typeface="Arial Black" panose="020B0A04020102020204" pitchFamily="34" charset="0"/>
            </a:endParaRPr>
          </a:p>
        </p:txBody>
      </p:sp>
    </p:spTree>
    <p:extLst>
      <p:ext uri="{BB962C8B-B14F-4D97-AF65-F5344CB8AC3E}">
        <p14:creationId xmlns:p14="http://schemas.microsoft.com/office/powerpoint/2010/main" val="33615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fontScale="92500"/>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Where do our dreams come from?</a:t>
            </a:r>
          </a:p>
          <a:p>
            <a:pPr marL="0" indent="0" algn="ctr">
              <a:buNone/>
            </a:pPr>
            <a:r>
              <a:rPr lang="en-US" sz="4800" dirty="0" smtClean="0">
                <a:latin typeface="Arial Black" panose="020B0A04020102020204" pitchFamily="34" charset="0"/>
              </a:rPr>
              <a:t>How do dreams look and feel compared to reality?</a:t>
            </a:r>
          </a:p>
          <a:p>
            <a:pPr marL="0" indent="0" algn="ctr">
              <a:buNone/>
            </a:pPr>
            <a:r>
              <a:rPr lang="en-US" sz="4800" dirty="0" smtClean="0">
                <a:latin typeface="Arial Black" panose="020B0A04020102020204" pitchFamily="34" charset="0"/>
              </a:rPr>
              <a:t>Is it possible to recapture the feeling of a dream after you wake?</a:t>
            </a:r>
            <a:endParaRPr lang="en-US" sz="4800" dirty="0">
              <a:latin typeface="Arial Black" panose="020B0A04020102020204" pitchFamily="34" charset="0"/>
            </a:endParaRPr>
          </a:p>
          <a:p>
            <a:endParaRPr lang="en-US" sz="4800" dirty="0"/>
          </a:p>
        </p:txBody>
      </p:sp>
      <p:sp>
        <p:nvSpPr>
          <p:cNvPr id="6" name="TextBox 5"/>
          <p:cNvSpPr txBox="1"/>
          <p:nvPr/>
        </p:nvSpPr>
        <p:spPr>
          <a:xfrm>
            <a:off x="10350500" y="604182"/>
            <a:ext cx="1354858" cy="400110"/>
          </a:xfrm>
          <a:prstGeom prst="rect">
            <a:avLst/>
          </a:prstGeom>
          <a:noFill/>
        </p:spPr>
        <p:txBody>
          <a:bodyPr wrap="none" rtlCol="0">
            <a:spAutoFit/>
          </a:bodyPr>
          <a:lstStyle/>
          <a:p>
            <a:r>
              <a:rPr lang="en-US" sz="2000" dirty="0" smtClean="0">
                <a:latin typeface="Arial Black" panose="020B0A04020102020204" pitchFamily="34" charset="0"/>
              </a:rPr>
              <a:t>11/29/18</a:t>
            </a:r>
            <a:endParaRPr lang="en-US" sz="2000" dirty="0">
              <a:latin typeface="Arial Black" panose="020B0A04020102020204" pitchFamily="34" charset="0"/>
            </a:endParaRPr>
          </a:p>
        </p:txBody>
      </p:sp>
    </p:spTree>
    <p:extLst>
      <p:ext uri="{BB962C8B-B14F-4D97-AF65-F5344CB8AC3E}">
        <p14:creationId xmlns:p14="http://schemas.microsoft.com/office/powerpoint/2010/main" val="12910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dirty="0" smtClean="0">
                <a:latin typeface="Arial Black" panose="020B0A04020102020204" pitchFamily="34" charset="0"/>
              </a:rPr>
              <a:t>Students will analyze images presented; looking for evidence of Gothic style in the images. They will study elements of  composition, lighting, etc. to interpret the image and write a narrative based on a chosen image.</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CCSS.ELA-LITERACY.W.9-10.3</a:t>
            </a:r>
            <a:r>
              <a:rPr lang="en-US" sz="3600" dirty="0"/>
              <a:t/>
            </a:r>
            <a:br>
              <a:rPr lang="en-US" sz="3600" dirty="0"/>
            </a:b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2494554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675"/>
          </a:xfrm>
        </p:spPr>
        <p:txBody>
          <a:bodyPr>
            <a:normAutofit fontScale="90000"/>
          </a:bodyPr>
          <a:lstStyle/>
          <a:p>
            <a:pPr algn="ctr"/>
            <a:r>
              <a:rPr lang="en-US" dirty="0" smtClean="0">
                <a:latin typeface="Arial Black" panose="020B0A04020102020204" pitchFamily="34" charset="0"/>
              </a:rPr>
              <a:t>The Dream Collector - Background</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486400"/>
          </a:xfrm>
        </p:spPr>
        <p:txBody>
          <a:bodyPr/>
          <a:lstStyle/>
          <a:p>
            <a:r>
              <a:rPr lang="en-US" dirty="0">
                <a:latin typeface="Arial Black" panose="020B0A04020102020204" pitchFamily="34" charset="0"/>
              </a:rPr>
              <a:t>Photographer Arthur Tress began working on his study of the unconscious mind in the late 1960s by interviewing children about their most memorable dreams. </a:t>
            </a:r>
          </a:p>
          <a:p>
            <a:r>
              <a:rPr lang="en-US" dirty="0" smtClean="0">
                <a:latin typeface="Arial Black" panose="020B0A04020102020204" pitchFamily="34" charset="0"/>
              </a:rPr>
              <a:t>At </a:t>
            </a:r>
            <a:r>
              <a:rPr lang="en-US" dirty="0">
                <a:latin typeface="Arial Black" panose="020B0A04020102020204" pitchFamily="34" charset="0"/>
              </a:rPr>
              <a:t>the time, photography that documented real events was still the dominant form of the medium, and there was some prejudice against staged photography. </a:t>
            </a:r>
            <a:endParaRPr lang="en-US" dirty="0" smtClean="0">
              <a:latin typeface="Arial Black" panose="020B0A04020102020204" pitchFamily="34" charset="0"/>
            </a:endParaRPr>
          </a:p>
          <a:p>
            <a:r>
              <a:rPr lang="en-US" dirty="0" smtClean="0">
                <a:latin typeface="Arial Black" panose="020B0A04020102020204" pitchFamily="34" charset="0"/>
              </a:rPr>
              <a:t>Tress’s </a:t>
            </a:r>
            <a:r>
              <a:rPr lang="en-US" dirty="0">
                <a:latin typeface="Arial Black" panose="020B0A04020102020204" pitchFamily="34" charset="0"/>
              </a:rPr>
              <a:t>photographs from The Dream Collector helped elevate the art of photography, and many photographers since have acknowledged their debt to his work.</a:t>
            </a:r>
          </a:p>
          <a:p>
            <a:endParaRPr lang="en-US" dirty="0"/>
          </a:p>
        </p:txBody>
      </p:sp>
    </p:spTree>
    <p:extLst>
      <p:ext uri="{BB962C8B-B14F-4D97-AF65-F5344CB8AC3E}">
        <p14:creationId xmlns:p14="http://schemas.microsoft.com/office/powerpoint/2010/main" val="407846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41375"/>
          </a:xfrm>
        </p:spPr>
        <p:txBody>
          <a:bodyPr/>
          <a:lstStyle/>
          <a:p>
            <a:pPr algn="ctr"/>
            <a:r>
              <a:rPr lang="en-US" dirty="0" smtClean="0">
                <a:latin typeface="Arial Black" panose="020B0A04020102020204" pitchFamily="34" charset="0"/>
              </a:rPr>
              <a:t>The Dream Collector</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3147" y="775051"/>
            <a:ext cx="6045706" cy="6082949"/>
          </a:xfrm>
        </p:spPr>
      </p:pic>
      <p:sp>
        <p:nvSpPr>
          <p:cNvPr id="5" name="TextBox 4"/>
          <p:cNvSpPr txBox="1"/>
          <p:nvPr/>
        </p:nvSpPr>
        <p:spPr>
          <a:xfrm>
            <a:off x="254000" y="939800"/>
            <a:ext cx="1955800" cy="4401205"/>
          </a:xfrm>
          <a:prstGeom prst="rect">
            <a:avLst/>
          </a:prstGeom>
          <a:noFill/>
        </p:spPr>
        <p:txBody>
          <a:bodyPr wrap="square" rtlCol="0">
            <a:spAutoFit/>
          </a:bodyPr>
          <a:lstStyle/>
          <a:p>
            <a:pPr algn="ctr"/>
            <a:r>
              <a:rPr lang="en-US" sz="2800" u="sng" dirty="0" smtClean="0">
                <a:latin typeface="Arial Black" panose="020B0A04020102020204" pitchFamily="34" charset="0"/>
              </a:rPr>
              <a:t>IMAGE 1</a:t>
            </a:r>
          </a:p>
          <a:p>
            <a:pPr algn="ctr"/>
            <a:endParaRPr lang="en-US" sz="2800" u="sng" dirty="0">
              <a:latin typeface="Arial Black" panose="020B0A04020102020204" pitchFamily="34" charset="0"/>
            </a:endParaRPr>
          </a:p>
          <a:p>
            <a:pPr algn="ctr"/>
            <a:endParaRPr lang="en-US" sz="2800" u="sng" dirty="0" smtClean="0">
              <a:latin typeface="Arial Black" panose="020B0A04020102020204" pitchFamily="34" charset="0"/>
            </a:endParaRPr>
          </a:p>
          <a:p>
            <a:pPr algn="ctr"/>
            <a:r>
              <a:rPr lang="en-US" sz="2800" dirty="0" smtClean="0">
                <a:latin typeface="Arial Black" panose="020B0A04020102020204" pitchFamily="34" charset="0"/>
              </a:rPr>
              <a:t>Flood Dream, Ocean City, New Jersey, 1971</a:t>
            </a:r>
            <a:endParaRPr lang="en-US" sz="2800" dirty="0">
              <a:latin typeface="Arial Black" panose="020B0A04020102020204" pitchFamily="34" charset="0"/>
            </a:endParaRPr>
          </a:p>
        </p:txBody>
      </p:sp>
    </p:spTree>
    <p:extLst>
      <p:ext uri="{BB962C8B-B14F-4D97-AF65-F5344CB8AC3E}">
        <p14:creationId xmlns:p14="http://schemas.microsoft.com/office/powerpoint/2010/main" val="3374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41375"/>
          </a:xfrm>
        </p:spPr>
        <p:txBody>
          <a:bodyPr/>
          <a:lstStyle/>
          <a:p>
            <a:pPr algn="ctr"/>
            <a:r>
              <a:rPr lang="en-US" dirty="0" smtClean="0">
                <a:latin typeface="Arial Black" panose="020B0A04020102020204" pitchFamily="34" charset="0"/>
              </a:rPr>
              <a:t>The Dream Collector</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3869" y="756382"/>
            <a:ext cx="6064261" cy="6101618"/>
          </a:xfrm>
        </p:spPr>
      </p:pic>
      <p:sp>
        <p:nvSpPr>
          <p:cNvPr id="6" name="TextBox 5"/>
          <p:cNvSpPr txBox="1"/>
          <p:nvPr/>
        </p:nvSpPr>
        <p:spPr>
          <a:xfrm>
            <a:off x="254000" y="939800"/>
            <a:ext cx="1955800" cy="3970318"/>
          </a:xfrm>
          <a:prstGeom prst="rect">
            <a:avLst/>
          </a:prstGeom>
          <a:noFill/>
        </p:spPr>
        <p:txBody>
          <a:bodyPr wrap="square" rtlCol="0">
            <a:spAutoFit/>
          </a:bodyPr>
          <a:lstStyle/>
          <a:p>
            <a:pPr algn="ctr"/>
            <a:r>
              <a:rPr lang="en-US" sz="2800" u="sng" dirty="0" smtClean="0">
                <a:latin typeface="Arial Black" panose="020B0A04020102020204" pitchFamily="34" charset="0"/>
              </a:rPr>
              <a:t>IMAGE 2</a:t>
            </a:r>
          </a:p>
          <a:p>
            <a:pPr algn="ctr"/>
            <a:endParaRPr lang="en-US" sz="2800" u="sng" dirty="0">
              <a:latin typeface="Arial Black" panose="020B0A04020102020204" pitchFamily="34" charset="0"/>
            </a:endParaRPr>
          </a:p>
          <a:p>
            <a:pPr algn="ctr"/>
            <a:endParaRPr lang="en-US" sz="2800" u="sng" dirty="0" smtClean="0">
              <a:latin typeface="Arial Black" panose="020B0A04020102020204" pitchFamily="34" charset="0"/>
            </a:endParaRPr>
          </a:p>
          <a:p>
            <a:pPr algn="ctr"/>
            <a:r>
              <a:rPr lang="en-US" sz="2800" dirty="0" smtClean="0">
                <a:latin typeface="Arial Black" panose="020B0A04020102020204" pitchFamily="34" charset="0"/>
              </a:rPr>
              <a:t>Hockey Player, New York City, 1970</a:t>
            </a:r>
            <a:endParaRPr lang="en-US" sz="2800" dirty="0">
              <a:latin typeface="Arial Black" panose="020B0A04020102020204" pitchFamily="34" charset="0"/>
            </a:endParaRPr>
          </a:p>
        </p:txBody>
      </p:sp>
    </p:spTree>
    <p:extLst>
      <p:ext uri="{BB962C8B-B14F-4D97-AF65-F5344CB8AC3E}">
        <p14:creationId xmlns:p14="http://schemas.microsoft.com/office/powerpoint/2010/main" val="30020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41375"/>
          </a:xfrm>
        </p:spPr>
        <p:txBody>
          <a:bodyPr/>
          <a:lstStyle/>
          <a:p>
            <a:pPr algn="ctr"/>
            <a:r>
              <a:rPr lang="en-US" dirty="0" smtClean="0">
                <a:latin typeface="Arial Black" panose="020B0A04020102020204" pitchFamily="34" charset="0"/>
              </a:rPr>
              <a:t>The Dream Collector</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1294" y="735919"/>
            <a:ext cx="6149411" cy="6122081"/>
          </a:xfrm>
        </p:spPr>
      </p:pic>
      <p:sp>
        <p:nvSpPr>
          <p:cNvPr id="6" name="TextBox 5"/>
          <p:cNvSpPr txBox="1"/>
          <p:nvPr/>
        </p:nvSpPr>
        <p:spPr>
          <a:xfrm>
            <a:off x="254000" y="939800"/>
            <a:ext cx="1955800" cy="4832092"/>
          </a:xfrm>
          <a:prstGeom prst="rect">
            <a:avLst/>
          </a:prstGeom>
          <a:noFill/>
        </p:spPr>
        <p:txBody>
          <a:bodyPr wrap="square" rtlCol="0">
            <a:spAutoFit/>
          </a:bodyPr>
          <a:lstStyle/>
          <a:p>
            <a:pPr algn="ctr"/>
            <a:r>
              <a:rPr lang="en-US" sz="2800" u="sng" dirty="0" smtClean="0">
                <a:latin typeface="Arial Black" panose="020B0A04020102020204" pitchFamily="34" charset="0"/>
              </a:rPr>
              <a:t>IMAGE 3</a:t>
            </a:r>
          </a:p>
          <a:p>
            <a:pPr algn="ctr"/>
            <a:endParaRPr lang="en-US" sz="2800" u="sng" dirty="0">
              <a:latin typeface="Arial Black" panose="020B0A04020102020204" pitchFamily="34" charset="0"/>
            </a:endParaRPr>
          </a:p>
          <a:p>
            <a:pPr algn="ctr"/>
            <a:endParaRPr lang="en-US" sz="2800" u="sng" dirty="0" smtClean="0">
              <a:latin typeface="Arial Black" panose="020B0A04020102020204" pitchFamily="34" charset="0"/>
            </a:endParaRPr>
          </a:p>
          <a:p>
            <a:pPr algn="ctr"/>
            <a:r>
              <a:rPr lang="en-US" sz="2800" dirty="0" smtClean="0">
                <a:latin typeface="Arial Black" panose="020B0A04020102020204" pitchFamily="34" charset="0"/>
              </a:rPr>
              <a:t>Young Boy and Hooded Figure, New York City, 1971</a:t>
            </a:r>
            <a:endParaRPr lang="en-US" sz="2800" dirty="0">
              <a:latin typeface="Arial Black" panose="020B0A04020102020204" pitchFamily="34" charset="0"/>
            </a:endParaRPr>
          </a:p>
        </p:txBody>
      </p:sp>
    </p:spTree>
    <p:extLst>
      <p:ext uri="{BB962C8B-B14F-4D97-AF65-F5344CB8AC3E}">
        <p14:creationId xmlns:p14="http://schemas.microsoft.com/office/powerpoint/2010/main" val="30984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41375"/>
          </a:xfrm>
        </p:spPr>
        <p:txBody>
          <a:bodyPr/>
          <a:lstStyle/>
          <a:p>
            <a:pPr algn="ctr"/>
            <a:r>
              <a:rPr lang="en-US" dirty="0" smtClean="0">
                <a:latin typeface="Arial Black" panose="020B0A04020102020204" pitchFamily="34" charset="0"/>
              </a:rPr>
              <a:t>The Dream Collector</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4334" y="773905"/>
            <a:ext cx="6003332" cy="6084095"/>
          </a:xfrm>
        </p:spPr>
      </p:pic>
      <p:sp>
        <p:nvSpPr>
          <p:cNvPr id="6" name="TextBox 5"/>
          <p:cNvSpPr txBox="1"/>
          <p:nvPr/>
        </p:nvSpPr>
        <p:spPr>
          <a:xfrm>
            <a:off x="254000" y="939800"/>
            <a:ext cx="1955800" cy="4401205"/>
          </a:xfrm>
          <a:prstGeom prst="rect">
            <a:avLst/>
          </a:prstGeom>
          <a:noFill/>
        </p:spPr>
        <p:txBody>
          <a:bodyPr wrap="square" rtlCol="0">
            <a:spAutoFit/>
          </a:bodyPr>
          <a:lstStyle/>
          <a:p>
            <a:pPr algn="ctr"/>
            <a:r>
              <a:rPr lang="en-US" sz="2800" u="sng" dirty="0" smtClean="0">
                <a:latin typeface="Arial Black" panose="020B0A04020102020204" pitchFamily="34" charset="0"/>
              </a:rPr>
              <a:t>IMAGE 4</a:t>
            </a:r>
          </a:p>
          <a:p>
            <a:pPr algn="ctr"/>
            <a:endParaRPr lang="en-US" sz="2800" u="sng" dirty="0">
              <a:latin typeface="Arial Black" panose="020B0A04020102020204" pitchFamily="34" charset="0"/>
            </a:endParaRPr>
          </a:p>
          <a:p>
            <a:pPr algn="ctr"/>
            <a:endParaRPr lang="en-US" sz="2800" u="sng" dirty="0" smtClean="0">
              <a:latin typeface="Arial Black" panose="020B0A04020102020204" pitchFamily="34" charset="0"/>
            </a:endParaRPr>
          </a:p>
          <a:p>
            <a:pPr algn="ctr"/>
            <a:r>
              <a:rPr lang="en-US" sz="2800" dirty="0" smtClean="0">
                <a:latin typeface="Arial Black" panose="020B0A04020102020204" pitchFamily="34" charset="0"/>
              </a:rPr>
              <a:t>Girl with Dunce Cap, New York City, 1972</a:t>
            </a:r>
            <a:endParaRPr lang="en-US" sz="2800" dirty="0">
              <a:latin typeface="Arial Black" panose="020B0A04020102020204" pitchFamily="34" charset="0"/>
            </a:endParaRPr>
          </a:p>
        </p:txBody>
      </p:sp>
    </p:spTree>
    <p:extLst>
      <p:ext uri="{BB962C8B-B14F-4D97-AF65-F5344CB8AC3E}">
        <p14:creationId xmlns:p14="http://schemas.microsoft.com/office/powerpoint/2010/main" val="9826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41375"/>
          </a:xfrm>
        </p:spPr>
        <p:txBody>
          <a:bodyPr/>
          <a:lstStyle/>
          <a:p>
            <a:pPr algn="ctr"/>
            <a:r>
              <a:rPr lang="en-US" dirty="0" smtClean="0">
                <a:latin typeface="Arial Black" panose="020B0A04020102020204" pitchFamily="34" charset="0"/>
              </a:rPr>
              <a:t>The Dream Collector</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9301" y="726534"/>
            <a:ext cx="6193398" cy="6131466"/>
          </a:xfrm>
        </p:spPr>
      </p:pic>
      <p:sp>
        <p:nvSpPr>
          <p:cNvPr id="6" name="TextBox 5"/>
          <p:cNvSpPr txBox="1"/>
          <p:nvPr/>
        </p:nvSpPr>
        <p:spPr>
          <a:xfrm>
            <a:off x="139700" y="939800"/>
            <a:ext cx="2413000" cy="3108543"/>
          </a:xfrm>
          <a:prstGeom prst="rect">
            <a:avLst/>
          </a:prstGeom>
          <a:noFill/>
        </p:spPr>
        <p:txBody>
          <a:bodyPr wrap="square" rtlCol="0">
            <a:spAutoFit/>
          </a:bodyPr>
          <a:lstStyle/>
          <a:p>
            <a:pPr algn="ctr"/>
            <a:r>
              <a:rPr lang="en-US" sz="2800" u="sng" dirty="0" smtClean="0">
                <a:latin typeface="Arial Black" panose="020B0A04020102020204" pitchFamily="34" charset="0"/>
              </a:rPr>
              <a:t>IMAGE 5</a:t>
            </a:r>
          </a:p>
          <a:p>
            <a:pPr algn="ctr"/>
            <a:endParaRPr lang="en-US" sz="2800" u="sng" dirty="0">
              <a:latin typeface="Arial Black" panose="020B0A04020102020204" pitchFamily="34" charset="0"/>
            </a:endParaRPr>
          </a:p>
          <a:p>
            <a:pPr algn="ctr"/>
            <a:endParaRPr lang="en-US" sz="2800" u="sng" dirty="0" smtClean="0">
              <a:latin typeface="Arial Black" panose="020B0A04020102020204" pitchFamily="34" charset="0"/>
            </a:endParaRPr>
          </a:p>
          <a:p>
            <a:pPr algn="ctr"/>
            <a:r>
              <a:rPr lang="en-US" sz="2800" dirty="0" smtClean="0">
                <a:latin typeface="Arial Black" panose="020B0A04020102020204" pitchFamily="34" charset="0"/>
              </a:rPr>
              <a:t>Girl with Mask, Rhinebeck, 1971</a:t>
            </a:r>
            <a:endParaRPr lang="en-US" sz="2800" dirty="0">
              <a:latin typeface="Arial Black" panose="020B0A04020102020204" pitchFamily="34" charset="0"/>
            </a:endParaRPr>
          </a:p>
        </p:txBody>
      </p:sp>
    </p:spTree>
    <p:extLst>
      <p:ext uri="{BB962C8B-B14F-4D97-AF65-F5344CB8AC3E}">
        <p14:creationId xmlns:p14="http://schemas.microsoft.com/office/powerpoint/2010/main" val="19787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41375"/>
          </a:xfrm>
        </p:spPr>
        <p:txBody>
          <a:bodyPr/>
          <a:lstStyle/>
          <a:p>
            <a:pPr algn="ctr"/>
            <a:r>
              <a:rPr lang="en-US" dirty="0" smtClean="0">
                <a:latin typeface="Arial Black" panose="020B0A04020102020204" pitchFamily="34" charset="0"/>
              </a:rPr>
              <a:t>The Dream Collector</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286" y="726734"/>
            <a:ext cx="7803428" cy="6131266"/>
          </a:xfrm>
        </p:spPr>
      </p:pic>
      <p:sp>
        <p:nvSpPr>
          <p:cNvPr id="6" name="TextBox 5"/>
          <p:cNvSpPr txBox="1"/>
          <p:nvPr/>
        </p:nvSpPr>
        <p:spPr>
          <a:xfrm>
            <a:off x="190500" y="939800"/>
            <a:ext cx="2019300" cy="4401205"/>
          </a:xfrm>
          <a:prstGeom prst="rect">
            <a:avLst/>
          </a:prstGeom>
          <a:noFill/>
        </p:spPr>
        <p:txBody>
          <a:bodyPr wrap="square" rtlCol="0">
            <a:spAutoFit/>
          </a:bodyPr>
          <a:lstStyle/>
          <a:p>
            <a:pPr algn="ctr"/>
            <a:r>
              <a:rPr lang="en-US" sz="2800" u="sng" dirty="0" smtClean="0">
                <a:latin typeface="Arial Black" panose="020B0A04020102020204" pitchFamily="34" charset="0"/>
              </a:rPr>
              <a:t>IMAGE 6</a:t>
            </a:r>
          </a:p>
          <a:p>
            <a:pPr algn="ctr"/>
            <a:endParaRPr lang="en-US" sz="2800" u="sng" dirty="0">
              <a:latin typeface="Arial Black" panose="020B0A04020102020204" pitchFamily="34" charset="0"/>
            </a:endParaRPr>
          </a:p>
          <a:p>
            <a:pPr algn="ctr"/>
            <a:endParaRPr lang="en-US" sz="2800" u="sng" dirty="0" smtClean="0">
              <a:latin typeface="Arial Black" panose="020B0A04020102020204" pitchFamily="34" charset="0"/>
            </a:endParaRPr>
          </a:p>
          <a:p>
            <a:pPr algn="ctr"/>
            <a:r>
              <a:rPr lang="en-US" sz="2800" dirty="0" smtClean="0">
                <a:latin typeface="Arial Black" panose="020B0A04020102020204" pitchFamily="34" charset="0"/>
              </a:rPr>
              <a:t>Boy in Burnt-Out Furniture Store, Newark, 1969</a:t>
            </a:r>
            <a:endParaRPr lang="en-US" sz="2800" dirty="0">
              <a:latin typeface="Arial Black" panose="020B0A04020102020204" pitchFamily="34" charset="0"/>
            </a:endParaRPr>
          </a:p>
        </p:txBody>
      </p:sp>
    </p:spTree>
    <p:extLst>
      <p:ext uri="{BB962C8B-B14F-4D97-AF65-F5344CB8AC3E}">
        <p14:creationId xmlns:p14="http://schemas.microsoft.com/office/powerpoint/2010/main" val="8194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55675"/>
          </a:xfrm>
        </p:spPr>
        <p:txBody>
          <a:bodyPr/>
          <a:lstStyle/>
          <a:p>
            <a:pPr algn="ctr"/>
            <a:r>
              <a:rPr lang="en-US" dirty="0" smtClean="0">
                <a:latin typeface="Arial Black" panose="020B0A04020102020204" pitchFamily="34" charset="0"/>
              </a:rPr>
              <a:t>The Dream Collector</a:t>
            </a:r>
            <a:endParaRPr lang="en-US" dirty="0">
              <a:latin typeface="Arial Black" panose="020B0A04020102020204" pitchFamily="34" charset="0"/>
            </a:endParaRPr>
          </a:p>
        </p:txBody>
      </p:sp>
      <p:sp>
        <p:nvSpPr>
          <p:cNvPr id="3" name="Content Placeholder 2"/>
          <p:cNvSpPr>
            <a:spLocks noGrp="1"/>
          </p:cNvSpPr>
          <p:nvPr>
            <p:ph idx="1"/>
          </p:nvPr>
        </p:nvSpPr>
        <p:spPr>
          <a:xfrm>
            <a:off x="838200" y="1130300"/>
            <a:ext cx="10515600" cy="5537200"/>
          </a:xfrm>
        </p:spPr>
        <p:txBody>
          <a:bodyPr>
            <a:normAutofit/>
          </a:bodyPr>
          <a:lstStyle/>
          <a:p>
            <a:r>
              <a:rPr lang="en-US" dirty="0" smtClean="0">
                <a:latin typeface="Arial Black" panose="020B0A04020102020204" pitchFamily="34" charset="0"/>
              </a:rPr>
              <a:t>Go to the document in Google Classroom for The Dream Collector.</a:t>
            </a:r>
            <a:endParaRPr lang="en-US" dirty="0">
              <a:latin typeface="Arial Black" panose="020B0A04020102020204" pitchFamily="34" charset="0"/>
            </a:endParaRPr>
          </a:p>
          <a:p>
            <a:endParaRPr lang="en-US" dirty="0">
              <a:latin typeface="Arial Black" panose="020B0A04020102020204" pitchFamily="34" charset="0"/>
            </a:endParaRPr>
          </a:p>
          <a:p>
            <a:r>
              <a:rPr lang="en-US" dirty="0" smtClean="0">
                <a:latin typeface="Arial Black" panose="020B0A04020102020204" pitchFamily="34" charset="0"/>
              </a:rPr>
              <a:t>Using the chart provided, Identify AND DESCRIBE people</a:t>
            </a:r>
            <a:r>
              <a:rPr lang="en-US" dirty="0">
                <a:latin typeface="Arial Black" panose="020B0A04020102020204" pitchFamily="34" charset="0"/>
              </a:rPr>
              <a:t>, objects</a:t>
            </a:r>
            <a:r>
              <a:rPr lang="en-US" dirty="0" smtClean="0">
                <a:latin typeface="Arial Black" panose="020B0A04020102020204" pitchFamily="34" charset="0"/>
              </a:rPr>
              <a:t>, location</a:t>
            </a:r>
            <a:r>
              <a:rPr lang="en-US" dirty="0">
                <a:latin typeface="Arial Black" panose="020B0A04020102020204" pitchFamily="34" charset="0"/>
              </a:rPr>
              <a:t>, details and </a:t>
            </a:r>
            <a:r>
              <a:rPr lang="en-US" dirty="0" smtClean="0">
                <a:latin typeface="Arial Black" panose="020B0A04020102020204" pitchFamily="34" charset="0"/>
              </a:rPr>
              <a:t>activities in each image. </a:t>
            </a:r>
            <a:endParaRPr lang="en-US" dirty="0">
              <a:latin typeface="Arial Black" panose="020B0A04020102020204" pitchFamily="34" charset="0"/>
            </a:endParaRPr>
          </a:p>
        </p:txBody>
      </p:sp>
    </p:spTree>
    <p:extLst>
      <p:ext uri="{BB962C8B-B14F-4D97-AF65-F5344CB8AC3E}">
        <p14:creationId xmlns:p14="http://schemas.microsoft.com/office/powerpoint/2010/main" val="214468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20000"/>
          </a:bodyPr>
          <a:lstStyle/>
          <a:p>
            <a:pPr marL="0" lvl="0" indent="0" algn="ctr">
              <a:buNone/>
            </a:pPr>
            <a:r>
              <a:rPr lang="en-US" sz="3200" dirty="0">
                <a:solidFill>
                  <a:prstClr val="black"/>
                </a:solidFill>
                <a:latin typeface="Arial Black" panose="020B0A04020102020204" pitchFamily="34" charset="0"/>
              </a:rPr>
              <a:t>Now write about the following:</a:t>
            </a:r>
            <a:endParaRPr lang="en-US" sz="3500" dirty="0">
              <a:solidFill>
                <a:prstClr val="black"/>
              </a:solidFill>
              <a:latin typeface="Arial Black" panose="020B0A04020102020204" pitchFamily="34" charset="0"/>
            </a:endParaRP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What do you think of when you hear/see the word </a:t>
            </a:r>
          </a:p>
          <a:p>
            <a:pPr marL="0" indent="0" algn="ctr">
              <a:buNone/>
            </a:pPr>
            <a:r>
              <a:rPr lang="en-US" sz="4400" dirty="0" smtClean="0">
                <a:latin typeface="Arial Black" panose="020B0A04020102020204" pitchFamily="34" charset="0"/>
              </a:rPr>
              <a:t>GOTHIC?</a:t>
            </a:r>
          </a:p>
          <a:p>
            <a:pPr marL="0" indent="0" algn="ctr">
              <a:buNone/>
            </a:pPr>
            <a:r>
              <a:rPr lang="en-US" sz="4400" dirty="0" smtClean="0">
                <a:latin typeface="Arial Black" panose="020B0A04020102020204" pitchFamily="34" charset="0"/>
              </a:rPr>
              <a:t>Can you think of any modern stories, movies, or TV shows that could be considered gothic?</a:t>
            </a:r>
          </a:p>
        </p:txBody>
      </p:sp>
      <p:sp>
        <p:nvSpPr>
          <p:cNvPr id="6" name="TextBox 5"/>
          <p:cNvSpPr txBox="1"/>
          <p:nvPr/>
        </p:nvSpPr>
        <p:spPr>
          <a:xfrm>
            <a:off x="10350500" y="843240"/>
            <a:ext cx="1183337" cy="400110"/>
          </a:xfrm>
          <a:prstGeom prst="rect">
            <a:avLst/>
          </a:prstGeom>
          <a:noFill/>
        </p:spPr>
        <p:txBody>
          <a:bodyPr wrap="none" rtlCol="0">
            <a:spAutoFit/>
          </a:bodyPr>
          <a:lstStyle/>
          <a:p>
            <a:r>
              <a:rPr lang="en-US" sz="2000" dirty="0" smtClean="0">
                <a:latin typeface="Arial Black" panose="020B0A04020102020204" pitchFamily="34" charset="0"/>
              </a:rPr>
              <a:t>11/7/18</a:t>
            </a:r>
            <a:endParaRPr lang="en-US" sz="2000" dirty="0">
              <a:latin typeface="Arial Black" panose="020B0A04020102020204" pitchFamily="34" charset="0"/>
            </a:endParaRPr>
          </a:p>
        </p:txBody>
      </p:sp>
    </p:spTree>
    <p:extLst>
      <p:ext uri="{BB962C8B-B14F-4D97-AF65-F5344CB8AC3E}">
        <p14:creationId xmlns:p14="http://schemas.microsoft.com/office/powerpoint/2010/main" val="7628831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410199"/>
          </a:xfrm>
        </p:spPr>
        <p:txBody>
          <a:bodyPr>
            <a:normAutofit fontScale="47500" lnSpcReduction="20000"/>
          </a:bodyPr>
          <a:lstStyle/>
          <a:p>
            <a:pPr marL="0" indent="0" algn="ctr">
              <a:buNone/>
            </a:pPr>
            <a:endParaRPr lang="en-US" sz="3600" dirty="0" smtClean="0">
              <a:latin typeface="Arial Black" panose="020B0A04020102020204" pitchFamily="34" charset="0"/>
            </a:endParaRPr>
          </a:p>
          <a:p>
            <a:pPr marL="0" indent="0" algn="ctr">
              <a:buNone/>
            </a:pPr>
            <a:r>
              <a:rPr lang="en-US" sz="5800" dirty="0" smtClean="0">
                <a:latin typeface="Arial Black" panose="020B0A04020102020204" pitchFamily="34" charset="0"/>
              </a:rPr>
              <a:t>Complete your charts for the images from “The Dream Collector”</a:t>
            </a:r>
          </a:p>
          <a:p>
            <a:pPr marL="0" indent="0" algn="ctr">
              <a:buNone/>
            </a:pPr>
            <a:endParaRPr lang="en-US" sz="5800" b="1" dirty="0">
              <a:latin typeface="Arial Black" panose="020B0A04020102020204" pitchFamily="34" charset="0"/>
            </a:endParaRPr>
          </a:p>
          <a:p>
            <a:pPr marL="0" indent="0" algn="ctr">
              <a:buNone/>
            </a:pPr>
            <a:r>
              <a:rPr lang="en-US" sz="5800" b="1" dirty="0" smtClean="0">
                <a:latin typeface="Arial Black" panose="020B0A04020102020204" pitchFamily="34" charset="0"/>
              </a:rPr>
              <a:t>All the images are available on my website </a:t>
            </a:r>
            <a:r>
              <a:rPr lang="en-US" sz="5800" b="1" dirty="0" err="1" smtClean="0">
                <a:latin typeface="Arial Black" panose="020B0A04020102020204" pitchFamily="34" charset="0"/>
              </a:rPr>
              <a:t>Powerpoint</a:t>
            </a:r>
            <a:r>
              <a:rPr lang="en-US" sz="5800" b="1" dirty="0" smtClean="0">
                <a:latin typeface="Arial Black" panose="020B0A04020102020204" pitchFamily="34" charset="0"/>
              </a:rPr>
              <a:t> if you need to refer back to them.</a:t>
            </a:r>
          </a:p>
          <a:p>
            <a:pPr marL="0" indent="0" algn="ctr">
              <a:buNone/>
            </a:pPr>
            <a:endParaRPr lang="en-US" sz="5800" b="1" dirty="0" smtClean="0">
              <a:latin typeface="Arial Black" panose="020B0A04020102020204" pitchFamily="34" charset="0"/>
            </a:endParaRPr>
          </a:p>
          <a:p>
            <a:pPr marL="0" indent="0" algn="ctr">
              <a:buNone/>
            </a:pPr>
            <a:endParaRPr lang="en-US" sz="5800" b="1" dirty="0">
              <a:effectLst/>
              <a:latin typeface="Arial Black" panose="020B0A04020102020204" pitchFamily="34" charset="0"/>
            </a:endParaRPr>
          </a:p>
          <a:p>
            <a:pPr marL="0" indent="0" algn="ctr">
              <a:buNone/>
            </a:pPr>
            <a:r>
              <a:rPr lang="en-US" sz="9600" b="1" smtClean="0">
                <a:latin typeface="Arial Black" panose="020B0A04020102020204" pitchFamily="34" charset="0"/>
              </a:rPr>
              <a:t>THIS NEEDS TO BE COMPLETE TO DO TOMORROW’S WORK!</a:t>
            </a:r>
            <a:endParaRPr lang="en-US" sz="5800" b="0" dirty="0" smtClean="0">
              <a:effectLst/>
              <a:latin typeface="Arial Black" panose="020B0A04020102020204" pitchFamily="34" charset="0"/>
            </a:endParaRPr>
          </a:p>
          <a:p>
            <a:pPr marL="0" indent="0">
              <a:buNone/>
            </a:pPr>
            <a:r>
              <a:rPr lang="en-US" sz="3600" dirty="0" smtClean="0"/>
              <a:t/>
            </a:r>
            <a:br>
              <a:rPr lang="en-US" sz="3600" dirty="0" smtClean="0"/>
            </a:br>
            <a:endParaRPr lang="en-US" sz="3600" dirty="0">
              <a:latin typeface="Arial Black" panose="020B0A04020102020204" pitchFamily="34" charset="0"/>
            </a:endParaRPr>
          </a:p>
        </p:txBody>
      </p:sp>
    </p:spTree>
    <p:extLst>
      <p:ext uri="{BB962C8B-B14F-4D97-AF65-F5344CB8AC3E}">
        <p14:creationId xmlns:p14="http://schemas.microsoft.com/office/powerpoint/2010/main" val="9344524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25"/>
            <a:ext cx="10515600" cy="730876"/>
          </a:xfrm>
        </p:spPr>
        <p:txBody>
          <a:bodyPr/>
          <a:lstStyle/>
          <a:p>
            <a:pPr algn="ctr"/>
            <a:r>
              <a:rPr lang="en-US" dirty="0" smtClean="0">
                <a:latin typeface="Arial Black" panose="020B0A04020102020204" pitchFamily="34" charset="0"/>
              </a:rPr>
              <a:t>Exit Ticket - Discussion</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1"/>
            <a:ext cx="10515600" cy="5237162"/>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Which photo would you say made the biggest impression on you? Why?</a:t>
            </a:r>
          </a:p>
          <a:p>
            <a:pPr marL="0" indent="0" algn="ctr">
              <a:buNone/>
            </a:pPr>
            <a:r>
              <a:rPr lang="en-US" sz="4000" dirty="0" smtClean="0">
                <a:latin typeface="Arial Black" panose="020B0A04020102020204" pitchFamily="34" charset="0"/>
              </a:rPr>
              <a:t>Did you find any of the images scary or disturbing? If so, which ones and why? If not, why not?</a:t>
            </a:r>
          </a:p>
        </p:txBody>
      </p:sp>
      <p:sp>
        <p:nvSpPr>
          <p:cNvPr id="4" name="TextBox 3"/>
          <p:cNvSpPr txBox="1"/>
          <p:nvPr/>
        </p:nvSpPr>
        <p:spPr>
          <a:xfrm>
            <a:off x="10325100" y="374308"/>
            <a:ext cx="1354858" cy="400110"/>
          </a:xfrm>
          <a:prstGeom prst="rect">
            <a:avLst/>
          </a:prstGeom>
          <a:noFill/>
        </p:spPr>
        <p:txBody>
          <a:bodyPr wrap="none" rtlCol="0">
            <a:spAutoFit/>
          </a:bodyPr>
          <a:lstStyle/>
          <a:p>
            <a:r>
              <a:rPr lang="en-US" sz="2000" dirty="0" smtClean="0">
                <a:latin typeface="Arial Black" panose="020B0A04020102020204" pitchFamily="34" charset="0"/>
              </a:rPr>
              <a:t>11/29/18</a:t>
            </a:r>
            <a:endParaRPr lang="en-US" sz="2000" dirty="0">
              <a:latin typeface="Arial Black" panose="020B0A04020102020204" pitchFamily="34" charset="0"/>
            </a:endParaRPr>
          </a:p>
        </p:txBody>
      </p:sp>
    </p:spTree>
    <p:extLst>
      <p:ext uri="{BB962C8B-B14F-4D97-AF65-F5344CB8AC3E}">
        <p14:creationId xmlns:p14="http://schemas.microsoft.com/office/powerpoint/2010/main" val="17657310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822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384300"/>
            <a:ext cx="10515600" cy="4792663"/>
          </a:xfrm>
        </p:spPr>
        <p:txBody>
          <a:bodyPr>
            <a:normAutofit/>
          </a:bodyPr>
          <a:lstStyle/>
          <a:p>
            <a:pPr marL="0" indent="0" algn="ctr">
              <a:buNone/>
            </a:pPr>
            <a:r>
              <a:rPr lang="en-US" sz="3200" dirty="0" smtClean="0">
                <a:latin typeface="Arial Black" panose="020B0A04020102020204" pitchFamily="34" charset="0"/>
              </a:rPr>
              <a:t>In your triads, discuss the following:</a:t>
            </a:r>
            <a:endParaRPr lang="en-US" sz="35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If you could take a photograph that summed up fear in a single image, what would you include in your picture?</a:t>
            </a:r>
          </a:p>
          <a:p>
            <a:pPr marL="0" indent="0" algn="ctr">
              <a:buNone/>
            </a:pPr>
            <a:r>
              <a:rPr lang="en-US" sz="4800" dirty="0" smtClean="0">
                <a:latin typeface="Arial Black" panose="020B0A04020102020204" pitchFamily="34" charset="0"/>
              </a:rPr>
              <a:t>Why?</a:t>
            </a:r>
            <a:endParaRPr lang="en-US" sz="4800" dirty="0">
              <a:latin typeface="Arial Black" panose="020B0A04020102020204" pitchFamily="34" charset="0"/>
            </a:endParaRPr>
          </a:p>
          <a:p>
            <a:endParaRPr lang="en-US" sz="4800" dirty="0"/>
          </a:p>
        </p:txBody>
      </p:sp>
      <p:sp>
        <p:nvSpPr>
          <p:cNvPr id="6" name="TextBox 5"/>
          <p:cNvSpPr txBox="1"/>
          <p:nvPr/>
        </p:nvSpPr>
        <p:spPr>
          <a:xfrm>
            <a:off x="10350500" y="604182"/>
            <a:ext cx="1354858" cy="400110"/>
          </a:xfrm>
          <a:prstGeom prst="rect">
            <a:avLst/>
          </a:prstGeom>
          <a:noFill/>
        </p:spPr>
        <p:txBody>
          <a:bodyPr wrap="none" rtlCol="0">
            <a:spAutoFit/>
          </a:bodyPr>
          <a:lstStyle/>
          <a:p>
            <a:r>
              <a:rPr lang="en-US" sz="2000" dirty="0" smtClean="0">
                <a:latin typeface="Arial Black" panose="020B0A04020102020204" pitchFamily="34" charset="0"/>
              </a:rPr>
              <a:t>11/30/18</a:t>
            </a:r>
            <a:endParaRPr lang="en-US" sz="2000" dirty="0">
              <a:latin typeface="Arial Black" panose="020B0A04020102020204" pitchFamily="34" charset="0"/>
            </a:endParaRPr>
          </a:p>
        </p:txBody>
      </p:sp>
    </p:spTree>
    <p:extLst>
      <p:ext uri="{BB962C8B-B14F-4D97-AF65-F5344CB8AC3E}">
        <p14:creationId xmlns:p14="http://schemas.microsoft.com/office/powerpoint/2010/main" val="17423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dirty="0" smtClean="0">
                <a:latin typeface="Arial Black" panose="020B0A04020102020204" pitchFamily="34" charset="0"/>
              </a:rPr>
              <a:t>Students will analyze images presented; looking for evidence of Gothic style in the images. They will study elements of  composition, lighting, etc. to interpret the image and write a narrative based on a chosen image.</a:t>
            </a:r>
          </a:p>
          <a:p>
            <a:pPr marL="0" indent="0" algn="ctr">
              <a:buNone/>
            </a:pPr>
            <a:endParaRPr lang="en-US" sz="3600" dirty="0">
              <a:latin typeface="Arial Black" panose="020B0A04020102020204" pitchFamily="34" charset="0"/>
            </a:endParaRPr>
          </a:p>
          <a:p>
            <a:pPr marL="0" indent="0" algn="ctr">
              <a:buNone/>
            </a:pPr>
            <a:r>
              <a:rPr lang="en-US" sz="3600" cap="all" dirty="0">
                <a:latin typeface="Arial Black" panose="020B0A04020102020204" pitchFamily="34" charset="0"/>
              </a:rPr>
              <a:t>CCSS.ELA-LITERACY.W.9-10.3</a:t>
            </a:r>
            <a:r>
              <a:rPr lang="en-US" sz="3600" dirty="0"/>
              <a:t/>
            </a:r>
            <a:br>
              <a:rPr lang="en-US" sz="3600" dirty="0"/>
            </a:b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4877362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69975"/>
          </a:xfrm>
        </p:spPr>
        <p:txBody>
          <a:bodyPr/>
          <a:lstStyle/>
          <a:p>
            <a:pPr algn="ctr"/>
            <a:r>
              <a:rPr lang="en-US" dirty="0" smtClean="0">
                <a:latin typeface="Arial Black" panose="020B0A04020102020204" pitchFamily="34" charset="0"/>
              </a:rPr>
              <a:t>Group Narrative Writing</a:t>
            </a:r>
            <a:endParaRPr lang="en-US" dirty="0">
              <a:latin typeface="Arial Black" panose="020B0A04020102020204" pitchFamily="34" charset="0"/>
            </a:endParaRPr>
          </a:p>
        </p:txBody>
      </p:sp>
      <p:sp>
        <p:nvSpPr>
          <p:cNvPr id="3" name="Content Placeholder 2"/>
          <p:cNvSpPr>
            <a:spLocks noGrp="1"/>
          </p:cNvSpPr>
          <p:nvPr>
            <p:ph idx="1"/>
          </p:nvPr>
        </p:nvSpPr>
        <p:spPr>
          <a:xfrm>
            <a:off x="838200" y="1003300"/>
            <a:ext cx="10515600" cy="5664200"/>
          </a:xfrm>
        </p:spPr>
        <p:txBody>
          <a:bodyPr>
            <a:normAutofit fontScale="85000" lnSpcReduction="20000"/>
          </a:bodyPr>
          <a:lstStyle/>
          <a:p>
            <a:r>
              <a:rPr lang="en-US" sz="3600" dirty="0">
                <a:latin typeface="Arial Black" panose="020B0A04020102020204" pitchFamily="34" charset="0"/>
              </a:rPr>
              <a:t>In google </a:t>
            </a:r>
            <a:r>
              <a:rPr lang="en-US" sz="3600" dirty="0" smtClean="0">
                <a:latin typeface="Arial Black" panose="020B0A04020102020204" pitchFamily="34" charset="0"/>
              </a:rPr>
              <a:t>classroom, have ONE MEMBER of your group </a:t>
            </a:r>
            <a:r>
              <a:rPr lang="en-US" sz="3600" dirty="0">
                <a:latin typeface="Arial Black" panose="020B0A04020102020204" pitchFamily="34" charset="0"/>
              </a:rPr>
              <a:t>open the document titled: </a:t>
            </a:r>
          </a:p>
          <a:p>
            <a:pPr marL="0" indent="0" algn="ctr">
              <a:buNone/>
            </a:pPr>
            <a:r>
              <a:rPr lang="en-US" sz="3600" dirty="0">
                <a:latin typeface="Arial Black" panose="020B0A04020102020204" pitchFamily="34" charset="0"/>
              </a:rPr>
              <a:t>“The Dream Collector-Story Presentation”</a:t>
            </a:r>
          </a:p>
          <a:p>
            <a:r>
              <a:rPr lang="en-US" sz="3600" dirty="0" smtClean="0">
                <a:latin typeface="Arial Black" panose="020B0A04020102020204" pitchFamily="34" charset="0"/>
              </a:rPr>
              <a:t>When you open the doc, MAKE A COPY for your group to use! DO NOT TYPE ON THE ORIGINAL!</a:t>
            </a:r>
          </a:p>
          <a:p>
            <a:r>
              <a:rPr lang="en-US" sz="3600" dirty="0" smtClean="0">
                <a:latin typeface="Arial Black" panose="020B0A04020102020204" pitchFamily="34" charset="0"/>
              </a:rPr>
              <a:t>Record the names of your group members. USE A DIFFERENT COLOR FOR EACH MEMBER’S NAME!!!</a:t>
            </a:r>
            <a:endParaRPr lang="en-US" sz="3600" dirty="0">
              <a:latin typeface="Arial Black" panose="020B0A04020102020204" pitchFamily="34" charset="0"/>
            </a:endParaRPr>
          </a:p>
          <a:p>
            <a:r>
              <a:rPr lang="en-US" sz="3600" dirty="0">
                <a:latin typeface="Arial Black" panose="020B0A04020102020204" pitchFamily="34" charset="0"/>
              </a:rPr>
              <a:t>Using your graphic organizer from yesterday decide which photo your group likes best. </a:t>
            </a:r>
            <a:endParaRPr lang="en-US" sz="3600" dirty="0" smtClean="0">
              <a:latin typeface="Arial Black" panose="020B0A04020102020204" pitchFamily="34" charset="0"/>
            </a:endParaRPr>
          </a:p>
          <a:p>
            <a:r>
              <a:rPr lang="en-US" sz="3600" dirty="0" smtClean="0">
                <a:latin typeface="Arial Black" panose="020B0A04020102020204" pitchFamily="34" charset="0"/>
              </a:rPr>
              <a:t>Now spend a few minutes looking over the questions and details that each or your group wrote down for that picture.</a:t>
            </a:r>
            <a:endParaRPr lang="en-US" sz="3600" dirty="0">
              <a:latin typeface="Arial Black" panose="020B0A04020102020204" pitchFamily="34" charset="0"/>
            </a:endParaRPr>
          </a:p>
        </p:txBody>
      </p:sp>
    </p:spTree>
    <p:extLst>
      <p:ext uri="{BB962C8B-B14F-4D97-AF65-F5344CB8AC3E}">
        <p14:creationId xmlns:p14="http://schemas.microsoft.com/office/powerpoint/2010/main" val="4820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69975"/>
          </a:xfrm>
        </p:spPr>
        <p:txBody>
          <a:bodyPr/>
          <a:lstStyle/>
          <a:p>
            <a:pPr algn="ctr"/>
            <a:r>
              <a:rPr lang="en-US" dirty="0" smtClean="0">
                <a:latin typeface="Arial Black" panose="020B0A04020102020204" pitchFamily="34" charset="0"/>
              </a:rPr>
              <a:t>Group Narrative Writing</a:t>
            </a:r>
            <a:endParaRPr lang="en-US" dirty="0">
              <a:latin typeface="Arial Black" panose="020B0A04020102020204" pitchFamily="34" charset="0"/>
            </a:endParaRPr>
          </a:p>
        </p:txBody>
      </p:sp>
      <p:sp>
        <p:nvSpPr>
          <p:cNvPr id="3" name="Content Placeholder 2"/>
          <p:cNvSpPr>
            <a:spLocks noGrp="1"/>
          </p:cNvSpPr>
          <p:nvPr>
            <p:ph idx="1"/>
          </p:nvPr>
        </p:nvSpPr>
        <p:spPr>
          <a:xfrm>
            <a:off x="838200" y="1003300"/>
            <a:ext cx="10515600" cy="5664200"/>
          </a:xfrm>
        </p:spPr>
        <p:txBody>
          <a:bodyPr>
            <a:normAutofit fontScale="92500"/>
          </a:bodyPr>
          <a:lstStyle/>
          <a:p>
            <a:r>
              <a:rPr lang="en-US" dirty="0" smtClean="0">
                <a:latin typeface="Arial Black" panose="020B0A04020102020204" pitchFamily="34" charset="0"/>
              </a:rPr>
              <a:t>With </a:t>
            </a:r>
            <a:r>
              <a:rPr lang="en-US" dirty="0">
                <a:latin typeface="Arial Black" panose="020B0A04020102020204" pitchFamily="34" charset="0"/>
              </a:rPr>
              <a:t>the help of your imagination and details from the photo have one group member start a story about the photo with only ONE </a:t>
            </a:r>
            <a:r>
              <a:rPr lang="en-US" dirty="0" smtClean="0">
                <a:latin typeface="Arial Black" panose="020B0A04020102020204" pitchFamily="34" charset="0"/>
              </a:rPr>
              <a:t>SENTENCE (in the color associated with their name). </a:t>
            </a:r>
            <a:endParaRPr lang="en-US" dirty="0">
              <a:latin typeface="Arial Black" panose="020B0A04020102020204" pitchFamily="34" charset="0"/>
            </a:endParaRPr>
          </a:p>
          <a:p>
            <a:r>
              <a:rPr lang="en-US" dirty="0" smtClean="0">
                <a:latin typeface="Arial Black" panose="020B0A04020102020204" pitchFamily="34" charset="0"/>
              </a:rPr>
              <a:t>You </a:t>
            </a:r>
            <a:r>
              <a:rPr lang="en-US" dirty="0">
                <a:latin typeface="Arial Black" panose="020B0A04020102020204" pitchFamily="34" charset="0"/>
              </a:rPr>
              <a:t>must then pass to the next group member until all group members have built on the story by writing their one </a:t>
            </a:r>
            <a:r>
              <a:rPr lang="en-US" dirty="0" smtClean="0">
                <a:latin typeface="Arial Black" panose="020B0A04020102020204" pitchFamily="34" charset="0"/>
              </a:rPr>
              <a:t>sentence </a:t>
            </a:r>
            <a:r>
              <a:rPr lang="en-US" dirty="0">
                <a:latin typeface="Arial Black" panose="020B0A04020102020204" pitchFamily="34" charset="0"/>
              </a:rPr>
              <a:t>(in the color associated with their name)</a:t>
            </a:r>
            <a:r>
              <a:rPr lang="en-US" dirty="0" smtClean="0">
                <a:latin typeface="Arial Black" panose="020B0A04020102020204" pitchFamily="34" charset="0"/>
              </a:rPr>
              <a:t>. </a:t>
            </a:r>
          </a:p>
          <a:p>
            <a:r>
              <a:rPr lang="en-US" dirty="0" smtClean="0">
                <a:latin typeface="Arial Black" panose="020B0A04020102020204" pitchFamily="34" charset="0"/>
              </a:rPr>
              <a:t>Continue </a:t>
            </a:r>
            <a:r>
              <a:rPr lang="en-US" dirty="0">
                <a:latin typeface="Arial Black" panose="020B0A04020102020204" pitchFamily="34" charset="0"/>
              </a:rPr>
              <a:t>taking turns until the story is complete. The story must be at least one </a:t>
            </a:r>
            <a:r>
              <a:rPr lang="en-US" dirty="0" smtClean="0">
                <a:latin typeface="Arial Black" panose="020B0A04020102020204" pitchFamily="34" charset="0"/>
              </a:rPr>
              <a:t>complete paragraph </a:t>
            </a:r>
            <a:r>
              <a:rPr lang="en-US" dirty="0">
                <a:latin typeface="Arial Black" panose="020B0A04020102020204" pitchFamily="34" charset="0"/>
              </a:rPr>
              <a:t>in </a:t>
            </a:r>
            <a:r>
              <a:rPr lang="en-US" dirty="0" smtClean="0">
                <a:latin typeface="Arial Black" panose="020B0A04020102020204" pitchFamily="34" charset="0"/>
              </a:rPr>
              <a:t>length, and each group member MUST contribute AT LEAST THREE SENTENCES to the story.  </a:t>
            </a:r>
            <a:endParaRPr lang="en-US" dirty="0">
              <a:latin typeface="Arial Black" panose="020B0A04020102020204" pitchFamily="34" charset="0"/>
            </a:endParaRPr>
          </a:p>
          <a:p>
            <a:r>
              <a:rPr lang="en-US" dirty="0" smtClean="0">
                <a:latin typeface="Arial Black" panose="020B0A04020102020204" pitchFamily="34" charset="0"/>
              </a:rPr>
              <a:t>You </a:t>
            </a:r>
            <a:r>
              <a:rPr lang="en-US" dirty="0">
                <a:latin typeface="Arial Black" panose="020B0A04020102020204" pitchFamily="34" charset="0"/>
              </a:rPr>
              <a:t>will then select one group member to read your story to the class.  </a:t>
            </a:r>
            <a:endParaRPr lang="en-US" dirty="0" smtClean="0">
              <a:latin typeface="Arial Black" panose="020B0A04020102020204" pitchFamily="34" charset="0"/>
            </a:endParaRPr>
          </a:p>
          <a:p>
            <a:r>
              <a:rPr lang="en-US" dirty="0" smtClean="0">
                <a:latin typeface="Arial Black" panose="020B0A04020102020204" pitchFamily="34" charset="0"/>
              </a:rPr>
              <a:t>Be creative! The </a:t>
            </a:r>
            <a:r>
              <a:rPr lang="en-US" dirty="0">
                <a:latin typeface="Arial Black" panose="020B0A04020102020204" pitchFamily="34" charset="0"/>
              </a:rPr>
              <a:t>stranger the better! </a:t>
            </a:r>
            <a:endParaRPr lang="en-US" dirty="0"/>
          </a:p>
        </p:txBody>
      </p:sp>
    </p:spTree>
    <p:extLst>
      <p:ext uri="{BB962C8B-B14F-4D97-AF65-F5344CB8AC3E}">
        <p14:creationId xmlns:p14="http://schemas.microsoft.com/office/powerpoint/2010/main" val="38305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Story Time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4000" dirty="0">
                <a:latin typeface="Arial Black" panose="020B0A04020102020204" pitchFamily="34" charset="0"/>
              </a:rPr>
              <a:t>Times Up!</a:t>
            </a:r>
          </a:p>
          <a:p>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Groups select your spokesperson.  This person should read loud and clear for all to hear.</a:t>
            </a:r>
          </a:p>
          <a:p>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It’s </a:t>
            </a:r>
            <a:r>
              <a:rPr lang="en-US" sz="4000" dirty="0" err="1">
                <a:latin typeface="Arial Black" panose="020B0A04020102020204" pitchFamily="34" charset="0"/>
              </a:rPr>
              <a:t>storytime</a:t>
            </a:r>
            <a:r>
              <a:rPr lang="en-US" sz="4000" dirty="0">
                <a:latin typeface="Arial Black" panose="020B0A04020102020204" pitchFamily="34" charset="0"/>
              </a:rPr>
              <a:t>. </a:t>
            </a:r>
          </a:p>
          <a:p>
            <a:endParaRPr lang="en-US" dirty="0"/>
          </a:p>
        </p:txBody>
      </p:sp>
    </p:spTree>
    <p:extLst>
      <p:ext uri="{BB962C8B-B14F-4D97-AF65-F5344CB8AC3E}">
        <p14:creationId xmlns:p14="http://schemas.microsoft.com/office/powerpoint/2010/main" val="15131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638300"/>
            <a:ext cx="10515600" cy="3911599"/>
          </a:xfrm>
        </p:spPr>
        <p:txBody>
          <a:bodyPr>
            <a:normAutofit/>
          </a:bodyPr>
          <a:lstStyle/>
          <a:p>
            <a:pPr marL="0" indent="0" algn="ctr">
              <a:buNone/>
            </a:pPr>
            <a:r>
              <a:rPr lang="en-US" sz="3600" dirty="0" smtClean="0">
                <a:latin typeface="Arial Black" panose="020B0A04020102020204" pitchFamily="34" charset="0"/>
              </a:rPr>
              <a:t>Each group member who recorded your group’s story should SHARE it WITH ME now!</a:t>
            </a:r>
            <a:endParaRPr lang="en-US" sz="3600" dirty="0">
              <a:latin typeface="Arial Black" panose="020B0A04020102020204" pitchFamily="34" charset="0"/>
            </a:endParaRPr>
          </a:p>
        </p:txBody>
      </p:sp>
    </p:spTree>
    <p:extLst>
      <p:ext uri="{BB962C8B-B14F-4D97-AF65-F5344CB8AC3E}">
        <p14:creationId xmlns:p14="http://schemas.microsoft.com/office/powerpoint/2010/main" val="12914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Black" panose="020B0A04020102020204" pitchFamily="34" charset="0"/>
              </a:rPr>
              <a:t>Choose any ONE of the 6 images from “The Dream Collector.”</a:t>
            </a:r>
          </a:p>
          <a:p>
            <a:endParaRPr lang="en-US" dirty="0">
              <a:latin typeface="Arial Black" panose="020B0A04020102020204" pitchFamily="34" charset="0"/>
            </a:endParaRPr>
          </a:p>
          <a:p>
            <a:r>
              <a:rPr lang="en-US" dirty="0" smtClean="0">
                <a:latin typeface="Arial Black" panose="020B0A04020102020204" pitchFamily="34" charset="0"/>
              </a:rPr>
              <a:t>Write a short narrative (no less than 5 sentences and no more than 1 full page) based on the image you chose.</a:t>
            </a:r>
          </a:p>
          <a:p>
            <a:endParaRPr lang="en-US" dirty="0">
              <a:latin typeface="Arial Black" panose="020B0A04020102020204" pitchFamily="34" charset="0"/>
            </a:endParaRPr>
          </a:p>
          <a:p>
            <a:r>
              <a:rPr lang="en-US" dirty="0" smtClean="0">
                <a:latin typeface="Arial Black" panose="020B0A04020102020204" pitchFamily="34" charset="0"/>
              </a:rPr>
              <a:t>Be as descriptive and creative as possible.</a:t>
            </a:r>
          </a:p>
          <a:p>
            <a:endParaRPr lang="en-US" dirty="0">
              <a:latin typeface="Arial Black" panose="020B0A04020102020204" pitchFamily="34" charset="0"/>
            </a:endParaRPr>
          </a:p>
          <a:p>
            <a:r>
              <a:rPr lang="en-US" dirty="0" smtClean="0">
                <a:latin typeface="Arial Black" panose="020B0A04020102020204" pitchFamily="34" charset="0"/>
              </a:rPr>
              <a:t>YOU MAY NOT CHOOSE THE SAME IMAGE THAT YOUR GROUP USED!!!</a:t>
            </a:r>
            <a:endParaRPr lang="en-US" dirty="0">
              <a:latin typeface="Arial Black" panose="020B0A04020102020204" pitchFamily="34" charset="0"/>
            </a:endParaRPr>
          </a:p>
        </p:txBody>
      </p:sp>
    </p:spTree>
    <p:extLst>
      <p:ext uri="{BB962C8B-B14F-4D97-AF65-F5344CB8AC3E}">
        <p14:creationId xmlns:p14="http://schemas.microsoft.com/office/powerpoint/2010/main" val="362641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25"/>
            <a:ext cx="10515600" cy="730876"/>
          </a:xfrm>
        </p:spPr>
        <p:txBody>
          <a:bodyPr/>
          <a:lstStyle/>
          <a:p>
            <a:pPr algn="ctr"/>
            <a:r>
              <a:rPr lang="en-US" dirty="0" smtClean="0">
                <a:latin typeface="Arial Black" panose="020B0A04020102020204" pitchFamily="34" charset="0"/>
              </a:rPr>
              <a:t>Exit Ticket - Discussion</a:t>
            </a:r>
            <a:endParaRPr lang="en-US" dirty="0">
              <a:latin typeface="Arial Black" panose="020B0A04020102020204" pitchFamily="34" charset="0"/>
            </a:endParaRPr>
          </a:p>
        </p:txBody>
      </p:sp>
      <p:sp>
        <p:nvSpPr>
          <p:cNvPr id="3" name="Content Placeholder 2"/>
          <p:cNvSpPr>
            <a:spLocks noGrp="1"/>
          </p:cNvSpPr>
          <p:nvPr>
            <p:ph idx="1"/>
          </p:nvPr>
        </p:nvSpPr>
        <p:spPr>
          <a:xfrm>
            <a:off x="838200" y="939801"/>
            <a:ext cx="10515600" cy="5237162"/>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Which story did you like best? </a:t>
            </a: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Explain </a:t>
            </a:r>
            <a:r>
              <a:rPr lang="en-US" sz="4000" dirty="0">
                <a:latin typeface="Arial Black" panose="020B0A04020102020204" pitchFamily="34" charset="0"/>
              </a:rPr>
              <a:t>why  it was your favorite. </a:t>
            </a: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Give specific details!</a:t>
            </a:r>
            <a:endParaRPr lang="en-US" sz="4000" dirty="0">
              <a:latin typeface="Arial Black" panose="020B0A04020102020204" pitchFamily="34" charset="0"/>
            </a:endParaRPr>
          </a:p>
        </p:txBody>
      </p:sp>
      <p:sp>
        <p:nvSpPr>
          <p:cNvPr id="4" name="TextBox 3"/>
          <p:cNvSpPr txBox="1"/>
          <p:nvPr/>
        </p:nvSpPr>
        <p:spPr>
          <a:xfrm>
            <a:off x="10325100" y="374308"/>
            <a:ext cx="1354858" cy="400110"/>
          </a:xfrm>
          <a:prstGeom prst="rect">
            <a:avLst/>
          </a:prstGeom>
          <a:noFill/>
        </p:spPr>
        <p:txBody>
          <a:bodyPr wrap="none" rtlCol="0">
            <a:spAutoFit/>
          </a:bodyPr>
          <a:lstStyle/>
          <a:p>
            <a:r>
              <a:rPr lang="en-US" sz="2000" dirty="0" smtClean="0">
                <a:latin typeface="Arial Black" panose="020B0A04020102020204" pitchFamily="34" charset="0"/>
              </a:rPr>
              <a:t>11/30/18</a:t>
            </a:r>
            <a:endParaRPr lang="en-US" sz="2000" dirty="0">
              <a:latin typeface="Arial Black" panose="020B0A04020102020204" pitchFamily="34" charset="0"/>
            </a:endParaRPr>
          </a:p>
        </p:txBody>
      </p:sp>
    </p:spTree>
    <p:extLst>
      <p:ext uri="{BB962C8B-B14F-4D97-AF65-F5344CB8AC3E}">
        <p14:creationId xmlns:p14="http://schemas.microsoft.com/office/powerpoint/2010/main" val="1238330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7280</TotalTime>
  <Words>6752</Words>
  <Application>Microsoft Office PowerPoint</Application>
  <PresentationFormat>Widescreen</PresentationFormat>
  <Paragraphs>851</Paragraphs>
  <Slides>158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158</vt:i4>
      </vt:variant>
    </vt:vector>
  </HeadingPairs>
  <TitlesOfParts>
    <vt:vector size="164" baseType="lpstr">
      <vt:lpstr>Arial</vt:lpstr>
      <vt:lpstr>Arial Black</vt:lpstr>
      <vt:lpstr>Calibri</vt:lpstr>
      <vt:lpstr>Calibri Light</vt:lpstr>
      <vt:lpstr>Cutive</vt:lpstr>
      <vt:lpstr>Office Theme</vt:lpstr>
      <vt:lpstr>Start-Up - Discussion</vt:lpstr>
      <vt:lpstr>Start-Up - Writing</vt:lpstr>
      <vt:lpstr>Today’s Objective</vt:lpstr>
      <vt:lpstr>Spooky Business – American Economy</vt:lpstr>
      <vt:lpstr>My Introduction to Gothic Literature</vt:lpstr>
      <vt:lpstr>Homework</vt:lpstr>
      <vt:lpstr>Exit Ticket</vt:lpstr>
      <vt:lpstr>Start-Up - Discussion</vt:lpstr>
      <vt:lpstr>Start-Up - Writing</vt:lpstr>
      <vt:lpstr>Today’s Objective</vt:lpstr>
      <vt:lpstr>How to Tell You’re Reading a Gothic Novel —In Pictures</vt:lpstr>
      <vt:lpstr>PowerPoint Presentation</vt:lpstr>
      <vt:lpstr>PowerPoint Presentation</vt:lpstr>
      <vt:lpstr>PowerPoint Presentation</vt:lpstr>
      <vt:lpstr>PowerPoint Presentation</vt:lpstr>
      <vt:lpstr>PowerPoint Presentation</vt:lpstr>
      <vt:lpstr>Homework</vt:lpstr>
      <vt:lpstr>Exit Ticket</vt:lpstr>
      <vt:lpstr>Start-Up - Discussion</vt:lpstr>
      <vt:lpstr>Start-Up - Writing</vt:lpstr>
      <vt:lpstr>Today’s Objective</vt:lpstr>
      <vt:lpstr>Characterization</vt:lpstr>
      <vt:lpstr>Types of Characterization</vt:lpstr>
      <vt:lpstr>Direct Characterization</vt:lpstr>
      <vt:lpstr>Indirect Characterization</vt:lpstr>
      <vt:lpstr>Conventions – Sentence Structure</vt:lpstr>
      <vt:lpstr>Dependent Clauses</vt:lpstr>
      <vt:lpstr>Independent Clauses</vt:lpstr>
      <vt:lpstr>Simple Sentences</vt:lpstr>
      <vt:lpstr>Compound Sentences</vt:lpstr>
      <vt:lpstr>Complex Sentences</vt:lpstr>
      <vt:lpstr>Compound-Complex Sentences</vt:lpstr>
      <vt:lpstr>Conventions – Sentence Structure</vt:lpstr>
      <vt:lpstr>Edgar Allan Poe</vt:lpstr>
      <vt:lpstr>Edgar Allan Poe</vt:lpstr>
      <vt:lpstr>Homework</vt:lpstr>
      <vt:lpstr>Exit Ticket</vt:lpstr>
      <vt:lpstr>Start-Up - Discussion</vt:lpstr>
      <vt:lpstr>Start-Up - Writing</vt:lpstr>
      <vt:lpstr>Today’s Objective</vt:lpstr>
      <vt:lpstr>The Fall of the House of Usher</vt:lpstr>
      <vt:lpstr>Homework</vt:lpstr>
      <vt:lpstr>Start-Up - Writing</vt:lpstr>
      <vt:lpstr>Today’s Objective</vt:lpstr>
      <vt:lpstr>The Fall of the House of Usher</vt:lpstr>
      <vt:lpstr>Homework</vt:lpstr>
      <vt:lpstr>Start-Up - Writing</vt:lpstr>
      <vt:lpstr>Today’s Objective</vt:lpstr>
      <vt:lpstr>The Fall of the House of Usher</vt:lpstr>
      <vt:lpstr>Close Read</vt:lpstr>
      <vt:lpstr>Your Turn</vt:lpstr>
      <vt:lpstr>Homework</vt:lpstr>
      <vt:lpstr>Exit Ticket</vt:lpstr>
      <vt:lpstr>Start-Up - Discussion</vt:lpstr>
      <vt:lpstr>Start-Up - Writing</vt:lpstr>
      <vt:lpstr>Today’s Objective</vt:lpstr>
      <vt:lpstr>Story Analysis</vt:lpstr>
      <vt:lpstr>Conventions Practice – Sentence Structure</vt:lpstr>
      <vt:lpstr>Conventions Practice – Sentence Structure</vt:lpstr>
      <vt:lpstr>Homework</vt:lpstr>
      <vt:lpstr>Exit Ticket</vt:lpstr>
      <vt:lpstr>No Start-Up Today  No Exit Ticket Today</vt:lpstr>
      <vt:lpstr>No Start-Up Today  No Exit Ticket Today</vt:lpstr>
      <vt:lpstr>Modern Gothic</vt:lpstr>
      <vt:lpstr>No Start-Up Today  No Exit Ticket Today</vt:lpstr>
      <vt:lpstr>Modern Gothic</vt:lpstr>
      <vt:lpstr>No Start-Up Today  No Exit Ticket Today</vt:lpstr>
      <vt:lpstr>Edward Scissorhands - Analysis</vt:lpstr>
      <vt:lpstr>TBDABDAT</vt:lpstr>
      <vt:lpstr>Topic Sentence </vt:lpstr>
      <vt:lpstr>Background </vt:lpstr>
      <vt:lpstr>Detail (Evidence, Quote)</vt:lpstr>
      <vt:lpstr>Analysis</vt:lpstr>
      <vt:lpstr>Background </vt:lpstr>
      <vt:lpstr>Detail (Evidence, Quote)</vt:lpstr>
      <vt:lpstr>Analysis</vt:lpstr>
      <vt:lpstr>Tie Back </vt:lpstr>
      <vt:lpstr>TBDABDAT</vt:lpstr>
      <vt:lpstr>Homework</vt:lpstr>
      <vt:lpstr>Start-Up - Discussion</vt:lpstr>
      <vt:lpstr>Today’s Objective</vt:lpstr>
      <vt:lpstr>The Dream Collector - Background</vt:lpstr>
      <vt:lpstr>The Dream Collector</vt:lpstr>
      <vt:lpstr>The Dream Collector</vt:lpstr>
      <vt:lpstr>The Dream Collector</vt:lpstr>
      <vt:lpstr>The Dream Collector</vt:lpstr>
      <vt:lpstr>The Dream Collector</vt:lpstr>
      <vt:lpstr>The Dream Collector</vt:lpstr>
      <vt:lpstr>The Dream Collector</vt:lpstr>
      <vt:lpstr>Homework</vt:lpstr>
      <vt:lpstr>Exit Ticket - Discussion</vt:lpstr>
      <vt:lpstr>Start-Up - Discussion</vt:lpstr>
      <vt:lpstr>Today’s Objective</vt:lpstr>
      <vt:lpstr>Group Narrative Writing</vt:lpstr>
      <vt:lpstr>Group Narrative Writing</vt:lpstr>
      <vt:lpstr>Story Time</vt:lpstr>
      <vt:lpstr>PowerPoint Presentation</vt:lpstr>
      <vt:lpstr>HOMEWORK</vt:lpstr>
      <vt:lpstr>Exit Ticket - Discussion</vt:lpstr>
      <vt:lpstr>Start-Up - Discussion</vt:lpstr>
      <vt:lpstr>Start-Up - Writing</vt:lpstr>
      <vt:lpstr>Today’s Objective</vt:lpstr>
      <vt:lpstr>Reading Poetry</vt:lpstr>
      <vt:lpstr>Reading Poetry</vt:lpstr>
      <vt:lpstr>Reading Poetry</vt:lpstr>
      <vt:lpstr>HOMEWORK</vt:lpstr>
      <vt:lpstr>Exit Ticket</vt:lpstr>
      <vt:lpstr>Start-Up - Discussion</vt:lpstr>
      <vt:lpstr>Start-Up - Writing</vt:lpstr>
      <vt:lpstr>Today’s Objective</vt:lpstr>
      <vt:lpstr>Reading: The Raven</vt:lpstr>
      <vt:lpstr>HOMEWORK</vt:lpstr>
      <vt:lpstr>Exit Ticket</vt:lpstr>
      <vt:lpstr>Start-Up - Discussion</vt:lpstr>
      <vt:lpstr>Start-Up - Writing</vt:lpstr>
      <vt:lpstr>Today’s Objective</vt:lpstr>
      <vt:lpstr>Reading: The Raven</vt:lpstr>
      <vt:lpstr>HOMEWORK</vt:lpstr>
      <vt:lpstr>Exit Ticket</vt:lpstr>
      <vt:lpstr>Start-Up - Discussion</vt:lpstr>
      <vt:lpstr>Start-Up - Writing</vt:lpstr>
      <vt:lpstr>Today’s Objective</vt:lpstr>
      <vt:lpstr>The Windigo - Dedication</vt:lpstr>
      <vt:lpstr>Reading Poetry</vt:lpstr>
      <vt:lpstr>Reading Poetry</vt:lpstr>
      <vt:lpstr>HOMEWORK</vt:lpstr>
      <vt:lpstr>Exit Ticket</vt:lpstr>
      <vt:lpstr>No Start-Up Today  No Exit Ticket Today</vt:lpstr>
      <vt:lpstr>Poetry Comparison</vt:lpstr>
      <vt:lpstr>Start-Up - Discussion</vt:lpstr>
      <vt:lpstr>Why Do Some Brains Enjoy Fear?</vt:lpstr>
      <vt:lpstr>Why Do Some Brains Enjoy Fear?</vt:lpstr>
      <vt:lpstr>NO Exit Ticket</vt:lpstr>
      <vt:lpstr>No Start-Up Today  No Exit Ticket Today</vt:lpstr>
      <vt:lpstr>Background</vt:lpstr>
      <vt:lpstr>By Bosley Crowther - April 1, 1963 </vt:lpstr>
      <vt:lpstr>Modern Gothic</vt:lpstr>
      <vt:lpstr>No Start-Up Today  No Exit Ticket Today</vt:lpstr>
      <vt:lpstr>Modern Gothic</vt:lpstr>
      <vt:lpstr>No Start-Up Today  No Exit Ticket Today</vt:lpstr>
      <vt:lpstr>Modern Gothic</vt:lpstr>
      <vt:lpstr>No Start-Up Today  No Exit Ticket Today</vt:lpstr>
      <vt:lpstr>Socratic Seminar: What is it??</vt:lpstr>
      <vt:lpstr>Socratic Seminar: What does it look like?</vt:lpstr>
      <vt:lpstr>Socratic Seminar: How does it work?</vt:lpstr>
      <vt:lpstr>Socratic Seminar: What happens during each step?</vt:lpstr>
      <vt:lpstr>Socratic Seminar: What happens during each step?</vt:lpstr>
      <vt:lpstr>Socratic Seminar: What happens during each step?</vt:lpstr>
      <vt:lpstr>Socratic Seminar: What happens during each step?</vt:lpstr>
      <vt:lpstr>Socratic Seminar: What happens after the Socratic Seminar? </vt:lpstr>
      <vt:lpstr>TBDABDAT</vt:lpstr>
      <vt:lpstr>Socratic Seminar: What texts can we use for evidence? </vt:lpstr>
      <vt:lpstr>Prompt for Socratic Seminar: </vt:lpstr>
      <vt:lpstr>FINAL EXAM</vt:lpstr>
      <vt:lpstr>No Start-Up Today  No Exit Ticket Today</vt:lpstr>
      <vt:lpstr>Socratic Seminar: Day 1</vt:lpstr>
      <vt:lpstr>No Start-Up Today  No Exit Ticket Today</vt:lpstr>
      <vt:lpstr>Socratic Seminar: Day 2</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141</cp:revision>
  <dcterms:created xsi:type="dcterms:W3CDTF">2018-11-05T15:22:06Z</dcterms:created>
  <dcterms:modified xsi:type="dcterms:W3CDTF">2018-12-12T21:23:11Z</dcterms:modified>
</cp:coreProperties>
</file>