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BD4805-1BA5-4E4D-AA4E-DF56E12EC110}"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8D12-5CCD-4A99-872F-B28B2FA0741E}" type="slidenum">
              <a:rPr lang="en-US" smtClean="0"/>
              <a:t>‹#›</a:t>
            </a:fld>
            <a:endParaRPr lang="en-US"/>
          </a:p>
        </p:txBody>
      </p:sp>
    </p:spTree>
    <p:extLst>
      <p:ext uri="{BB962C8B-B14F-4D97-AF65-F5344CB8AC3E}">
        <p14:creationId xmlns:p14="http://schemas.microsoft.com/office/powerpoint/2010/main" val="76717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BD4805-1BA5-4E4D-AA4E-DF56E12EC110}"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8D12-5CCD-4A99-872F-B28B2FA0741E}" type="slidenum">
              <a:rPr lang="en-US" smtClean="0"/>
              <a:t>‹#›</a:t>
            </a:fld>
            <a:endParaRPr lang="en-US"/>
          </a:p>
        </p:txBody>
      </p:sp>
    </p:spTree>
    <p:extLst>
      <p:ext uri="{BB962C8B-B14F-4D97-AF65-F5344CB8AC3E}">
        <p14:creationId xmlns:p14="http://schemas.microsoft.com/office/powerpoint/2010/main" val="407163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BD4805-1BA5-4E4D-AA4E-DF56E12EC110}"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8D12-5CCD-4A99-872F-B28B2FA0741E}" type="slidenum">
              <a:rPr lang="en-US" smtClean="0"/>
              <a:t>‹#›</a:t>
            </a:fld>
            <a:endParaRPr lang="en-US"/>
          </a:p>
        </p:txBody>
      </p:sp>
    </p:spTree>
    <p:extLst>
      <p:ext uri="{BB962C8B-B14F-4D97-AF65-F5344CB8AC3E}">
        <p14:creationId xmlns:p14="http://schemas.microsoft.com/office/powerpoint/2010/main" val="5500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BD4805-1BA5-4E4D-AA4E-DF56E12EC110}"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8D12-5CCD-4A99-872F-B28B2FA0741E}" type="slidenum">
              <a:rPr lang="en-US" smtClean="0"/>
              <a:t>‹#›</a:t>
            </a:fld>
            <a:endParaRPr lang="en-US"/>
          </a:p>
        </p:txBody>
      </p:sp>
    </p:spTree>
    <p:extLst>
      <p:ext uri="{BB962C8B-B14F-4D97-AF65-F5344CB8AC3E}">
        <p14:creationId xmlns:p14="http://schemas.microsoft.com/office/powerpoint/2010/main" val="427882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BD4805-1BA5-4E4D-AA4E-DF56E12EC110}"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8D12-5CCD-4A99-872F-B28B2FA0741E}" type="slidenum">
              <a:rPr lang="en-US" smtClean="0"/>
              <a:t>‹#›</a:t>
            </a:fld>
            <a:endParaRPr lang="en-US"/>
          </a:p>
        </p:txBody>
      </p:sp>
    </p:spTree>
    <p:extLst>
      <p:ext uri="{BB962C8B-B14F-4D97-AF65-F5344CB8AC3E}">
        <p14:creationId xmlns:p14="http://schemas.microsoft.com/office/powerpoint/2010/main" val="228403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BD4805-1BA5-4E4D-AA4E-DF56E12EC110}"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B8D12-5CCD-4A99-872F-B28B2FA0741E}" type="slidenum">
              <a:rPr lang="en-US" smtClean="0"/>
              <a:t>‹#›</a:t>
            </a:fld>
            <a:endParaRPr lang="en-US"/>
          </a:p>
        </p:txBody>
      </p:sp>
    </p:spTree>
    <p:extLst>
      <p:ext uri="{BB962C8B-B14F-4D97-AF65-F5344CB8AC3E}">
        <p14:creationId xmlns:p14="http://schemas.microsoft.com/office/powerpoint/2010/main" val="42948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BD4805-1BA5-4E4D-AA4E-DF56E12EC110}" type="datetimeFigureOut">
              <a:rPr lang="en-US" smtClean="0"/>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B8D12-5CCD-4A99-872F-B28B2FA0741E}" type="slidenum">
              <a:rPr lang="en-US" smtClean="0"/>
              <a:t>‹#›</a:t>
            </a:fld>
            <a:endParaRPr lang="en-US"/>
          </a:p>
        </p:txBody>
      </p:sp>
    </p:spTree>
    <p:extLst>
      <p:ext uri="{BB962C8B-B14F-4D97-AF65-F5344CB8AC3E}">
        <p14:creationId xmlns:p14="http://schemas.microsoft.com/office/powerpoint/2010/main" val="36600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D4805-1BA5-4E4D-AA4E-DF56E12EC110}" type="datetimeFigureOut">
              <a:rPr lang="en-US" smtClean="0"/>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B8D12-5CCD-4A99-872F-B28B2FA0741E}" type="slidenum">
              <a:rPr lang="en-US" smtClean="0"/>
              <a:t>‹#›</a:t>
            </a:fld>
            <a:endParaRPr lang="en-US"/>
          </a:p>
        </p:txBody>
      </p:sp>
    </p:spTree>
    <p:extLst>
      <p:ext uri="{BB962C8B-B14F-4D97-AF65-F5344CB8AC3E}">
        <p14:creationId xmlns:p14="http://schemas.microsoft.com/office/powerpoint/2010/main" val="237659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D4805-1BA5-4E4D-AA4E-DF56E12EC110}" type="datetimeFigureOut">
              <a:rPr lang="en-US" smtClean="0"/>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B8D12-5CCD-4A99-872F-B28B2FA0741E}" type="slidenum">
              <a:rPr lang="en-US" smtClean="0"/>
              <a:t>‹#›</a:t>
            </a:fld>
            <a:endParaRPr lang="en-US"/>
          </a:p>
        </p:txBody>
      </p:sp>
    </p:spTree>
    <p:extLst>
      <p:ext uri="{BB962C8B-B14F-4D97-AF65-F5344CB8AC3E}">
        <p14:creationId xmlns:p14="http://schemas.microsoft.com/office/powerpoint/2010/main" val="775945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BD4805-1BA5-4E4D-AA4E-DF56E12EC110}"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B8D12-5CCD-4A99-872F-B28B2FA0741E}" type="slidenum">
              <a:rPr lang="en-US" smtClean="0"/>
              <a:t>‹#›</a:t>
            </a:fld>
            <a:endParaRPr lang="en-US"/>
          </a:p>
        </p:txBody>
      </p:sp>
    </p:spTree>
    <p:extLst>
      <p:ext uri="{BB962C8B-B14F-4D97-AF65-F5344CB8AC3E}">
        <p14:creationId xmlns:p14="http://schemas.microsoft.com/office/powerpoint/2010/main" val="151662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BD4805-1BA5-4E4D-AA4E-DF56E12EC110}"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B8D12-5CCD-4A99-872F-B28B2FA0741E}" type="slidenum">
              <a:rPr lang="en-US" smtClean="0"/>
              <a:t>‹#›</a:t>
            </a:fld>
            <a:endParaRPr lang="en-US"/>
          </a:p>
        </p:txBody>
      </p:sp>
    </p:spTree>
    <p:extLst>
      <p:ext uri="{BB962C8B-B14F-4D97-AF65-F5344CB8AC3E}">
        <p14:creationId xmlns:p14="http://schemas.microsoft.com/office/powerpoint/2010/main" val="2553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9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D4805-1BA5-4E4D-AA4E-DF56E12EC110}" type="datetimeFigureOut">
              <a:rPr lang="en-US" smtClean="0"/>
              <a:t>11/12/2014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B8D12-5CCD-4A99-872F-B28B2FA0741E}" type="slidenum">
              <a:rPr lang="en-US" smtClean="0"/>
              <a:t>‹#›</a:t>
            </a:fld>
            <a:endParaRPr lang="en-US"/>
          </a:p>
        </p:txBody>
      </p:sp>
    </p:spTree>
    <p:extLst>
      <p:ext uri="{BB962C8B-B14F-4D97-AF65-F5344CB8AC3E}">
        <p14:creationId xmlns:p14="http://schemas.microsoft.com/office/powerpoint/2010/main" val="191378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152400"/>
            <a:ext cx="8229600" cy="1143000"/>
          </a:xfrm>
        </p:spPr>
        <p:txBody>
          <a:bodyPr/>
          <a:lstStyle/>
          <a:p>
            <a:r>
              <a:rPr lang="en-US" b="1" dirty="0" smtClean="0">
                <a:solidFill>
                  <a:schemeClr val="bg1"/>
                </a:solidFill>
              </a:rPr>
              <a:t>Start-Up – Partner Talk</a:t>
            </a:r>
            <a:endParaRPr lang="en-US" b="1" dirty="0">
              <a:solidFill>
                <a:schemeClr val="bg1"/>
              </a:solidFill>
            </a:endParaRPr>
          </a:p>
        </p:txBody>
      </p:sp>
      <p:sp>
        <p:nvSpPr>
          <p:cNvPr id="8" name="Content Placeholder 7"/>
          <p:cNvSpPr>
            <a:spLocks noGrp="1"/>
          </p:cNvSpPr>
          <p:nvPr>
            <p:ph idx="1"/>
          </p:nvPr>
        </p:nvSpPr>
        <p:spPr>
          <a:xfrm>
            <a:off x="457200" y="685800"/>
            <a:ext cx="8229600" cy="6019800"/>
          </a:xfrm>
        </p:spPr>
        <p:txBody>
          <a:bodyPr>
            <a:normAutofit/>
          </a:bodyPr>
          <a:lstStyle/>
          <a:p>
            <a:pPr marL="0" indent="0" algn="ctr">
              <a:buNone/>
            </a:pPr>
            <a:r>
              <a:rPr lang="en-US" sz="2400" b="1" dirty="0" smtClean="0">
                <a:solidFill>
                  <a:schemeClr val="bg1"/>
                </a:solidFill>
              </a:rPr>
              <a:t>Look at the following quotes from Mohandas Gandhi. Choose one that you think relates to the idea of civil disobedience. Discuss the quote with your HORIZONTAL partner. How does it relate to civil disobedience?</a:t>
            </a:r>
            <a:endParaRPr lang="en-US" sz="2400" b="1" dirty="0">
              <a:solidFill>
                <a:schemeClr val="bg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209800"/>
            <a:ext cx="8839200" cy="4572000"/>
          </a:xfrm>
          <a:prstGeom prst="rect">
            <a:avLst/>
          </a:prstGeom>
        </p:spPr>
      </p:pic>
    </p:spTree>
    <p:extLst>
      <p:ext uri="{BB962C8B-B14F-4D97-AF65-F5344CB8AC3E}">
        <p14:creationId xmlns:p14="http://schemas.microsoft.com/office/powerpoint/2010/main" val="95744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6019800" cy="1143000"/>
          </a:xfrm>
        </p:spPr>
        <p:txBody>
          <a:bodyPr/>
          <a:lstStyle/>
          <a:p>
            <a:r>
              <a:rPr lang="en-US" b="1" dirty="0" smtClean="0">
                <a:solidFill>
                  <a:schemeClr val="bg1"/>
                </a:solidFill>
              </a:rPr>
              <a:t>Start-Up - Writing</a:t>
            </a:r>
            <a:endParaRPr lang="en-US" b="1" dirty="0">
              <a:solidFill>
                <a:schemeClr val="bg1"/>
              </a:solidFill>
            </a:endParaRPr>
          </a:p>
        </p:txBody>
      </p:sp>
      <p:sp>
        <p:nvSpPr>
          <p:cNvPr id="3" name="Content Placeholder 2"/>
          <p:cNvSpPr>
            <a:spLocks noGrp="1"/>
          </p:cNvSpPr>
          <p:nvPr>
            <p:ph idx="1"/>
          </p:nvPr>
        </p:nvSpPr>
        <p:spPr>
          <a:xfrm>
            <a:off x="2667000" y="1600200"/>
            <a:ext cx="6019800" cy="4525963"/>
          </a:xfrm>
        </p:spPr>
        <p:txBody>
          <a:bodyPr>
            <a:noAutofit/>
          </a:bodyPr>
          <a:lstStyle/>
          <a:p>
            <a:pPr marL="0" indent="0" algn="ctr">
              <a:buNone/>
            </a:pPr>
            <a:r>
              <a:rPr lang="en-US" sz="4400" b="1" dirty="0" smtClean="0">
                <a:solidFill>
                  <a:schemeClr val="bg1"/>
                </a:solidFill>
              </a:rPr>
              <a:t>Now write about the quote that YOUR PARTNER chose. How did they say that it related to the idea of civil disobedience? Do you agree?</a:t>
            </a:r>
            <a:endParaRPr lang="en-US" sz="4400" b="1" dirty="0">
              <a:solidFill>
                <a:schemeClr val="bg1"/>
              </a:solidFill>
            </a:endParaRPr>
          </a:p>
        </p:txBody>
      </p:sp>
    </p:spTree>
    <p:extLst>
      <p:ext uri="{BB962C8B-B14F-4D97-AF65-F5344CB8AC3E}">
        <p14:creationId xmlns:p14="http://schemas.microsoft.com/office/powerpoint/2010/main" val="197329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6019800" cy="1143000"/>
          </a:xfrm>
        </p:spPr>
        <p:txBody>
          <a:bodyPr/>
          <a:lstStyle/>
          <a:p>
            <a:r>
              <a:rPr lang="en-US" b="1" dirty="0" smtClean="0">
                <a:solidFill>
                  <a:schemeClr val="bg1"/>
                </a:solidFill>
              </a:rPr>
              <a:t>Mohandas Gandhi</a:t>
            </a:r>
            <a:endParaRPr lang="en-US" b="1" dirty="0">
              <a:solidFill>
                <a:schemeClr val="bg1"/>
              </a:solidFill>
            </a:endParaRPr>
          </a:p>
        </p:txBody>
      </p:sp>
      <p:sp>
        <p:nvSpPr>
          <p:cNvPr id="3" name="Content Placeholder 2"/>
          <p:cNvSpPr>
            <a:spLocks noGrp="1"/>
          </p:cNvSpPr>
          <p:nvPr>
            <p:ph idx="1"/>
          </p:nvPr>
        </p:nvSpPr>
        <p:spPr>
          <a:xfrm>
            <a:off x="2667000" y="990600"/>
            <a:ext cx="6324600" cy="5791200"/>
          </a:xfrm>
        </p:spPr>
        <p:txBody>
          <a:bodyPr>
            <a:normAutofit lnSpcReduction="10000"/>
          </a:bodyPr>
          <a:lstStyle/>
          <a:p>
            <a:pPr marL="0" indent="0" algn="ctr">
              <a:buNone/>
            </a:pPr>
            <a:r>
              <a:rPr lang="en-US" sz="2400" b="1" dirty="0" smtClean="0">
                <a:solidFill>
                  <a:schemeClr val="bg1"/>
                </a:solidFill>
              </a:rPr>
              <a:t>(1869-1948)</a:t>
            </a:r>
          </a:p>
          <a:p>
            <a:r>
              <a:rPr lang="en-US" sz="2800" b="1" dirty="0" smtClean="0">
                <a:solidFill>
                  <a:schemeClr val="bg1"/>
                </a:solidFill>
              </a:rPr>
              <a:t>Began his public career as a lawyer fighting for the rights of Indian people in South Africa.</a:t>
            </a:r>
          </a:p>
          <a:p>
            <a:r>
              <a:rPr lang="en-US" sz="2800" b="1" dirty="0" smtClean="0">
                <a:solidFill>
                  <a:schemeClr val="bg1"/>
                </a:solidFill>
              </a:rPr>
              <a:t>From the 1920s to the 1940s, he led a prolonged campaign of “</a:t>
            </a:r>
            <a:r>
              <a:rPr lang="en-US" sz="2800" b="1" dirty="0" err="1" smtClean="0">
                <a:solidFill>
                  <a:schemeClr val="bg1"/>
                </a:solidFill>
              </a:rPr>
              <a:t>satyagraha</a:t>
            </a:r>
            <a:r>
              <a:rPr lang="en-US" sz="2800" b="1" dirty="0" smtClean="0">
                <a:solidFill>
                  <a:schemeClr val="bg1"/>
                </a:solidFill>
              </a:rPr>
              <a:t>” or non-cooperation in protest of Great Britain’s rule of India.</a:t>
            </a:r>
          </a:p>
          <a:p>
            <a:r>
              <a:rPr lang="en-US" sz="2800" b="1" dirty="0" smtClean="0">
                <a:solidFill>
                  <a:schemeClr val="bg1"/>
                </a:solidFill>
              </a:rPr>
              <a:t>Despite multiple arrests and imprisonments, Gandhi continued to advocate for nonviolent resistance; even in the face of violence from those in power.</a:t>
            </a:r>
            <a:endParaRPr lang="en-US" sz="2800" b="1" dirty="0">
              <a:solidFill>
                <a:schemeClr val="bg1"/>
              </a:solidFill>
            </a:endParaRPr>
          </a:p>
        </p:txBody>
      </p:sp>
    </p:spTree>
    <p:extLst>
      <p:ext uri="{BB962C8B-B14F-4D97-AF65-F5344CB8AC3E}">
        <p14:creationId xmlns:p14="http://schemas.microsoft.com/office/powerpoint/2010/main" val="1533585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6019800" cy="1143000"/>
          </a:xfrm>
        </p:spPr>
        <p:txBody>
          <a:bodyPr/>
          <a:lstStyle/>
          <a:p>
            <a:r>
              <a:rPr lang="en-US" b="1" dirty="0" smtClean="0">
                <a:solidFill>
                  <a:schemeClr val="bg1"/>
                </a:solidFill>
              </a:rPr>
              <a:t>“Nonviolent Resistance”</a:t>
            </a:r>
            <a:endParaRPr lang="en-US" b="1" dirty="0">
              <a:solidFill>
                <a:schemeClr val="bg1"/>
              </a:solidFill>
            </a:endParaRPr>
          </a:p>
        </p:txBody>
      </p:sp>
      <p:sp>
        <p:nvSpPr>
          <p:cNvPr id="3" name="Content Placeholder 2"/>
          <p:cNvSpPr>
            <a:spLocks noGrp="1"/>
          </p:cNvSpPr>
          <p:nvPr>
            <p:ph idx="1"/>
          </p:nvPr>
        </p:nvSpPr>
        <p:spPr>
          <a:xfrm>
            <a:off x="2667000" y="1600200"/>
            <a:ext cx="6019800" cy="4525963"/>
          </a:xfrm>
        </p:spPr>
        <p:txBody>
          <a:bodyPr>
            <a:normAutofit/>
          </a:bodyPr>
          <a:lstStyle/>
          <a:p>
            <a:r>
              <a:rPr lang="en-US" b="1" dirty="0" smtClean="0">
                <a:solidFill>
                  <a:schemeClr val="bg1"/>
                </a:solidFill>
              </a:rPr>
              <a:t>Let’s read through this excerpt from Gandhi’s speech together. </a:t>
            </a:r>
          </a:p>
          <a:p>
            <a:r>
              <a:rPr lang="en-US" b="1" dirty="0" smtClean="0">
                <a:solidFill>
                  <a:schemeClr val="bg1"/>
                </a:solidFill>
              </a:rPr>
              <a:t>As we read, identify Gandhi’s claim in this speech. Highlight evidence of that claim in the text.</a:t>
            </a:r>
            <a:endParaRPr lang="en-US" b="1" dirty="0">
              <a:solidFill>
                <a:schemeClr val="bg1"/>
              </a:solidFill>
            </a:endParaRPr>
          </a:p>
        </p:txBody>
      </p:sp>
    </p:spTree>
    <p:extLst>
      <p:ext uri="{BB962C8B-B14F-4D97-AF65-F5344CB8AC3E}">
        <p14:creationId xmlns:p14="http://schemas.microsoft.com/office/powerpoint/2010/main" val="1533585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6019800" cy="715962"/>
          </a:xfrm>
        </p:spPr>
        <p:txBody>
          <a:bodyPr>
            <a:normAutofit fontScale="90000"/>
          </a:bodyPr>
          <a:lstStyle/>
          <a:p>
            <a:r>
              <a:rPr lang="en-US" b="1" dirty="0" smtClean="0">
                <a:solidFill>
                  <a:schemeClr val="bg1"/>
                </a:solidFill>
              </a:rPr>
              <a:t>Discussion</a:t>
            </a:r>
            <a:endParaRPr lang="en-US" b="1" dirty="0">
              <a:solidFill>
                <a:schemeClr val="bg1"/>
              </a:solidFill>
            </a:endParaRPr>
          </a:p>
        </p:txBody>
      </p:sp>
      <p:sp>
        <p:nvSpPr>
          <p:cNvPr id="3" name="Content Placeholder 2"/>
          <p:cNvSpPr>
            <a:spLocks noGrp="1"/>
          </p:cNvSpPr>
          <p:nvPr>
            <p:ph idx="1"/>
          </p:nvPr>
        </p:nvSpPr>
        <p:spPr>
          <a:xfrm>
            <a:off x="2667000" y="762000"/>
            <a:ext cx="6019800" cy="5943600"/>
          </a:xfrm>
        </p:spPr>
        <p:txBody>
          <a:bodyPr>
            <a:normAutofit/>
          </a:bodyPr>
          <a:lstStyle/>
          <a:p>
            <a:pPr marL="914400" lvl="1" indent="-514350">
              <a:buAutoNum type="arabicPeriod"/>
            </a:pPr>
            <a:r>
              <a:rPr lang="en-US" sz="3600" b="1" dirty="0" smtClean="0">
                <a:solidFill>
                  <a:schemeClr val="bg1"/>
                </a:solidFill>
              </a:rPr>
              <a:t>What does Gandhi say are the two methods of countering injustice? </a:t>
            </a:r>
          </a:p>
          <a:p>
            <a:pPr marL="914400" lvl="1" indent="-514350">
              <a:buAutoNum type="arabicPeriod"/>
            </a:pPr>
            <a:r>
              <a:rPr lang="en-US" sz="3600" b="1" dirty="0" smtClean="0">
                <a:solidFill>
                  <a:schemeClr val="bg1"/>
                </a:solidFill>
              </a:rPr>
              <a:t>What is </a:t>
            </a:r>
            <a:r>
              <a:rPr lang="en-US" sz="3600" b="1" dirty="0" err="1" smtClean="0">
                <a:solidFill>
                  <a:schemeClr val="bg1"/>
                </a:solidFill>
              </a:rPr>
              <a:t>satyagraha</a:t>
            </a:r>
            <a:r>
              <a:rPr lang="en-US" sz="3600" b="1" dirty="0" smtClean="0">
                <a:solidFill>
                  <a:schemeClr val="bg1"/>
                </a:solidFill>
              </a:rPr>
              <a:t>?</a:t>
            </a:r>
          </a:p>
          <a:p>
            <a:pPr marL="914400" lvl="1" indent="-514350">
              <a:buAutoNum type="arabicPeriod"/>
            </a:pPr>
            <a:r>
              <a:rPr lang="en-US" sz="3600" b="1" dirty="0" smtClean="0">
                <a:solidFill>
                  <a:schemeClr val="bg1"/>
                </a:solidFill>
              </a:rPr>
              <a:t>What is your opinion of Gandhi’s method of protest? Do you think it would be effective? Why? How would you judge its effectiveness?</a:t>
            </a:r>
            <a:endParaRPr lang="en-US" sz="3600" b="1" dirty="0">
              <a:solidFill>
                <a:schemeClr val="bg1"/>
              </a:solidFill>
            </a:endParaRPr>
          </a:p>
        </p:txBody>
      </p:sp>
    </p:spTree>
    <p:extLst>
      <p:ext uri="{BB962C8B-B14F-4D97-AF65-F5344CB8AC3E}">
        <p14:creationId xmlns:p14="http://schemas.microsoft.com/office/powerpoint/2010/main" val="153358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6019800" cy="1143000"/>
          </a:xfrm>
        </p:spPr>
        <p:txBody>
          <a:bodyPr/>
          <a:lstStyle/>
          <a:p>
            <a:r>
              <a:rPr lang="en-US" b="1" dirty="0" smtClean="0">
                <a:solidFill>
                  <a:schemeClr val="bg1"/>
                </a:solidFill>
              </a:rPr>
              <a:t>Independent Work</a:t>
            </a:r>
            <a:endParaRPr lang="en-US" b="1" dirty="0">
              <a:solidFill>
                <a:schemeClr val="bg1"/>
              </a:solidFill>
            </a:endParaRPr>
          </a:p>
        </p:txBody>
      </p:sp>
      <p:sp>
        <p:nvSpPr>
          <p:cNvPr id="3" name="Content Placeholder 2"/>
          <p:cNvSpPr>
            <a:spLocks noGrp="1"/>
          </p:cNvSpPr>
          <p:nvPr>
            <p:ph idx="1"/>
          </p:nvPr>
        </p:nvSpPr>
        <p:spPr>
          <a:xfrm>
            <a:off x="2667000" y="1600200"/>
            <a:ext cx="6019800" cy="4525963"/>
          </a:xfrm>
        </p:spPr>
        <p:txBody>
          <a:bodyPr>
            <a:normAutofit/>
          </a:bodyPr>
          <a:lstStyle/>
          <a:p>
            <a:r>
              <a:rPr lang="en-US" sz="4000" b="1" dirty="0" smtClean="0">
                <a:solidFill>
                  <a:schemeClr val="bg1"/>
                </a:solidFill>
              </a:rPr>
              <a:t>Answer the questions on your own paper IN COMPLETE SENTENCES.</a:t>
            </a:r>
          </a:p>
          <a:p>
            <a:r>
              <a:rPr lang="en-US" sz="4000" b="1" dirty="0" smtClean="0">
                <a:solidFill>
                  <a:schemeClr val="bg1"/>
                </a:solidFill>
              </a:rPr>
              <a:t>BE SURE TO CITE when giving evidence to support your answers.</a:t>
            </a:r>
            <a:endParaRPr lang="en-US" sz="4000" b="1" dirty="0">
              <a:solidFill>
                <a:schemeClr val="bg1"/>
              </a:solidFill>
            </a:endParaRPr>
          </a:p>
        </p:txBody>
      </p:sp>
    </p:spTree>
    <p:extLst>
      <p:ext uri="{BB962C8B-B14F-4D97-AF65-F5344CB8AC3E}">
        <p14:creationId xmlns:p14="http://schemas.microsoft.com/office/powerpoint/2010/main" val="1533585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6019800" cy="1143000"/>
          </a:xfrm>
        </p:spPr>
        <p:txBody>
          <a:bodyPr/>
          <a:lstStyle/>
          <a:p>
            <a:r>
              <a:rPr lang="en-US" b="1" dirty="0" smtClean="0">
                <a:solidFill>
                  <a:schemeClr val="bg1"/>
                </a:solidFill>
              </a:rPr>
              <a:t>Exit Ticket</a:t>
            </a:r>
            <a:endParaRPr lang="en-US" b="1" dirty="0">
              <a:solidFill>
                <a:schemeClr val="bg1"/>
              </a:solidFill>
            </a:endParaRPr>
          </a:p>
        </p:txBody>
      </p:sp>
      <p:sp>
        <p:nvSpPr>
          <p:cNvPr id="3" name="Content Placeholder 2"/>
          <p:cNvSpPr>
            <a:spLocks noGrp="1"/>
          </p:cNvSpPr>
          <p:nvPr>
            <p:ph idx="1"/>
          </p:nvPr>
        </p:nvSpPr>
        <p:spPr>
          <a:xfrm>
            <a:off x="2667000" y="1600200"/>
            <a:ext cx="6019800" cy="4525963"/>
          </a:xfrm>
        </p:spPr>
        <p:txBody>
          <a:bodyPr>
            <a:normAutofit/>
          </a:bodyPr>
          <a:lstStyle/>
          <a:p>
            <a:pPr marL="0" indent="0" algn="ctr">
              <a:buNone/>
            </a:pPr>
            <a:r>
              <a:rPr lang="en-US" sz="4000" b="1" dirty="0" smtClean="0">
                <a:solidFill>
                  <a:schemeClr val="bg1"/>
                </a:solidFill>
              </a:rPr>
              <a:t>Gandhi says that no country has ever become happy through victory in war. Do you agree or disagree? Why? Defend your answer.</a:t>
            </a:r>
            <a:endParaRPr lang="en-US" sz="4000" b="1" dirty="0">
              <a:solidFill>
                <a:schemeClr val="bg1"/>
              </a:solidFill>
            </a:endParaRPr>
          </a:p>
        </p:txBody>
      </p:sp>
    </p:spTree>
    <p:extLst>
      <p:ext uri="{BB962C8B-B14F-4D97-AF65-F5344CB8AC3E}">
        <p14:creationId xmlns:p14="http://schemas.microsoft.com/office/powerpoint/2010/main" val="1533585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279</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Start-Up – Partner Talk</vt:lpstr>
      <vt:lpstr>Start-Up - Writing</vt:lpstr>
      <vt:lpstr>Mohandas Gandhi</vt:lpstr>
      <vt:lpstr>“Nonviolent Resistance”</vt:lpstr>
      <vt:lpstr>Discussion</vt:lpstr>
      <vt:lpstr>Independent Work</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dc:title>
  <dc:creator>JAMES MCELROY</dc:creator>
  <cp:lastModifiedBy>JAMES MCELROY</cp:lastModifiedBy>
  <cp:revision>6</cp:revision>
  <dcterms:created xsi:type="dcterms:W3CDTF">2014-11-12T19:45:21Z</dcterms:created>
  <dcterms:modified xsi:type="dcterms:W3CDTF">2014-11-12T23:47:06Z</dcterms:modified>
</cp:coreProperties>
</file>