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01" r:id="rId42"/>
    <p:sldId id="296" r:id="rId43"/>
    <p:sldId id="297" r:id="rId44"/>
    <p:sldId id="298" r:id="rId45"/>
    <p:sldId id="299" r:id="rId46"/>
    <p:sldId id="300" r:id="rId47"/>
    <p:sldId id="302" r:id="rId48"/>
    <p:sldId id="306" r:id="rId49"/>
    <p:sldId id="303" r:id="rId50"/>
    <p:sldId id="307" r:id="rId51"/>
    <p:sldId id="309" r:id="rId52"/>
    <p:sldId id="310" r:id="rId53"/>
    <p:sldId id="304" r:id="rId54"/>
    <p:sldId id="305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30" r:id="rId74"/>
    <p:sldId id="329" r:id="rId75"/>
    <p:sldId id="331" r:id="rId76"/>
    <p:sldId id="332" r:id="rId77"/>
    <p:sldId id="334" r:id="rId78"/>
    <p:sldId id="335" r:id="rId79"/>
    <p:sldId id="336" r:id="rId80"/>
    <p:sldId id="333" r:id="rId8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60B44-8E26-4F65-BE0F-4700CFAD020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FC1AA-08EF-4285-8B97-70DCAF2EA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4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FC1AA-08EF-4285-8B97-70DCAF2EA69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0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4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4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9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9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2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0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6AC7F-1B9B-4CE1-BA90-2228EB55FD2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8E277-2ACE-4182-AB73-1C55E80F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4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877455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Copy down the following sentences in your chart for Wednesday. Underline all the nouns found in them.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At the mall yesterday, the boys ate burgers and drank sodas in the food court.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Mr. McElroy stood in front of the class holding a cup of coffee.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Freedom is something that is cherished by people in the United States and in other countries.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Check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304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9/2/15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73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Start-Up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Copy down the following sentences in your chart for Wednesday. Underline all the nouns found in them</a:t>
            </a:r>
            <a:r>
              <a:rPr lang="en-US" sz="2800" b="1" dirty="0" smtClean="0"/>
              <a:t>. Underline AND BOLD all proper nouns.</a:t>
            </a:r>
            <a:endParaRPr lang="en-US" sz="2800" b="1" dirty="0"/>
          </a:p>
          <a:p>
            <a:r>
              <a:rPr lang="en-US" sz="3600" dirty="0" smtClean="0"/>
              <a:t>Mr. McElroy was reading the grammar papers.</a:t>
            </a:r>
          </a:p>
          <a:p>
            <a:r>
              <a:rPr lang="en-US" sz="3600" dirty="0" smtClean="0"/>
              <a:t>He saw many mistakes in the papers from his students.</a:t>
            </a:r>
          </a:p>
          <a:p>
            <a:r>
              <a:rPr lang="en-US" sz="3600" dirty="0" smtClean="0"/>
              <a:t>He realized that students at Merced High needed more review on nouns.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533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9/9/15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31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Start-Up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CHECK</a:t>
            </a:r>
          </a:p>
          <a:p>
            <a:pPr marL="0" indent="0" algn="ctr">
              <a:buNone/>
            </a:pPr>
            <a:endParaRPr lang="en-US" sz="1200" b="1" dirty="0"/>
          </a:p>
          <a:p>
            <a:r>
              <a:rPr lang="en-US" b="1" u="sng" dirty="0" smtClean="0"/>
              <a:t>Mr. McElroy </a:t>
            </a:r>
            <a:r>
              <a:rPr lang="en-US" dirty="0" smtClean="0"/>
              <a:t>was reading the grammar </a:t>
            </a:r>
            <a:r>
              <a:rPr lang="en-US" u="sng" dirty="0" smtClean="0"/>
              <a:t>papers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He saw many </a:t>
            </a:r>
            <a:r>
              <a:rPr lang="en-US" u="sng" dirty="0" smtClean="0"/>
              <a:t>mistakes</a:t>
            </a:r>
            <a:r>
              <a:rPr lang="en-US" dirty="0" smtClean="0"/>
              <a:t> in the </a:t>
            </a:r>
            <a:r>
              <a:rPr lang="en-US" u="sng" dirty="0" smtClean="0"/>
              <a:t>papers</a:t>
            </a:r>
            <a:r>
              <a:rPr lang="en-US" dirty="0" smtClean="0"/>
              <a:t> from his </a:t>
            </a:r>
            <a:r>
              <a:rPr lang="en-US" u="sng" dirty="0" smtClean="0"/>
              <a:t>students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He realized that </a:t>
            </a:r>
            <a:r>
              <a:rPr lang="en-US" u="sng" dirty="0" smtClean="0"/>
              <a:t>students</a:t>
            </a:r>
            <a:r>
              <a:rPr lang="en-US" dirty="0" smtClean="0"/>
              <a:t> at </a:t>
            </a:r>
            <a:r>
              <a:rPr lang="en-US" b="1" u="sng" dirty="0" smtClean="0"/>
              <a:t>Merced High </a:t>
            </a:r>
            <a:r>
              <a:rPr lang="en-US" dirty="0" smtClean="0"/>
              <a:t>needed more </a:t>
            </a:r>
            <a:r>
              <a:rPr lang="en-US" u="sng" dirty="0" smtClean="0"/>
              <a:t>review</a:t>
            </a:r>
            <a:r>
              <a:rPr lang="en-US" dirty="0" smtClean="0"/>
              <a:t> on </a:t>
            </a:r>
            <a:r>
              <a:rPr lang="en-US" u="sng" dirty="0" smtClean="0"/>
              <a:t>nouns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0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/>
              <a:t>Today’s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By the end of the period, students will be able to:</a:t>
            </a:r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b="1" dirty="0" smtClean="0"/>
              <a:t>Identify nouns in sample sentences and correctly categorize them as common or proper. </a:t>
            </a:r>
          </a:p>
          <a:p>
            <a:pPr marL="0" indent="0" algn="ctr">
              <a:buNone/>
            </a:pPr>
            <a:r>
              <a:rPr lang="en-US" b="1" dirty="0" smtClean="0"/>
              <a:t>Write complete sentences, identifying and correctly categorizing the nouns in them as common or proper.</a:t>
            </a:r>
          </a:p>
          <a:p>
            <a:pPr marL="0" indent="0" algn="ctr">
              <a:buNone/>
            </a:pPr>
            <a:r>
              <a:rPr lang="en-US" b="1" dirty="0" smtClean="0"/>
              <a:t>Write proper nouns with correct capitalization.</a:t>
            </a:r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r>
              <a:rPr lang="en-US" sz="2400" b="1" dirty="0" smtClean="0"/>
              <a:t>CCSS.ELA-LITERACY.CCRA.L.1	        CCSS.ELA-LITERACY.CCRA.L.2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57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REWIND - 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 NOUN is: a word that names a person, place, thing, or idea.</a:t>
            </a:r>
          </a:p>
          <a:p>
            <a:r>
              <a:rPr lang="en-US" b="1" dirty="0"/>
              <a:t>Examples: boy, school, table, freedom</a:t>
            </a:r>
          </a:p>
          <a:p>
            <a:pPr marL="0" indent="0">
              <a:buNone/>
            </a:pPr>
            <a:endParaRPr lang="en-US" sz="1300" b="1" dirty="0"/>
          </a:p>
          <a:p>
            <a:r>
              <a:rPr lang="en-US" b="1" dirty="0"/>
              <a:t>A COMMON NOUN is: a noun that names any one of a group of persons, places, things, or ideas.</a:t>
            </a:r>
          </a:p>
          <a:p>
            <a:pPr lvl="1"/>
            <a:r>
              <a:rPr lang="en-US" b="1" dirty="0"/>
              <a:t>Examples: sister, governor, town</a:t>
            </a:r>
          </a:p>
          <a:p>
            <a:endParaRPr lang="en-US" sz="1300" b="1" dirty="0"/>
          </a:p>
          <a:p>
            <a:r>
              <a:rPr lang="en-US" b="1" dirty="0"/>
              <a:t>A PROPER NOUN is: a noun that names a specific person, place, thing, or idea.</a:t>
            </a:r>
          </a:p>
          <a:p>
            <a:pPr lvl="1"/>
            <a:r>
              <a:rPr lang="en-US" b="1" dirty="0"/>
              <a:t>Examples: Paula, Governor Davis, Los Angeles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4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REWIND - 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r>
              <a:rPr lang="en-US" b="1" dirty="0" smtClean="0"/>
              <a:t>First, I am passing back your work with nouns from last week. If you turned nothing in, you are getting nothing back.</a:t>
            </a:r>
          </a:p>
          <a:p>
            <a:r>
              <a:rPr lang="en-US" b="1" dirty="0" smtClean="0"/>
              <a:t>You will be working today, in groups, to re-do this work and find your mistakes.</a:t>
            </a:r>
          </a:p>
          <a:p>
            <a:r>
              <a:rPr lang="en-US" b="1" dirty="0" smtClean="0"/>
              <a:t>Your score on this assignment can improve based on your work today.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Let’s go through the process now…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609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REWIND - Nouns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To begin: Everyone in your group look at #1 on page 1. Did anyone get it right?</a:t>
            </a:r>
          </a:p>
          <a:p>
            <a:r>
              <a:rPr lang="en-US" b="1" dirty="0" smtClean="0"/>
              <a:t>If someone got it right, it is their job to EXPLAIN to the group WHY  they underlined the words they did.</a:t>
            </a:r>
          </a:p>
          <a:p>
            <a:r>
              <a:rPr lang="en-US" b="1" dirty="0" smtClean="0"/>
              <a:t>If no one got it right, one person needs to volunteer to go through the corrections on their paper.</a:t>
            </a:r>
          </a:p>
          <a:p>
            <a:pPr marL="0" indent="0">
              <a:buNone/>
            </a:pPr>
            <a:endParaRPr lang="en-US" sz="1300" b="1" dirty="0"/>
          </a:p>
          <a:p>
            <a:r>
              <a:rPr lang="en-US" b="1" dirty="0" smtClean="0"/>
              <a:t>AS A GROUP, you will then decide on the correct answer(s) and use the blank worksheet to record YOUR GROUP’S ANSWER.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881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REWIND - Nouns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Continue: Everyone in your group look at #2 on page 1. Did anyone get it right?</a:t>
            </a:r>
          </a:p>
          <a:p>
            <a:r>
              <a:rPr lang="en-US" b="1" dirty="0" smtClean="0"/>
              <a:t>If someone got it right, it is their job to EXPLAIN to the group WHY  they underlined the words they did.</a:t>
            </a:r>
          </a:p>
          <a:p>
            <a:r>
              <a:rPr lang="en-US" b="1" dirty="0" smtClean="0"/>
              <a:t>If no one got it right, a DIFFERENT person person needs to volunteer to go through the corrections on their paper.</a:t>
            </a:r>
          </a:p>
          <a:p>
            <a:pPr marL="0" indent="0">
              <a:buNone/>
            </a:pPr>
            <a:endParaRPr lang="en-US" sz="1300" b="1" dirty="0"/>
          </a:p>
          <a:p>
            <a:r>
              <a:rPr lang="en-US" b="1" dirty="0" smtClean="0"/>
              <a:t>AS A GROUP, you will then decide on the correct answer(s) and use the blank worksheet to record YOUR GROUP’S ANSWER.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358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REWIND - Nouns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b="1" dirty="0" smtClean="0"/>
              <a:t>Continue through the rest of the worksheet.</a:t>
            </a:r>
          </a:p>
          <a:p>
            <a:r>
              <a:rPr lang="en-US" b="1" dirty="0" smtClean="0"/>
              <a:t>Make sure you are LOOKING AT each sentence and the correct answers are being EXPLAINED to the group.</a:t>
            </a:r>
          </a:p>
          <a:p>
            <a:r>
              <a:rPr lang="en-US" b="1" dirty="0" smtClean="0"/>
              <a:t>Your group will turn in their sheet at 5 minutes before the end of the period. Your score will be whatever your GROUP scores (unless you never turned in the work, in which case you will get ½ of whatever your group scores).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238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Homework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Common and </a:t>
            </a:r>
            <a:r>
              <a:rPr lang="en-US" b="1" dirty="0"/>
              <a:t>p</a:t>
            </a:r>
            <a:r>
              <a:rPr lang="en-US" b="1" dirty="0" smtClean="0"/>
              <a:t>roper nouns worksheet, numbers 1-20.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u="sng" dirty="0" smtClean="0"/>
              <a:t>UNDERLINE</a:t>
            </a:r>
            <a:r>
              <a:rPr lang="en-US" b="1" dirty="0" smtClean="0"/>
              <a:t> the common nouns and </a:t>
            </a:r>
          </a:p>
          <a:p>
            <a:pPr marL="0" indent="0" algn="ctr">
              <a:buNone/>
            </a:pPr>
            <a:r>
              <a:rPr lang="en-US" b="1" dirty="0" smtClean="0"/>
              <a:t>CIRCLE   the proper nouns.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209800" y="3445164"/>
            <a:ext cx="1447800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NO EXIT TICKET TODAY!</a:t>
            </a:r>
          </a:p>
        </p:txBody>
      </p:sp>
    </p:spTree>
    <p:extLst>
      <p:ext uri="{BB962C8B-B14F-4D97-AF65-F5344CB8AC3E}">
        <p14:creationId xmlns:p14="http://schemas.microsoft.com/office/powerpoint/2010/main" val="21391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877455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CHECK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At the </a:t>
            </a:r>
            <a:r>
              <a:rPr lang="en-US" b="1" u="sng" dirty="0" smtClean="0"/>
              <a:t>mall</a:t>
            </a:r>
            <a:r>
              <a:rPr lang="en-US" b="1" dirty="0" smtClean="0"/>
              <a:t> yesterday, the </a:t>
            </a:r>
            <a:r>
              <a:rPr lang="en-US" b="1" u="sng" dirty="0" smtClean="0"/>
              <a:t>boys</a:t>
            </a:r>
            <a:r>
              <a:rPr lang="en-US" b="1" dirty="0" smtClean="0"/>
              <a:t> ate </a:t>
            </a:r>
            <a:r>
              <a:rPr lang="en-US" b="1" u="sng" dirty="0" smtClean="0"/>
              <a:t>burgers</a:t>
            </a:r>
            <a:r>
              <a:rPr lang="en-US" b="1" dirty="0" smtClean="0"/>
              <a:t> and drank </a:t>
            </a:r>
            <a:r>
              <a:rPr lang="en-US" b="1" u="sng" dirty="0" smtClean="0"/>
              <a:t>sodas</a:t>
            </a:r>
            <a:r>
              <a:rPr lang="en-US" b="1" dirty="0" smtClean="0"/>
              <a:t> in the </a:t>
            </a:r>
            <a:r>
              <a:rPr lang="en-US" b="1" u="sng" dirty="0" smtClean="0"/>
              <a:t>food court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Mr. McElroy</a:t>
            </a:r>
            <a:r>
              <a:rPr lang="en-US" b="1" dirty="0" smtClean="0"/>
              <a:t> stood in front of the </a:t>
            </a:r>
            <a:r>
              <a:rPr lang="en-US" b="1" u="sng" dirty="0" smtClean="0"/>
              <a:t>class</a:t>
            </a:r>
            <a:r>
              <a:rPr lang="en-US" b="1" dirty="0" smtClean="0"/>
              <a:t> holding a </a:t>
            </a:r>
            <a:r>
              <a:rPr lang="en-US" b="1" u="sng" dirty="0" smtClean="0"/>
              <a:t>cup</a:t>
            </a:r>
            <a:r>
              <a:rPr lang="en-US" b="1" dirty="0" smtClean="0"/>
              <a:t> of </a:t>
            </a:r>
            <a:r>
              <a:rPr lang="en-US" b="1" u="sng" dirty="0" smtClean="0"/>
              <a:t>coffee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Freedom</a:t>
            </a:r>
            <a:r>
              <a:rPr lang="en-US" b="1" dirty="0" smtClean="0"/>
              <a:t> is something that is cherished by </a:t>
            </a:r>
            <a:r>
              <a:rPr lang="en-US" b="1" u="sng" dirty="0" smtClean="0"/>
              <a:t>people</a:t>
            </a:r>
            <a:r>
              <a:rPr lang="en-US" b="1" dirty="0" smtClean="0"/>
              <a:t> in the </a:t>
            </a:r>
            <a:r>
              <a:rPr lang="en-US" b="1" u="sng" dirty="0" smtClean="0"/>
              <a:t>United States</a:t>
            </a:r>
            <a:r>
              <a:rPr lang="en-US" b="1" dirty="0" smtClean="0"/>
              <a:t> and in other </a:t>
            </a:r>
            <a:r>
              <a:rPr lang="en-US" b="1" u="sng" dirty="0" smtClean="0"/>
              <a:t>countries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13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877455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Copy down the following sentences in your chart for Wednesday. Underline all the PRONOUNS found in them.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went to the movies last Friday night.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</a:t>
            </a:r>
            <a:r>
              <a:rPr lang="en-US" b="1" dirty="0" smtClean="0"/>
              <a:t>hey invited John, but he couldn’t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Those are the shoes I want to wear when I go out with them.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Check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304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9/16/15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558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877455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CHECK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We</a:t>
            </a:r>
            <a:r>
              <a:rPr lang="en-US" b="1" dirty="0"/>
              <a:t> went to the movies last Friday night.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They</a:t>
            </a:r>
            <a:r>
              <a:rPr lang="en-US" b="1" dirty="0"/>
              <a:t> invited John, but </a:t>
            </a:r>
            <a:r>
              <a:rPr lang="en-US" b="1" u="sng" dirty="0"/>
              <a:t>he</a:t>
            </a:r>
            <a:r>
              <a:rPr lang="en-US" b="1" dirty="0"/>
              <a:t> couldn’t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Those</a:t>
            </a:r>
            <a:r>
              <a:rPr lang="en-US" b="1" dirty="0"/>
              <a:t> are the shoes </a:t>
            </a:r>
            <a:r>
              <a:rPr lang="en-US" b="1" u="sng" dirty="0"/>
              <a:t>I</a:t>
            </a:r>
            <a:r>
              <a:rPr lang="en-US" b="1" dirty="0"/>
              <a:t> want to wear when </a:t>
            </a:r>
            <a:r>
              <a:rPr lang="en-US" b="1" u="sng" dirty="0"/>
              <a:t>I</a:t>
            </a:r>
            <a:r>
              <a:rPr lang="en-US" b="1" dirty="0"/>
              <a:t> go out with </a:t>
            </a:r>
            <a:r>
              <a:rPr lang="en-US" b="1" u="sng" dirty="0"/>
              <a:t>them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55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/>
              <a:t>Today’s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By the end of the period, students will be able to:</a:t>
            </a:r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b="1" dirty="0" smtClean="0"/>
              <a:t>Identify pronouns in sample sentences and correctly categorize them as personal, reflexive, or intensive.</a:t>
            </a:r>
          </a:p>
          <a:p>
            <a:pPr marL="0" indent="0" algn="ctr">
              <a:buNone/>
            </a:pPr>
            <a:r>
              <a:rPr lang="en-US" b="1" dirty="0" smtClean="0"/>
              <a:t>Write complete sentences, identifying and correctly categorizing the pronouns in them as </a:t>
            </a:r>
            <a:r>
              <a:rPr lang="en-US" b="1" dirty="0"/>
              <a:t>personal, reflexive, </a:t>
            </a:r>
            <a:r>
              <a:rPr lang="en-US" b="1" dirty="0" smtClean="0"/>
              <a:t>intensive, or demonstrative. </a:t>
            </a:r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r>
              <a:rPr lang="en-US" sz="2400" b="1" dirty="0" smtClean="0"/>
              <a:t>CCSS.ELA-LITERACY.CCRA.L.1	        CCSS.ELA-LITERACY.CCRA.L.2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217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b="1" dirty="0" smtClean="0"/>
              <a:t>A pronoun is a word that takes the place of one or more nouns.</a:t>
            </a:r>
          </a:p>
          <a:p>
            <a:r>
              <a:rPr lang="en-US" b="1" dirty="0"/>
              <a:t>The noun that a pronoun replaces is called the ANTECEDENT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sz="1200" b="1" dirty="0" smtClean="0"/>
          </a:p>
          <a:p>
            <a:pPr lvl="1"/>
            <a:r>
              <a:rPr lang="en-US" b="1" dirty="0" smtClean="0"/>
              <a:t>Example: Tony is smart, and </a:t>
            </a:r>
            <a:r>
              <a:rPr lang="en-US" b="1" u="sng" dirty="0" smtClean="0"/>
              <a:t>he</a:t>
            </a:r>
            <a:r>
              <a:rPr lang="en-US" b="1" dirty="0" smtClean="0"/>
              <a:t> gets good grades.</a:t>
            </a:r>
          </a:p>
          <a:p>
            <a:pPr marL="457200" lvl="1" indent="0">
              <a:buNone/>
            </a:pPr>
            <a:endParaRPr lang="en-US" sz="1200" b="1" dirty="0"/>
          </a:p>
          <a:p>
            <a:pPr lvl="1"/>
            <a:r>
              <a:rPr lang="en-US" b="1" dirty="0" smtClean="0"/>
              <a:t>Example: Ask Lisa is </a:t>
            </a:r>
            <a:r>
              <a:rPr lang="en-US" b="1" u="sng" dirty="0" smtClean="0"/>
              <a:t>she</a:t>
            </a:r>
            <a:r>
              <a:rPr lang="en-US" b="1" dirty="0" smtClean="0"/>
              <a:t> wants to go with </a:t>
            </a:r>
            <a:r>
              <a:rPr lang="en-US" b="1" u="sng" dirty="0" smtClean="0"/>
              <a:t>us</a:t>
            </a:r>
            <a:r>
              <a:rPr lang="en-US" b="1" dirty="0" smtClean="0"/>
              <a:t>.</a:t>
            </a:r>
          </a:p>
          <a:p>
            <a:endParaRPr lang="en-US" sz="1200" b="1" dirty="0" smtClean="0"/>
          </a:p>
          <a:p>
            <a:pPr lvl="1"/>
            <a:r>
              <a:rPr lang="en-US" b="1" dirty="0" smtClean="0"/>
              <a:t>Example: </a:t>
            </a:r>
            <a:r>
              <a:rPr lang="en-US" b="1" u="sng" dirty="0" smtClean="0"/>
              <a:t>This</a:t>
            </a:r>
            <a:r>
              <a:rPr lang="en-US" b="1" dirty="0" smtClean="0"/>
              <a:t> is a great place to watch the fireworks.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3066473" y="3131127"/>
            <a:ext cx="2667000" cy="228600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85473" y="3283527"/>
            <a:ext cx="7620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Down Arrow 5"/>
          <p:cNvSpPr/>
          <p:nvPr/>
        </p:nvSpPr>
        <p:spPr>
          <a:xfrm>
            <a:off x="3586017" y="3868882"/>
            <a:ext cx="970973" cy="228600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05017" y="3983182"/>
            <a:ext cx="7620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93673" y="4686300"/>
            <a:ext cx="8382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Down Arrow 8"/>
          <p:cNvSpPr/>
          <p:nvPr/>
        </p:nvSpPr>
        <p:spPr>
          <a:xfrm>
            <a:off x="2946398" y="4572000"/>
            <a:ext cx="2250210" cy="228600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6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64"/>
            <a:ext cx="8229600" cy="898236"/>
          </a:xfrm>
        </p:spPr>
        <p:txBody>
          <a:bodyPr/>
          <a:lstStyle/>
          <a:p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r>
              <a:rPr lang="en-US" b="1" dirty="0" smtClean="0"/>
              <a:t>Personal Pronouns take the place of, or refer to…</a:t>
            </a:r>
          </a:p>
          <a:p>
            <a:pPr lvl="1"/>
            <a:r>
              <a:rPr lang="en-US" b="1" dirty="0" smtClean="0"/>
              <a:t>The person speaking</a:t>
            </a:r>
          </a:p>
          <a:p>
            <a:pPr lvl="1"/>
            <a:r>
              <a:rPr lang="en-US" b="1" dirty="0" smtClean="0"/>
              <a:t>The person being spoken to</a:t>
            </a:r>
          </a:p>
          <a:p>
            <a:pPr lvl="1"/>
            <a:r>
              <a:rPr lang="en-US" b="1" dirty="0" smtClean="0"/>
              <a:t>The person being spoken about</a:t>
            </a:r>
          </a:p>
          <a:p>
            <a:r>
              <a:rPr lang="en-US" b="1" dirty="0" smtClean="0"/>
              <a:t>First Person</a:t>
            </a:r>
          </a:p>
          <a:p>
            <a:pPr lvl="1"/>
            <a:r>
              <a:rPr lang="en-US" b="1" dirty="0" smtClean="0"/>
              <a:t>Singular: I, me, my mine</a:t>
            </a:r>
          </a:p>
          <a:p>
            <a:pPr lvl="1"/>
            <a:r>
              <a:rPr lang="en-US" b="1" dirty="0" smtClean="0"/>
              <a:t>Plural: we, us, our, ours</a:t>
            </a:r>
          </a:p>
          <a:p>
            <a:pPr lvl="2"/>
            <a:r>
              <a:rPr lang="en-US" b="1" dirty="0" smtClean="0"/>
              <a:t>Example: I gave my paper to the teacher.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38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64"/>
            <a:ext cx="8229600" cy="898236"/>
          </a:xfrm>
        </p:spPr>
        <p:txBody>
          <a:bodyPr/>
          <a:lstStyle/>
          <a:p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r>
              <a:rPr lang="en-US" b="1" dirty="0" smtClean="0"/>
              <a:t>Second Person</a:t>
            </a:r>
          </a:p>
          <a:p>
            <a:pPr lvl="1"/>
            <a:r>
              <a:rPr lang="en-US" b="1" dirty="0" smtClean="0"/>
              <a:t>Singular: you, your, yours</a:t>
            </a:r>
          </a:p>
          <a:p>
            <a:pPr lvl="1"/>
            <a:r>
              <a:rPr lang="en-US" b="1" dirty="0" smtClean="0"/>
              <a:t>Plural: you, your, yours</a:t>
            </a:r>
          </a:p>
          <a:p>
            <a:pPr lvl="2"/>
            <a:r>
              <a:rPr lang="en-US" b="1" dirty="0" smtClean="0"/>
              <a:t>Example: You need to turn your paper in too.</a:t>
            </a:r>
          </a:p>
          <a:p>
            <a:pPr marL="914400" lvl="2" indent="0">
              <a:buNone/>
            </a:pPr>
            <a:endParaRPr lang="en-US" b="1" dirty="0" smtClean="0"/>
          </a:p>
          <a:p>
            <a:r>
              <a:rPr lang="en-US" b="1" dirty="0" smtClean="0"/>
              <a:t>Third Person</a:t>
            </a:r>
          </a:p>
          <a:p>
            <a:pPr lvl="1"/>
            <a:r>
              <a:rPr lang="en-US" b="1" dirty="0" smtClean="0"/>
              <a:t>Singular: he, him, his, she, her, hers, it, its</a:t>
            </a:r>
          </a:p>
          <a:p>
            <a:pPr lvl="1"/>
            <a:r>
              <a:rPr lang="en-US" b="1" dirty="0" smtClean="0"/>
              <a:t>Plural: they, them, their, theirs</a:t>
            </a:r>
          </a:p>
          <a:p>
            <a:pPr lvl="2"/>
            <a:r>
              <a:rPr lang="en-US" b="1" dirty="0" smtClean="0"/>
              <a:t>Example: He copied his paper from her.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589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Reflexive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b="1" i="1" dirty="0" smtClean="0"/>
              <a:t>Reflects</a:t>
            </a:r>
            <a:r>
              <a:rPr lang="en-US" b="1" dirty="0" smtClean="0"/>
              <a:t> back to the subject of the sentence</a:t>
            </a:r>
          </a:p>
          <a:p>
            <a:pPr lvl="1"/>
            <a:r>
              <a:rPr lang="en-US" b="1" dirty="0" smtClean="0"/>
              <a:t>First Person: myself, ourselves</a:t>
            </a:r>
          </a:p>
          <a:p>
            <a:pPr lvl="2"/>
            <a:r>
              <a:rPr lang="en-US" b="1" dirty="0" smtClean="0"/>
              <a:t>Example: I made a sandwich for myself.</a:t>
            </a:r>
          </a:p>
          <a:p>
            <a:pPr marL="914400" lvl="2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Second Person: yourself, yourselves</a:t>
            </a:r>
          </a:p>
          <a:p>
            <a:pPr lvl="2"/>
            <a:r>
              <a:rPr lang="en-US" b="1" dirty="0" smtClean="0"/>
              <a:t>Example: Did you paint that picture yourself?</a:t>
            </a:r>
          </a:p>
          <a:p>
            <a:pPr marL="914400" lvl="2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Third Person: himself, herself, itself, themselves</a:t>
            </a:r>
          </a:p>
          <a:p>
            <a:pPr lvl="2"/>
            <a:r>
              <a:rPr lang="en-US" b="1" dirty="0" smtClean="0"/>
              <a:t>Example: Joey spilled the water on himself.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157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868362"/>
          </a:xfrm>
        </p:spPr>
        <p:txBody>
          <a:bodyPr/>
          <a:lstStyle/>
          <a:p>
            <a:r>
              <a:rPr lang="en-US" b="1" dirty="0" smtClean="0"/>
              <a:t>Intensive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r>
              <a:rPr lang="en-US" b="1" i="1" dirty="0" smtClean="0"/>
              <a:t>Intensifies</a:t>
            </a:r>
            <a:r>
              <a:rPr lang="en-US" b="1" dirty="0" smtClean="0"/>
              <a:t>, or emphasizes, its antecedent</a:t>
            </a:r>
          </a:p>
          <a:p>
            <a:r>
              <a:rPr lang="en-US" b="1" dirty="0" smtClean="0"/>
              <a:t>The list of intensive pronouns is the SAME as the list of reflexive pronouns. The difference is in HOW it is being used.</a:t>
            </a:r>
          </a:p>
          <a:p>
            <a:pPr lvl="1"/>
            <a:r>
              <a:rPr lang="en-US" b="1" dirty="0" smtClean="0"/>
              <a:t>First Person: myself, ourselves</a:t>
            </a:r>
          </a:p>
          <a:p>
            <a:pPr lvl="2"/>
            <a:r>
              <a:rPr lang="en-US" b="1" dirty="0" smtClean="0"/>
              <a:t>Example: I, myself, made a sandwich.</a:t>
            </a:r>
          </a:p>
          <a:p>
            <a:pPr lvl="1"/>
            <a:r>
              <a:rPr lang="en-US" b="1" dirty="0" smtClean="0"/>
              <a:t>Second Person: yourself, yourselves</a:t>
            </a:r>
          </a:p>
          <a:p>
            <a:pPr lvl="2"/>
            <a:r>
              <a:rPr lang="en-US" b="1" dirty="0" smtClean="0"/>
              <a:t>Example: Did you, yourself, paint that picture?</a:t>
            </a:r>
          </a:p>
          <a:p>
            <a:pPr lvl="1"/>
            <a:r>
              <a:rPr lang="en-US" b="1" dirty="0" smtClean="0"/>
              <a:t>Third Person: himself, herself, itself, themselves</a:t>
            </a:r>
          </a:p>
          <a:p>
            <a:pPr lvl="2"/>
            <a:r>
              <a:rPr lang="en-US" b="1" dirty="0" smtClean="0"/>
              <a:t>Joey, himself, spilled the water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874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Demonstrative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b="1" i="1" dirty="0" smtClean="0"/>
              <a:t>Points</a:t>
            </a:r>
            <a:r>
              <a:rPr lang="en-US" b="1" dirty="0" smtClean="0"/>
              <a:t> out a person, place, thing or idea</a:t>
            </a:r>
          </a:p>
          <a:p>
            <a:r>
              <a:rPr lang="en-US" b="1" dirty="0" smtClean="0"/>
              <a:t>The demonstrative pronouns are:</a:t>
            </a:r>
          </a:p>
          <a:p>
            <a:pPr lvl="1"/>
            <a:r>
              <a:rPr lang="en-US" b="1" dirty="0" smtClean="0"/>
              <a:t>This</a:t>
            </a:r>
          </a:p>
          <a:p>
            <a:pPr lvl="1"/>
            <a:r>
              <a:rPr lang="en-US" b="1" dirty="0" smtClean="0"/>
              <a:t>That</a:t>
            </a:r>
          </a:p>
          <a:p>
            <a:pPr lvl="1"/>
            <a:r>
              <a:rPr lang="en-US" b="1" dirty="0" smtClean="0"/>
              <a:t>These</a:t>
            </a:r>
          </a:p>
          <a:p>
            <a:pPr lvl="1"/>
            <a:r>
              <a:rPr lang="en-US" b="1" dirty="0" smtClean="0"/>
              <a:t>Those</a:t>
            </a:r>
          </a:p>
          <a:p>
            <a:pPr lvl="2"/>
            <a:r>
              <a:rPr lang="en-US" b="1" dirty="0" smtClean="0"/>
              <a:t>Examples: Those are my friends over there.</a:t>
            </a:r>
          </a:p>
          <a:p>
            <a:pPr lvl="2"/>
            <a:r>
              <a:rPr lang="en-US" b="1" dirty="0" smtClean="0"/>
              <a:t>                    This is the place.</a:t>
            </a:r>
          </a:p>
          <a:p>
            <a:pPr lvl="2"/>
            <a:r>
              <a:rPr lang="en-US" b="1" dirty="0"/>
              <a:t> </a:t>
            </a:r>
            <a:r>
              <a:rPr lang="en-US" b="1" dirty="0" smtClean="0"/>
              <a:t>                   That was fun!</a:t>
            </a:r>
          </a:p>
          <a:p>
            <a:pPr lvl="2"/>
            <a:r>
              <a:rPr lang="en-US" b="1" dirty="0"/>
              <a:t> </a:t>
            </a:r>
            <a:r>
              <a:rPr lang="en-US" b="1" dirty="0" smtClean="0"/>
              <a:t>                   These books belong to the library.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198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 smtClean="0"/>
              <a:t>NO EXIT TICKET TODAY!</a:t>
            </a:r>
          </a:p>
          <a:p>
            <a:pPr marL="0" indent="0" algn="ctr">
              <a:buNone/>
            </a:pPr>
            <a:r>
              <a:rPr lang="en-US" sz="4000" b="1" dirty="0" smtClean="0"/>
              <a:t>Work on the worksheet!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217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/>
              <a:t>Today’s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By the end of the period, students will be able to:</a:t>
            </a:r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b="1" dirty="0" smtClean="0"/>
              <a:t>Identify nouns in sample sentences and correctly categorize them as common or proper. </a:t>
            </a:r>
          </a:p>
          <a:p>
            <a:pPr marL="0" indent="0" algn="ctr">
              <a:buNone/>
            </a:pPr>
            <a:r>
              <a:rPr lang="en-US" b="1" dirty="0" smtClean="0"/>
              <a:t>Write complete sentences, identifying and correctly categorizing the nouns in them as common or proper.</a:t>
            </a:r>
          </a:p>
          <a:p>
            <a:pPr marL="0" indent="0" algn="ctr">
              <a:buNone/>
            </a:pPr>
            <a:r>
              <a:rPr lang="en-US" b="1" dirty="0" smtClean="0"/>
              <a:t>Write proper nouns with correct capitalization.</a:t>
            </a:r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r>
              <a:rPr lang="en-US" sz="2400" b="1" dirty="0" smtClean="0"/>
              <a:t>CCSS.ELA-LITERACY.CCRA.L.1	        CCSS.ELA-LITERACY.CCRA.L.2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064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877455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Copy down the following sentences in your chart for Wednesday. Underline all the PRONOUNS found in them.</a:t>
            </a:r>
          </a:p>
          <a:p>
            <a:pPr marL="0" indent="0" algn="ctr">
              <a:buNone/>
            </a:pPr>
            <a:endParaRPr lang="en-US" sz="12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Did you make those cookies yourself?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should bring them to that party tomorrow night ourselves.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I, myself, don’t like them, but our friends might.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Check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304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9/23/15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628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877455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CHECK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Did </a:t>
            </a:r>
            <a:r>
              <a:rPr lang="en-US" b="1" u="sng" dirty="0"/>
              <a:t>you</a:t>
            </a:r>
            <a:r>
              <a:rPr lang="en-US" b="1" dirty="0"/>
              <a:t> make </a:t>
            </a:r>
            <a:r>
              <a:rPr lang="en-US" b="1" u="sng" dirty="0"/>
              <a:t>those</a:t>
            </a:r>
            <a:r>
              <a:rPr lang="en-US" b="1" dirty="0"/>
              <a:t> cookies </a:t>
            </a:r>
            <a:r>
              <a:rPr lang="en-US" b="1" u="sng" dirty="0"/>
              <a:t>yourself</a:t>
            </a:r>
            <a:r>
              <a:rPr lang="en-US" b="1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We</a:t>
            </a:r>
            <a:r>
              <a:rPr lang="en-US" b="1" dirty="0"/>
              <a:t> should bring </a:t>
            </a:r>
            <a:r>
              <a:rPr lang="en-US" b="1" u="sng" dirty="0"/>
              <a:t>them</a:t>
            </a:r>
            <a:r>
              <a:rPr lang="en-US" b="1" dirty="0"/>
              <a:t> to </a:t>
            </a:r>
            <a:r>
              <a:rPr lang="en-US" b="1" u="sng" dirty="0"/>
              <a:t>that</a:t>
            </a:r>
            <a:r>
              <a:rPr lang="en-US" b="1" dirty="0"/>
              <a:t> party tomorrow </a:t>
            </a:r>
            <a:r>
              <a:rPr lang="en-US" b="1" dirty="0" smtClean="0"/>
              <a:t>night </a:t>
            </a:r>
            <a:r>
              <a:rPr lang="en-US" b="1" u="sng" dirty="0" smtClean="0"/>
              <a:t>ourselves</a:t>
            </a:r>
            <a:r>
              <a:rPr lang="en-US" b="1" dirty="0" smtClean="0"/>
              <a:t>.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I</a:t>
            </a:r>
            <a:r>
              <a:rPr lang="en-US" b="1" dirty="0"/>
              <a:t>, </a:t>
            </a:r>
            <a:r>
              <a:rPr lang="en-US" b="1" u="sng" dirty="0"/>
              <a:t>myself</a:t>
            </a:r>
            <a:r>
              <a:rPr lang="en-US" b="1" dirty="0"/>
              <a:t>, don’t like </a:t>
            </a:r>
            <a:r>
              <a:rPr lang="en-US" b="1" u="sng" dirty="0"/>
              <a:t>them</a:t>
            </a:r>
            <a:r>
              <a:rPr lang="en-US" b="1" dirty="0"/>
              <a:t>, but </a:t>
            </a:r>
            <a:r>
              <a:rPr lang="en-US" b="1" u="sng" dirty="0"/>
              <a:t>our</a:t>
            </a:r>
            <a:r>
              <a:rPr lang="en-US" b="1" dirty="0"/>
              <a:t> friends might.</a:t>
            </a:r>
          </a:p>
        </p:txBody>
      </p:sp>
    </p:spTree>
    <p:extLst>
      <p:ext uri="{BB962C8B-B14F-4D97-AF65-F5344CB8AC3E}">
        <p14:creationId xmlns:p14="http://schemas.microsoft.com/office/powerpoint/2010/main" val="42556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/>
              <a:t>Today’s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By the end of the period, students will be able to:</a:t>
            </a:r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b="1" dirty="0" smtClean="0"/>
              <a:t>Identify pronouns in sample sentences and correctly categorize them as personal, reflexive, or intensive.</a:t>
            </a:r>
          </a:p>
          <a:p>
            <a:pPr marL="0" indent="0" algn="ctr">
              <a:buNone/>
            </a:pPr>
            <a:r>
              <a:rPr lang="en-US" b="1" dirty="0" smtClean="0"/>
              <a:t>Write complete sentences, identifying and correctly categorizing the pronouns in them as </a:t>
            </a:r>
            <a:r>
              <a:rPr lang="en-US" b="1" dirty="0"/>
              <a:t>personal, reflexive, </a:t>
            </a:r>
            <a:r>
              <a:rPr lang="en-US" b="1" dirty="0" smtClean="0"/>
              <a:t>intensive, or demonstrative. </a:t>
            </a:r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r>
              <a:rPr lang="en-US" sz="2400" b="1" dirty="0" smtClean="0"/>
              <a:t>CCSS.ELA-LITERACY.CCRA.L.1	        CCSS.ELA-LITERACY.CCRA.L.2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019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Pronouns - Rewind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b="1" u="sng" dirty="0" smtClean="0"/>
              <a:t>REMEMBER</a:t>
            </a:r>
            <a:r>
              <a:rPr lang="en-US" b="1" dirty="0" smtClean="0"/>
              <a:t>: A pronoun is a word that takes the place of one or more nouns.</a:t>
            </a:r>
          </a:p>
          <a:p>
            <a:r>
              <a:rPr lang="en-US" b="1" dirty="0" smtClean="0"/>
              <a:t>So far, we have discussed:</a:t>
            </a:r>
          </a:p>
          <a:p>
            <a:pPr lvl="1"/>
            <a:r>
              <a:rPr lang="en-US" b="1" dirty="0" smtClean="0"/>
              <a:t>Personal Pronouns</a:t>
            </a:r>
          </a:p>
          <a:p>
            <a:pPr lvl="2"/>
            <a:r>
              <a:rPr lang="en-US" b="1" dirty="0" smtClean="0"/>
              <a:t>Examples</a:t>
            </a:r>
          </a:p>
          <a:p>
            <a:pPr lvl="1"/>
            <a:r>
              <a:rPr lang="en-US" b="1" dirty="0" smtClean="0"/>
              <a:t>Reflexive and Intensive Pronouns</a:t>
            </a:r>
          </a:p>
          <a:p>
            <a:pPr lvl="2"/>
            <a:r>
              <a:rPr lang="en-US" b="1" dirty="0" smtClean="0"/>
              <a:t>Examples</a:t>
            </a:r>
          </a:p>
          <a:p>
            <a:pPr lvl="1"/>
            <a:r>
              <a:rPr lang="en-US" b="1" dirty="0" smtClean="0"/>
              <a:t>Demonstrative Pronouns</a:t>
            </a:r>
          </a:p>
          <a:p>
            <a:pPr lvl="2"/>
            <a:r>
              <a:rPr lang="en-US" b="1" dirty="0" smtClean="0"/>
              <a:t>Examples</a:t>
            </a:r>
          </a:p>
          <a:p>
            <a:pPr marL="0" indent="0" algn="ctr">
              <a:buNone/>
            </a:pPr>
            <a:r>
              <a:rPr lang="en-US" b="1" dirty="0" smtClean="0"/>
              <a:t>BUT WAIT…THERE’S MORE!</a:t>
            </a:r>
          </a:p>
        </p:txBody>
      </p:sp>
    </p:spTree>
    <p:extLst>
      <p:ext uri="{BB962C8B-B14F-4D97-AF65-F5344CB8AC3E}">
        <p14:creationId xmlns:p14="http://schemas.microsoft.com/office/powerpoint/2010/main" val="50701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Interrogative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b="1" dirty="0" smtClean="0"/>
              <a:t>Interrogative pronouns introduce a question.</a:t>
            </a:r>
          </a:p>
          <a:p>
            <a:r>
              <a:rPr lang="en-US" b="1" dirty="0" smtClean="0"/>
              <a:t>They are:</a:t>
            </a:r>
          </a:p>
          <a:p>
            <a:pPr lvl="1"/>
            <a:r>
              <a:rPr lang="en-US" b="1" dirty="0" smtClean="0"/>
              <a:t>Who, Whom, Which, What, Whose</a:t>
            </a:r>
          </a:p>
          <a:p>
            <a:r>
              <a:rPr lang="en-US" b="1" dirty="0" smtClean="0"/>
              <a:t>These pronouns can be used in other ways.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 algn="ctr">
              <a:buNone/>
            </a:pPr>
            <a:r>
              <a:rPr lang="en-US" b="1" dirty="0" smtClean="0"/>
              <a:t>THEY ARE ONLY INTERROGATIVE IF THEY ARE PART OF A QUESTION!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707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Relative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Relative pronouns introduce a </a:t>
            </a:r>
            <a:r>
              <a:rPr lang="en-US" b="1" u="sng" dirty="0" smtClean="0"/>
              <a:t>SUBORDINATE CLAUSE. </a:t>
            </a:r>
          </a:p>
          <a:p>
            <a:r>
              <a:rPr lang="en-US" b="1" dirty="0" smtClean="0"/>
              <a:t>They are: </a:t>
            </a:r>
          </a:p>
          <a:p>
            <a:pPr lvl="1"/>
            <a:r>
              <a:rPr lang="en-US" b="1" dirty="0" smtClean="0"/>
              <a:t>whose, which, that, who, whom</a:t>
            </a:r>
          </a:p>
          <a:p>
            <a:pPr marL="457200" lvl="1" indent="0">
              <a:buNone/>
            </a:pPr>
            <a:endParaRPr lang="en-US" sz="1300" b="1" dirty="0" smtClean="0"/>
          </a:p>
          <a:p>
            <a:r>
              <a:rPr lang="en-US" b="1" dirty="0" smtClean="0"/>
              <a:t>A </a:t>
            </a:r>
            <a:r>
              <a:rPr lang="en-US" b="1" u="sng" dirty="0" smtClean="0"/>
              <a:t>SUBORDINATE CLAUSE</a:t>
            </a:r>
            <a:r>
              <a:rPr lang="en-US" b="1" dirty="0" smtClean="0"/>
              <a:t> is a group of words that has a subject and a verb but DOES NOT contain a complete thought.</a:t>
            </a:r>
          </a:p>
          <a:p>
            <a:pPr lvl="1"/>
            <a:r>
              <a:rPr lang="en-US" b="1" dirty="0" smtClean="0"/>
              <a:t>Examples:</a:t>
            </a:r>
          </a:p>
          <a:p>
            <a:pPr lvl="2"/>
            <a:r>
              <a:rPr lang="en-US" b="1" u="sng" dirty="0" smtClean="0"/>
              <a:t>whose</a:t>
            </a:r>
            <a:r>
              <a:rPr lang="en-US" b="1" dirty="0" smtClean="0"/>
              <a:t> house we walked by yesterday</a:t>
            </a:r>
          </a:p>
          <a:p>
            <a:pPr lvl="2"/>
            <a:r>
              <a:rPr lang="en-US" b="1" u="sng" dirty="0" smtClean="0"/>
              <a:t>which</a:t>
            </a:r>
            <a:r>
              <a:rPr lang="en-US" b="1" dirty="0" smtClean="0"/>
              <a:t> made me quite mad</a:t>
            </a:r>
          </a:p>
          <a:p>
            <a:pPr lvl="2"/>
            <a:r>
              <a:rPr lang="en-US" b="1" u="sng" dirty="0" smtClean="0"/>
              <a:t>that</a:t>
            </a:r>
            <a:r>
              <a:rPr lang="en-US" b="1" dirty="0" smtClean="0"/>
              <a:t> need a lot of help</a:t>
            </a:r>
          </a:p>
          <a:p>
            <a:pPr lvl="2"/>
            <a:r>
              <a:rPr lang="en-US" b="1" u="sng" dirty="0" smtClean="0"/>
              <a:t>who</a:t>
            </a:r>
            <a:r>
              <a:rPr lang="en-US" b="1" dirty="0" smtClean="0"/>
              <a:t> is in the backyard</a:t>
            </a:r>
          </a:p>
          <a:p>
            <a:pPr lvl="2"/>
            <a:r>
              <a:rPr lang="en-US" b="1" dirty="0" smtClean="0"/>
              <a:t>for </a:t>
            </a:r>
            <a:r>
              <a:rPr lang="en-US" b="1" u="sng" dirty="0" smtClean="0"/>
              <a:t>whom </a:t>
            </a:r>
            <a:r>
              <a:rPr lang="en-US" b="1" dirty="0" smtClean="0"/>
              <a:t>the phone rang</a:t>
            </a:r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31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Relative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r>
              <a:rPr lang="en-US" b="1" dirty="0" smtClean="0"/>
              <a:t>Relative pronouns connect the subordinate clause to the rest of the sentence.</a:t>
            </a:r>
          </a:p>
          <a:p>
            <a:r>
              <a:rPr lang="en-US" b="1" dirty="0" smtClean="0"/>
              <a:t>Examples:</a:t>
            </a:r>
          </a:p>
          <a:p>
            <a:pPr lvl="1"/>
            <a:r>
              <a:rPr lang="en-US" b="1" dirty="0" smtClean="0"/>
              <a:t>It was Tommy </a:t>
            </a:r>
            <a:r>
              <a:rPr lang="en-US" b="1" u="sng" dirty="0" smtClean="0"/>
              <a:t>whose </a:t>
            </a:r>
            <a:r>
              <a:rPr lang="en-US" b="1" u="sng" dirty="0"/>
              <a:t>house we walked by </a:t>
            </a:r>
            <a:r>
              <a:rPr lang="en-US" b="1" u="sng" dirty="0" smtClean="0"/>
              <a:t>yesterday</a:t>
            </a:r>
            <a:r>
              <a:rPr lang="en-US" b="1" dirty="0" smtClean="0"/>
              <a:t>.</a:t>
            </a:r>
            <a:endParaRPr lang="en-US" b="1" dirty="0"/>
          </a:p>
          <a:p>
            <a:pPr lvl="1"/>
            <a:r>
              <a:rPr lang="en-US" b="1" dirty="0" smtClean="0"/>
              <a:t>He yelled at us, </a:t>
            </a:r>
            <a:r>
              <a:rPr lang="en-US" b="1" u="sng" dirty="0" smtClean="0"/>
              <a:t>which </a:t>
            </a:r>
            <a:r>
              <a:rPr lang="en-US" b="1" u="sng" dirty="0"/>
              <a:t>made me quite </a:t>
            </a:r>
            <a:r>
              <a:rPr lang="en-US" b="1" u="sng" dirty="0" smtClean="0"/>
              <a:t>mad</a:t>
            </a:r>
            <a:r>
              <a:rPr lang="en-US" b="1" dirty="0" smtClean="0"/>
              <a:t>.</a:t>
            </a:r>
            <a:endParaRPr lang="en-US" b="1" dirty="0"/>
          </a:p>
          <a:p>
            <a:pPr lvl="1"/>
            <a:r>
              <a:rPr lang="en-US" b="1" dirty="0" smtClean="0"/>
              <a:t>It is his manners </a:t>
            </a:r>
            <a:r>
              <a:rPr lang="en-US" b="1" u="sng" dirty="0" smtClean="0"/>
              <a:t>that </a:t>
            </a:r>
            <a:r>
              <a:rPr lang="en-US" b="1" u="sng" dirty="0"/>
              <a:t>need a lot of </a:t>
            </a:r>
            <a:r>
              <a:rPr lang="en-US" b="1" u="sng" dirty="0" smtClean="0"/>
              <a:t>h</a:t>
            </a:r>
            <a:r>
              <a:rPr lang="en-US" b="1" dirty="0" smtClean="0"/>
              <a:t>elp.</a:t>
            </a:r>
            <a:endParaRPr lang="en-US" b="1" dirty="0"/>
          </a:p>
          <a:p>
            <a:pPr lvl="1"/>
            <a:r>
              <a:rPr lang="en-US" b="1" dirty="0" smtClean="0"/>
              <a:t>We should tell his mom, </a:t>
            </a:r>
            <a:r>
              <a:rPr lang="en-US" b="1" u="sng" dirty="0" smtClean="0"/>
              <a:t>who </a:t>
            </a:r>
            <a:r>
              <a:rPr lang="en-US" b="1" u="sng" dirty="0"/>
              <a:t>is in the </a:t>
            </a:r>
            <a:r>
              <a:rPr lang="en-US" b="1" u="sng" dirty="0" smtClean="0"/>
              <a:t>backyard</a:t>
            </a:r>
            <a:r>
              <a:rPr lang="en-US" b="1" dirty="0" smtClean="0"/>
              <a:t>, about this.</a:t>
            </a:r>
            <a:endParaRPr lang="en-US" b="1" dirty="0"/>
          </a:p>
          <a:p>
            <a:pPr lvl="1"/>
            <a:r>
              <a:rPr lang="en-US" b="1" dirty="0" smtClean="0"/>
              <a:t>It was his sister </a:t>
            </a:r>
            <a:r>
              <a:rPr lang="en-US" b="1" u="sng" dirty="0" smtClean="0"/>
              <a:t>for whom the phone rang</a:t>
            </a:r>
            <a:r>
              <a:rPr lang="en-US" b="1" dirty="0" smtClean="0"/>
              <a:t>.</a:t>
            </a:r>
            <a:endParaRPr lang="en-US" b="1" dirty="0"/>
          </a:p>
          <a:p>
            <a:pPr lvl="1"/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0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Complete pages 6-8 on</a:t>
            </a:r>
          </a:p>
          <a:p>
            <a:pPr marL="0" indent="0" algn="ctr">
              <a:buNone/>
            </a:pPr>
            <a:r>
              <a:rPr lang="en-US" sz="4400" b="1" dirty="0" smtClean="0"/>
              <a:t>Interrogative and Relative Pronouns.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DUE TOMORROW!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47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 smtClean="0"/>
              <a:t>NO EXIT TICKET TODAY!</a:t>
            </a:r>
          </a:p>
          <a:p>
            <a:pPr marL="0" indent="0" algn="ctr">
              <a:buNone/>
            </a:pPr>
            <a:r>
              <a:rPr lang="en-US" sz="4000" b="1" dirty="0" smtClean="0"/>
              <a:t>Work on the worksheet!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302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Copy down the sentences, and then underline the RELATIVE PRONOUNS.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My sister, who is seven years old, goes to that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windows that need to be replaced are in the front of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classroom, which had been empty all summer, smelled funny.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381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10/7/15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25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G.U.M. Day</a:t>
            </a:r>
            <a:br>
              <a:rPr lang="en-US" b="1" dirty="0" smtClean="0"/>
            </a:br>
            <a:r>
              <a:rPr lang="en-US" b="1" dirty="0" smtClean="0"/>
              <a:t>Grammar, Usage, and Mechanics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Today we will be beginning our review of basic grammar, usage, and mechanics.</a:t>
            </a:r>
          </a:p>
          <a:p>
            <a:r>
              <a:rPr lang="en-US" b="1" dirty="0" smtClean="0"/>
              <a:t>Just a reminder: For some of you, this will be easy, but it is necessary for many of you based on the pre-assessments I saw.</a:t>
            </a:r>
          </a:p>
          <a:p>
            <a:r>
              <a:rPr lang="en-US" b="1" dirty="0" smtClean="0"/>
              <a:t>We are going to start at the very beginning with basic parts of speech and then work our way forward to more complicated matters.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058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My sister, </a:t>
            </a:r>
            <a:r>
              <a:rPr lang="en-US" b="1" u="sng" dirty="0" smtClean="0"/>
              <a:t>who</a:t>
            </a:r>
            <a:r>
              <a:rPr lang="en-US" b="1" dirty="0" smtClean="0"/>
              <a:t> is seven years old, goes to that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windows </a:t>
            </a:r>
            <a:r>
              <a:rPr lang="en-US" b="1" u="sng" dirty="0"/>
              <a:t>that</a:t>
            </a:r>
            <a:r>
              <a:rPr lang="en-US" b="1" dirty="0"/>
              <a:t> need to be replaced are in the front of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classroom, </a:t>
            </a:r>
            <a:r>
              <a:rPr lang="en-US" b="1" u="sng" dirty="0" smtClean="0"/>
              <a:t>which</a:t>
            </a:r>
            <a:r>
              <a:rPr lang="en-US" b="1" dirty="0" smtClean="0"/>
              <a:t> had been empty all summer, smelled funny.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381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10/7/15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95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/>
              <a:t>Today’s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By the end of the period, students will be able to:</a:t>
            </a:r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b="1" dirty="0" smtClean="0"/>
              <a:t>Correctly identify pronouns in sample sentences. Specifically, identify indefinite pronouns in sample sentences.</a:t>
            </a:r>
          </a:p>
          <a:p>
            <a:pPr marL="0" indent="0" algn="ctr">
              <a:buNone/>
            </a:pPr>
            <a:r>
              <a:rPr lang="en-US" b="1" dirty="0" smtClean="0"/>
              <a:t>Write complete sentences using indefinite pronouns. </a:t>
            </a:r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r>
              <a:rPr lang="en-US" sz="2400" b="1" dirty="0" smtClean="0"/>
              <a:t>CCSS.ELA-LITERACY.CCRA.L.1	        CCSS.ELA-LITERACY.CCRA.L.2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64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Pronouns - Rewind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REMEMBER</a:t>
            </a:r>
            <a:r>
              <a:rPr lang="en-US" b="1" dirty="0" smtClean="0"/>
              <a:t>: A pronoun is a word that takes the place of one or more nouns.</a:t>
            </a:r>
          </a:p>
          <a:p>
            <a:r>
              <a:rPr lang="en-US" b="1" dirty="0" smtClean="0"/>
              <a:t>So far, we have discussed:</a:t>
            </a:r>
          </a:p>
          <a:p>
            <a:pPr lvl="1"/>
            <a:r>
              <a:rPr lang="en-US" b="1" dirty="0" smtClean="0"/>
              <a:t>Personal Pronouns – replace the person speaking, spoken to or spoken about.  Examples: </a:t>
            </a:r>
          </a:p>
          <a:p>
            <a:pPr lvl="1"/>
            <a:r>
              <a:rPr lang="en-US" b="1" dirty="0" smtClean="0"/>
              <a:t>Reflexive and Intensive Pronouns – reflect back on or emphasize the subject in a sentence.  Examples: </a:t>
            </a:r>
          </a:p>
          <a:p>
            <a:pPr lvl="1"/>
            <a:r>
              <a:rPr lang="en-US" b="1" dirty="0" smtClean="0"/>
              <a:t>Demonstrative Pronouns – point out a person, place, thing, or idea.  Examples:</a:t>
            </a:r>
          </a:p>
          <a:p>
            <a:pPr lvl="1"/>
            <a:r>
              <a:rPr lang="en-US" b="1" dirty="0" smtClean="0"/>
              <a:t>Interrogative Pronouns – introduce a question.   Examples:</a:t>
            </a:r>
          </a:p>
          <a:p>
            <a:pPr lvl="1"/>
            <a:r>
              <a:rPr lang="en-US" b="1" dirty="0" smtClean="0"/>
              <a:t>Relative Pronouns – connect subordinate clauses to the rest of the sentence.   Examples</a:t>
            </a:r>
          </a:p>
          <a:p>
            <a:pPr marL="0" indent="0" algn="ctr">
              <a:buNone/>
            </a:pPr>
            <a:r>
              <a:rPr lang="en-US" b="1" dirty="0" smtClean="0"/>
              <a:t>BUT WAIT…THERE’S MORE!</a:t>
            </a:r>
          </a:p>
        </p:txBody>
      </p:sp>
    </p:spTree>
    <p:extLst>
      <p:ext uri="{BB962C8B-B14F-4D97-AF65-F5344CB8AC3E}">
        <p14:creationId xmlns:p14="http://schemas.microsoft.com/office/powerpoint/2010/main" val="247545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Indefinite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b="1" dirty="0" smtClean="0"/>
              <a:t>An INDEFINITE PRONOUN refers to one or more persons, places, things, or ideas that may or may not be specifically named in a sentence.</a:t>
            </a:r>
          </a:p>
          <a:p>
            <a:r>
              <a:rPr lang="en-US" b="1" dirty="0" smtClean="0"/>
              <a:t>You can remember this more easily if you remember what the word INDEFINITE means. It means “not definite, not specific.” </a:t>
            </a:r>
          </a:p>
          <a:p>
            <a:r>
              <a:rPr lang="en-US" b="1" dirty="0" smtClean="0"/>
              <a:t>If you see a pronoun that does not refer to something specific, it is probably an indefinite pronoun.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65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Indefinite 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common indefinite pronouns are: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All	anything	everybody	    more    none</a:t>
            </a:r>
          </a:p>
          <a:p>
            <a:pPr marL="0" indent="0" algn="ctr">
              <a:buNone/>
            </a:pPr>
            <a:r>
              <a:rPr lang="en-US" b="1" dirty="0" smtClean="0"/>
              <a:t>Another     few     nobody     everything     other</a:t>
            </a:r>
          </a:p>
          <a:p>
            <a:pPr marL="0" indent="0" algn="ctr">
              <a:buNone/>
            </a:pPr>
            <a:r>
              <a:rPr lang="en-US" b="1" dirty="0" smtClean="0"/>
              <a:t>Something     such     each     some     many</a:t>
            </a:r>
          </a:p>
          <a:p>
            <a:pPr marL="0" indent="0" algn="ctr">
              <a:buNone/>
            </a:pPr>
            <a:r>
              <a:rPr lang="en-US" b="1" dirty="0" smtClean="0"/>
              <a:t>someone     several     much     both     one</a:t>
            </a:r>
          </a:p>
          <a:p>
            <a:pPr marL="0" indent="0" algn="ctr">
              <a:buNone/>
            </a:pPr>
            <a:r>
              <a:rPr lang="en-US" b="1" dirty="0" smtClean="0"/>
              <a:t>Either     most     other     neither     no one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550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Complete pages 9-10 on</a:t>
            </a:r>
          </a:p>
          <a:p>
            <a:pPr marL="0" indent="0" algn="ctr">
              <a:buNone/>
            </a:pPr>
            <a:r>
              <a:rPr lang="en-US" sz="4400" b="1" dirty="0" smtClean="0"/>
              <a:t>Indefinite Pronouns.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DUE </a:t>
            </a:r>
            <a:r>
              <a:rPr lang="en-US" sz="4400" b="1" u="sng" dirty="0" smtClean="0"/>
              <a:t>TOMORROW</a:t>
            </a:r>
            <a:r>
              <a:rPr lang="en-US" sz="4400" b="1" dirty="0" smtClean="0"/>
              <a:t>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873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Write 3 sentences that include indefinite pronouns. Underline the indefinite pronouns in those sentences.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584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Copy down the sentences, and then underline </a:t>
            </a:r>
            <a:r>
              <a:rPr lang="en-US" b="1" dirty="0" smtClean="0"/>
              <a:t>the INDEFINITE PRONOUNS.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Someone please tell me something about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can’t all have everything in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Several of the doors were locked, but one was open.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381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10/14/15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01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Someone</a:t>
            </a:r>
            <a:r>
              <a:rPr lang="en-US" b="1" dirty="0"/>
              <a:t> please tell me </a:t>
            </a:r>
            <a:r>
              <a:rPr lang="en-US" b="1" u="sng" dirty="0"/>
              <a:t>something</a:t>
            </a:r>
            <a:r>
              <a:rPr lang="en-US" b="1" dirty="0"/>
              <a:t> about what happened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sz="12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 can’t </a:t>
            </a:r>
            <a:r>
              <a:rPr lang="en-US" b="1" u="sng" dirty="0"/>
              <a:t>all</a:t>
            </a:r>
            <a:r>
              <a:rPr lang="en-US" b="1" dirty="0"/>
              <a:t> have </a:t>
            </a:r>
            <a:r>
              <a:rPr lang="en-US" b="1" u="sng" dirty="0"/>
              <a:t>everything</a:t>
            </a:r>
            <a:r>
              <a:rPr lang="en-US" b="1" dirty="0"/>
              <a:t> in life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sz="1200" b="1" dirty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Several</a:t>
            </a:r>
            <a:r>
              <a:rPr lang="en-US" b="1" dirty="0"/>
              <a:t> of the doors were locked, but </a:t>
            </a:r>
            <a:r>
              <a:rPr lang="en-US" b="1" u="sng" dirty="0"/>
              <a:t>one</a:t>
            </a:r>
            <a:r>
              <a:rPr lang="en-US" b="1" dirty="0"/>
              <a:t> was open.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381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10/14/15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19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/>
              <a:t>Today’s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By the end of the period, students will be able to:</a:t>
            </a:r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sz="4000" b="1" dirty="0" smtClean="0"/>
              <a:t>Correctly identify adjectives in sample sentences.</a:t>
            </a:r>
          </a:p>
          <a:p>
            <a:pPr marL="0" indent="0" algn="ctr">
              <a:buNone/>
            </a:pPr>
            <a:r>
              <a:rPr lang="en-US" sz="4000" b="1" dirty="0" smtClean="0"/>
              <a:t>Write complete sentences using adjectives. </a:t>
            </a:r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 algn="ctr">
              <a:buNone/>
            </a:pPr>
            <a:endParaRPr lang="en-US" sz="1400" b="1" dirty="0"/>
          </a:p>
          <a:p>
            <a:pPr marL="0" indent="0" algn="ctr">
              <a:buNone/>
            </a:pPr>
            <a:r>
              <a:rPr lang="en-US" sz="2400" b="1" dirty="0" smtClean="0"/>
              <a:t>CCSS.ELA-LITERACY.CCRA.L.1	        CCSS.ELA-LITERACY.CCRA.L.2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818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 NOUN is: a word that names a person, place, thing, or idea.</a:t>
            </a:r>
          </a:p>
          <a:p>
            <a:pPr lvl="1"/>
            <a:r>
              <a:rPr lang="en-US" b="1" dirty="0" smtClean="0"/>
              <a:t>Examples: boy, school, table, freedom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Quad Challenge</a:t>
            </a:r>
          </a:p>
          <a:p>
            <a:r>
              <a:rPr lang="en-US" sz="2800" b="1" dirty="0" smtClean="0"/>
              <a:t>A COMPOUND NOUN: consists of two or more words that together name a person, place, thing, or idea. They may be written as one word, separate words, or a hyphenated word.</a:t>
            </a:r>
          </a:p>
          <a:p>
            <a:pPr lvl="1"/>
            <a:r>
              <a:rPr lang="en-US" b="1" dirty="0" smtClean="0"/>
              <a:t>Examples: grasshopper, rain clouds, spot-check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Quad Challenge</a:t>
            </a:r>
          </a:p>
        </p:txBody>
      </p:sp>
    </p:spTree>
    <p:extLst>
      <p:ext uri="{BB962C8B-B14F-4D97-AF65-F5344CB8AC3E}">
        <p14:creationId xmlns:p14="http://schemas.microsoft.com/office/powerpoint/2010/main" val="415021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An adjective is a word that modifies (or describes) a noun or pronoun.</a:t>
            </a:r>
          </a:p>
          <a:p>
            <a:pPr lvl="1"/>
            <a:r>
              <a:rPr lang="en-US" b="1" dirty="0" smtClean="0"/>
              <a:t>Examples: funny, red, first</a:t>
            </a:r>
          </a:p>
          <a:p>
            <a:r>
              <a:rPr lang="en-US" b="1" dirty="0" smtClean="0"/>
              <a:t>Adjectives answer one of FOUR questions:</a:t>
            </a:r>
          </a:p>
          <a:p>
            <a:pPr lvl="1"/>
            <a:r>
              <a:rPr lang="en-US" b="1" dirty="0" smtClean="0"/>
              <a:t>What kind? </a:t>
            </a:r>
          </a:p>
          <a:p>
            <a:pPr lvl="2"/>
            <a:r>
              <a:rPr lang="en-US" b="1" dirty="0" smtClean="0"/>
              <a:t>Example: </a:t>
            </a:r>
            <a:r>
              <a:rPr lang="en-US" b="1" u="sng" dirty="0" smtClean="0"/>
              <a:t>interesting</a:t>
            </a:r>
            <a:r>
              <a:rPr lang="en-US" b="1" dirty="0" smtClean="0"/>
              <a:t> class</a:t>
            </a:r>
          </a:p>
          <a:p>
            <a:pPr lvl="1"/>
            <a:r>
              <a:rPr lang="en-US" b="1" dirty="0" smtClean="0"/>
              <a:t>Which one?</a:t>
            </a:r>
          </a:p>
          <a:p>
            <a:pPr lvl="2"/>
            <a:r>
              <a:rPr lang="en-US" b="1" dirty="0" smtClean="0"/>
              <a:t>Example: </a:t>
            </a:r>
            <a:r>
              <a:rPr lang="en-US" b="1" u="sng" dirty="0" smtClean="0"/>
              <a:t>this</a:t>
            </a:r>
            <a:r>
              <a:rPr lang="en-US" b="1" dirty="0" smtClean="0"/>
              <a:t> class</a:t>
            </a:r>
          </a:p>
          <a:p>
            <a:pPr lvl="1"/>
            <a:r>
              <a:rPr lang="en-US" b="1" dirty="0" smtClean="0"/>
              <a:t>How many? </a:t>
            </a:r>
          </a:p>
          <a:p>
            <a:pPr lvl="2"/>
            <a:r>
              <a:rPr lang="en-US" b="1" dirty="0" smtClean="0"/>
              <a:t>Example: </a:t>
            </a:r>
            <a:r>
              <a:rPr lang="en-US" b="1" u="sng" dirty="0" smtClean="0"/>
              <a:t>several</a:t>
            </a:r>
            <a:r>
              <a:rPr lang="en-US" b="1" dirty="0" smtClean="0"/>
              <a:t> classes</a:t>
            </a:r>
          </a:p>
          <a:p>
            <a:pPr lvl="1"/>
            <a:r>
              <a:rPr lang="en-US" b="1" dirty="0" smtClean="0"/>
              <a:t>How much?</a:t>
            </a:r>
          </a:p>
          <a:p>
            <a:pPr lvl="2"/>
            <a:r>
              <a:rPr lang="en-US" b="1" dirty="0" smtClean="0"/>
              <a:t>Example: </a:t>
            </a:r>
            <a:r>
              <a:rPr lang="en-US" b="1" u="sng" dirty="0" smtClean="0"/>
              <a:t>entire</a:t>
            </a:r>
            <a:r>
              <a:rPr lang="en-US" b="1" dirty="0" smtClean="0"/>
              <a:t> class</a:t>
            </a:r>
          </a:p>
        </p:txBody>
      </p:sp>
    </p:spTree>
    <p:extLst>
      <p:ext uri="{BB962C8B-B14F-4D97-AF65-F5344CB8AC3E}">
        <p14:creationId xmlns:p14="http://schemas.microsoft.com/office/powerpoint/2010/main" val="338306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An adjective may appear before or after the word it describes.</a:t>
            </a:r>
          </a:p>
          <a:p>
            <a:pPr lvl="1"/>
            <a:r>
              <a:rPr lang="en-US" b="1" dirty="0" smtClean="0"/>
              <a:t>The clever student wrote a great essay.</a:t>
            </a:r>
          </a:p>
          <a:p>
            <a:pPr lvl="1"/>
            <a:r>
              <a:rPr lang="en-US" b="1" dirty="0" smtClean="0"/>
              <a:t>The student was clever and wrote an essay that was great.</a:t>
            </a:r>
          </a:p>
          <a:p>
            <a:r>
              <a:rPr lang="en-US" b="1" dirty="0" smtClean="0"/>
              <a:t>The words </a:t>
            </a:r>
            <a:r>
              <a:rPr lang="en-US" b="1" i="1" dirty="0" smtClean="0"/>
              <a:t>a</a:t>
            </a:r>
            <a:r>
              <a:rPr lang="en-US" b="1" dirty="0" smtClean="0"/>
              <a:t>, </a:t>
            </a:r>
            <a:r>
              <a:rPr lang="en-US" b="1" i="1" dirty="0" smtClean="0"/>
              <a:t>an</a:t>
            </a:r>
            <a:r>
              <a:rPr lang="en-US" b="1" dirty="0" smtClean="0"/>
              <a:t>, and </a:t>
            </a:r>
            <a:r>
              <a:rPr lang="en-US" b="1" i="1" dirty="0" smtClean="0"/>
              <a:t>the</a:t>
            </a:r>
            <a:r>
              <a:rPr lang="en-US" b="1" dirty="0" smtClean="0"/>
              <a:t> are adjectives. They are a special category of adjectives called </a:t>
            </a:r>
            <a:r>
              <a:rPr lang="en-US" b="1" i="1" dirty="0" smtClean="0"/>
              <a:t>articles</a:t>
            </a:r>
            <a:r>
              <a:rPr lang="en-US" b="1" dirty="0" smtClean="0"/>
              <a:t>.</a:t>
            </a:r>
          </a:p>
          <a:p>
            <a:pPr lvl="1"/>
            <a:r>
              <a:rPr lang="en-US" b="1" u="sng" dirty="0" smtClean="0"/>
              <a:t>The</a:t>
            </a:r>
            <a:r>
              <a:rPr lang="en-US" b="1" dirty="0" smtClean="0"/>
              <a:t> teacher gave </a:t>
            </a:r>
            <a:r>
              <a:rPr lang="en-US" b="1" u="sng" dirty="0" smtClean="0"/>
              <a:t>the</a:t>
            </a:r>
            <a:r>
              <a:rPr lang="en-US" b="1" dirty="0" smtClean="0"/>
              <a:t> students </a:t>
            </a:r>
            <a:r>
              <a:rPr lang="en-US" b="1" u="sng" dirty="0" smtClean="0"/>
              <a:t>a</a:t>
            </a:r>
            <a:r>
              <a:rPr lang="en-US" b="1" dirty="0" smtClean="0"/>
              <a:t> worksheet.</a:t>
            </a:r>
          </a:p>
        </p:txBody>
      </p:sp>
    </p:spTree>
    <p:extLst>
      <p:ext uri="{BB962C8B-B14F-4D97-AF65-F5344CB8AC3E}">
        <p14:creationId xmlns:p14="http://schemas.microsoft.com/office/powerpoint/2010/main" val="204949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words that can be used as adjectives can also be used as other parts of speech. It all depends on how they are being used.</a:t>
            </a:r>
          </a:p>
          <a:p>
            <a:pPr lvl="1"/>
            <a:r>
              <a:rPr lang="en-US" b="1" i="1" dirty="0" smtClean="0"/>
              <a:t>This</a:t>
            </a:r>
            <a:r>
              <a:rPr lang="en-US" b="1" dirty="0" smtClean="0"/>
              <a:t> book belongs to me.</a:t>
            </a:r>
          </a:p>
          <a:p>
            <a:pPr lvl="2"/>
            <a:r>
              <a:rPr lang="en-US" b="1" i="1" dirty="0" smtClean="0"/>
              <a:t>This</a:t>
            </a:r>
            <a:r>
              <a:rPr lang="en-US" b="1" dirty="0" smtClean="0"/>
              <a:t> is being used as an adjective here</a:t>
            </a:r>
          </a:p>
          <a:p>
            <a:pPr lvl="1"/>
            <a:r>
              <a:rPr lang="en-US" b="1" i="1" dirty="0" smtClean="0"/>
              <a:t>This</a:t>
            </a:r>
            <a:r>
              <a:rPr lang="en-US" b="1" dirty="0" smtClean="0"/>
              <a:t> is my book. </a:t>
            </a:r>
          </a:p>
          <a:p>
            <a:pPr lvl="2"/>
            <a:r>
              <a:rPr lang="en-US" b="1" i="1" dirty="0" smtClean="0"/>
              <a:t>This</a:t>
            </a:r>
            <a:r>
              <a:rPr lang="en-US" b="1" dirty="0" smtClean="0"/>
              <a:t> is a pronoun here</a:t>
            </a:r>
          </a:p>
          <a:p>
            <a:pPr lvl="1"/>
            <a:r>
              <a:rPr lang="en-US" b="1" i="1" dirty="0"/>
              <a:t>S</a:t>
            </a:r>
            <a:r>
              <a:rPr lang="en-US" b="1" i="1" dirty="0" smtClean="0"/>
              <a:t>chool</a:t>
            </a:r>
            <a:r>
              <a:rPr lang="en-US" b="1" dirty="0" smtClean="0"/>
              <a:t> days seem longer than weekend days.</a:t>
            </a:r>
          </a:p>
          <a:p>
            <a:pPr lvl="2"/>
            <a:r>
              <a:rPr lang="en-US" b="1" i="1" dirty="0" smtClean="0"/>
              <a:t>School</a:t>
            </a:r>
            <a:r>
              <a:rPr lang="en-US" b="1" dirty="0" smtClean="0"/>
              <a:t> is an adjective here</a:t>
            </a:r>
          </a:p>
          <a:p>
            <a:pPr lvl="1"/>
            <a:r>
              <a:rPr lang="en-US" b="1" i="1" dirty="0" smtClean="0"/>
              <a:t>School</a:t>
            </a:r>
            <a:r>
              <a:rPr lang="en-US" b="1" dirty="0" smtClean="0"/>
              <a:t> is a place of learning.</a:t>
            </a:r>
          </a:p>
          <a:p>
            <a:pPr lvl="2"/>
            <a:r>
              <a:rPr lang="en-US" b="1" i="1" dirty="0" smtClean="0"/>
              <a:t>School</a:t>
            </a:r>
            <a:r>
              <a:rPr lang="en-US" b="1" dirty="0" smtClean="0"/>
              <a:t> is a noun here</a:t>
            </a:r>
          </a:p>
        </p:txBody>
      </p:sp>
    </p:spTree>
    <p:extLst>
      <p:ext uri="{BB962C8B-B14F-4D97-AF65-F5344CB8AC3E}">
        <p14:creationId xmlns:p14="http://schemas.microsoft.com/office/powerpoint/2010/main" val="362117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Complete pages 11-12 on</a:t>
            </a:r>
          </a:p>
          <a:p>
            <a:pPr marL="0" indent="0" algn="ctr">
              <a:buNone/>
            </a:pPr>
            <a:r>
              <a:rPr lang="en-US" sz="4400" b="1" dirty="0" smtClean="0"/>
              <a:t>adjectives.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DUE </a:t>
            </a:r>
            <a:r>
              <a:rPr lang="en-US" sz="4400" b="1" u="sng" dirty="0" smtClean="0"/>
              <a:t>TOMORROW</a:t>
            </a:r>
            <a:r>
              <a:rPr lang="en-US" sz="4400" b="1" dirty="0" smtClean="0"/>
              <a:t>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398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Write 3 sentences that include at least two adjectives per sentence. Underline the adjectives in those sentences.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041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Copy down the sentences, and then underline </a:t>
            </a:r>
            <a:r>
              <a:rPr lang="en-US" b="1" dirty="0" smtClean="0"/>
              <a:t>the </a:t>
            </a:r>
            <a:r>
              <a:rPr lang="en-US" b="1" u="sng" dirty="0"/>
              <a:t>ADJECTIVES</a:t>
            </a:r>
            <a:r>
              <a:rPr lang="en-US" b="1" dirty="0"/>
              <a:t>. </a:t>
            </a:r>
            <a:r>
              <a:rPr lang="en-US" b="1" dirty="0">
                <a:solidFill>
                  <a:srgbClr val="FFFF00"/>
                </a:solidFill>
              </a:rPr>
              <a:t>Highlight</a:t>
            </a:r>
            <a:r>
              <a:rPr lang="en-US" b="1" dirty="0"/>
              <a:t> the noun that it modifies in yellow.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My little sister ran down the long hallway.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floor was wet and slippery.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She fell and her left knee got scraped on the hard, wet tile.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3048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10/21/15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17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My </a:t>
            </a:r>
            <a:r>
              <a:rPr lang="en-US" b="1" u="sng" dirty="0" smtClean="0"/>
              <a:t>little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sister</a:t>
            </a:r>
            <a:r>
              <a:rPr lang="en-US" b="1" dirty="0" smtClean="0"/>
              <a:t> ran down the </a:t>
            </a:r>
            <a:r>
              <a:rPr lang="en-US" b="1" u="sng" dirty="0" smtClean="0"/>
              <a:t>long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hallway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floor</a:t>
            </a:r>
            <a:r>
              <a:rPr lang="en-US" b="1" dirty="0" smtClean="0"/>
              <a:t> was </a:t>
            </a:r>
            <a:r>
              <a:rPr lang="en-US" b="1" u="sng" dirty="0" smtClean="0"/>
              <a:t>wet</a:t>
            </a:r>
            <a:r>
              <a:rPr lang="en-US" b="1" dirty="0" smtClean="0"/>
              <a:t> and </a:t>
            </a:r>
            <a:r>
              <a:rPr lang="en-US" b="1" u="sng" dirty="0" smtClean="0"/>
              <a:t>slippery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She fell and her </a:t>
            </a:r>
            <a:r>
              <a:rPr lang="en-US" b="1" u="sng" dirty="0" smtClean="0"/>
              <a:t>left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knee</a:t>
            </a:r>
            <a:r>
              <a:rPr lang="en-US" b="1" dirty="0" smtClean="0"/>
              <a:t> got scraped on the </a:t>
            </a:r>
            <a:r>
              <a:rPr lang="en-US" b="1" u="sng" dirty="0" smtClean="0"/>
              <a:t>hard</a:t>
            </a:r>
            <a:r>
              <a:rPr lang="en-US" b="1" dirty="0" smtClean="0"/>
              <a:t>, </a:t>
            </a:r>
            <a:r>
              <a:rPr lang="en-US" b="1" u="sng" dirty="0" smtClean="0"/>
              <a:t>wet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tile</a:t>
            </a:r>
            <a:r>
              <a:rPr lang="en-US" b="1" dirty="0" smtClean="0"/>
              <a:t>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11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smtClean="0"/>
              <a:t>Adjectives Rewind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An adjective is a word that modifies (or describes) a noun or pronoun.</a:t>
            </a:r>
          </a:p>
          <a:p>
            <a:pPr lvl="1"/>
            <a:r>
              <a:rPr lang="en-US" b="1" dirty="0" smtClean="0"/>
              <a:t>Examples: happy, those, many, all</a:t>
            </a:r>
          </a:p>
          <a:p>
            <a:r>
              <a:rPr lang="en-US" b="1" dirty="0" smtClean="0"/>
              <a:t>Adjectives answer one of FOUR questions:</a:t>
            </a:r>
          </a:p>
          <a:p>
            <a:pPr lvl="1"/>
            <a:r>
              <a:rPr lang="en-US" b="1" dirty="0" smtClean="0"/>
              <a:t>What kind? </a:t>
            </a:r>
          </a:p>
          <a:p>
            <a:pPr lvl="2"/>
            <a:r>
              <a:rPr lang="en-US" b="1" dirty="0" smtClean="0"/>
              <a:t>Example: </a:t>
            </a:r>
            <a:r>
              <a:rPr lang="en-US" b="1" u="sng" dirty="0" smtClean="0"/>
              <a:t>intelligent </a:t>
            </a:r>
            <a:r>
              <a:rPr lang="en-US" b="1" dirty="0" smtClean="0"/>
              <a:t>student</a:t>
            </a:r>
          </a:p>
          <a:p>
            <a:pPr lvl="1"/>
            <a:r>
              <a:rPr lang="en-US" b="1" dirty="0" smtClean="0"/>
              <a:t>Which one?</a:t>
            </a:r>
          </a:p>
          <a:p>
            <a:pPr lvl="2"/>
            <a:r>
              <a:rPr lang="en-US" b="1" dirty="0" smtClean="0"/>
              <a:t>Example: </a:t>
            </a:r>
            <a:r>
              <a:rPr lang="en-US" b="1" u="sng" dirty="0" smtClean="0"/>
              <a:t>that</a:t>
            </a:r>
            <a:r>
              <a:rPr lang="en-US" b="1" dirty="0" smtClean="0"/>
              <a:t> student</a:t>
            </a:r>
          </a:p>
          <a:p>
            <a:pPr lvl="1"/>
            <a:r>
              <a:rPr lang="en-US" b="1" dirty="0" smtClean="0"/>
              <a:t>How many? </a:t>
            </a:r>
          </a:p>
          <a:p>
            <a:pPr lvl="2"/>
            <a:r>
              <a:rPr lang="en-US" b="1" dirty="0" smtClean="0"/>
              <a:t>Example: </a:t>
            </a:r>
            <a:r>
              <a:rPr lang="en-US" b="1" u="sng" dirty="0" smtClean="0"/>
              <a:t>several</a:t>
            </a:r>
            <a:r>
              <a:rPr lang="en-US" b="1" dirty="0" smtClean="0"/>
              <a:t> students</a:t>
            </a:r>
          </a:p>
          <a:p>
            <a:pPr lvl="1"/>
            <a:r>
              <a:rPr lang="en-US" b="1" dirty="0" smtClean="0"/>
              <a:t>How much?</a:t>
            </a:r>
          </a:p>
          <a:p>
            <a:pPr lvl="2"/>
            <a:r>
              <a:rPr lang="en-US" b="1" dirty="0" smtClean="0"/>
              <a:t>Example: </a:t>
            </a:r>
            <a:r>
              <a:rPr lang="en-US" b="1" u="sng" dirty="0" smtClean="0"/>
              <a:t>most</a:t>
            </a:r>
            <a:r>
              <a:rPr lang="en-US" b="1" dirty="0" smtClean="0"/>
              <a:t> students</a:t>
            </a:r>
          </a:p>
        </p:txBody>
      </p:sp>
    </p:spTree>
    <p:extLst>
      <p:ext uri="{BB962C8B-B14F-4D97-AF65-F5344CB8AC3E}">
        <p14:creationId xmlns:p14="http://schemas.microsoft.com/office/powerpoint/2010/main" val="88678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/>
              <a:t>Adjectives Rewind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An adjective may appear before or after the word it describes.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The </a:t>
            </a:r>
            <a:r>
              <a:rPr lang="en-US" b="1" u="sng" dirty="0" smtClean="0"/>
              <a:t>clever</a:t>
            </a:r>
            <a:r>
              <a:rPr lang="en-US" b="1" dirty="0" smtClean="0"/>
              <a:t> student wrote a </a:t>
            </a:r>
            <a:r>
              <a:rPr lang="en-US" b="1" u="sng" dirty="0" smtClean="0"/>
              <a:t>great</a:t>
            </a:r>
            <a:r>
              <a:rPr lang="en-US" b="1" dirty="0" smtClean="0"/>
              <a:t> essay.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The student was </a:t>
            </a:r>
            <a:r>
              <a:rPr lang="en-US" b="1" u="sng" dirty="0" smtClean="0"/>
              <a:t>clever</a:t>
            </a:r>
            <a:r>
              <a:rPr lang="en-US" b="1" dirty="0" smtClean="0"/>
              <a:t> and wrote an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essay that was </a:t>
            </a:r>
            <a:r>
              <a:rPr lang="en-US" b="1" u="sng" dirty="0" smtClean="0"/>
              <a:t>great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Oval 3"/>
          <p:cNvSpPr/>
          <p:nvPr/>
        </p:nvSpPr>
        <p:spPr>
          <a:xfrm>
            <a:off x="2819400" y="2667000"/>
            <a:ext cx="12954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2669309"/>
            <a:ext cx="11430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Down Arrow 7"/>
          <p:cNvSpPr/>
          <p:nvPr/>
        </p:nvSpPr>
        <p:spPr>
          <a:xfrm>
            <a:off x="2209800" y="2133600"/>
            <a:ext cx="1447800" cy="609600"/>
          </a:xfrm>
          <a:prstGeom prst="curved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5638800" y="2110509"/>
            <a:ext cx="1219200" cy="609600"/>
          </a:xfrm>
          <a:prstGeom prst="curved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61655" y="4717473"/>
            <a:ext cx="10287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3733800"/>
            <a:ext cx="12954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rved Right Arrow 14"/>
          <p:cNvSpPr/>
          <p:nvPr/>
        </p:nvSpPr>
        <p:spPr>
          <a:xfrm rot="5400000">
            <a:off x="3105808" y="2466624"/>
            <a:ext cx="464639" cy="2084589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 rot="5400000">
            <a:off x="2891880" y="3454403"/>
            <a:ext cx="464639" cy="2084589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6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/>
              <a:t>Adjectives Rewind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words that can be used as adjectives can also be used as other parts of speech. It all depends on how they are being used.</a:t>
            </a:r>
          </a:p>
          <a:p>
            <a:pPr lvl="1"/>
            <a:r>
              <a:rPr lang="en-US" b="1" i="1" dirty="0" smtClean="0"/>
              <a:t>This</a:t>
            </a:r>
            <a:r>
              <a:rPr lang="en-US" b="1" dirty="0" smtClean="0"/>
              <a:t> book belongs to me.</a:t>
            </a:r>
          </a:p>
          <a:p>
            <a:pPr lvl="2"/>
            <a:r>
              <a:rPr lang="en-US" b="1" i="1" dirty="0" smtClean="0"/>
              <a:t>This</a:t>
            </a:r>
            <a:r>
              <a:rPr lang="en-US" b="1" dirty="0" smtClean="0"/>
              <a:t> is being used as an adjective here</a:t>
            </a:r>
          </a:p>
          <a:p>
            <a:pPr lvl="1"/>
            <a:r>
              <a:rPr lang="en-US" b="1" i="1" dirty="0" smtClean="0"/>
              <a:t>This</a:t>
            </a:r>
            <a:r>
              <a:rPr lang="en-US" b="1" dirty="0" smtClean="0"/>
              <a:t> is my book. </a:t>
            </a:r>
          </a:p>
          <a:p>
            <a:pPr lvl="2"/>
            <a:r>
              <a:rPr lang="en-US" b="1" i="1" dirty="0" smtClean="0"/>
              <a:t>This</a:t>
            </a:r>
            <a:r>
              <a:rPr lang="en-US" b="1" dirty="0" smtClean="0"/>
              <a:t> is a pronoun here</a:t>
            </a:r>
          </a:p>
          <a:p>
            <a:pPr lvl="1"/>
            <a:r>
              <a:rPr lang="en-US" b="1" i="1" dirty="0"/>
              <a:t>S</a:t>
            </a:r>
            <a:r>
              <a:rPr lang="en-US" b="1" i="1" dirty="0" smtClean="0"/>
              <a:t>chool</a:t>
            </a:r>
            <a:r>
              <a:rPr lang="en-US" b="1" dirty="0" smtClean="0"/>
              <a:t> days seem longer than weekend days.</a:t>
            </a:r>
          </a:p>
          <a:p>
            <a:pPr lvl="2"/>
            <a:r>
              <a:rPr lang="en-US" b="1" i="1" dirty="0" smtClean="0"/>
              <a:t>School</a:t>
            </a:r>
            <a:r>
              <a:rPr lang="en-US" b="1" dirty="0" smtClean="0"/>
              <a:t> is an adjective here</a:t>
            </a:r>
          </a:p>
          <a:p>
            <a:pPr lvl="1"/>
            <a:r>
              <a:rPr lang="en-US" b="1" i="1" dirty="0" smtClean="0"/>
              <a:t>School</a:t>
            </a:r>
            <a:r>
              <a:rPr lang="en-US" b="1" dirty="0" smtClean="0"/>
              <a:t> is a place of learning.</a:t>
            </a:r>
          </a:p>
          <a:p>
            <a:pPr lvl="2"/>
            <a:r>
              <a:rPr lang="en-US" b="1" i="1" dirty="0" smtClean="0"/>
              <a:t>School</a:t>
            </a:r>
            <a:r>
              <a:rPr lang="en-US" b="1" dirty="0" smtClean="0"/>
              <a:t> is a noun here</a:t>
            </a:r>
          </a:p>
        </p:txBody>
      </p:sp>
    </p:spTree>
    <p:extLst>
      <p:ext uri="{BB962C8B-B14F-4D97-AF65-F5344CB8AC3E}">
        <p14:creationId xmlns:p14="http://schemas.microsoft.com/office/powerpoint/2010/main" val="18594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b="1" dirty="0" smtClean="0"/>
              <a:t>A COMMON NOUN is: a noun that names any one of a group of persons, places, things, or ideas.</a:t>
            </a:r>
          </a:p>
          <a:p>
            <a:pPr lvl="1"/>
            <a:r>
              <a:rPr lang="en-US" b="1" dirty="0" smtClean="0"/>
              <a:t>Examples: sister, governor, town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Quad Challenge</a:t>
            </a:r>
          </a:p>
          <a:p>
            <a:r>
              <a:rPr lang="en-US" b="1" dirty="0" smtClean="0"/>
              <a:t>A PROPER NOUN is: a noun that names a specific person, place, thing, or idea.</a:t>
            </a:r>
          </a:p>
          <a:p>
            <a:pPr lvl="1"/>
            <a:r>
              <a:rPr lang="en-US" b="1" dirty="0" smtClean="0"/>
              <a:t>Examples: Paula, Governor Davis, Los Angeles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Quad Challenge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Independent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Complete BOTH SIDES of the worksheet.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u="sng" dirty="0" smtClean="0"/>
              <a:t>UNDERLINE</a:t>
            </a:r>
            <a:r>
              <a:rPr lang="en-US" b="1" dirty="0" smtClean="0"/>
              <a:t> the adjectives, CIRCLE the nouns or pronouns they modify, and DRAW A LINE from the adjective to the noun it modifies.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5105400" y="2667000"/>
            <a:ext cx="13716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Write THREE sentences that include at least TWO ADJECTIVES EACH.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UNDERLINE  the adjectives and HIGHLIGHT the nouns they modify in yellow.</a:t>
            </a:r>
          </a:p>
        </p:txBody>
      </p:sp>
    </p:spTree>
    <p:extLst>
      <p:ext uri="{BB962C8B-B14F-4D97-AF65-F5344CB8AC3E}">
        <p14:creationId xmlns:p14="http://schemas.microsoft.com/office/powerpoint/2010/main" val="31526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Copy down the sentences, and then underline </a:t>
            </a:r>
            <a:r>
              <a:rPr lang="en-US" sz="2800" b="1" dirty="0" smtClean="0"/>
              <a:t>the </a:t>
            </a:r>
            <a:r>
              <a:rPr lang="en-US" sz="2800" b="1" u="sng" dirty="0"/>
              <a:t>ADJECTIVES</a:t>
            </a:r>
            <a:r>
              <a:rPr lang="en-US" sz="2800" b="1" dirty="0"/>
              <a:t>. </a:t>
            </a:r>
            <a:r>
              <a:rPr lang="en-US" sz="2800" b="1" dirty="0">
                <a:solidFill>
                  <a:srgbClr val="FFFF00"/>
                </a:solidFill>
              </a:rPr>
              <a:t>Highlight</a:t>
            </a:r>
            <a:r>
              <a:rPr lang="en-US" sz="2800" b="1" dirty="0"/>
              <a:t> the noun that it modifies in yellow.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teacher wore an orange shirt and a black tie.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 looked professional and stylish.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Unfortunately, his face was ugly and scary.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2629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11/18/15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142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teacher wore an </a:t>
            </a:r>
            <a:r>
              <a:rPr lang="en-US" b="1" u="sng" dirty="0" smtClean="0"/>
              <a:t>orange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shirt</a:t>
            </a:r>
            <a:r>
              <a:rPr lang="en-US" b="1" dirty="0" smtClean="0"/>
              <a:t> and a </a:t>
            </a:r>
            <a:r>
              <a:rPr lang="en-US" b="1" u="sng" dirty="0" smtClean="0"/>
              <a:t>black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tie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He</a:t>
            </a:r>
            <a:r>
              <a:rPr lang="en-US" b="1" dirty="0" smtClean="0"/>
              <a:t> looked </a:t>
            </a:r>
            <a:r>
              <a:rPr lang="en-US" b="1" u="sng" dirty="0" smtClean="0"/>
              <a:t>professional</a:t>
            </a:r>
            <a:r>
              <a:rPr lang="en-US" b="1" dirty="0" smtClean="0"/>
              <a:t> and </a:t>
            </a:r>
            <a:r>
              <a:rPr lang="en-US" b="1" u="sng" dirty="0" smtClean="0"/>
              <a:t>stylish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Unfortunately, his </a:t>
            </a:r>
            <a:r>
              <a:rPr lang="en-US" b="1" dirty="0" smtClean="0">
                <a:solidFill>
                  <a:srgbClr val="FFFF00"/>
                </a:solidFill>
              </a:rPr>
              <a:t>face</a:t>
            </a:r>
            <a:r>
              <a:rPr lang="en-US" b="1" dirty="0" smtClean="0"/>
              <a:t> was </a:t>
            </a:r>
            <a:r>
              <a:rPr lang="en-US" b="1" u="sng" dirty="0" smtClean="0"/>
              <a:t>ugly</a:t>
            </a:r>
            <a:r>
              <a:rPr lang="en-US" b="1" dirty="0" smtClean="0"/>
              <a:t> and </a:t>
            </a:r>
            <a:r>
              <a:rPr lang="en-US" b="1" u="sng" dirty="0" smtClean="0"/>
              <a:t>scary</a:t>
            </a:r>
            <a:r>
              <a:rPr lang="en-US" b="1" dirty="0" smtClean="0"/>
              <a:t>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3048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11/18/15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35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MAIN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Definition – A main verb expresses an ACTION or a STATE OF BEING</a:t>
            </a:r>
          </a:p>
          <a:p>
            <a:r>
              <a:rPr lang="en-US" b="1" dirty="0" smtClean="0"/>
              <a:t>Main Verbs tell us one of two things…</a:t>
            </a:r>
          </a:p>
          <a:p>
            <a:pPr lvl="1"/>
            <a:r>
              <a:rPr lang="en-US" b="1" dirty="0" smtClean="0"/>
              <a:t>The ACTION of the noun or pronoun</a:t>
            </a:r>
          </a:p>
          <a:p>
            <a:pPr lvl="2"/>
            <a:r>
              <a:rPr lang="en-US" b="1" dirty="0" smtClean="0"/>
              <a:t>Example: </a:t>
            </a:r>
            <a:r>
              <a:rPr lang="en-US" b="1" dirty="0" err="1" smtClean="0"/>
              <a:t>Tera</a:t>
            </a:r>
            <a:r>
              <a:rPr lang="en-US" b="1" dirty="0" smtClean="0"/>
              <a:t> </a:t>
            </a:r>
            <a:r>
              <a:rPr lang="en-US" b="1" u="sng" dirty="0" smtClean="0"/>
              <a:t>bakes</a:t>
            </a:r>
            <a:r>
              <a:rPr lang="en-US" b="1" dirty="0" smtClean="0"/>
              <a:t> the family bread on Saturday.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QUAD CHALLENGE</a:t>
            </a:r>
          </a:p>
          <a:p>
            <a:pPr lvl="1"/>
            <a:r>
              <a:rPr lang="en-US" b="1" dirty="0" smtClean="0"/>
              <a:t>The STATE OF BEING of the noun or pronoun</a:t>
            </a:r>
          </a:p>
          <a:p>
            <a:pPr lvl="2"/>
            <a:r>
              <a:rPr lang="en-US" b="1" dirty="0" smtClean="0"/>
              <a:t>Example: The bread </a:t>
            </a:r>
            <a:r>
              <a:rPr lang="en-US" b="1" u="sng" dirty="0" smtClean="0"/>
              <a:t>tastes</a:t>
            </a:r>
            <a:r>
              <a:rPr lang="en-US" b="1" dirty="0" smtClean="0"/>
              <a:t> delicious.</a:t>
            </a:r>
          </a:p>
          <a:p>
            <a:pPr marL="914400" lvl="2" indent="0">
              <a:buNone/>
            </a:pPr>
            <a:r>
              <a:rPr lang="en-US" b="1" dirty="0" smtClean="0"/>
              <a:t>                      </a:t>
            </a:r>
            <a:r>
              <a:rPr lang="en-US" b="1" dirty="0" err="1" smtClean="0"/>
              <a:t>Tera</a:t>
            </a:r>
            <a:r>
              <a:rPr lang="en-US" b="1" dirty="0" smtClean="0"/>
              <a:t> </a:t>
            </a:r>
            <a:r>
              <a:rPr lang="en-US" b="1" u="sng" dirty="0" smtClean="0"/>
              <a:t>is</a:t>
            </a:r>
            <a:r>
              <a:rPr lang="en-US" b="1" dirty="0" smtClean="0"/>
              <a:t> the baker of the family.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QUAD CHALLENGE</a:t>
            </a:r>
          </a:p>
          <a:p>
            <a:pPr marL="571500" indent="-457200"/>
            <a:r>
              <a:rPr lang="en-US" b="1" dirty="0" smtClean="0"/>
              <a:t>A sentence may have more than one verb.</a:t>
            </a:r>
          </a:p>
          <a:p>
            <a:pPr marL="971550" lvl="1" indent="-457200"/>
            <a:r>
              <a:rPr lang="en-US" b="1" dirty="0" smtClean="0"/>
              <a:t>Example: She </a:t>
            </a:r>
            <a:r>
              <a:rPr lang="en-US" b="1" u="sng" dirty="0" smtClean="0"/>
              <a:t>bakes</a:t>
            </a:r>
            <a:r>
              <a:rPr lang="en-US" b="1" dirty="0" smtClean="0"/>
              <a:t> bread on Saturday and </a:t>
            </a:r>
            <a:r>
              <a:rPr lang="en-US" b="1" u="sng" dirty="0" smtClean="0"/>
              <a:t>rests</a:t>
            </a:r>
            <a:r>
              <a:rPr lang="en-US" b="1" dirty="0" smtClean="0"/>
              <a:t> on </a:t>
            </a:r>
          </a:p>
          <a:p>
            <a:pPr marL="51435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Sunday.</a:t>
            </a:r>
          </a:p>
          <a:p>
            <a:pPr marL="971550" lvl="1" indent="-457200"/>
            <a:r>
              <a:rPr lang="en-US" b="1" dirty="0" smtClean="0"/>
              <a:t>Example: I </a:t>
            </a:r>
            <a:r>
              <a:rPr lang="en-US" b="1" u="sng" dirty="0" smtClean="0"/>
              <a:t>think</a:t>
            </a:r>
            <a:r>
              <a:rPr lang="en-US" b="1" dirty="0" smtClean="0"/>
              <a:t> it’</a:t>
            </a:r>
            <a:r>
              <a:rPr lang="en-US" b="1" u="sng" dirty="0" smtClean="0"/>
              <a:t>s</a:t>
            </a:r>
            <a:r>
              <a:rPr lang="en-US" b="1" dirty="0" smtClean="0"/>
              <a:t> ready.</a:t>
            </a:r>
          </a:p>
        </p:txBody>
      </p:sp>
    </p:spTree>
    <p:extLst>
      <p:ext uri="{BB962C8B-B14F-4D97-AF65-F5344CB8AC3E}">
        <p14:creationId xmlns:p14="http://schemas.microsoft.com/office/powerpoint/2010/main" val="348439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HELPING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Definition – A helping verb works with the main verb to create a verb phrase.</a:t>
            </a:r>
          </a:p>
          <a:p>
            <a:pPr lvl="1"/>
            <a:r>
              <a:rPr lang="en-US" b="1" dirty="0" smtClean="0"/>
              <a:t>Example: The bread </a:t>
            </a:r>
            <a:r>
              <a:rPr lang="en-US" b="1" i="1" u="sng" dirty="0" smtClean="0"/>
              <a:t>must have been</a:t>
            </a:r>
            <a:r>
              <a:rPr lang="en-US" b="1" u="sng" dirty="0" smtClean="0"/>
              <a:t> baking</a:t>
            </a:r>
            <a:r>
              <a:rPr lang="en-US" b="1" dirty="0" smtClean="0"/>
              <a:t> long </a:t>
            </a:r>
          </a:p>
          <a:p>
            <a:pPr marL="45720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enough.</a:t>
            </a:r>
          </a:p>
          <a:p>
            <a:pPr marL="914400" lvl="1" indent="-457200"/>
            <a:r>
              <a:rPr lang="en-US" b="1" dirty="0" smtClean="0"/>
              <a:t>Example: </a:t>
            </a:r>
            <a:r>
              <a:rPr lang="en-US" b="1" i="1" u="sng" dirty="0" smtClean="0"/>
              <a:t>Will</a:t>
            </a:r>
            <a:r>
              <a:rPr lang="en-US" b="1" dirty="0" smtClean="0"/>
              <a:t> you </a:t>
            </a:r>
            <a:r>
              <a:rPr lang="en-US" b="1" u="sng" dirty="0" smtClean="0"/>
              <a:t>bake</a:t>
            </a:r>
            <a:r>
              <a:rPr lang="en-US" b="1" dirty="0" smtClean="0"/>
              <a:t> bread with me?</a:t>
            </a:r>
          </a:p>
          <a:p>
            <a:pPr marL="914400" lvl="1" indent="-457200"/>
            <a:r>
              <a:rPr lang="en-US" b="1" dirty="0" smtClean="0"/>
              <a:t>Example: I’</a:t>
            </a:r>
            <a:r>
              <a:rPr lang="en-US" b="1" i="1" u="sng" dirty="0" smtClean="0"/>
              <a:t>ll</a:t>
            </a:r>
            <a:r>
              <a:rPr lang="en-US" b="1" u="sng" dirty="0" smtClean="0"/>
              <a:t> bake </a:t>
            </a:r>
            <a:r>
              <a:rPr lang="en-US" b="1" dirty="0" smtClean="0"/>
              <a:t>bread with you on Saturday.</a:t>
            </a:r>
          </a:p>
          <a:p>
            <a:pPr marL="914400" lvl="1" indent="-457200"/>
            <a:endParaRPr lang="en-US" b="1" dirty="0"/>
          </a:p>
          <a:p>
            <a:pPr marL="514350" indent="-457200"/>
            <a:r>
              <a:rPr lang="en-US" b="1" dirty="0" smtClean="0"/>
              <a:t>The words NOT, NEVER, AND EVER and the </a:t>
            </a:r>
          </a:p>
          <a:p>
            <a:pPr marL="5715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contraction N’T are not part of the verb </a:t>
            </a:r>
          </a:p>
          <a:p>
            <a:pPr marL="5715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phrase. They are adverbs.</a:t>
            </a:r>
          </a:p>
          <a:p>
            <a:pPr marL="914400" lvl="1" indent="-457200"/>
            <a:r>
              <a:rPr lang="en-US" b="1" dirty="0" smtClean="0"/>
              <a:t>Example: Please </a:t>
            </a:r>
            <a:r>
              <a:rPr lang="en-US" b="1" i="1" u="sng" dirty="0" smtClean="0"/>
              <a:t>do</a:t>
            </a:r>
            <a:r>
              <a:rPr lang="en-US" b="1" dirty="0" smtClean="0"/>
              <a:t>n’t </a:t>
            </a:r>
            <a:r>
              <a:rPr lang="en-US" b="1" u="sng" dirty="0" smtClean="0"/>
              <a:t>open</a:t>
            </a:r>
            <a:r>
              <a:rPr lang="en-US" b="1" dirty="0" smtClean="0"/>
              <a:t> the oven right now.</a:t>
            </a:r>
          </a:p>
          <a:p>
            <a:pPr marL="5715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675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868362"/>
          </a:xfrm>
        </p:spPr>
        <p:txBody>
          <a:bodyPr/>
          <a:lstStyle/>
          <a:p>
            <a:r>
              <a:rPr lang="en-US" b="1" dirty="0" smtClean="0"/>
              <a:t>Independent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Complete BOTH SIDES of the worksheet!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b="1" dirty="0" smtClean="0"/>
              <a:t>Underline the verbs and/or verb phrases.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b="1" i="1" dirty="0" smtClean="0"/>
              <a:t>Remember, a verb can appear as part of a contraction. Do not underline the adverb part of the contraction.</a:t>
            </a:r>
          </a:p>
          <a:p>
            <a:pPr marL="0" indent="0" algn="ctr">
              <a:buNone/>
            </a:pPr>
            <a:endParaRPr lang="en-US" sz="2000" b="1" i="1" dirty="0"/>
          </a:p>
          <a:p>
            <a:pPr marL="0" indent="0" algn="ctr">
              <a:buNone/>
            </a:pPr>
            <a:r>
              <a:rPr lang="en-US" b="1" i="1" dirty="0" smtClean="0"/>
              <a:t>Remember, the parts of a verb phrase can be separated by other words. Make sure you get all of it.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302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792162"/>
          </a:xfrm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Copy these sentences and underline the main and helping verbs: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might have made it on time if you had been ready.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 were too busy fixing your hair.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Because of that, we didn’t get to see the movie.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61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Copy down the sentences, and then underline </a:t>
            </a:r>
            <a:r>
              <a:rPr lang="en-US" sz="2800" b="1" dirty="0" smtClean="0"/>
              <a:t>the </a:t>
            </a:r>
            <a:r>
              <a:rPr lang="en-US" sz="2800" b="1" u="sng" dirty="0" smtClean="0"/>
              <a:t>MAIN VERBS</a:t>
            </a:r>
            <a:r>
              <a:rPr lang="en-US" sz="2800" b="1" dirty="0" smtClean="0"/>
              <a:t>. 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Charles knew he would be late </a:t>
            </a:r>
            <a:r>
              <a:rPr lang="en-US" b="1" dirty="0"/>
              <a:t>for </a:t>
            </a:r>
            <a:r>
              <a:rPr lang="en-US" b="1" dirty="0" smtClean="0"/>
              <a:t>class if </a:t>
            </a:r>
            <a:r>
              <a:rPr lang="en-US" b="1" dirty="0"/>
              <a:t>he didn’t hurry.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 ran down the hall and ducked in the door.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bell rang just as he sat down in his seat.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2629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12/2/15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979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Charles </a:t>
            </a:r>
            <a:r>
              <a:rPr lang="en-US" b="1" u="sng" dirty="0"/>
              <a:t>knew</a:t>
            </a:r>
            <a:r>
              <a:rPr lang="en-US" b="1" dirty="0"/>
              <a:t> he </a:t>
            </a:r>
            <a:r>
              <a:rPr lang="en-US" b="1" u="sng" dirty="0"/>
              <a:t>would be</a:t>
            </a:r>
            <a:r>
              <a:rPr lang="en-US" b="1" dirty="0"/>
              <a:t> late for </a:t>
            </a:r>
            <a:r>
              <a:rPr lang="en-US" b="1" dirty="0" smtClean="0"/>
              <a:t>class if he didn’t </a:t>
            </a:r>
            <a:r>
              <a:rPr lang="en-US" b="1" u="sng" dirty="0" smtClean="0"/>
              <a:t>hurry</a:t>
            </a:r>
            <a:r>
              <a:rPr lang="en-US" b="1" dirty="0" smtClean="0"/>
              <a:t>.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</a:t>
            </a:r>
            <a:r>
              <a:rPr lang="en-US" b="1" u="sng" dirty="0"/>
              <a:t>ran</a:t>
            </a:r>
            <a:r>
              <a:rPr lang="en-US" b="1" dirty="0"/>
              <a:t> down the hall and </a:t>
            </a:r>
            <a:r>
              <a:rPr lang="en-US" b="1" u="sng" dirty="0"/>
              <a:t>ducked</a:t>
            </a:r>
            <a:r>
              <a:rPr lang="en-US" b="1" dirty="0"/>
              <a:t> in the door.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bell </a:t>
            </a:r>
            <a:r>
              <a:rPr lang="en-US" b="1" u="sng" dirty="0"/>
              <a:t>rang</a:t>
            </a:r>
            <a:r>
              <a:rPr lang="en-US" b="1" dirty="0"/>
              <a:t> just as he </a:t>
            </a:r>
            <a:r>
              <a:rPr lang="en-US" b="1" u="sng" dirty="0"/>
              <a:t>sat</a:t>
            </a:r>
            <a:r>
              <a:rPr lang="en-US" b="1" dirty="0"/>
              <a:t> down in his seat.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2629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12/2/15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301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Independent Practice</a:t>
            </a:r>
          </a:p>
          <a:p>
            <a:r>
              <a:rPr lang="en-US" b="1" u="sng" dirty="0" smtClean="0"/>
              <a:t>On page ONE:</a:t>
            </a:r>
            <a:r>
              <a:rPr lang="en-US" b="1" dirty="0" smtClean="0"/>
              <a:t> Identify and underline all of the nouns in the sentences (1-10).</a:t>
            </a:r>
          </a:p>
          <a:p>
            <a:endParaRPr lang="en-US" b="1" u="sng" dirty="0"/>
          </a:p>
          <a:p>
            <a:r>
              <a:rPr lang="en-US" b="1" u="sng" dirty="0" smtClean="0"/>
              <a:t>On page TWO:</a:t>
            </a:r>
            <a:r>
              <a:rPr lang="en-US" b="1" dirty="0" smtClean="0"/>
              <a:t> Identify and underline all of the nouns in the sentences. THEN  go back and underline all of the PROPER NOUNS a second time.</a:t>
            </a:r>
            <a:endParaRPr lang="en-US" b="1" u="sng" dirty="0"/>
          </a:p>
          <a:p>
            <a:pPr marL="0" indent="0" algn="ctr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1780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b="1" dirty="0" smtClean="0"/>
              <a:t>ACTION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r>
              <a:rPr lang="en-US" b="1" dirty="0" smtClean="0"/>
              <a:t>Definition: An action verb expresses either a PHYSICAL or MENTAL action.</a:t>
            </a:r>
          </a:p>
          <a:p>
            <a:r>
              <a:rPr lang="en-US" b="1" dirty="0" smtClean="0"/>
              <a:t>Physical Action</a:t>
            </a:r>
          </a:p>
          <a:p>
            <a:pPr lvl="1"/>
            <a:r>
              <a:rPr lang="en-US" b="1" dirty="0" smtClean="0"/>
              <a:t>Example: The players run, jump, and shoot hoops.</a:t>
            </a:r>
          </a:p>
          <a:p>
            <a:pPr marL="457200" lvl="1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QUAD CHALLENGE</a:t>
            </a:r>
            <a:endParaRPr lang="en-US" b="1" dirty="0" smtClean="0"/>
          </a:p>
          <a:p>
            <a:pPr marL="514350" indent="-457200"/>
            <a:r>
              <a:rPr lang="en-US" b="1" dirty="0" smtClean="0"/>
              <a:t>Mental Action</a:t>
            </a:r>
          </a:p>
          <a:p>
            <a:pPr marL="914400" lvl="1" indent="-457200"/>
            <a:r>
              <a:rPr lang="en-US" b="1" dirty="0" smtClean="0"/>
              <a:t>Example: Students study, read, or research in study hall.</a:t>
            </a:r>
          </a:p>
          <a:p>
            <a:pPr marL="457200" lvl="1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QUAD CHALLENGE</a:t>
            </a:r>
          </a:p>
        </p:txBody>
      </p:sp>
    </p:spTree>
    <p:extLst>
      <p:ext uri="{BB962C8B-B14F-4D97-AF65-F5344CB8AC3E}">
        <p14:creationId xmlns:p14="http://schemas.microsoft.com/office/powerpoint/2010/main" val="358549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 smtClean="0"/>
              <a:t>ACTION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sz="3600" b="1" dirty="0" smtClean="0"/>
              <a:t>When you identify ACTION VERBS, be sure to include any HELPING VERBS.</a:t>
            </a:r>
          </a:p>
          <a:p>
            <a:pPr lvl="1"/>
            <a:r>
              <a:rPr lang="en-US" sz="3200" b="1" dirty="0" smtClean="0"/>
              <a:t>Helping Verbs are added to the main verb to help it to express action or state of being.</a:t>
            </a:r>
          </a:p>
          <a:p>
            <a:pPr lvl="2"/>
            <a:r>
              <a:rPr lang="en-US" sz="2800" b="1" dirty="0" smtClean="0"/>
              <a:t>Example: Those students </a:t>
            </a:r>
            <a:r>
              <a:rPr lang="en-US" sz="2800" b="1" u="sng" dirty="0" smtClean="0"/>
              <a:t>have been working </a:t>
            </a:r>
            <a:r>
              <a:rPr lang="en-US" sz="2800" b="1" dirty="0" smtClean="0"/>
              <a:t>on their research papers.</a:t>
            </a:r>
          </a:p>
          <a:p>
            <a:pPr lvl="2"/>
            <a:r>
              <a:rPr lang="en-US" sz="2800" b="1" dirty="0" smtClean="0"/>
              <a:t>Example: </a:t>
            </a:r>
            <a:r>
              <a:rPr lang="en-US" sz="2800" b="1" u="sng" dirty="0" smtClean="0"/>
              <a:t>Did</a:t>
            </a:r>
            <a:r>
              <a:rPr lang="en-US" sz="2800" b="1" dirty="0" smtClean="0"/>
              <a:t> you </a:t>
            </a:r>
            <a:r>
              <a:rPr lang="en-US" sz="2800" b="1" u="sng" dirty="0" smtClean="0"/>
              <a:t>find</a:t>
            </a:r>
            <a:r>
              <a:rPr lang="en-US" sz="2800" b="1" dirty="0" smtClean="0"/>
              <a:t> a relevant source in the database?</a:t>
            </a:r>
          </a:p>
          <a:p>
            <a:pPr lvl="3"/>
            <a:r>
              <a:rPr lang="en-US" sz="2400" b="1" dirty="0" smtClean="0"/>
              <a:t>Remember…the helping verb often comes at the BEGINNING of a QUESTION</a:t>
            </a:r>
          </a:p>
        </p:txBody>
      </p:sp>
    </p:spTree>
    <p:extLst>
      <p:ext uri="{BB962C8B-B14F-4D97-AF65-F5344CB8AC3E}">
        <p14:creationId xmlns:p14="http://schemas.microsoft.com/office/powerpoint/2010/main" val="369162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b="1" dirty="0" smtClean="0"/>
              <a:t>ACTION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Work on the “Verbs B” worksheet.</a:t>
            </a:r>
          </a:p>
          <a:p>
            <a:r>
              <a:rPr lang="en-US" sz="3600" b="1" dirty="0" smtClean="0"/>
              <a:t>Follow the instructions on the page.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Worksheets are due at the start of the class period tomorrow.</a:t>
            </a:r>
          </a:p>
        </p:txBody>
      </p:sp>
    </p:spTree>
    <p:extLst>
      <p:ext uri="{BB962C8B-B14F-4D97-AF65-F5344CB8AC3E}">
        <p14:creationId xmlns:p14="http://schemas.microsoft.com/office/powerpoint/2010/main" val="36916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You Finish…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Use the remainder of the period to continue your search for credible sources and fill out your CRAAP Evaluation Form for your research paper.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016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Write FOUR sentences.</a:t>
            </a:r>
          </a:p>
          <a:p>
            <a:pPr marL="0" indent="0" algn="ctr">
              <a:buNone/>
            </a:pPr>
            <a:r>
              <a:rPr lang="en-US" b="1" dirty="0" smtClean="0"/>
              <a:t>Two must include action verbs that describe PHYSICAL ACTION.</a:t>
            </a:r>
          </a:p>
          <a:p>
            <a:pPr marL="0" indent="0" algn="ctr">
              <a:buNone/>
            </a:pPr>
            <a:r>
              <a:rPr lang="en-US" b="1" dirty="0"/>
              <a:t>Two must include action verbs that describe </a:t>
            </a:r>
            <a:r>
              <a:rPr lang="en-US" b="1" dirty="0" smtClean="0"/>
              <a:t>MENTAL </a:t>
            </a:r>
            <a:r>
              <a:rPr lang="en-US" b="1" dirty="0"/>
              <a:t>ACTION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b="1" dirty="0" smtClean="0"/>
              <a:t>Underline the verbs in each sentence.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16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Copy down the sentences, and then underline </a:t>
            </a:r>
            <a:r>
              <a:rPr lang="en-US" sz="2800" b="1" dirty="0" smtClean="0"/>
              <a:t>the </a:t>
            </a:r>
            <a:r>
              <a:rPr lang="en-US" sz="2800" b="1" u="sng" dirty="0" smtClean="0"/>
              <a:t>MAIN VERBS</a:t>
            </a:r>
            <a:r>
              <a:rPr lang="en-US" sz="2800" b="1" dirty="0" smtClean="0"/>
              <a:t>. 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My family went to Florida for vacation.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 rained and stormed and was generally horrible weather.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must have brought it back to California with us.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2629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1/6/16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49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/>
              <a:t>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My family </a:t>
            </a:r>
            <a:r>
              <a:rPr lang="en-US" b="1" u="sng" dirty="0"/>
              <a:t>went</a:t>
            </a:r>
            <a:r>
              <a:rPr lang="en-US" b="1" dirty="0"/>
              <a:t> to Florida for vacation.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It </a:t>
            </a:r>
            <a:r>
              <a:rPr lang="en-US" b="1" u="sng" dirty="0"/>
              <a:t>rained</a:t>
            </a:r>
            <a:r>
              <a:rPr lang="en-US" b="1" dirty="0"/>
              <a:t> and </a:t>
            </a:r>
            <a:r>
              <a:rPr lang="en-US" b="1" u="sng" dirty="0"/>
              <a:t>stormed</a:t>
            </a:r>
            <a:r>
              <a:rPr lang="en-US" b="1" dirty="0"/>
              <a:t> and </a:t>
            </a:r>
            <a:r>
              <a:rPr lang="en-US" b="1" u="sng" dirty="0"/>
              <a:t>was</a:t>
            </a:r>
            <a:r>
              <a:rPr lang="en-US" b="1" dirty="0"/>
              <a:t> generally horrible weather.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 </a:t>
            </a:r>
            <a:r>
              <a:rPr lang="en-US" b="1" u="sng" dirty="0"/>
              <a:t>must have brought</a:t>
            </a:r>
            <a:r>
              <a:rPr lang="en-US" b="1" dirty="0"/>
              <a:t> it back to California with us.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99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LINKING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b="1" dirty="0" smtClean="0"/>
              <a:t>Definition: A linking verb connects the subject to a word or word group that identifies or describes the subject.</a:t>
            </a:r>
          </a:p>
          <a:p>
            <a:r>
              <a:rPr lang="en-US" b="1" dirty="0" smtClean="0"/>
              <a:t>Action verbs tell what the subject does, did or will do, but linking verbs are followed by a word or words that rename or describe the subject.</a:t>
            </a:r>
          </a:p>
          <a:p>
            <a:pPr lvl="1"/>
            <a:r>
              <a:rPr lang="en-US" b="1" dirty="0" smtClean="0"/>
              <a:t>Example: The sky appears cloudy.</a:t>
            </a:r>
          </a:p>
          <a:p>
            <a:pPr lvl="1"/>
            <a:r>
              <a:rPr lang="en-US" b="1" dirty="0" smtClean="0"/>
              <a:t>Example: The rain looks like it won’t stop.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4953000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105400" y="4572000"/>
            <a:ext cx="1219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038600" y="5486400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800600" y="5029200"/>
            <a:ext cx="25908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5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LINKING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b="1" dirty="0" smtClean="0"/>
              <a:t>Some verbs can be used as action or linking verbs. </a:t>
            </a:r>
          </a:p>
          <a:p>
            <a:r>
              <a:rPr lang="en-US" b="1" dirty="0" smtClean="0"/>
              <a:t>To determine the difference, you have to decide if the verb is expressing a mental or physical action.</a:t>
            </a:r>
          </a:p>
          <a:p>
            <a:pPr lvl="1"/>
            <a:r>
              <a:rPr lang="en-US" b="1" dirty="0" smtClean="0"/>
              <a:t>Example: I </a:t>
            </a:r>
            <a:r>
              <a:rPr lang="en-US" b="1" u="sng" dirty="0" smtClean="0"/>
              <a:t>looked</a:t>
            </a:r>
            <a:r>
              <a:rPr lang="en-US" b="1" dirty="0" smtClean="0"/>
              <a:t> through the windshield.</a:t>
            </a:r>
          </a:p>
          <a:p>
            <a:pPr lvl="2"/>
            <a:r>
              <a:rPr lang="en-US" b="1" dirty="0" smtClean="0"/>
              <a:t>In this sentence, the verb </a:t>
            </a:r>
            <a:r>
              <a:rPr lang="en-US" b="1" i="1" u="sng" dirty="0" smtClean="0"/>
              <a:t>looked</a:t>
            </a:r>
            <a:r>
              <a:rPr lang="en-US" b="1" dirty="0" smtClean="0"/>
              <a:t> expresses action.</a:t>
            </a:r>
          </a:p>
          <a:p>
            <a:pPr lvl="1"/>
            <a:r>
              <a:rPr lang="en-US" b="1" dirty="0" smtClean="0"/>
              <a:t>Example: The sky </a:t>
            </a:r>
            <a:r>
              <a:rPr lang="en-US" b="1" u="sng" dirty="0" smtClean="0"/>
              <a:t>looked</a:t>
            </a:r>
            <a:r>
              <a:rPr lang="en-US" b="1" dirty="0" smtClean="0"/>
              <a:t> dark and gloomy.</a:t>
            </a:r>
          </a:p>
          <a:p>
            <a:pPr lvl="2"/>
            <a:r>
              <a:rPr lang="en-US" b="1" dirty="0" smtClean="0"/>
              <a:t>In this sentence, the verb </a:t>
            </a:r>
            <a:r>
              <a:rPr lang="en-US" b="1" i="1" u="sng" dirty="0" smtClean="0"/>
              <a:t>looked</a:t>
            </a:r>
            <a:r>
              <a:rPr lang="en-US" b="1" dirty="0" smtClean="0"/>
              <a:t> connects the subject </a:t>
            </a:r>
            <a:r>
              <a:rPr lang="en-US" b="1" i="1" dirty="0" smtClean="0"/>
              <a:t>sky</a:t>
            </a:r>
            <a:r>
              <a:rPr lang="en-US" b="1" dirty="0" smtClean="0"/>
              <a:t> with the adjectives </a:t>
            </a:r>
            <a:r>
              <a:rPr lang="en-US" b="1" i="1" dirty="0" smtClean="0"/>
              <a:t>dark</a:t>
            </a:r>
            <a:r>
              <a:rPr lang="en-US" b="1" dirty="0" smtClean="0"/>
              <a:t> and </a:t>
            </a:r>
            <a:r>
              <a:rPr lang="en-US" b="1" i="1" dirty="0" smtClean="0"/>
              <a:t>gloomy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456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Common Linking 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b="1" dirty="0" smtClean="0"/>
              <a:t>Some commonly used linking verbs: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 smtClean="0"/>
              <a:t>appear     become	    feel	   grow</a:t>
            </a:r>
          </a:p>
          <a:p>
            <a:pPr marL="0" indent="0" algn="ctr">
              <a:buNone/>
            </a:pPr>
            <a:r>
              <a:rPr lang="en-US" sz="3600" b="1" dirty="0" smtClean="0"/>
              <a:t>seem	smell	sound	stay</a:t>
            </a:r>
          </a:p>
          <a:p>
            <a:pPr marL="0" indent="0" algn="ctr">
              <a:buNone/>
            </a:pPr>
            <a:r>
              <a:rPr lang="en-US" sz="3600" b="1" dirty="0" smtClean="0"/>
              <a:t>look		remain	     taste		turn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03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Complete pages ONE and TWO.</a:t>
            </a:r>
          </a:p>
          <a:p>
            <a:endParaRPr lang="en-US" b="1" dirty="0"/>
          </a:p>
          <a:p>
            <a:r>
              <a:rPr lang="en-US" b="1" dirty="0" smtClean="0"/>
              <a:t>They are due at the beginning of class tomorrow.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51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Write FOUR sentences.</a:t>
            </a:r>
          </a:p>
          <a:p>
            <a:pPr marL="0" indent="0" algn="ctr">
              <a:buNone/>
            </a:pPr>
            <a:r>
              <a:rPr lang="en-US" b="1" dirty="0" smtClean="0"/>
              <a:t>Two must include </a:t>
            </a:r>
            <a:r>
              <a:rPr lang="en-US" b="1" dirty="0" smtClean="0"/>
              <a:t>verbs </a:t>
            </a:r>
            <a:r>
              <a:rPr lang="en-US" b="1" dirty="0" smtClean="0"/>
              <a:t>that describe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PHYSICAL ACTION or MENTAL ACTION.</a:t>
            </a:r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b="1" dirty="0"/>
              <a:t>Two must include </a:t>
            </a:r>
            <a:r>
              <a:rPr lang="en-US" b="1" dirty="0" smtClean="0"/>
              <a:t>the same </a:t>
            </a:r>
            <a:r>
              <a:rPr lang="en-US" b="1" dirty="0"/>
              <a:t>verbs </a:t>
            </a:r>
            <a:r>
              <a:rPr lang="en-US" b="1" dirty="0" smtClean="0"/>
              <a:t>used as LINKING VERBS.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Underline the verbs in each sentence.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07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Write three complete sentences.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Each sentence must include at least one common noun AND one proper noun.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Now go back and underline the common nouns once and put the proper nouns in BOLD.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31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18568</TotalTime>
  <Words>3965</Words>
  <Application>Microsoft Office PowerPoint</Application>
  <PresentationFormat>On-screen Show (4:3)</PresentationFormat>
  <Paragraphs>588</Paragraphs>
  <Slides>80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Start-Up</vt:lpstr>
      <vt:lpstr>Start-Up</vt:lpstr>
      <vt:lpstr>Today’s Objective</vt:lpstr>
      <vt:lpstr>G.U.M. Day Grammar, Usage, and Mechanics</vt:lpstr>
      <vt:lpstr>Nouns</vt:lpstr>
      <vt:lpstr>Nouns</vt:lpstr>
      <vt:lpstr>Nouns</vt:lpstr>
      <vt:lpstr>Homework</vt:lpstr>
      <vt:lpstr>Exit Ticket</vt:lpstr>
      <vt:lpstr>Start-Up</vt:lpstr>
      <vt:lpstr>Start-Up</vt:lpstr>
      <vt:lpstr>Today’s Objective</vt:lpstr>
      <vt:lpstr>REWIND - Nouns</vt:lpstr>
      <vt:lpstr>REWIND - Nouns</vt:lpstr>
      <vt:lpstr>REWIND - Nouns</vt:lpstr>
      <vt:lpstr>REWIND - Nouns</vt:lpstr>
      <vt:lpstr>REWIND - Nouns</vt:lpstr>
      <vt:lpstr>Homework</vt:lpstr>
      <vt:lpstr>Exit Ticket</vt:lpstr>
      <vt:lpstr>Start-Up</vt:lpstr>
      <vt:lpstr>Start-Up</vt:lpstr>
      <vt:lpstr>Today’s Objective</vt:lpstr>
      <vt:lpstr>Pronouns</vt:lpstr>
      <vt:lpstr>Personal Pronouns</vt:lpstr>
      <vt:lpstr>Personal Pronouns</vt:lpstr>
      <vt:lpstr>Reflexive Pronouns</vt:lpstr>
      <vt:lpstr>Intensive Pronouns</vt:lpstr>
      <vt:lpstr>Demonstrative Pronouns</vt:lpstr>
      <vt:lpstr>Exit Ticket</vt:lpstr>
      <vt:lpstr>Start-Up</vt:lpstr>
      <vt:lpstr>Start-Up</vt:lpstr>
      <vt:lpstr>Today’s Objective</vt:lpstr>
      <vt:lpstr>Pronouns - Rewind</vt:lpstr>
      <vt:lpstr>Interrogative Pronouns</vt:lpstr>
      <vt:lpstr>Relative Pronouns</vt:lpstr>
      <vt:lpstr>Relative Pronouns</vt:lpstr>
      <vt:lpstr>Homework</vt:lpstr>
      <vt:lpstr>Exit Ticket</vt:lpstr>
      <vt:lpstr>Start-Up</vt:lpstr>
      <vt:lpstr>Start-Up</vt:lpstr>
      <vt:lpstr>Today’s Objective</vt:lpstr>
      <vt:lpstr>Pronouns - Rewind</vt:lpstr>
      <vt:lpstr>Indefinite Pronouns</vt:lpstr>
      <vt:lpstr>Indefinite Pronouns</vt:lpstr>
      <vt:lpstr>Homework</vt:lpstr>
      <vt:lpstr>Exit Ticket</vt:lpstr>
      <vt:lpstr>Start-Up</vt:lpstr>
      <vt:lpstr>Start-Up</vt:lpstr>
      <vt:lpstr>Today’s Objective</vt:lpstr>
      <vt:lpstr>Adjectives</vt:lpstr>
      <vt:lpstr>Adjectives</vt:lpstr>
      <vt:lpstr>Adjectives</vt:lpstr>
      <vt:lpstr>Homework</vt:lpstr>
      <vt:lpstr>Exit Ticket</vt:lpstr>
      <vt:lpstr>Start-Up</vt:lpstr>
      <vt:lpstr>Start-Up</vt:lpstr>
      <vt:lpstr>Adjectives Rewind</vt:lpstr>
      <vt:lpstr>Adjectives Rewind</vt:lpstr>
      <vt:lpstr>Adjectives Rewind</vt:lpstr>
      <vt:lpstr>Independent Work</vt:lpstr>
      <vt:lpstr>Exit Ticket</vt:lpstr>
      <vt:lpstr>Start-Up</vt:lpstr>
      <vt:lpstr>Start-Up</vt:lpstr>
      <vt:lpstr>MAIN VERBS</vt:lpstr>
      <vt:lpstr>HELPING VERBS</vt:lpstr>
      <vt:lpstr>Independent Work</vt:lpstr>
      <vt:lpstr>Exit Ticket</vt:lpstr>
      <vt:lpstr>Start-Up</vt:lpstr>
      <vt:lpstr>Start-Up</vt:lpstr>
      <vt:lpstr>ACTION VERBS</vt:lpstr>
      <vt:lpstr>ACTION VERBS</vt:lpstr>
      <vt:lpstr>ACTION VERBS</vt:lpstr>
      <vt:lpstr>If You Finish…</vt:lpstr>
      <vt:lpstr>Exit Ticket</vt:lpstr>
      <vt:lpstr>Start-Up</vt:lpstr>
      <vt:lpstr>Start-Up</vt:lpstr>
      <vt:lpstr>LINKING VERBS</vt:lpstr>
      <vt:lpstr>LINKING VERBS</vt:lpstr>
      <vt:lpstr>Common Linking Verbs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</dc:title>
  <dc:creator>JAMES MCELROY</dc:creator>
  <cp:lastModifiedBy>JAMES MCELROY</cp:lastModifiedBy>
  <cp:revision>79</cp:revision>
  <cp:lastPrinted>2015-09-01T22:30:09Z</cp:lastPrinted>
  <dcterms:created xsi:type="dcterms:W3CDTF">2015-09-01T14:46:02Z</dcterms:created>
  <dcterms:modified xsi:type="dcterms:W3CDTF">2016-01-07T15:40:35Z</dcterms:modified>
</cp:coreProperties>
</file>