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2"/>
  </p:notesMasterIdLst>
  <p:handoutMasterIdLst>
    <p:handoutMasterId r:id="rId153"/>
  </p:handoutMasterIdLst>
  <p:sldIdLst>
    <p:sldId id="256" r:id="rId2"/>
    <p:sldId id="257" r:id="rId3"/>
    <p:sldId id="272" r:id="rId4"/>
    <p:sldId id="258" r:id="rId5"/>
    <p:sldId id="259" r:id="rId6"/>
    <p:sldId id="260" r:id="rId7"/>
    <p:sldId id="261" r:id="rId8"/>
    <p:sldId id="262" r:id="rId9"/>
    <p:sldId id="263" r:id="rId10"/>
    <p:sldId id="264" r:id="rId11"/>
    <p:sldId id="265" r:id="rId12"/>
    <p:sldId id="266" r:id="rId13"/>
    <p:sldId id="273" r:id="rId14"/>
    <p:sldId id="270" r:id="rId15"/>
    <p:sldId id="271" r:id="rId16"/>
    <p:sldId id="269" r:id="rId17"/>
    <p:sldId id="267" r:id="rId18"/>
    <p:sldId id="268" r:id="rId19"/>
    <p:sldId id="274" r:id="rId20"/>
    <p:sldId id="275" r:id="rId21"/>
    <p:sldId id="276" r:id="rId22"/>
    <p:sldId id="278" r:id="rId23"/>
    <p:sldId id="277" r:id="rId24"/>
    <p:sldId id="279" r:id="rId25"/>
    <p:sldId id="280" r:id="rId26"/>
    <p:sldId id="281" r:id="rId27"/>
    <p:sldId id="283" r:id="rId28"/>
    <p:sldId id="284" r:id="rId29"/>
    <p:sldId id="285" r:id="rId30"/>
    <p:sldId id="286" r:id="rId31"/>
    <p:sldId id="287" r:id="rId32"/>
    <p:sldId id="288" r:id="rId33"/>
    <p:sldId id="282" r:id="rId34"/>
    <p:sldId id="289" r:id="rId35"/>
    <p:sldId id="290" r:id="rId36"/>
    <p:sldId id="291" r:id="rId37"/>
    <p:sldId id="294" r:id="rId38"/>
    <p:sldId id="295" r:id="rId39"/>
    <p:sldId id="296" r:id="rId40"/>
    <p:sldId id="292" r:id="rId41"/>
    <p:sldId id="293" r:id="rId42"/>
    <p:sldId id="297" r:id="rId43"/>
    <p:sldId id="298" r:id="rId44"/>
    <p:sldId id="299" r:id="rId45"/>
    <p:sldId id="301" r:id="rId46"/>
    <p:sldId id="300" r:id="rId47"/>
    <p:sldId id="327" r:id="rId48"/>
    <p:sldId id="328" r:id="rId49"/>
    <p:sldId id="330" r:id="rId50"/>
    <p:sldId id="329" r:id="rId51"/>
    <p:sldId id="331" r:id="rId52"/>
    <p:sldId id="332" r:id="rId53"/>
    <p:sldId id="333" r:id="rId54"/>
    <p:sldId id="334"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35" r:id="rId74"/>
    <p:sldId id="326" r:id="rId75"/>
    <p:sldId id="336" r:id="rId76"/>
    <p:sldId id="337" r:id="rId77"/>
    <p:sldId id="340" r:id="rId78"/>
    <p:sldId id="339" r:id="rId79"/>
    <p:sldId id="342" r:id="rId80"/>
    <p:sldId id="343" r:id="rId81"/>
    <p:sldId id="341" r:id="rId82"/>
    <p:sldId id="344" r:id="rId83"/>
    <p:sldId id="345" r:id="rId84"/>
    <p:sldId id="346" r:id="rId85"/>
    <p:sldId id="338" r:id="rId86"/>
    <p:sldId id="347" r:id="rId87"/>
    <p:sldId id="354" r:id="rId88"/>
    <p:sldId id="353" r:id="rId89"/>
    <p:sldId id="350" r:id="rId90"/>
    <p:sldId id="351" r:id="rId91"/>
    <p:sldId id="355" r:id="rId92"/>
    <p:sldId id="362" r:id="rId93"/>
    <p:sldId id="360" r:id="rId94"/>
    <p:sldId id="361" r:id="rId95"/>
    <p:sldId id="357" r:id="rId96"/>
    <p:sldId id="358" r:id="rId97"/>
    <p:sldId id="365" r:id="rId98"/>
    <p:sldId id="366" r:id="rId99"/>
    <p:sldId id="389" r:id="rId100"/>
    <p:sldId id="364" r:id="rId101"/>
    <p:sldId id="376" r:id="rId102"/>
    <p:sldId id="377" r:id="rId103"/>
    <p:sldId id="378" r:id="rId104"/>
    <p:sldId id="384" r:id="rId105"/>
    <p:sldId id="385" r:id="rId106"/>
    <p:sldId id="379" r:id="rId107"/>
    <p:sldId id="380" r:id="rId108"/>
    <p:sldId id="381" r:id="rId109"/>
    <p:sldId id="382" r:id="rId110"/>
    <p:sldId id="383" r:id="rId111"/>
    <p:sldId id="386" r:id="rId112"/>
    <p:sldId id="387" r:id="rId113"/>
    <p:sldId id="388" r:id="rId114"/>
    <p:sldId id="367" r:id="rId115"/>
    <p:sldId id="369" r:id="rId116"/>
    <p:sldId id="370" r:id="rId117"/>
    <p:sldId id="390" r:id="rId118"/>
    <p:sldId id="391" r:id="rId119"/>
    <p:sldId id="368" r:id="rId120"/>
    <p:sldId id="371" r:id="rId121"/>
    <p:sldId id="372" r:id="rId122"/>
    <p:sldId id="373" r:id="rId123"/>
    <p:sldId id="392" r:id="rId124"/>
    <p:sldId id="375" r:id="rId125"/>
    <p:sldId id="374" r:id="rId126"/>
    <p:sldId id="393" r:id="rId127"/>
    <p:sldId id="394" r:id="rId128"/>
    <p:sldId id="395" r:id="rId129"/>
    <p:sldId id="396" r:id="rId130"/>
    <p:sldId id="397" r:id="rId131"/>
    <p:sldId id="398" r:id="rId132"/>
    <p:sldId id="399" r:id="rId133"/>
    <p:sldId id="400" r:id="rId134"/>
    <p:sldId id="401" r:id="rId135"/>
    <p:sldId id="402" r:id="rId136"/>
    <p:sldId id="403" r:id="rId137"/>
    <p:sldId id="413" r:id="rId138"/>
    <p:sldId id="414" r:id="rId139"/>
    <p:sldId id="406" r:id="rId140"/>
    <p:sldId id="407" r:id="rId141"/>
    <p:sldId id="408" r:id="rId142"/>
    <p:sldId id="412" r:id="rId143"/>
    <p:sldId id="409" r:id="rId144"/>
    <p:sldId id="410" r:id="rId145"/>
    <p:sldId id="411" r:id="rId146"/>
    <p:sldId id="415" r:id="rId147"/>
    <p:sldId id="416" r:id="rId148"/>
    <p:sldId id="419" r:id="rId149"/>
    <p:sldId id="417" r:id="rId150"/>
    <p:sldId id="418" r:id="rId15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3" autoAdjust="0"/>
    <p:restoredTop sz="94660"/>
  </p:normalViewPr>
  <p:slideViewPr>
    <p:cSldViewPr>
      <p:cViewPr varScale="1">
        <p:scale>
          <a:sx n="103" d="100"/>
          <a:sy n="103" d="100"/>
        </p:scale>
        <p:origin x="-1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9208F41E-0624-413F-8645-18970DEDD299}" type="datetimeFigureOut">
              <a:rPr lang="en-US" smtClean="0"/>
              <a:t>11/9/2016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CBD3410-DF0E-462B-92DA-1FFACF5DF9E3}" type="slidenum">
              <a:rPr lang="en-US" smtClean="0"/>
              <a:t>‹#›</a:t>
            </a:fld>
            <a:endParaRPr lang="en-US"/>
          </a:p>
        </p:txBody>
      </p:sp>
    </p:spTree>
    <p:extLst>
      <p:ext uri="{BB962C8B-B14F-4D97-AF65-F5344CB8AC3E}">
        <p14:creationId xmlns:p14="http://schemas.microsoft.com/office/powerpoint/2010/main" val="3602982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554FA15-4F7C-4F4B-8C0F-EA7D28D1E93B}" type="datetimeFigureOut">
              <a:rPr lang="en-US" smtClean="0"/>
              <a:t>11/9/2016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4E15DB5-C39E-49F6-9305-88D7022EAA5A}" type="slidenum">
              <a:rPr lang="en-US" smtClean="0"/>
              <a:t>‹#›</a:t>
            </a:fld>
            <a:endParaRPr lang="en-US"/>
          </a:p>
        </p:txBody>
      </p:sp>
    </p:spTree>
    <p:extLst>
      <p:ext uri="{BB962C8B-B14F-4D97-AF65-F5344CB8AC3E}">
        <p14:creationId xmlns:p14="http://schemas.microsoft.com/office/powerpoint/2010/main" val="78542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102" name="Shape 10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7500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195" name="Shape 19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93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102" name="Shape 10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6690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102" name="Shape 10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758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92" name="Shape 92"/>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5710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135" name="Shape 13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6868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205" name="Shape 20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55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205" name="Shape 20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293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944401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2" y="4415791"/>
            <a:ext cx="5486399" cy="4183380"/>
          </a:xfrm>
          <a:prstGeom prst="rect">
            <a:avLst/>
          </a:prstGeom>
        </p:spPr>
        <p:txBody>
          <a:bodyPr lIns="91410" tIns="91410" rIns="91410" bIns="91410" anchor="ctr" anchorCtr="0">
            <a:noAutofit/>
          </a:bodyPr>
          <a:lstStyle/>
          <a:p>
            <a:endParaRPr/>
          </a:p>
        </p:txBody>
      </p:sp>
      <p:sp>
        <p:nvSpPr>
          <p:cNvPr id="215" name="Shape 215"/>
          <p:cNvSpPr>
            <a:spLocks noGrp="1" noRot="1" noChangeAspect="1"/>
          </p:cNvSpPr>
          <p:nvPr>
            <p:ph type="sldImg" idx="2"/>
          </p:nvPr>
        </p:nvSpPr>
        <p:spPr>
          <a:xfrm>
            <a:off x="11049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555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0F737-AF4A-43CD-8CCA-CB712FFC1D9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420268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0F737-AF4A-43CD-8CCA-CB712FFC1D9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937537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0F737-AF4A-43CD-8CCA-CB712FFC1D9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97775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0F737-AF4A-43CD-8CCA-CB712FFC1D9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7512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0F737-AF4A-43CD-8CCA-CB712FFC1D9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47306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0F737-AF4A-43CD-8CCA-CB712FFC1D9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11333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0F737-AF4A-43CD-8CCA-CB712FFC1D9D}"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99269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0F737-AF4A-43CD-8CCA-CB712FFC1D9D}"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5728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0F737-AF4A-43CD-8CCA-CB712FFC1D9D}"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82163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0F737-AF4A-43CD-8CCA-CB712FFC1D9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141541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0F737-AF4A-43CD-8CCA-CB712FFC1D9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FD10D1-3448-4192-B925-892176AB05DC}" type="slidenum">
              <a:rPr lang="en-US" smtClean="0"/>
              <a:t>‹#›</a:t>
            </a:fld>
            <a:endParaRPr lang="en-US"/>
          </a:p>
        </p:txBody>
      </p:sp>
    </p:spTree>
    <p:extLst>
      <p:ext uri="{BB962C8B-B14F-4D97-AF65-F5344CB8AC3E}">
        <p14:creationId xmlns:p14="http://schemas.microsoft.com/office/powerpoint/2010/main" val="25862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0F737-AF4A-43CD-8CCA-CB712FFC1D9D}" type="datetimeFigureOut">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D10D1-3448-4192-B925-892176AB05DC}" type="slidenum">
              <a:rPr lang="en-US" smtClean="0"/>
              <a:t>‹#›</a:t>
            </a:fld>
            <a:endParaRPr lang="en-US"/>
          </a:p>
        </p:txBody>
      </p:sp>
    </p:spTree>
    <p:extLst>
      <p:ext uri="{BB962C8B-B14F-4D97-AF65-F5344CB8AC3E}">
        <p14:creationId xmlns:p14="http://schemas.microsoft.com/office/powerpoint/2010/main" val="224040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ic.galegroup.com/ic/suic/BiographiesDetailsPage/BiographiesDetailsWindow?disableHighlighting=false&amp;displayGroupName=Biographies&amp;currPage=&amp;scanId=&amp;query=&amp;source=&amp;prodId=SUIC&amp;search_within_results=&amp;p=SUIC&amp;mode=view&amp;catId=&amp;u=merc31934&amp;limiter=&amp;display-query=&amp;displayGroups=&amp;contentModules=&amp;action=e&amp;sortBy=&amp;documentId=GALE|A69236477&amp;windowstate=normal&amp;activityType=&amp;failOverType=&amp;commentary="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www.poets.org/poetsorg/poet/william-wordsworth"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www.youtube.com/watch?v=v_CgPsGY5Mw"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youtube.com/watch?v=EyMT08mD7D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upport.microsoft.com/kb/30068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hyperlink" Target="http://www.cheatsheet.com/technology/how-to-make-playing-video-games-a-slightly-healthier-habit.html/?a=viewal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livestrong.com/article/164203-effects-of-video-games-on-the-brain/"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What do you think of when you see the American flag? </a:t>
            </a:r>
          </a:p>
          <a:p>
            <a:pPr marL="0" indent="0" algn="ctr">
              <a:buNone/>
            </a:pPr>
            <a:r>
              <a:rPr lang="en-US" sz="3600" b="1" dirty="0" smtClean="0"/>
              <a:t>What does it symbolize to you? </a:t>
            </a:r>
          </a:p>
          <a:p>
            <a:pPr marL="0" indent="0" algn="ctr">
              <a:buNone/>
            </a:pPr>
            <a:r>
              <a:rPr lang="en-US" sz="3600" b="1" dirty="0" smtClean="0"/>
              <a:t>Do you believe it is worthy of respect?</a:t>
            </a:r>
          </a:p>
          <a:p>
            <a:pPr marL="0" indent="0" algn="ctr">
              <a:buNone/>
            </a:pPr>
            <a:r>
              <a:rPr lang="en-US" sz="3600" b="1" dirty="0" smtClean="0"/>
              <a:t>Why?</a:t>
            </a:r>
            <a:endParaRPr lang="en-US" sz="3600" b="1" dirty="0"/>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10/19/16</a:t>
            </a:r>
            <a:endParaRPr lang="en-US" b="1" dirty="0"/>
          </a:p>
        </p:txBody>
      </p:sp>
    </p:spTree>
    <p:extLst>
      <p:ext uri="{BB962C8B-B14F-4D97-AF65-F5344CB8AC3E}">
        <p14:creationId xmlns:p14="http://schemas.microsoft.com/office/powerpoint/2010/main" val="191007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Do you agree or disagree with the Supreme Court’s decision? Why?</a:t>
            </a:r>
          </a:p>
          <a:p>
            <a:pPr marL="0" indent="0" algn="ctr">
              <a:buNone/>
            </a:pPr>
            <a:r>
              <a:rPr lang="en-US" sz="4000" b="1" dirty="0" smtClean="0"/>
              <a:t>Make sure you give reasons to support your answer!</a:t>
            </a:r>
            <a:endParaRPr lang="en-US" sz="40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10/19/16</a:t>
            </a:r>
            <a:endParaRPr lang="en-US" b="1" dirty="0"/>
          </a:p>
        </p:txBody>
      </p:sp>
    </p:spTree>
    <p:extLst>
      <p:ext uri="{BB962C8B-B14F-4D97-AF65-F5344CB8AC3E}">
        <p14:creationId xmlns:p14="http://schemas.microsoft.com/office/powerpoint/2010/main" val="224176482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a:t>I</a:t>
            </a:r>
            <a:r>
              <a:rPr lang="en-US" b="1" dirty="0" smtClean="0"/>
              <a:t>NTRODUCTION</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r>
              <a:rPr lang="en-US" b="1" dirty="0" smtClean="0"/>
              <a:t>Your introduction paragraph should be a VERY SHORT overview of your topic.</a:t>
            </a:r>
          </a:p>
          <a:p>
            <a:r>
              <a:rPr lang="en-US" b="1" dirty="0" smtClean="0"/>
              <a:t>It SHOULD INCLUDE: </a:t>
            </a:r>
          </a:p>
          <a:p>
            <a:pPr lvl="1"/>
            <a:r>
              <a:rPr lang="en-US" b="1" dirty="0"/>
              <a:t>One interesting fact you learned that people might not </a:t>
            </a:r>
            <a:r>
              <a:rPr lang="en-US" b="1" dirty="0" smtClean="0"/>
              <a:t>know (this is your HOOK).</a:t>
            </a:r>
          </a:p>
          <a:p>
            <a:pPr lvl="1"/>
            <a:r>
              <a:rPr lang="en-US" b="1" dirty="0" smtClean="0"/>
              <a:t>The name of the PERSON/PEOPLE involved in the protest you researched.</a:t>
            </a:r>
          </a:p>
          <a:p>
            <a:pPr lvl="1"/>
            <a:r>
              <a:rPr lang="en-US" b="1" dirty="0" smtClean="0"/>
              <a:t>A general statement of what they did.</a:t>
            </a:r>
          </a:p>
          <a:p>
            <a:pPr lvl="1"/>
            <a:r>
              <a:rPr lang="en-US" b="1" dirty="0" smtClean="0"/>
              <a:t>A good transition sentence to lead into the body of your paper.</a:t>
            </a:r>
          </a:p>
          <a:p>
            <a:pPr lvl="1"/>
            <a:endParaRPr lang="en-US" b="1" dirty="0" smtClean="0"/>
          </a:p>
          <a:p>
            <a:pPr lvl="1"/>
            <a:endParaRPr lang="en-US" b="1" dirty="0"/>
          </a:p>
        </p:txBody>
      </p:sp>
    </p:spTree>
    <p:extLst>
      <p:ext uri="{BB962C8B-B14F-4D97-AF65-F5344CB8AC3E}">
        <p14:creationId xmlns:p14="http://schemas.microsoft.com/office/powerpoint/2010/main" val="246556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Works Cited</a:t>
            </a:r>
            <a:endParaRPr lang="en-US" b="1" dirty="0"/>
          </a:p>
        </p:txBody>
      </p:sp>
      <p:sp>
        <p:nvSpPr>
          <p:cNvPr id="3" name="Content Placeholder 2"/>
          <p:cNvSpPr>
            <a:spLocks noGrp="1"/>
          </p:cNvSpPr>
          <p:nvPr>
            <p:ph idx="1"/>
          </p:nvPr>
        </p:nvSpPr>
        <p:spPr>
          <a:xfrm>
            <a:off x="457200" y="838200"/>
            <a:ext cx="8229600" cy="5715000"/>
          </a:xfrm>
        </p:spPr>
        <p:txBody>
          <a:bodyPr>
            <a:normAutofit fontScale="85000" lnSpcReduction="10000"/>
          </a:bodyPr>
          <a:lstStyle/>
          <a:p>
            <a:r>
              <a:rPr lang="en-US" b="1" dirty="0"/>
              <a:t>Works Cited Page – a more detailed reference </a:t>
            </a:r>
          </a:p>
          <a:p>
            <a:pPr marL="0" indent="0">
              <a:buNone/>
            </a:pPr>
            <a:r>
              <a:rPr lang="en-US" b="1" dirty="0"/>
              <a:t>      at the end of your written work</a:t>
            </a:r>
          </a:p>
          <a:p>
            <a:r>
              <a:rPr lang="en-US" b="1" dirty="0"/>
              <a:t>Most Works Cited entries will contain some or all of the following information</a:t>
            </a:r>
            <a:r>
              <a:rPr lang="en-US" b="1" dirty="0" smtClean="0"/>
              <a:t>:</a:t>
            </a:r>
          </a:p>
          <a:p>
            <a:pPr marL="0" indent="0">
              <a:buNone/>
            </a:pPr>
            <a:r>
              <a:rPr lang="en-US" b="1" dirty="0" smtClean="0"/>
              <a:t>	Author(s</a:t>
            </a:r>
            <a:r>
              <a:rPr lang="en-US" b="1" dirty="0"/>
              <a:t>) name (last, first).</a:t>
            </a:r>
          </a:p>
          <a:p>
            <a:pPr marL="0" indent="0">
              <a:buNone/>
            </a:pPr>
            <a:r>
              <a:rPr lang="en-US" b="1" dirty="0" smtClean="0"/>
              <a:t>	Title </a:t>
            </a:r>
            <a:r>
              <a:rPr lang="en-US" b="1" dirty="0"/>
              <a:t>of source.</a:t>
            </a:r>
          </a:p>
          <a:p>
            <a:pPr marL="0" indent="0">
              <a:buNone/>
            </a:pPr>
            <a:r>
              <a:rPr lang="en-US" b="1" dirty="0" smtClean="0"/>
              <a:t>	Title </a:t>
            </a:r>
            <a:r>
              <a:rPr lang="en-US" b="1" dirty="0"/>
              <a:t>of container (the journal, magazine, </a:t>
            </a:r>
            <a:r>
              <a:rPr lang="en-US" b="1" dirty="0" smtClean="0"/>
              <a:t>		website</a:t>
            </a:r>
            <a:r>
              <a:rPr lang="en-US" b="1" dirty="0"/>
              <a:t>, etc. where the source was found).</a:t>
            </a:r>
          </a:p>
          <a:p>
            <a:pPr marL="0" indent="0">
              <a:buNone/>
            </a:pPr>
            <a:r>
              <a:rPr lang="en-US" b="1" dirty="0" smtClean="0"/>
              <a:t>	Publisher</a:t>
            </a:r>
            <a:r>
              <a:rPr lang="en-US" b="1" dirty="0"/>
              <a:t>,</a:t>
            </a:r>
          </a:p>
          <a:p>
            <a:pPr marL="0" indent="0">
              <a:buNone/>
            </a:pPr>
            <a:r>
              <a:rPr lang="en-US" b="1" dirty="0" smtClean="0"/>
              <a:t>	Publication </a:t>
            </a:r>
            <a:r>
              <a:rPr lang="en-US" b="1" dirty="0"/>
              <a:t>Date.</a:t>
            </a:r>
          </a:p>
          <a:p>
            <a:pPr marL="0" indent="0">
              <a:buNone/>
            </a:pPr>
            <a:r>
              <a:rPr lang="en-US" b="1" dirty="0" smtClean="0"/>
              <a:t>	URL </a:t>
            </a:r>
            <a:r>
              <a:rPr lang="en-US" b="1" dirty="0"/>
              <a:t>(if website).</a:t>
            </a:r>
          </a:p>
          <a:p>
            <a:pPr marL="0" indent="0" algn="ctr">
              <a:buNone/>
            </a:pPr>
            <a:r>
              <a:rPr lang="en-US" b="1" dirty="0"/>
              <a:t>EACH PART OF THE ENTRY SHOULD BE PUNCTUATED AS SHOWN HERE.</a:t>
            </a:r>
          </a:p>
          <a:p>
            <a:endParaRPr lang="en-US" dirty="0"/>
          </a:p>
        </p:txBody>
      </p:sp>
    </p:spTree>
    <p:extLst>
      <p:ext uri="{BB962C8B-B14F-4D97-AF65-F5344CB8AC3E}">
        <p14:creationId xmlns:p14="http://schemas.microsoft.com/office/powerpoint/2010/main" val="412264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Works Cited – Database Article</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sz="4000" b="1" dirty="0"/>
              <a:t>In my research, I used </a:t>
            </a:r>
            <a:r>
              <a:rPr lang="en-US" sz="4000" b="1" dirty="0" smtClean="0"/>
              <a:t>an article from the library database titled “Wordsworth, William.” The article had NO AUTHOR LISTED.</a:t>
            </a:r>
            <a:endParaRPr lang="en-US" sz="4000" b="1" dirty="0"/>
          </a:p>
          <a:p>
            <a:r>
              <a:rPr lang="en-US" sz="4000" b="1" dirty="0"/>
              <a:t>Standard format for a </a:t>
            </a:r>
            <a:r>
              <a:rPr lang="en-US" sz="4000" b="1" dirty="0" smtClean="0"/>
              <a:t>database article </a:t>
            </a:r>
            <a:r>
              <a:rPr lang="en-US" sz="4000" b="1" dirty="0"/>
              <a:t>includes:</a:t>
            </a:r>
          </a:p>
          <a:p>
            <a:pPr lvl="1"/>
            <a:r>
              <a:rPr lang="en-US" sz="3600" b="1" dirty="0"/>
              <a:t>Last Name</a:t>
            </a:r>
            <a:r>
              <a:rPr lang="en-US" sz="3600" b="1" dirty="0">
                <a:solidFill>
                  <a:schemeClr val="bg1"/>
                </a:solidFill>
              </a:rPr>
              <a:t>,</a:t>
            </a:r>
            <a:r>
              <a:rPr lang="en-US" sz="3600" b="1" dirty="0"/>
              <a:t> First </a:t>
            </a:r>
            <a:r>
              <a:rPr lang="en-US" sz="3600" b="1" dirty="0" smtClean="0"/>
              <a:t>Name (if available)</a:t>
            </a:r>
            <a:r>
              <a:rPr lang="en-US" sz="3600" b="1" dirty="0" smtClean="0">
                <a:solidFill>
                  <a:schemeClr val="bg1"/>
                </a:solidFill>
              </a:rPr>
              <a:t>.</a:t>
            </a:r>
            <a:r>
              <a:rPr lang="en-US" sz="3600" b="1" dirty="0" smtClean="0"/>
              <a:t> “Article Title</a:t>
            </a:r>
            <a:r>
              <a:rPr lang="en-US" sz="3600" b="1" dirty="0" smtClean="0">
                <a:solidFill>
                  <a:schemeClr val="bg1"/>
                </a:solidFill>
              </a:rPr>
              <a:t>.</a:t>
            </a:r>
            <a:r>
              <a:rPr lang="en-US" sz="3600" b="1" dirty="0" smtClean="0"/>
              <a:t>” </a:t>
            </a:r>
            <a:r>
              <a:rPr lang="en-US" sz="3600" b="1" i="1" dirty="0" smtClean="0"/>
              <a:t>Title of container</a:t>
            </a:r>
            <a:r>
              <a:rPr lang="en-US" sz="3600" b="1" dirty="0" smtClean="0">
                <a:solidFill>
                  <a:schemeClr val="bg1"/>
                </a:solidFill>
              </a:rPr>
              <a:t>,</a:t>
            </a:r>
            <a:r>
              <a:rPr lang="en-US" sz="3600" b="1" dirty="0" smtClean="0"/>
              <a:t> City: Publisher</a:t>
            </a:r>
            <a:r>
              <a:rPr lang="en-US" sz="3600" b="1" dirty="0" smtClean="0">
                <a:solidFill>
                  <a:schemeClr val="bg1"/>
                </a:solidFill>
              </a:rPr>
              <a:t>,</a:t>
            </a:r>
            <a:r>
              <a:rPr lang="en-US" sz="3600" b="1" dirty="0" smtClean="0"/>
              <a:t> Publication </a:t>
            </a:r>
            <a:r>
              <a:rPr lang="en-US" sz="3600" b="1" dirty="0"/>
              <a:t>Date</a:t>
            </a:r>
            <a:r>
              <a:rPr lang="en-US" sz="3600" b="1" dirty="0" smtClean="0">
                <a:solidFill>
                  <a:schemeClr val="bg1"/>
                </a:solidFill>
              </a:rPr>
              <a:t>.</a:t>
            </a:r>
            <a:r>
              <a:rPr lang="en-US" sz="3600" b="1" dirty="0" smtClean="0"/>
              <a:t> </a:t>
            </a:r>
            <a:r>
              <a:rPr lang="en-US" sz="3600" b="1" i="1" dirty="0" smtClean="0"/>
              <a:t>Name of Database</a:t>
            </a:r>
            <a:r>
              <a:rPr lang="en-US" sz="3600" b="1" i="1" dirty="0" smtClean="0">
                <a:solidFill>
                  <a:schemeClr val="bg1"/>
                </a:solidFill>
              </a:rPr>
              <a:t>.</a:t>
            </a:r>
            <a:r>
              <a:rPr lang="en-US" sz="3600" b="1" dirty="0" smtClean="0"/>
              <a:t> URL</a:t>
            </a:r>
            <a:r>
              <a:rPr lang="en-US" sz="3600" b="1" dirty="0" smtClean="0">
                <a:solidFill>
                  <a:schemeClr val="bg1"/>
                </a:solidFill>
              </a:rPr>
              <a:t>.</a:t>
            </a:r>
            <a:endParaRPr lang="en-US" sz="3600" b="1" dirty="0"/>
          </a:p>
          <a:p>
            <a:pPr marL="0" indent="0">
              <a:buNone/>
            </a:pPr>
            <a:endParaRPr lang="en-US" b="1" dirty="0"/>
          </a:p>
        </p:txBody>
      </p:sp>
    </p:spTree>
    <p:extLst>
      <p:ext uri="{BB962C8B-B14F-4D97-AF65-F5344CB8AC3E}">
        <p14:creationId xmlns:p14="http://schemas.microsoft.com/office/powerpoint/2010/main" val="219339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t>Works Cited – Database Article</a:t>
            </a:r>
          </a:p>
        </p:txBody>
      </p:sp>
      <p:sp>
        <p:nvSpPr>
          <p:cNvPr id="3" name="Content Placeholder 2"/>
          <p:cNvSpPr>
            <a:spLocks noGrp="1"/>
          </p:cNvSpPr>
          <p:nvPr>
            <p:ph idx="1"/>
          </p:nvPr>
        </p:nvSpPr>
        <p:spPr>
          <a:xfrm>
            <a:off x="457200" y="1066800"/>
            <a:ext cx="8229600" cy="5638800"/>
          </a:xfrm>
        </p:spPr>
        <p:txBody>
          <a:bodyPr>
            <a:normAutofit/>
          </a:bodyPr>
          <a:lstStyle/>
          <a:p>
            <a:r>
              <a:rPr lang="en-US" b="1" dirty="0" smtClean="0"/>
              <a:t>So </a:t>
            </a:r>
            <a:r>
              <a:rPr lang="en-US" b="1" dirty="0"/>
              <a:t>the Works Cited entry for this book would look like this.</a:t>
            </a:r>
          </a:p>
          <a:p>
            <a:r>
              <a:rPr lang="en-US" b="1" dirty="0" smtClean="0"/>
              <a:t>"</a:t>
            </a:r>
            <a:r>
              <a:rPr lang="en-US" b="1" dirty="0"/>
              <a:t>Wordsworth</a:t>
            </a:r>
            <a:r>
              <a:rPr lang="en-US" b="1" dirty="0">
                <a:solidFill>
                  <a:schemeClr val="bg1"/>
                </a:solidFill>
              </a:rPr>
              <a:t>,</a:t>
            </a:r>
            <a:r>
              <a:rPr lang="en-US" b="1" dirty="0"/>
              <a:t> William</a:t>
            </a:r>
            <a:r>
              <a:rPr lang="en-US" b="1" dirty="0">
                <a:solidFill>
                  <a:schemeClr val="bg1"/>
                </a:solidFill>
              </a:rPr>
              <a:t>.</a:t>
            </a:r>
            <a:r>
              <a:rPr lang="en-US" b="1" dirty="0"/>
              <a:t>" </a:t>
            </a:r>
            <a:r>
              <a:rPr lang="en-US" b="1" i="1" dirty="0"/>
              <a:t>The Columbia </a:t>
            </a:r>
            <a:r>
              <a:rPr lang="en-US" b="1" i="1" dirty="0" smtClean="0"/>
              <a:t>	Electronic Encyclopedia</a:t>
            </a:r>
            <a:r>
              <a:rPr lang="en-US" b="1" i="1" dirty="0"/>
              <a:t>™</a:t>
            </a:r>
            <a:r>
              <a:rPr lang="en-US" b="1" dirty="0">
                <a:solidFill>
                  <a:schemeClr val="bg1"/>
                </a:solidFill>
              </a:rPr>
              <a:t>.</a:t>
            </a:r>
            <a:r>
              <a:rPr lang="en-US" b="1" dirty="0"/>
              <a:t> </a:t>
            </a:r>
            <a:r>
              <a:rPr lang="en-US" b="1" dirty="0" smtClean="0"/>
              <a:t>New York</a:t>
            </a:r>
            <a:r>
              <a:rPr lang="en-US" b="1" dirty="0">
                <a:solidFill>
                  <a:schemeClr val="bg1"/>
                </a:solidFill>
              </a:rPr>
              <a:t>:</a:t>
            </a:r>
            <a:r>
              <a:rPr lang="en-US" b="1" dirty="0"/>
              <a:t> </a:t>
            </a:r>
            <a:r>
              <a:rPr lang="en-US" b="1" dirty="0" smtClean="0"/>
              <a:t>	Columbia </a:t>
            </a:r>
            <a:r>
              <a:rPr lang="en-US" b="1" dirty="0"/>
              <a:t>University </a:t>
            </a:r>
            <a:r>
              <a:rPr lang="en-US" b="1" dirty="0" smtClean="0"/>
              <a:t>	Press</a:t>
            </a:r>
            <a:r>
              <a:rPr lang="en-US" b="1" dirty="0" smtClean="0">
                <a:solidFill>
                  <a:schemeClr val="bg1"/>
                </a:solidFill>
              </a:rPr>
              <a:t>, </a:t>
            </a:r>
            <a:r>
              <a:rPr lang="en-US" b="1" dirty="0" smtClean="0"/>
              <a:t>2016</a:t>
            </a:r>
            <a:r>
              <a:rPr lang="en-US" b="1" dirty="0">
                <a:solidFill>
                  <a:schemeClr val="bg1"/>
                </a:solidFill>
              </a:rPr>
              <a:t>.</a:t>
            </a:r>
            <a:r>
              <a:rPr lang="en-US" b="1" dirty="0"/>
              <a:t> </a:t>
            </a:r>
            <a:r>
              <a:rPr lang="en-US" b="1" i="1" dirty="0"/>
              <a:t>Student </a:t>
            </a:r>
            <a:r>
              <a:rPr lang="en-US" b="1" i="1" dirty="0" smtClean="0"/>
              <a:t>	Resources </a:t>
            </a:r>
            <a:r>
              <a:rPr lang="en-US" b="1" i="1" dirty="0"/>
              <a:t>in </a:t>
            </a:r>
            <a:r>
              <a:rPr lang="en-US" b="1" i="1" dirty="0" smtClean="0"/>
              <a:t>Context</a:t>
            </a:r>
            <a:r>
              <a:rPr lang="en-US" b="1" i="1" dirty="0" smtClean="0">
                <a:solidFill>
                  <a:schemeClr val="bg1"/>
                </a:solidFill>
              </a:rPr>
              <a:t>.</a:t>
            </a:r>
          </a:p>
          <a:p>
            <a:pPr marL="0" indent="0">
              <a:buNone/>
            </a:pPr>
            <a:r>
              <a:rPr lang="en-US" b="1" dirty="0"/>
              <a:t>	</a:t>
            </a:r>
          </a:p>
        </p:txBody>
      </p:sp>
      <p:sp>
        <p:nvSpPr>
          <p:cNvPr id="4" name="TextBox 3"/>
          <p:cNvSpPr txBox="1"/>
          <p:nvPr/>
        </p:nvSpPr>
        <p:spPr>
          <a:xfrm>
            <a:off x="1447800" y="4114800"/>
            <a:ext cx="7239000" cy="2031325"/>
          </a:xfrm>
          <a:prstGeom prst="rect">
            <a:avLst/>
          </a:prstGeom>
          <a:noFill/>
        </p:spPr>
        <p:txBody>
          <a:bodyPr wrap="square" rtlCol="0">
            <a:spAutoFit/>
          </a:bodyPr>
          <a:lstStyle/>
          <a:p>
            <a:r>
              <a:rPr lang="en-US" b="1" dirty="0">
                <a:hlinkClick r:id="rId2"/>
              </a:rPr>
              <a:t>http://ic.galegroup.com/ic/suic/BiographiesDetailsPage/BiographiesDetailsWindow?disableHighlighting=false&amp;displayGroupName=Biographies&amp;currPage=&amp;scanId=&amp;query=&amp;source=&amp;prodId=SUIC&amp;search_within_results=&amp;p=SUIC&amp;mode=view&amp;catId=&amp;u=merc31934&amp;limiter=&amp;display-query=&amp;displayGroups=&amp;contentModules=&amp;action=e&amp;sortBy=&amp;documentId=GALE%7CA69236477&amp;windowstate=normal&amp;activityType=&amp;failOverType=&amp;commentary</a:t>
            </a:r>
            <a:r>
              <a:rPr lang="en-US" b="1" dirty="0" smtClean="0">
                <a:hlinkClick r:id="rId2"/>
              </a:rPr>
              <a:t>=</a:t>
            </a:r>
            <a:r>
              <a:rPr lang="en-US" b="1" dirty="0" smtClean="0">
                <a:solidFill>
                  <a:schemeClr val="bg1"/>
                </a:solidFill>
              </a:rPr>
              <a:t>.</a:t>
            </a:r>
            <a:endParaRPr lang="en-US" b="1" dirty="0"/>
          </a:p>
        </p:txBody>
      </p:sp>
    </p:spTree>
    <p:extLst>
      <p:ext uri="{BB962C8B-B14F-4D97-AF65-F5344CB8AC3E}">
        <p14:creationId xmlns:p14="http://schemas.microsoft.com/office/powerpoint/2010/main" val="199093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a:t>Works Cited – Database Article</a:t>
            </a:r>
          </a:p>
        </p:txBody>
      </p:sp>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b="1" dirty="0" smtClean="0"/>
              <a:t>The GOOD NEWS about the </a:t>
            </a:r>
            <a:r>
              <a:rPr lang="en-US" b="1" dirty="0"/>
              <a:t>l</a:t>
            </a:r>
            <a:r>
              <a:rPr lang="en-US" b="1" dirty="0" smtClean="0"/>
              <a:t>ibrary databases…</a:t>
            </a:r>
          </a:p>
          <a:p>
            <a:pPr marL="0" indent="0" algn="ctr">
              <a:buNone/>
            </a:pPr>
            <a:r>
              <a:rPr lang="en-US" b="1" dirty="0" smtClean="0"/>
              <a:t>THE WORKS CITED ENTRIES ARE ALREADY THERE FOR YOU. YOU JUST HAVE TO KNOW WHERE TO LOOK!</a:t>
            </a:r>
          </a:p>
          <a:p>
            <a:r>
              <a:rPr lang="en-US" b="1" dirty="0" smtClean="0"/>
              <a:t>Go to the school website and click the “Library” tab at the top.</a:t>
            </a:r>
          </a:p>
          <a:p>
            <a:r>
              <a:rPr lang="en-US" b="1" dirty="0" smtClean="0"/>
              <a:t>On the Library’s page, go to Resources and click Databases and Search Tools. Bookmark this page!</a:t>
            </a:r>
          </a:p>
          <a:p>
            <a:r>
              <a:rPr lang="en-US" b="1" dirty="0" smtClean="0"/>
              <a:t>Click the first link on that page “Student Resources in Context.”</a:t>
            </a:r>
            <a:endParaRPr lang="en-US" b="1" dirty="0"/>
          </a:p>
        </p:txBody>
      </p:sp>
    </p:spTree>
    <p:extLst>
      <p:ext uri="{BB962C8B-B14F-4D97-AF65-F5344CB8AC3E}">
        <p14:creationId xmlns:p14="http://schemas.microsoft.com/office/powerpoint/2010/main" val="199244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a:t>Works Cited – Database Article</a:t>
            </a:r>
          </a:p>
        </p:txBody>
      </p:sp>
      <p:sp>
        <p:nvSpPr>
          <p:cNvPr id="3" name="Content Placeholder 2"/>
          <p:cNvSpPr>
            <a:spLocks noGrp="1"/>
          </p:cNvSpPr>
          <p:nvPr>
            <p:ph idx="1"/>
          </p:nvPr>
        </p:nvSpPr>
        <p:spPr>
          <a:xfrm>
            <a:off x="457200" y="914400"/>
            <a:ext cx="8229600" cy="5410200"/>
          </a:xfrm>
        </p:spPr>
        <p:txBody>
          <a:bodyPr>
            <a:normAutofit lnSpcReduction="10000"/>
          </a:bodyPr>
          <a:lstStyle/>
          <a:p>
            <a:r>
              <a:rPr lang="en-US" b="1" dirty="0" smtClean="0"/>
              <a:t>In the search bar, type in your topic and hit search.</a:t>
            </a:r>
          </a:p>
          <a:p>
            <a:r>
              <a:rPr lang="en-US" b="1" dirty="0" smtClean="0"/>
              <a:t>Find an article you want to use and click it.</a:t>
            </a:r>
          </a:p>
          <a:p>
            <a:r>
              <a:rPr lang="en-US" b="1" dirty="0" smtClean="0"/>
              <a:t>Find the Tools box in the top right corner of the article page and click “Citation Tools.”</a:t>
            </a:r>
          </a:p>
          <a:p>
            <a:r>
              <a:rPr lang="en-US" b="1" dirty="0" smtClean="0"/>
              <a:t>There is the citation. Make sure you are using the MLA version.</a:t>
            </a:r>
          </a:p>
          <a:p>
            <a:r>
              <a:rPr lang="en-US" b="1" dirty="0" smtClean="0"/>
              <a:t>NOTE: MLA no longer requires the word “Web” OR the date of access, so take those out of your citation.</a:t>
            </a:r>
          </a:p>
          <a:p>
            <a:r>
              <a:rPr lang="en-US" b="1" dirty="0" smtClean="0"/>
              <a:t>DO include the URL.</a:t>
            </a:r>
          </a:p>
          <a:p>
            <a:endParaRPr lang="en-US" b="1" dirty="0"/>
          </a:p>
        </p:txBody>
      </p:sp>
    </p:spTree>
    <p:extLst>
      <p:ext uri="{BB962C8B-B14F-4D97-AF65-F5344CB8AC3E}">
        <p14:creationId xmlns:p14="http://schemas.microsoft.com/office/powerpoint/2010/main" val="343488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dirty="0" smtClean="0"/>
              <a:t>Works Cited – Internet Article</a:t>
            </a:r>
            <a:endParaRPr lang="en-US" b="1" dirty="0"/>
          </a:p>
        </p:txBody>
      </p:sp>
      <p:sp>
        <p:nvSpPr>
          <p:cNvPr id="3" name="Content Placeholder 2"/>
          <p:cNvSpPr>
            <a:spLocks noGrp="1"/>
          </p:cNvSpPr>
          <p:nvPr>
            <p:ph idx="1"/>
          </p:nvPr>
        </p:nvSpPr>
        <p:spPr>
          <a:xfrm>
            <a:off x="457200" y="838200"/>
            <a:ext cx="8229600" cy="5334000"/>
          </a:xfrm>
        </p:spPr>
        <p:txBody>
          <a:bodyPr>
            <a:normAutofit fontScale="92500" lnSpcReduction="20000"/>
          </a:bodyPr>
          <a:lstStyle/>
          <a:p>
            <a:pPr defTabSz="457200" fontAlgn="base">
              <a:spcBef>
                <a:spcPct val="0"/>
              </a:spcBef>
              <a:spcAft>
                <a:spcPct val="0"/>
              </a:spcAft>
            </a:pPr>
            <a:r>
              <a:rPr lang="en-US" altLang="en-US" sz="3000" b="1" dirty="0" smtClean="0">
                <a:latin typeface="Calibri" panose="020F0502020204030204" pitchFamily="34" charset="0"/>
                <a:ea typeface="MS PGothic" pitchFamily="34" charset="-128"/>
              </a:rPr>
              <a:t>In my research, </a:t>
            </a:r>
            <a:r>
              <a:rPr lang="en-US" altLang="en-US" sz="3000" b="1" dirty="0">
                <a:latin typeface="Calibri" panose="020F0502020204030204" pitchFamily="34" charset="0"/>
                <a:ea typeface="MS PGothic" pitchFamily="34" charset="-128"/>
              </a:rPr>
              <a:t>I </a:t>
            </a:r>
            <a:r>
              <a:rPr lang="en-US" altLang="en-US" sz="3000" b="1" dirty="0" err="1">
                <a:latin typeface="Calibri" panose="020F0502020204030204" pitchFamily="34" charset="0"/>
                <a:ea typeface="MS PGothic" pitchFamily="34" charset="-128"/>
              </a:rPr>
              <a:t>I</a:t>
            </a:r>
            <a:r>
              <a:rPr lang="en-US" altLang="en-US" sz="3000" b="1" dirty="0">
                <a:latin typeface="Calibri" panose="020F0502020204030204" pitchFamily="34" charset="0"/>
                <a:ea typeface="MS PGothic" pitchFamily="34" charset="-128"/>
              </a:rPr>
              <a:t> found a great source on the internet: an article from the website www.poets.org  titled “William Wordsworth,” BUT there is NO AUTHOR LISTED and NO PAGE NUMBERS.</a:t>
            </a:r>
          </a:p>
          <a:p>
            <a:pPr defTabSz="457200" fontAlgn="base">
              <a:spcBef>
                <a:spcPct val="0"/>
              </a:spcBef>
              <a:spcAft>
                <a:spcPct val="0"/>
              </a:spcAft>
            </a:pPr>
            <a:endParaRPr lang="en-US" altLang="en-US" sz="1300" b="1" dirty="0" smtClean="0">
              <a:latin typeface="Calibri" panose="020F0502020204030204" pitchFamily="34" charset="0"/>
              <a:ea typeface="MS PGothic" pitchFamily="34" charset="-128"/>
            </a:endParaRP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Standard </a:t>
            </a:r>
            <a:r>
              <a:rPr lang="en-US" altLang="en-US" b="1" dirty="0">
                <a:latin typeface="Calibri" panose="020F0502020204030204" pitchFamily="34" charset="0"/>
                <a:ea typeface="MS PGothic" pitchFamily="34" charset="-128"/>
              </a:rPr>
              <a:t>format for </a:t>
            </a:r>
            <a:r>
              <a:rPr lang="en-US" altLang="en-US" b="1" dirty="0" smtClean="0">
                <a:latin typeface="Calibri" panose="020F0502020204030204" pitchFamily="34" charset="0"/>
                <a:ea typeface="MS PGothic" pitchFamily="34" charset="-128"/>
              </a:rPr>
              <a:t>an article from a webpage includes</a:t>
            </a:r>
            <a:r>
              <a:rPr lang="en-US" altLang="en-US" b="1" dirty="0">
                <a:latin typeface="Calibri" panose="020F0502020204030204" pitchFamily="34" charset="0"/>
                <a:ea typeface="MS PGothic" pitchFamily="34" charset="-128"/>
              </a:rPr>
              <a:t>:</a:t>
            </a:r>
          </a:p>
          <a:p>
            <a:pPr lvl="1" defTabSz="457200" fontAlgn="base">
              <a:spcBef>
                <a:spcPct val="0"/>
              </a:spcBef>
              <a:spcAft>
                <a:spcPct val="0"/>
              </a:spcAft>
            </a:pPr>
            <a:r>
              <a:rPr lang="en-US" altLang="en-US" b="1" dirty="0" smtClean="0">
                <a:latin typeface="Calibri" panose="020F0502020204030204" pitchFamily="34" charset="0"/>
                <a:ea typeface="MS PGothic" pitchFamily="34" charset="-128"/>
              </a:rPr>
              <a:t>Editor or author name </a:t>
            </a:r>
            <a:r>
              <a:rPr lang="en-US" altLang="en-US" b="1" dirty="0">
                <a:latin typeface="Calibri" panose="020F0502020204030204" pitchFamily="34" charset="0"/>
                <a:ea typeface="MS PGothic" pitchFamily="34" charset="-128"/>
              </a:rPr>
              <a:t>(if available</a:t>
            </a:r>
            <a:r>
              <a:rPr lang="en-US" altLang="en-US" b="1" dirty="0" smtClean="0">
                <a:latin typeface="Calibri" panose="020F0502020204030204" pitchFamily="34" charset="0"/>
                <a:ea typeface="MS PGothic" pitchFamily="34" charset="-128"/>
              </a:rPr>
              <a:t>)</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“Title of Article” </a:t>
            </a:r>
            <a:r>
              <a:rPr lang="en-US" altLang="en-US" b="1" i="1" dirty="0">
                <a:latin typeface="Calibri" panose="020F0502020204030204" pitchFamily="34" charset="0"/>
                <a:ea typeface="MS PGothic" pitchFamily="34" charset="-128"/>
              </a:rPr>
              <a:t>Name of Site</a:t>
            </a:r>
            <a:r>
              <a:rPr lang="en-US" altLang="en-US" b="1" dirty="0">
                <a:solidFill>
                  <a:schemeClr val="bg1"/>
                </a:solidFill>
                <a:latin typeface="Calibri" panose="020F0502020204030204" pitchFamily="34" charset="0"/>
                <a:ea typeface="MS PGothic" pitchFamily="34" charset="-128"/>
              </a:rPr>
              <a:t>.</a:t>
            </a:r>
            <a:r>
              <a:rPr lang="en-US" altLang="en-US" b="1" dirty="0">
                <a:latin typeface="Calibri" panose="020F0502020204030204" pitchFamily="34" charset="0"/>
                <a:ea typeface="MS PGothic" pitchFamily="34" charset="-128"/>
              </a:rPr>
              <a:t> </a:t>
            </a:r>
            <a:r>
              <a:rPr lang="en-US" altLang="en-US" b="1" dirty="0" smtClean="0">
                <a:latin typeface="Calibri" panose="020F0502020204030204" pitchFamily="34" charset="0"/>
                <a:ea typeface="MS PGothic" pitchFamily="34" charset="-128"/>
              </a:rPr>
              <a:t>Publisher</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Publication date</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URL</a:t>
            </a:r>
            <a:r>
              <a:rPr lang="en-US" altLang="en-US" b="1" dirty="0" smtClean="0">
                <a:solidFill>
                  <a:schemeClr val="bg1"/>
                </a:solidFill>
                <a:latin typeface="Calibri" panose="020F0502020204030204" pitchFamily="34" charset="0"/>
                <a:ea typeface="MS PGothic" pitchFamily="34" charset="-128"/>
              </a:rPr>
              <a:t>.</a:t>
            </a: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So the Works Cited entry for this book would look like this.</a:t>
            </a:r>
          </a:p>
          <a:p>
            <a:pPr marL="0" indent="0" defTabSz="457200" fontAlgn="base">
              <a:spcBef>
                <a:spcPct val="0"/>
              </a:spcBef>
              <a:spcAft>
                <a:spcPct val="0"/>
              </a:spcAft>
              <a:buNone/>
            </a:pPr>
            <a:endParaRPr lang="en-US" altLang="en-US" sz="1000" b="1" dirty="0" smtClean="0">
              <a:latin typeface="Calibri" panose="020F0502020204030204" pitchFamily="34" charset="0"/>
              <a:ea typeface="MS PGothic" pitchFamily="34" charset="-128"/>
            </a:endParaRP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"William Wordsworth" </a:t>
            </a:r>
            <a:r>
              <a:rPr lang="en-US" altLang="en-US" sz="2800" b="1" i="1" dirty="0">
                <a:solidFill>
                  <a:prstClr val="black"/>
                </a:solidFill>
                <a:latin typeface="Calibri" panose="020F0502020204030204" pitchFamily="34" charset="0"/>
                <a:ea typeface="MS PGothic" pitchFamily="34" charset="-128"/>
              </a:rPr>
              <a:t>Poets.org</a:t>
            </a:r>
            <a:r>
              <a:rPr lang="en-US" altLang="en-US" sz="2800" b="1" dirty="0">
                <a:solidFill>
                  <a:prstClr val="black"/>
                </a:solidFill>
                <a:latin typeface="Calibri" panose="020F0502020204030204" pitchFamily="34" charset="0"/>
                <a:ea typeface="MS PGothic" pitchFamily="34" charset="-128"/>
              </a:rPr>
              <a:t>. Academy of </a:t>
            </a:r>
            <a:r>
              <a:rPr lang="en-US" altLang="en-US" sz="2800" b="1" dirty="0" smtClean="0">
                <a:solidFill>
                  <a:prstClr val="black"/>
                </a:solidFill>
                <a:latin typeface="Calibri" panose="020F0502020204030204" pitchFamily="34" charset="0"/>
                <a:ea typeface="MS PGothic" pitchFamily="34" charset="-128"/>
              </a:rPr>
              <a:t>American</a:t>
            </a:r>
          </a:p>
          <a:p>
            <a:pPr marL="0" lvl="0" indent="0" defTabSz="457200" fontAlgn="base">
              <a:spcBef>
                <a:spcPct val="0"/>
              </a:spcBef>
              <a:spcAft>
                <a:spcPct val="0"/>
              </a:spcAft>
              <a:buNone/>
            </a:pPr>
            <a:r>
              <a:rPr lang="en-US" altLang="en-US" sz="2800" b="1" dirty="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rPr>
              <a:t>      Poets</a:t>
            </a:r>
            <a:r>
              <a:rPr lang="en-US" altLang="en-US" sz="2800" b="1" dirty="0">
                <a:solidFill>
                  <a:prstClr val="black"/>
                </a:solidFill>
                <a:latin typeface="Calibri" panose="020F0502020204030204" pitchFamily="34" charset="0"/>
                <a:ea typeface="MS PGothic" pitchFamily="34" charset="-128"/>
              </a:rPr>
              <a:t>, 2016</a:t>
            </a:r>
            <a:r>
              <a:rPr lang="en-US" altLang="en-US" sz="2800" b="1" dirty="0" smtClean="0">
                <a:solidFill>
                  <a:prstClr val="black"/>
                </a:solidFill>
                <a:latin typeface="Calibri" panose="020F0502020204030204" pitchFamily="34" charset="0"/>
                <a:ea typeface="MS PGothic" pitchFamily="34" charset="-128"/>
              </a:rPr>
              <a:t>.</a:t>
            </a: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hlinkClick r:id="rId2"/>
              </a:rPr>
              <a:t>www.poets.org/poetsorg/poet/william-wordsworth</a:t>
            </a:r>
            <a:r>
              <a:rPr lang="en-US" altLang="en-US" sz="2800" b="1" dirty="0" smtClean="0">
                <a:solidFill>
                  <a:prstClr val="black"/>
                </a:solidFill>
                <a:latin typeface="Calibri" panose="020F0502020204030204" pitchFamily="34" charset="0"/>
                <a:ea typeface="MS PGothic" pitchFamily="34" charset="-128"/>
              </a:rPr>
              <a:t>.</a:t>
            </a: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233761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a:t>Works Cited – Internet Article</a:t>
            </a:r>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sz="3000" b="1" dirty="0" smtClean="0"/>
              <a:t>The GOOD NEWS about website sources is that you can use EASYBIB.COM to HELP you build a citation.</a:t>
            </a:r>
          </a:p>
          <a:p>
            <a:pPr marL="0" indent="0" algn="ctr">
              <a:buNone/>
            </a:pPr>
            <a:r>
              <a:rPr lang="en-US" sz="3800" b="1" dirty="0" smtClean="0"/>
              <a:t>BUT</a:t>
            </a:r>
          </a:p>
          <a:p>
            <a:pPr marL="0" indent="0" algn="ctr">
              <a:buNone/>
            </a:pPr>
            <a:r>
              <a:rPr lang="en-US" sz="3800" b="1" dirty="0" smtClean="0"/>
              <a:t>We can not assume that </a:t>
            </a:r>
            <a:r>
              <a:rPr lang="en-US" sz="3800" b="1" dirty="0" err="1" smtClean="0"/>
              <a:t>Easybib</a:t>
            </a:r>
            <a:r>
              <a:rPr lang="en-US" sz="3800" b="1" dirty="0" smtClean="0"/>
              <a:t> will create a complete citation</a:t>
            </a:r>
          </a:p>
          <a:p>
            <a:pPr marL="0" indent="0" algn="ctr">
              <a:buNone/>
            </a:pPr>
            <a:r>
              <a:rPr lang="en-US" sz="3800" b="1" dirty="0" smtClean="0"/>
              <a:t>AND</a:t>
            </a:r>
          </a:p>
          <a:p>
            <a:pPr marL="0" indent="0" algn="ctr">
              <a:buNone/>
            </a:pPr>
            <a:r>
              <a:rPr lang="en-US" sz="3800" b="1" dirty="0" err="1" smtClean="0"/>
              <a:t>Easybib</a:t>
            </a:r>
            <a:r>
              <a:rPr lang="en-US" sz="3800" b="1" dirty="0" smtClean="0"/>
              <a:t> includes things that are NO LONGER NECESSARY in MLA</a:t>
            </a:r>
          </a:p>
          <a:p>
            <a:pPr marL="0" indent="0" algn="ctr">
              <a:buNone/>
            </a:pPr>
            <a:r>
              <a:rPr lang="en-US" sz="3800" b="1" dirty="0" smtClean="0"/>
              <a:t>SO</a:t>
            </a:r>
          </a:p>
          <a:p>
            <a:pPr marL="0" indent="0" algn="ctr">
              <a:buNone/>
            </a:pPr>
            <a:r>
              <a:rPr lang="en-US" sz="3800" b="1" dirty="0" smtClean="0"/>
              <a:t>We have to EDIT our </a:t>
            </a:r>
            <a:r>
              <a:rPr lang="en-US" sz="3800" b="1" dirty="0" err="1" smtClean="0"/>
              <a:t>Easybib</a:t>
            </a:r>
            <a:r>
              <a:rPr lang="en-US" sz="3800" b="1" dirty="0" smtClean="0"/>
              <a:t> citation to make sure it is correct.</a:t>
            </a:r>
            <a:endParaRPr lang="en-US" sz="3800" b="1" dirty="0"/>
          </a:p>
        </p:txBody>
      </p:sp>
    </p:spTree>
    <p:extLst>
      <p:ext uri="{BB962C8B-B14F-4D97-AF65-F5344CB8AC3E}">
        <p14:creationId xmlns:p14="http://schemas.microsoft.com/office/powerpoint/2010/main" val="203954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a:t>Works Cited – Internet Article</a:t>
            </a:r>
          </a:p>
        </p:txBody>
      </p:sp>
      <p:sp>
        <p:nvSpPr>
          <p:cNvPr id="3" name="Content Placeholder 2"/>
          <p:cNvSpPr>
            <a:spLocks noGrp="1"/>
          </p:cNvSpPr>
          <p:nvPr>
            <p:ph idx="1"/>
          </p:nvPr>
        </p:nvSpPr>
        <p:spPr>
          <a:xfrm>
            <a:off x="457200" y="990600"/>
            <a:ext cx="8229600" cy="5715000"/>
          </a:xfrm>
        </p:spPr>
        <p:txBody>
          <a:bodyPr>
            <a:normAutofit lnSpcReduction="10000"/>
          </a:bodyPr>
          <a:lstStyle/>
          <a:p>
            <a:r>
              <a:rPr lang="en-US" b="1" dirty="0" smtClean="0"/>
              <a:t>Go to the website article that you want to use. Copy the URL for the page.</a:t>
            </a:r>
          </a:p>
          <a:p>
            <a:r>
              <a:rPr lang="en-US" b="1" dirty="0" smtClean="0"/>
              <a:t>Go to Easybib.com. Make sure it is set to MLA. </a:t>
            </a:r>
          </a:p>
          <a:p>
            <a:r>
              <a:rPr lang="en-US" b="1" dirty="0" smtClean="0"/>
              <a:t>In the box, paste in the URL of the article and click “Cite It.”</a:t>
            </a:r>
          </a:p>
          <a:p>
            <a:r>
              <a:rPr lang="en-US" b="1" dirty="0" smtClean="0"/>
              <a:t>Look at what </a:t>
            </a:r>
            <a:r>
              <a:rPr lang="en-US" b="1" dirty="0" err="1" smtClean="0"/>
              <a:t>Easybib</a:t>
            </a:r>
            <a:r>
              <a:rPr lang="en-US" b="1" dirty="0" smtClean="0"/>
              <a:t> has found and what is still missing. YOU HAVE TO FIND AND FILL IN ANYTHING THAT IS MISSING ON THE NEXT PAGE.</a:t>
            </a:r>
          </a:p>
          <a:p>
            <a:r>
              <a:rPr lang="en-US" b="1" dirty="0" smtClean="0"/>
              <a:t>Click “Continue to the final step.”</a:t>
            </a:r>
          </a:p>
          <a:p>
            <a:endParaRPr lang="en-US" b="1" dirty="0" smtClean="0"/>
          </a:p>
          <a:p>
            <a:pPr marL="0" indent="0">
              <a:buNone/>
            </a:pPr>
            <a:endParaRPr lang="en-US" sz="4800" b="1" dirty="0"/>
          </a:p>
        </p:txBody>
      </p:sp>
    </p:spTree>
    <p:extLst>
      <p:ext uri="{BB962C8B-B14F-4D97-AF65-F5344CB8AC3E}">
        <p14:creationId xmlns:p14="http://schemas.microsoft.com/office/powerpoint/2010/main" val="414452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a:t>Works Cited – Internet Article</a:t>
            </a:r>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Look for anything highlighted in RED.</a:t>
            </a:r>
          </a:p>
          <a:p>
            <a:r>
              <a:rPr lang="en-US" b="1" dirty="0" smtClean="0"/>
              <a:t>These are things that </a:t>
            </a:r>
            <a:r>
              <a:rPr lang="en-US" b="1" dirty="0" err="1" smtClean="0"/>
              <a:t>Easybib</a:t>
            </a:r>
            <a:r>
              <a:rPr lang="en-US" b="1" dirty="0" smtClean="0"/>
              <a:t> could not find.</a:t>
            </a:r>
          </a:p>
          <a:p>
            <a:pPr marL="0" indent="0" algn="ctr">
              <a:buNone/>
            </a:pPr>
            <a:r>
              <a:rPr lang="en-US" sz="4400" b="1" dirty="0" smtClean="0"/>
              <a:t>YOU MUST FIND THEM.</a:t>
            </a:r>
          </a:p>
          <a:p>
            <a:r>
              <a:rPr lang="en-US" b="1" dirty="0" smtClean="0"/>
              <a:t>Fill in any blanks, then click “</a:t>
            </a:r>
            <a:r>
              <a:rPr lang="en-US" b="1" dirty="0"/>
              <a:t>C</a:t>
            </a:r>
            <a:r>
              <a:rPr lang="en-US" b="1" dirty="0" smtClean="0"/>
              <a:t>reate </a:t>
            </a:r>
            <a:r>
              <a:rPr lang="en-US" b="1" dirty="0"/>
              <a:t>C</a:t>
            </a:r>
            <a:r>
              <a:rPr lang="en-US" b="1" dirty="0" smtClean="0"/>
              <a:t>itation.”</a:t>
            </a:r>
          </a:p>
          <a:p>
            <a:r>
              <a:rPr lang="en-US" b="1" dirty="0" smtClean="0"/>
              <a:t>Once </a:t>
            </a:r>
            <a:r>
              <a:rPr lang="en-US" b="1" dirty="0" err="1" smtClean="0"/>
              <a:t>Easybib</a:t>
            </a:r>
            <a:r>
              <a:rPr lang="en-US" b="1" dirty="0" smtClean="0"/>
              <a:t> has created your citation, DOUBLE CHECK IT! If you see “</a:t>
            </a:r>
            <a:r>
              <a:rPr lang="en-US" b="1" dirty="0" err="1" smtClean="0"/>
              <a:t>nd</a:t>
            </a:r>
            <a:r>
              <a:rPr lang="en-US" b="1" dirty="0" smtClean="0"/>
              <a:t>” or “np” in your citation, you have missed something. GO BACK AND FILL IT IN!</a:t>
            </a:r>
          </a:p>
          <a:p>
            <a:pPr marL="0" indent="0">
              <a:buNone/>
            </a:pPr>
            <a:endParaRPr lang="en-US" sz="4800" b="1" dirty="0"/>
          </a:p>
        </p:txBody>
      </p:sp>
    </p:spTree>
    <p:extLst>
      <p:ext uri="{BB962C8B-B14F-4D97-AF65-F5344CB8AC3E}">
        <p14:creationId xmlns:p14="http://schemas.microsoft.com/office/powerpoint/2010/main" val="113147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Do you think a writer’s choice of words can have an effect on you as a reader? How? </a:t>
            </a:r>
            <a:endParaRPr lang="en-US" sz="3600" b="1" dirty="0"/>
          </a:p>
          <a:p>
            <a:pPr marL="0" indent="0" algn="ctr">
              <a:buNone/>
            </a:pPr>
            <a:r>
              <a:rPr lang="en-US" sz="3600" b="1" dirty="0" smtClean="0"/>
              <a:t>Why is word choice important?</a:t>
            </a:r>
            <a:endParaRPr lang="en-US" sz="3600" b="1" dirty="0"/>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10/20/16</a:t>
            </a:r>
            <a:endParaRPr lang="en-US" b="1" dirty="0"/>
          </a:p>
        </p:txBody>
      </p:sp>
    </p:spTree>
    <p:extLst>
      <p:ext uri="{BB962C8B-B14F-4D97-AF65-F5344CB8AC3E}">
        <p14:creationId xmlns:p14="http://schemas.microsoft.com/office/powerpoint/2010/main" val="189632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a:t>Works Cited – Internet Article</a:t>
            </a:r>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Once everything is filled in, copy your citation to your Works Cited page. </a:t>
            </a:r>
          </a:p>
          <a:p>
            <a:r>
              <a:rPr lang="en-US" b="1" dirty="0" smtClean="0"/>
              <a:t>DON’T FORGET to DELETE THINGS THAT ARE NO LONGER NECESSARY IN MLA FORMAT.</a:t>
            </a:r>
          </a:p>
          <a:p>
            <a:pPr lvl="1"/>
            <a:r>
              <a:rPr lang="en-US" b="1" dirty="0"/>
              <a:t>T</a:t>
            </a:r>
            <a:r>
              <a:rPr lang="en-US" b="1" dirty="0" smtClean="0"/>
              <a:t>he word “Web” </a:t>
            </a:r>
          </a:p>
          <a:p>
            <a:pPr lvl="1"/>
            <a:r>
              <a:rPr lang="en-US" b="1" dirty="0" smtClean="0"/>
              <a:t>The access date (today’s date).</a:t>
            </a:r>
          </a:p>
          <a:p>
            <a:endParaRPr lang="en-US" b="1" dirty="0" smtClean="0"/>
          </a:p>
          <a:p>
            <a:pPr marL="0" indent="0">
              <a:buNone/>
            </a:pPr>
            <a:endParaRPr lang="en-US" sz="4800" b="1" dirty="0"/>
          </a:p>
        </p:txBody>
      </p:sp>
    </p:spTree>
    <p:extLst>
      <p:ext uri="{BB962C8B-B14F-4D97-AF65-F5344CB8AC3E}">
        <p14:creationId xmlns:p14="http://schemas.microsoft.com/office/powerpoint/2010/main" val="80914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Parentheticals</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a:t>Parenthetical in-text citation - a brief reference in your text that indicates the source you consulted. </a:t>
            </a:r>
          </a:p>
          <a:p>
            <a:r>
              <a:rPr lang="en-US" b="1" dirty="0"/>
              <a:t>It should direct readers to the entry in your works-cited list for that source.</a:t>
            </a:r>
          </a:p>
          <a:p>
            <a:r>
              <a:rPr lang="en-US" b="1" dirty="0"/>
              <a:t>It should provide the citation information without interrupting your own text.</a:t>
            </a:r>
          </a:p>
          <a:p>
            <a:r>
              <a:rPr lang="en-US" b="1" dirty="0"/>
              <a:t>In general, the in-text citation will be the author’s last name (or abbreviated title) with a page number, enclosed in parentheses.</a:t>
            </a:r>
          </a:p>
          <a:p>
            <a:endParaRPr lang="en-US" dirty="0"/>
          </a:p>
        </p:txBody>
      </p:sp>
    </p:spTree>
    <p:extLst>
      <p:ext uri="{BB962C8B-B14F-4D97-AF65-F5344CB8AC3E}">
        <p14:creationId xmlns:p14="http://schemas.microsoft.com/office/powerpoint/2010/main" val="205910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Parentheticals</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The word/words in your parenthetical should be the first word/words in your Works Cited entry.</a:t>
            </a:r>
          </a:p>
          <a:p>
            <a:pPr lvl="1"/>
            <a:r>
              <a:rPr lang="en-US" b="1" dirty="0" smtClean="0"/>
              <a:t>Author’s last name (if the author is known)</a:t>
            </a:r>
          </a:p>
          <a:p>
            <a:pPr lvl="1"/>
            <a:r>
              <a:rPr lang="en-US" b="1" dirty="0" smtClean="0"/>
              <a:t>If the author is unknown, use the first word of an article title (unless the first word is an article (a, an, the).</a:t>
            </a:r>
          </a:p>
          <a:p>
            <a:pPr lvl="1"/>
            <a:r>
              <a:rPr lang="en-US" b="1" dirty="0" smtClean="0"/>
              <a:t>If there are two articles by the same author, use the first word(s) of the article title for your citation.</a:t>
            </a:r>
            <a:endParaRPr lang="en-US" b="1" dirty="0"/>
          </a:p>
          <a:p>
            <a:endParaRPr lang="en-US" dirty="0"/>
          </a:p>
        </p:txBody>
      </p:sp>
    </p:spTree>
    <p:extLst>
      <p:ext uri="{BB962C8B-B14F-4D97-AF65-F5344CB8AC3E}">
        <p14:creationId xmlns:p14="http://schemas.microsoft.com/office/powerpoint/2010/main" val="387326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Plagiarism</a:t>
            </a:r>
            <a:endParaRPr lang="en-US" b="1" dirty="0"/>
          </a:p>
        </p:txBody>
      </p:sp>
      <p:sp>
        <p:nvSpPr>
          <p:cNvPr id="3" name="Content Placeholder 2"/>
          <p:cNvSpPr>
            <a:spLocks noGrp="1"/>
          </p:cNvSpPr>
          <p:nvPr>
            <p:ph idx="1"/>
          </p:nvPr>
        </p:nvSpPr>
        <p:spPr/>
        <p:txBody>
          <a:bodyPr/>
          <a:lstStyle/>
          <a:p>
            <a:r>
              <a:rPr lang="en-US" b="1" dirty="0" smtClean="0"/>
              <a:t>Failure to properly cite sources will result in a zero on this assignment. That grade is not recoverable.</a:t>
            </a:r>
          </a:p>
          <a:p>
            <a:r>
              <a:rPr lang="en-US" b="1" dirty="0" smtClean="0"/>
              <a:t>Proper citation includes both parenthetical citations in the text of the paper and a Works Cited page at the end of the paper.</a:t>
            </a:r>
            <a:endParaRPr lang="en-US" b="1" dirty="0"/>
          </a:p>
        </p:txBody>
      </p:sp>
    </p:spTree>
    <p:extLst>
      <p:ext uri="{BB962C8B-B14F-4D97-AF65-F5344CB8AC3E}">
        <p14:creationId xmlns:p14="http://schemas.microsoft.com/office/powerpoint/2010/main" val="35304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fontScale="85000" lnSpcReduction="20000"/>
          </a:bodyPr>
          <a:lstStyle/>
          <a:p>
            <a:pPr marL="0" indent="0" algn="ctr">
              <a:buNone/>
            </a:pPr>
            <a:r>
              <a:rPr lang="en-US" sz="5400" b="1" dirty="0" smtClean="0"/>
              <a:t>CONTINUE NOTETAKING.</a:t>
            </a:r>
          </a:p>
          <a:p>
            <a:pPr marL="0" indent="0" algn="ctr">
              <a:buNone/>
            </a:pPr>
            <a:r>
              <a:rPr lang="en-US" sz="5400" b="1" dirty="0" smtClean="0"/>
              <a:t>FIND MORE SOURCES AS NEEDED.</a:t>
            </a:r>
          </a:p>
          <a:p>
            <a:pPr marL="0" indent="0" algn="ctr">
              <a:buNone/>
            </a:pPr>
            <a:r>
              <a:rPr lang="en-US" sz="5400" b="1" dirty="0" smtClean="0"/>
              <a:t>WORK ON WRITING YOUR INTRODUCTION.</a:t>
            </a:r>
          </a:p>
          <a:p>
            <a:pPr marL="0" indent="0" algn="ctr">
              <a:buNone/>
            </a:pPr>
            <a:r>
              <a:rPr lang="en-US" sz="5400" b="1" dirty="0" smtClean="0"/>
              <a:t>TOMORROW WE WILL DISCUSS BODY PARAGRAPH 1.</a:t>
            </a:r>
          </a:p>
          <a:p>
            <a:pPr marL="0" indent="0" algn="ctr">
              <a:buNone/>
            </a:pPr>
            <a:endParaRPr lang="en-US" sz="5400" b="1" dirty="0"/>
          </a:p>
        </p:txBody>
      </p:sp>
      <p:sp>
        <p:nvSpPr>
          <p:cNvPr id="4" name="TextBox 3"/>
          <p:cNvSpPr txBox="1"/>
          <p:nvPr/>
        </p:nvSpPr>
        <p:spPr>
          <a:xfrm>
            <a:off x="7239000" y="300960"/>
            <a:ext cx="1055097" cy="400110"/>
          </a:xfrm>
          <a:prstGeom prst="rect">
            <a:avLst/>
          </a:prstGeom>
          <a:noFill/>
        </p:spPr>
        <p:txBody>
          <a:bodyPr wrap="none" rtlCol="0">
            <a:spAutoFit/>
          </a:bodyPr>
          <a:lstStyle/>
          <a:p>
            <a:r>
              <a:rPr lang="en-US" sz="2000" b="1" dirty="0" smtClean="0"/>
              <a:t>11/8/16</a:t>
            </a:r>
            <a:endParaRPr lang="en-US" sz="2000" b="1" dirty="0"/>
          </a:p>
        </p:txBody>
      </p:sp>
    </p:spTree>
    <p:extLst>
      <p:ext uri="{BB962C8B-B14F-4D97-AF65-F5344CB8AC3E}">
        <p14:creationId xmlns:p14="http://schemas.microsoft.com/office/powerpoint/2010/main" val="330866830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VERTICAL PARTNER, discuss the following:</a:t>
            </a:r>
          </a:p>
          <a:p>
            <a:pPr marL="120650" indent="0" algn="ctr">
              <a:buNone/>
            </a:pPr>
            <a:endParaRPr lang="en-US" sz="2800" b="1" dirty="0" smtClean="0"/>
          </a:p>
          <a:p>
            <a:pPr marL="120650" indent="0" algn="ctr">
              <a:buNone/>
            </a:pPr>
            <a:r>
              <a:rPr lang="en-US" sz="3600" b="1" dirty="0" smtClean="0"/>
              <a:t> What was it about the TIME AND PLACE of your protest that made it visible to the public in our country and/or the world?</a:t>
            </a:r>
          </a:p>
        </p:txBody>
      </p:sp>
      <p:sp>
        <p:nvSpPr>
          <p:cNvPr id="4" name="TextBox 3"/>
          <p:cNvSpPr txBox="1"/>
          <p:nvPr/>
        </p:nvSpPr>
        <p:spPr>
          <a:xfrm>
            <a:off x="7391400" y="526026"/>
            <a:ext cx="1055097" cy="400110"/>
          </a:xfrm>
          <a:prstGeom prst="rect">
            <a:avLst/>
          </a:prstGeom>
          <a:noFill/>
        </p:spPr>
        <p:txBody>
          <a:bodyPr wrap="none" rtlCol="0">
            <a:spAutoFit/>
          </a:bodyPr>
          <a:lstStyle/>
          <a:p>
            <a:r>
              <a:rPr lang="en-US" sz="2000" b="1" dirty="0" smtClean="0"/>
              <a:t>11/9/16</a:t>
            </a:r>
            <a:endParaRPr lang="en-US" sz="2000" b="1" dirty="0"/>
          </a:p>
        </p:txBody>
      </p:sp>
    </p:spTree>
    <p:extLst>
      <p:ext uri="{BB962C8B-B14F-4D97-AF65-F5344CB8AC3E}">
        <p14:creationId xmlns:p14="http://schemas.microsoft.com/office/powerpoint/2010/main" val="163830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309433895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Working Offline</a:t>
            </a:r>
            <a:endParaRPr lang="en-US" b="1" dirty="0"/>
          </a:p>
        </p:txBody>
      </p:sp>
      <p:sp>
        <p:nvSpPr>
          <p:cNvPr id="3" name="Content Placeholder 2"/>
          <p:cNvSpPr>
            <a:spLocks noGrp="1"/>
          </p:cNvSpPr>
          <p:nvPr>
            <p:ph idx="1"/>
          </p:nvPr>
        </p:nvSpPr>
        <p:spPr>
          <a:xfrm>
            <a:off x="457200" y="914400"/>
            <a:ext cx="8229600" cy="5791200"/>
          </a:xfrm>
        </p:spPr>
        <p:txBody>
          <a:bodyPr>
            <a:normAutofit fontScale="85000" lnSpcReduction="20000"/>
          </a:bodyPr>
          <a:lstStyle/>
          <a:p>
            <a:r>
              <a:rPr lang="en-US" b="1" dirty="0"/>
              <a:t>From your school-issued device, log in and open your Drive.</a:t>
            </a:r>
          </a:p>
          <a:p>
            <a:r>
              <a:rPr lang="en-US" b="1" dirty="0"/>
              <a:t>Click on the gear symbol in the right corner.     Click ‘Settings.’</a:t>
            </a:r>
          </a:p>
          <a:p>
            <a:r>
              <a:rPr lang="en-US" b="1" dirty="0"/>
              <a:t>At the pop-up, make sure the box for Offline is checked. </a:t>
            </a:r>
            <a:endParaRPr lang="en-US" b="1" dirty="0" smtClean="0"/>
          </a:p>
          <a:p>
            <a:r>
              <a:rPr lang="en-US" b="1" dirty="0"/>
              <a:t>You can ONLY sync ONE computer, so if you do this with a day loaner, you will not be able to do this until you disable it from the loaner.</a:t>
            </a:r>
          </a:p>
          <a:p>
            <a:r>
              <a:rPr lang="en-US" b="1" dirty="0"/>
              <a:t>EVERYTHING will NOT be available, only those Google items that are within a month or so of you accessing.</a:t>
            </a:r>
          </a:p>
          <a:p>
            <a:r>
              <a:rPr lang="en-US" b="1" dirty="0"/>
              <a:t>When you are Offline and working, your stuff will save to the computer.  It will automatically upload to the Google cloud when it recognizes and connects to </a:t>
            </a:r>
            <a:r>
              <a:rPr lang="en-US" b="1" dirty="0" err="1"/>
              <a:t>wifi</a:t>
            </a:r>
            <a:r>
              <a:rPr lang="en-US" b="1" dirty="0" smtClean="0"/>
              <a:t>.</a:t>
            </a:r>
            <a:endParaRPr lang="en-US" b="1" dirty="0"/>
          </a:p>
          <a:p>
            <a:endParaRPr lang="en-US" dirty="0"/>
          </a:p>
        </p:txBody>
      </p:sp>
    </p:spTree>
    <p:extLst>
      <p:ext uri="{BB962C8B-B14F-4D97-AF65-F5344CB8AC3E}">
        <p14:creationId xmlns:p14="http://schemas.microsoft.com/office/powerpoint/2010/main" val="296235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But What About Sources???</a:t>
            </a:r>
            <a:endParaRPr lang="en-US" b="1" dirty="0"/>
          </a:p>
        </p:txBody>
      </p:sp>
      <p:sp>
        <p:nvSpPr>
          <p:cNvPr id="3" name="Content Placeholder 2"/>
          <p:cNvSpPr>
            <a:spLocks noGrp="1"/>
          </p:cNvSpPr>
          <p:nvPr>
            <p:ph idx="1"/>
          </p:nvPr>
        </p:nvSpPr>
        <p:spPr/>
        <p:txBody>
          <a:bodyPr/>
          <a:lstStyle/>
          <a:p>
            <a:r>
              <a:rPr lang="en-US" b="1" dirty="0" smtClean="0"/>
              <a:t>If there is a source you know you’re going to want to use at home, but you don’t have internet…</a:t>
            </a:r>
          </a:p>
          <a:p>
            <a:pPr lvl="1"/>
            <a:r>
              <a:rPr lang="en-US" b="1" dirty="0" smtClean="0"/>
              <a:t>Go to the source/article in class, copy the article, and paste it into a Google document. </a:t>
            </a:r>
          </a:p>
          <a:p>
            <a:pPr lvl="1"/>
            <a:r>
              <a:rPr lang="en-US" b="1" dirty="0" smtClean="0"/>
              <a:t>The document will be saved to your Drive and you can read it and work with it from home.</a:t>
            </a:r>
            <a:endParaRPr lang="en-US" b="1" dirty="0"/>
          </a:p>
        </p:txBody>
      </p:sp>
    </p:spTree>
    <p:extLst>
      <p:ext uri="{BB962C8B-B14F-4D97-AF65-F5344CB8AC3E}">
        <p14:creationId xmlns:p14="http://schemas.microsoft.com/office/powerpoint/2010/main" val="322371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BODY PARAGRAPH 1</a:t>
            </a:r>
            <a:endParaRPr lang="en-US" b="1" dirty="0"/>
          </a:p>
        </p:txBody>
      </p:sp>
      <p:sp>
        <p:nvSpPr>
          <p:cNvPr id="3" name="Content Placeholder 2"/>
          <p:cNvSpPr>
            <a:spLocks noGrp="1"/>
          </p:cNvSpPr>
          <p:nvPr>
            <p:ph idx="1"/>
          </p:nvPr>
        </p:nvSpPr>
        <p:spPr>
          <a:xfrm>
            <a:off x="457200" y="990600"/>
            <a:ext cx="8229600" cy="5562600"/>
          </a:xfrm>
        </p:spPr>
        <p:txBody>
          <a:bodyPr>
            <a:normAutofit fontScale="85000" lnSpcReduction="10000"/>
          </a:bodyPr>
          <a:lstStyle/>
          <a:p>
            <a:r>
              <a:rPr lang="en-US" b="1" dirty="0" smtClean="0"/>
              <a:t>This is where you will be answering, IN GREAT DETAIL AND WITH SUPPORT FROM YOUR SOURCES (citations), the first four questions that I have given you.</a:t>
            </a:r>
            <a:endParaRPr lang="en-US" b="1" dirty="0"/>
          </a:p>
          <a:p>
            <a:pPr lvl="1"/>
            <a:r>
              <a:rPr lang="en-US" b="1" dirty="0"/>
              <a:t>Who was/were the central figure(s) involved in the protest</a:t>
            </a:r>
            <a:r>
              <a:rPr lang="en-US" b="1" dirty="0" smtClean="0"/>
              <a:t>?</a:t>
            </a:r>
          </a:p>
          <a:p>
            <a:pPr lvl="1"/>
            <a:r>
              <a:rPr lang="en-US" b="1" dirty="0"/>
              <a:t>When and where did their protest take place? Was it a one-time thing or did they repeat their actions more than once? What made THAT MOMENT/THOSE MOMENTS visible to the public?</a:t>
            </a:r>
          </a:p>
          <a:p>
            <a:pPr lvl="1"/>
            <a:r>
              <a:rPr lang="en-US" b="1" dirty="0"/>
              <a:t>What did they actually DO in protest? What were their actions that the public saw and reacted to? Was it just one action or more than one</a:t>
            </a:r>
            <a:r>
              <a:rPr lang="en-US" b="1" dirty="0" smtClean="0"/>
              <a:t>?</a:t>
            </a:r>
          </a:p>
          <a:p>
            <a:pPr lvl="1"/>
            <a:r>
              <a:rPr lang="en-US" b="1" dirty="0"/>
              <a:t>What was the reason behind their protest? What was the issue they were trying to get people to pay attention to?</a:t>
            </a:r>
          </a:p>
          <a:p>
            <a:pPr lvl="1"/>
            <a:endParaRPr lang="en-US" b="1" dirty="0"/>
          </a:p>
          <a:p>
            <a:pPr lvl="1"/>
            <a:endParaRPr lang="en-US" b="1" dirty="0" smtClean="0"/>
          </a:p>
        </p:txBody>
      </p:sp>
    </p:spTree>
    <p:extLst>
      <p:ext uri="{BB962C8B-B14F-4D97-AF65-F5344CB8AC3E}">
        <p14:creationId xmlns:p14="http://schemas.microsoft.com/office/powerpoint/2010/main" val="357390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Do you think a writer’s choice of words can have an effect on you as a reader? How? </a:t>
            </a:r>
          </a:p>
          <a:p>
            <a:pPr marL="0" indent="0" algn="ctr">
              <a:buNone/>
            </a:pPr>
            <a:r>
              <a:rPr lang="en-US" sz="3600" b="1" dirty="0" smtClean="0"/>
              <a:t>Why is word choice important?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10/20/16</a:t>
            </a:r>
            <a:endParaRPr lang="en-US" b="1" dirty="0"/>
          </a:p>
        </p:txBody>
      </p:sp>
    </p:spTree>
    <p:extLst>
      <p:ext uri="{BB962C8B-B14F-4D97-AF65-F5344CB8AC3E}">
        <p14:creationId xmlns:p14="http://schemas.microsoft.com/office/powerpoint/2010/main" val="224997693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fontScale="85000" lnSpcReduction="20000"/>
          </a:bodyPr>
          <a:lstStyle/>
          <a:p>
            <a:pPr marL="0" indent="0" algn="ctr">
              <a:buNone/>
            </a:pPr>
            <a:r>
              <a:rPr lang="en-US" sz="5400" b="1" dirty="0" smtClean="0"/>
              <a:t>CONTINUE NOTETAKING.</a:t>
            </a:r>
          </a:p>
          <a:p>
            <a:pPr marL="0" indent="0" algn="ctr">
              <a:buNone/>
            </a:pPr>
            <a:r>
              <a:rPr lang="en-US" sz="5400" b="1" dirty="0" smtClean="0"/>
              <a:t>FIND MORE SOURCES AS NEEDED.</a:t>
            </a:r>
          </a:p>
          <a:p>
            <a:pPr marL="0" indent="0" algn="ctr">
              <a:buNone/>
            </a:pPr>
            <a:r>
              <a:rPr lang="en-US" sz="5400" b="1" dirty="0" smtClean="0"/>
              <a:t>WORK ON YOUR FIRST BODY PARAGRAPH.</a:t>
            </a:r>
          </a:p>
          <a:p>
            <a:pPr marL="0" indent="0" algn="ctr">
              <a:buNone/>
            </a:pPr>
            <a:r>
              <a:rPr lang="en-US" sz="5400" b="1" dirty="0" smtClean="0"/>
              <a:t>TOMORROW WE WILL DISCUSS BODY PARAGRAPH 2.</a:t>
            </a:r>
          </a:p>
          <a:p>
            <a:pPr marL="0" indent="0" algn="ctr">
              <a:buNone/>
            </a:pPr>
            <a:endParaRPr lang="en-US" sz="5400" b="1" dirty="0"/>
          </a:p>
        </p:txBody>
      </p:sp>
      <p:sp>
        <p:nvSpPr>
          <p:cNvPr id="4" name="TextBox 3"/>
          <p:cNvSpPr txBox="1"/>
          <p:nvPr/>
        </p:nvSpPr>
        <p:spPr>
          <a:xfrm>
            <a:off x="7239000" y="300960"/>
            <a:ext cx="1055097" cy="400110"/>
          </a:xfrm>
          <a:prstGeom prst="rect">
            <a:avLst/>
          </a:prstGeom>
          <a:noFill/>
        </p:spPr>
        <p:txBody>
          <a:bodyPr wrap="none" rtlCol="0">
            <a:spAutoFit/>
          </a:bodyPr>
          <a:lstStyle/>
          <a:p>
            <a:r>
              <a:rPr lang="en-US" sz="2000" b="1" dirty="0" smtClean="0"/>
              <a:t>11/9/16</a:t>
            </a:r>
            <a:endParaRPr lang="en-US" sz="2000" b="1" dirty="0"/>
          </a:p>
        </p:txBody>
      </p:sp>
    </p:spTree>
    <p:extLst>
      <p:ext uri="{BB962C8B-B14F-4D97-AF65-F5344CB8AC3E}">
        <p14:creationId xmlns:p14="http://schemas.microsoft.com/office/powerpoint/2010/main" val="229361848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VERTICAL PARTNER, discuss the following:</a:t>
            </a:r>
          </a:p>
          <a:p>
            <a:pPr marL="120650" indent="0" algn="ctr">
              <a:buNone/>
            </a:pPr>
            <a:endParaRPr lang="en-US" sz="2800" b="1" dirty="0" smtClean="0"/>
          </a:p>
          <a:p>
            <a:pPr marL="120650" indent="0" algn="ctr">
              <a:buNone/>
            </a:pPr>
            <a:r>
              <a:rPr lang="en-US" sz="3600" b="1" dirty="0" smtClean="0"/>
              <a:t> What was the REACTION of the public to your protest in our country and/or the world? Was it mostly positive or negative?</a:t>
            </a:r>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11/10/16</a:t>
            </a:r>
            <a:endParaRPr lang="en-US" sz="2000" b="1" dirty="0"/>
          </a:p>
        </p:txBody>
      </p:sp>
    </p:spTree>
    <p:extLst>
      <p:ext uri="{BB962C8B-B14F-4D97-AF65-F5344CB8AC3E}">
        <p14:creationId xmlns:p14="http://schemas.microsoft.com/office/powerpoint/2010/main" val="401601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70918870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Career Interest Survey (again)</a:t>
            </a:r>
            <a:endParaRPr lang="en-US" b="1" dirty="0"/>
          </a:p>
        </p:txBody>
      </p:sp>
      <p:sp>
        <p:nvSpPr>
          <p:cNvPr id="3" name="Content Placeholder 2"/>
          <p:cNvSpPr>
            <a:spLocks noGrp="1"/>
          </p:cNvSpPr>
          <p:nvPr>
            <p:ph idx="1"/>
          </p:nvPr>
        </p:nvSpPr>
        <p:spPr/>
        <p:txBody>
          <a:bodyPr/>
          <a:lstStyle/>
          <a:p>
            <a:r>
              <a:rPr lang="en-US" b="1" dirty="0" smtClean="0"/>
              <a:t>Go to the Library page</a:t>
            </a:r>
          </a:p>
          <a:p>
            <a:r>
              <a:rPr lang="en-US" b="1" dirty="0" smtClean="0"/>
              <a:t>Click on resources</a:t>
            </a:r>
          </a:p>
          <a:p>
            <a:r>
              <a:rPr lang="en-US" b="1" dirty="0" smtClean="0"/>
              <a:t>Click on Career Interest Survey</a:t>
            </a:r>
          </a:p>
          <a:p>
            <a:pPr marL="0" indent="0" algn="ctr">
              <a:buNone/>
            </a:pPr>
            <a:r>
              <a:rPr lang="en-US" sz="5400" b="1" dirty="0" smtClean="0"/>
              <a:t>CHOOSE ONLY ONE BOX TO CHECK OFF FROM THE ENTIRE LIST!</a:t>
            </a:r>
            <a:endParaRPr lang="en-US" sz="5400" b="1" dirty="0"/>
          </a:p>
        </p:txBody>
      </p:sp>
    </p:spTree>
    <p:extLst>
      <p:ext uri="{BB962C8B-B14F-4D97-AF65-F5344CB8AC3E}">
        <p14:creationId xmlns:p14="http://schemas.microsoft.com/office/powerpoint/2010/main" val="15474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BODY PARAGRAPH 2</a:t>
            </a:r>
            <a:endParaRPr lang="en-US" b="1"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b="1" dirty="0" smtClean="0"/>
              <a:t>This is where you will be answering, IN GREAT DETAIL AND WITH SUPPORT FROM YOUR SOURCES (citations), questions FIVE, SIX, AND SEVEN that I have given you.</a:t>
            </a:r>
            <a:endParaRPr lang="en-US" b="1" dirty="0"/>
          </a:p>
          <a:p>
            <a:pPr lvl="1"/>
            <a:r>
              <a:rPr lang="en-US" b="1" dirty="0"/>
              <a:t>Was there any POSITIVE reaction to their protest? What was it? Did anyone else join their protest or publicly support their protest? If so, who</a:t>
            </a:r>
            <a:r>
              <a:rPr lang="en-US" b="1" dirty="0" smtClean="0"/>
              <a:t>?</a:t>
            </a:r>
          </a:p>
          <a:p>
            <a:pPr lvl="1"/>
            <a:r>
              <a:rPr lang="en-US" b="1" dirty="0"/>
              <a:t>Was there any NEGATIVE reaction to their protest? What was it? Did anyone speak out publicly against their protest? If so, who</a:t>
            </a:r>
            <a:r>
              <a:rPr lang="en-US" b="1" dirty="0" smtClean="0"/>
              <a:t>?</a:t>
            </a:r>
          </a:p>
          <a:p>
            <a:pPr lvl="1"/>
            <a:r>
              <a:rPr lang="en-US" b="1" dirty="0"/>
              <a:t>Did their protest produce any results? Did anything happen as a direct or indirect result of their actions that affected the issue they were protesting in any way?</a:t>
            </a:r>
          </a:p>
          <a:p>
            <a:pPr lvl="1"/>
            <a:endParaRPr lang="en-US" b="1" dirty="0"/>
          </a:p>
          <a:p>
            <a:pPr lvl="1"/>
            <a:endParaRPr lang="en-US" b="1" dirty="0" smtClean="0"/>
          </a:p>
        </p:txBody>
      </p:sp>
    </p:spTree>
    <p:extLst>
      <p:ext uri="{BB962C8B-B14F-4D97-AF65-F5344CB8AC3E}">
        <p14:creationId xmlns:p14="http://schemas.microsoft.com/office/powerpoint/2010/main" val="127756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fontScale="85000" lnSpcReduction="20000"/>
          </a:bodyPr>
          <a:lstStyle/>
          <a:p>
            <a:pPr marL="0" indent="0" algn="ctr">
              <a:buNone/>
            </a:pPr>
            <a:r>
              <a:rPr lang="en-US" sz="5400" b="1" dirty="0" smtClean="0"/>
              <a:t>CONTINUE NOTETAKING.</a:t>
            </a:r>
          </a:p>
          <a:p>
            <a:pPr marL="0" indent="0" algn="ctr">
              <a:buNone/>
            </a:pPr>
            <a:r>
              <a:rPr lang="en-US" sz="5400" b="1" dirty="0" smtClean="0"/>
              <a:t>FIND MORE SOURCES AS NEEDED.</a:t>
            </a:r>
          </a:p>
          <a:p>
            <a:pPr marL="0" indent="0" algn="ctr">
              <a:buNone/>
            </a:pPr>
            <a:r>
              <a:rPr lang="en-US" sz="5400" b="1" dirty="0" smtClean="0"/>
              <a:t>WORK ON YOUR SECOND BODY PARAGRAPH.</a:t>
            </a:r>
          </a:p>
          <a:p>
            <a:pPr marL="0" indent="0" algn="ctr">
              <a:buNone/>
            </a:pPr>
            <a:r>
              <a:rPr lang="en-US" sz="5400" b="1" dirty="0" smtClean="0"/>
              <a:t>MONDAY WE WILL DISCUSS BODY PARAGRAPH 3.</a:t>
            </a:r>
          </a:p>
          <a:p>
            <a:pPr marL="0" indent="0" algn="ctr">
              <a:buNone/>
            </a:pPr>
            <a:endParaRPr lang="en-US" sz="5400" b="1" dirty="0"/>
          </a:p>
        </p:txBody>
      </p:sp>
      <p:sp>
        <p:nvSpPr>
          <p:cNvPr id="4" name="TextBox 3"/>
          <p:cNvSpPr txBox="1"/>
          <p:nvPr/>
        </p:nvSpPr>
        <p:spPr>
          <a:xfrm>
            <a:off x="7239000" y="300960"/>
            <a:ext cx="1184940" cy="400110"/>
          </a:xfrm>
          <a:prstGeom prst="rect">
            <a:avLst/>
          </a:prstGeom>
          <a:noFill/>
        </p:spPr>
        <p:txBody>
          <a:bodyPr wrap="none" rtlCol="0">
            <a:spAutoFit/>
          </a:bodyPr>
          <a:lstStyle/>
          <a:p>
            <a:r>
              <a:rPr lang="en-US" sz="2000" b="1" dirty="0" smtClean="0"/>
              <a:t>11/10/16</a:t>
            </a:r>
            <a:endParaRPr lang="en-US" sz="2000" b="1" dirty="0"/>
          </a:p>
        </p:txBody>
      </p:sp>
    </p:spTree>
    <p:extLst>
      <p:ext uri="{BB962C8B-B14F-4D97-AF65-F5344CB8AC3E}">
        <p14:creationId xmlns:p14="http://schemas.microsoft.com/office/powerpoint/2010/main" val="120045191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a:t>
            </a:r>
            <a:r>
              <a:rPr lang="en-US" sz="2600" b="1" dirty="0" smtClean="0"/>
              <a:t>HORIZONTAL </a:t>
            </a:r>
            <a:r>
              <a:rPr lang="en-US" sz="2600" b="1" dirty="0" smtClean="0"/>
              <a:t>PARTNER, discuss the following:</a:t>
            </a:r>
          </a:p>
          <a:p>
            <a:pPr marL="120650" indent="0" algn="ctr">
              <a:buNone/>
            </a:pPr>
            <a:endParaRPr lang="en-US" sz="2800" b="1" dirty="0" smtClean="0"/>
          </a:p>
          <a:p>
            <a:pPr marL="120650" indent="0" algn="ctr">
              <a:buNone/>
            </a:pPr>
            <a:r>
              <a:rPr lang="en-US" sz="3600" b="1" dirty="0" smtClean="0"/>
              <a:t> </a:t>
            </a:r>
            <a:r>
              <a:rPr lang="en-US" sz="4000" b="1" dirty="0" smtClean="0"/>
              <a:t>What is one similarity between the protest you researched and the current NFL protest</a:t>
            </a:r>
            <a:r>
              <a:rPr lang="en-US" sz="4000" b="1" dirty="0"/>
              <a:t>? </a:t>
            </a:r>
            <a:r>
              <a:rPr lang="en-US" sz="4000" b="1" dirty="0" smtClean="0"/>
              <a:t>What is </a:t>
            </a:r>
            <a:r>
              <a:rPr lang="en-US" sz="4000" b="1" dirty="0"/>
              <a:t>one </a:t>
            </a:r>
            <a:r>
              <a:rPr lang="en-US" sz="4000" b="1" dirty="0" smtClean="0"/>
              <a:t>difference? </a:t>
            </a:r>
            <a:endParaRPr lang="en-US" sz="4000" b="1" dirty="0" smtClean="0"/>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11/14/16</a:t>
            </a:r>
            <a:endParaRPr lang="en-US" sz="2000" b="1" dirty="0"/>
          </a:p>
        </p:txBody>
      </p:sp>
    </p:spTree>
    <p:extLst>
      <p:ext uri="{BB962C8B-B14F-4D97-AF65-F5344CB8AC3E}">
        <p14:creationId xmlns:p14="http://schemas.microsoft.com/office/powerpoint/2010/main" val="386813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177563134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BODY PARAGRAPH </a:t>
            </a:r>
            <a:r>
              <a:rPr lang="en-US" b="1" dirty="0" smtClean="0"/>
              <a:t>3</a:t>
            </a:r>
            <a:endParaRPr lang="en-US" b="1" dirty="0"/>
          </a:p>
        </p:txBody>
      </p:sp>
      <p:sp>
        <p:nvSpPr>
          <p:cNvPr id="3" name="Content Placeholder 2"/>
          <p:cNvSpPr>
            <a:spLocks noGrp="1"/>
          </p:cNvSpPr>
          <p:nvPr>
            <p:ph idx="1"/>
          </p:nvPr>
        </p:nvSpPr>
        <p:spPr>
          <a:xfrm>
            <a:off x="457200" y="990600"/>
            <a:ext cx="8229600" cy="5562600"/>
          </a:xfrm>
        </p:spPr>
        <p:txBody>
          <a:bodyPr>
            <a:normAutofit lnSpcReduction="10000"/>
          </a:bodyPr>
          <a:lstStyle/>
          <a:p>
            <a:r>
              <a:rPr lang="en-US" b="1" dirty="0" smtClean="0"/>
              <a:t>This is where you will be answering, IN GREAT DETAIL AND WITH SUPPORT FROM YOUR SOURCES (citations), questions </a:t>
            </a:r>
            <a:r>
              <a:rPr lang="en-US" b="1" dirty="0" smtClean="0"/>
              <a:t>EIGHT and NINE </a:t>
            </a:r>
            <a:r>
              <a:rPr lang="en-US" b="1" dirty="0" smtClean="0"/>
              <a:t>that I have given you.</a:t>
            </a:r>
            <a:endParaRPr lang="en-US" b="1" dirty="0"/>
          </a:p>
          <a:p>
            <a:pPr lvl="1"/>
            <a:r>
              <a:rPr lang="en-US" b="1" dirty="0" smtClean="0"/>
              <a:t>Share TWO similarities </a:t>
            </a:r>
            <a:r>
              <a:rPr lang="en-US" b="1" dirty="0"/>
              <a:t>between the protest you researched and the one we discussed in class (</a:t>
            </a:r>
            <a:r>
              <a:rPr lang="en-US" b="1" dirty="0" err="1"/>
              <a:t>Kaepernick</a:t>
            </a:r>
            <a:r>
              <a:rPr lang="en-US" b="1" dirty="0"/>
              <a:t> in the NFL). Make sure you go deeper than the casual similarities</a:t>
            </a:r>
            <a:r>
              <a:rPr lang="en-US" b="1" dirty="0" smtClean="0"/>
              <a:t>.</a:t>
            </a:r>
          </a:p>
          <a:p>
            <a:pPr lvl="1"/>
            <a:r>
              <a:rPr lang="en-US" b="1" dirty="0" smtClean="0"/>
              <a:t>Share TWO differences </a:t>
            </a:r>
            <a:r>
              <a:rPr lang="en-US" b="1" dirty="0"/>
              <a:t>between the protest you researched and the one we discussed in class (</a:t>
            </a:r>
            <a:r>
              <a:rPr lang="en-US" b="1" dirty="0" err="1"/>
              <a:t>Kaepernick</a:t>
            </a:r>
            <a:r>
              <a:rPr lang="en-US" b="1" dirty="0"/>
              <a:t> in the NFL). Make sure you go deeper than the casual similarities.</a:t>
            </a:r>
          </a:p>
          <a:p>
            <a:pPr lvl="1"/>
            <a:endParaRPr lang="en-US" b="1" dirty="0"/>
          </a:p>
          <a:p>
            <a:pPr lvl="1"/>
            <a:endParaRPr lang="en-US" b="1" dirty="0"/>
          </a:p>
          <a:p>
            <a:pPr lvl="1"/>
            <a:endParaRPr lang="en-US" b="1" dirty="0" smtClean="0"/>
          </a:p>
        </p:txBody>
      </p:sp>
    </p:spTree>
    <p:extLst>
      <p:ext uri="{BB962C8B-B14F-4D97-AF65-F5344CB8AC3E}">
        <p14:creationId xmlns:p14="http://schemas.microsoft.com/office/powerpoint/2010/main" val="162350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a:bodyPr>
          <a:lstStyle/>
          <a:p>
            <a:pPr marL="0" indent="0" algn="ctr">
              <a:buNone/>
            </a:pPr>
            <a:r>
              <a:rPr lang="en-US" sz="5400" b="1" dirty="0" smtClean="0"/>
              <a:t>WORK </a:t>
            </a:r>
            <a:r>
              <a:rPr lang="en-US" sz="5400" b="1" dirty="0" smtClean="0"/>
              <a:t>ON YOUR </a:t>
            </a:r>
            <a:r>
              <a:rPr lang="en-US" sz="5400" b="1" dirty="0" smtClean="0"/>
              <a:t>BODY PARAGRAPHS.</a:t>
            </a:r>
            <a:endParaRPr lang="en-US" sz="5400" b="1" dirty="0" smtClean="0"/>
          </a:p>
          <a:p>
            <a:pPr marL="0" indent="0" algn="ctr">
              <a:buNone/>
            </a:pPr>
            <a:r>
              <a:rPr lang="en-US" sz="5400" b="1" dirty="0" smtClean="0"/>
              <a:t>TOMORROW </a:t>
            </a:r>
            <a:r>
              <a:rPr lang="en-US" sz="5400" b="1" dirty="0" smtClean="0"/>
              <a:t>WE WILL DISCUSS </a:t>
            </a:r>
            <a:r>
              <a:rPr lang="en-US" sz="5400" b="1" dirty="0" smtClean="0"/>
              <a:t>CONCLUSIONS.</a:t>
            </a:r>
            <a:endParaRPr lang="en-US" sz="5400" b="1" dirty="0" smtClean="0"/>
          </a:p>
          <a:p>
            <a:pPr marL="0" indent="0" algn="ctr">
              <a:buNone/>
            </a:pPr>
            <a:endParaRPr lang="en-US" sz="5400" b="1" dirty="0"/>
          </a:p>
        </p:txBody>
      </p:sp>
      <p:sp>
        <p:nvSpPr>
          <p:cNvPr id="4" name="TextBox 3"/>
          <p:cNvSpPr txBox="1"/>
          <p:nvPr/>
        </p:nvSpPr>
        <p:spPr>
          <a:xfrm>
            <a:off x="7239000" y="300960"/>
            <a:ext cx="1184940" cy="400110"/>
          </a:xfrm>
          <a:prstGeom prst="rect">
            <a:avLst/>
          </a:prstGeom>
          <a:noFill/>
        </p:spPr>
        <p:txBody>
          <a:bodyPr wrap="none" rtlCol="0">
            <a:spAutoFit/>
          </a:bodyPr>
          <a:lstStyle/>
          <a:p>
            <a:r>
              <a:rPr lang="en-US" sz="2000" b="1" dirty="0" smtClean="0"/>
              <a:t>11/14/16</a:t>
            </a:r>
            <a:endParaRPr lang="en-US" sz="2000" b="1" dirty="0"/>
          </a:p>
        </p:txBody>
      </p:sp>
    </p:spTree>
    <p:extLst>
      <p:ext uri="{BB962C8B-B14F-4D97-AF65-F5344CB8AC3E}">
        <p14:creationId xmlns:p14="http://schemas.microsoft.com/office/powerpoint/2010/main" val="572344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a Supreme Court opinion,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CCSS.ELA-LITERACY.RI.9-10.9, CCSS.ELA-LITERACY.RI.9-10.1, CCSS.ELA-LITERACY.RI.9-10.5, CCSS.ELA-LITERACY.RI.9-10.4</a:t>
            </a:r>
            <a:endParaRPr lang="en-US" sz="2400" b="1" dirty="0"/>
          </a:p>
        </p:txBody>
      </p:sp>
    </p:spTree>
    <p:extLst>
      <p:ext uri="{BB962C8B-B14F-4D97-AF65-F5344CB8AC3E}">
        <p14:creationId xmlns:p14="http://schemas.microsoft.com/office/powerpoint/2010/main" val="301803138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a:t>
            </a:r>
            <a:r>
              <a:rPr lang="en-US" sz="2600" b="1" dirty="0" smtClean="0"/>
              <a:t>HORIZONTAL </a:t>
            </a:r>
            <a:r>
              <a:rPr lang="en-US" sz="2600" b="1" dirty="0" smtClean="0"/>
              <a:t>PARTNER, discuss the following:</a:t>
            </a:r>
          </a:p>
          <a:p>
            <a:pPr marL="120650" indent="0" algn="ctr">
              <a:buNone/>
            </a:pPr>
            <a:endParaRPr lang="en-US" sz="1000" b="1" dirty="0" smtClean="0"/>
          </a:p>
          <a:p>
            <a:pPr marL="120650" indent="0" algn="ctr">
              <a:buNone/>
            </a:pPr>
            <a:r>
              <a:rPr lang="en-US" sz="3600" b="1" dirty="0" smtClean="0"/>
              <a:t> </a:t>
            </a:r>
            <a:r>
              <a:rPr lang="en-US" sz="4000" b="1" dirty="0" smtClean="0"/>
              <a:t>Do you think either protest, the one you researched and the current one, caused any change? Were they a success or a failure?</a:t>
            </a:r>
          </a:p>
          <a:p>
            <a:pPr marL="120650" indent="0" algn="ctr">
              <a:buNone/>
            </a:pPr>
            <a:r>
              <a:rPr lang="en-US" sz="4000" b="1" dirty="0" smtClean="0"/>
              <a:t> Did this research affect your opinion on protests in general?</a:t>
            </a:r>
            <a:endParaRPr lang="en-US" sz="4000" b="1" dirty="0" smtClean="0"/>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11/15/16</a:t>
            </a:r>
            <a:endParaRPr lang="en-US" sz="2000" b="1" dirty="0"/>
          </a:p>
        </p:txBody>
      </p:sp>
    </p:spTree>
    <p:extLst>
      <p:ext uri="{BB962C8B-B14F-4D97-AF65-F5344CB8AC3E}">
        <p14:creationId xmlns:p14="http://schemas.microsoft.com/office/powerpoint/2010/main" val="359151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111149638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CONCLUSION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r>
              <a:rPr lang="en-US" b="1" dirty="0" smtClean="0"/>
              <a:t>Start with a brief restatement of the protest you researched and the current protest.</a:t>
            </a:r>
          </a:p>
          <a:p>
            <a:r>
              <a:rPr lang="en-US" b="1" dirty="0" smtClean="0"/>
              <a:t>Give YOUR OPINION on protests like this.</a:t>
            </a:r>
          </a:p>
          <a:p>
            <a:pPr lvl="1"/>
            <a:r>
              <a:rPr lang="en-US" b="1" dirty="0" smtClean="0"/>
              <a:t>DON’T tell me what you think about either specific protest.</a:t>
            </a:r>
          </a:p>
          <a:p>
            <a:pPr lvl="1"/>
            <a:r>
              <a:rPr lang="en-US" b="1" dirty="0" smtClean="0"/>
              <a:t>DON’T tell me what you think of </a:t>
            </a:r>
            <a:r>
              <a:rPr lang="en-US" b="1" dirty="0" err="1" smtClean="0"/>
              <a:t>Kaepernick</a:t>
            </a:r>
            <a:r>
              <a:rPr lang="en-US" b="1" dirty="0" smtClean="0"/>
              <a:t> or the person/people involved in the protest you researched.</a:t>
            </a:r>
          </a:p>
          <a:p>
            <a:pPr lvl="1"/>
            <a:r>
              <a:rPr lang="en-US" b="1" dirty="0" smtClean="0"/>
              <a:t>DO tell me how you feel about protests IN GENERAL and their EFFECTIVENESS.</a:t>
            </a:r>
            <a:endParaRPr lang="en-US" b="1" dirty="0"/>
          </a:p>
          <a:p>
            <a:pPr lvl="1"/>
            <a:endParaRPr lang="en-US" b="1" dirty="0"/>
          </a:p>
          <a:p>
            <a:pPr lvl="1"/>
            <a:endParaRPr lang="en-US" b="1" dirty="0"/>
          </a:p>
          <a:p>
            <a:pPr lvl="1"/>
            <a:endParaRPr lang="en-US" b="1" dirty="0" smtClean="0"/>
          </a:p>
        </p:txBody>
      </p:sp>
    </p:spTree>
    <p:extLst>
      <p:ext uri="{BB962C8B-B14F-4D97-AF65-F5344CB8AC3E}">
        <p14:creationId xmlns:p14="http://schemas.microsoft.com/office/powerpoint/2010/main" val="58381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a:bodyPr>
          <a:lstStyle/>
          <a:p>
            <a:pPr marL="0" indent="0" algn="ctr">
              <a:buNone/>
            </a:pPr>
            <a:endParaRPr lang="en-US" sz="5400" b="1" dirty="0" smtClean="0"/>
          </a:p>
          <a:p>
            <a:pPr marL="0" indent="0" algn="ctr">
              <a:buNone/>
            </a:pPr>
            <a:r>
              <a:rPr lang="en-US" sz="9600" b="1" dirty="0" smtClean="0"/>
              <a:t>WRITE!</a:t>
            </a:r>
            <a:endParaRPr lang="en-US" sz="9600" b="1" dirty="0" smtClean="0"/>
          </a:p>
          <a:p>
            <a:pPr marL="0" indent="0" algn="ctr">
              <a:buNone/>
            </a:pPr>
            <a:endParaRPr lang="en-US" sz="5400" b="1" dirty="0"/>
          </a:p>
        </p:txBody>
      </p:sp>
      <p:sp>
        <p:nvSpPr>
          <p:cNvPr id="4" name="TextBox 3"/>
          <p:cNvSpPr txBox="1"/>
          <p:nvPr/>
        </p:nvSpPr>
        <p:spPr>
          <a:xfrm>
            <a:off x="7239000" y="300960"/>
            <a:ext cx="1184940" cy="400110"/>
          </a:xfrm>
          <a:prstGeom prst="rect">
            <a:avLst/>
          </a:prstGeom>
          <a:noFill/>
        </p:spPr>
        <p:txBody>
          <a:bodyPr wrap="none" rtlCol="0">
            <a:spAutoFit/>
          </a:bodyPr>
          <a:lstStyle/>
          <a:p>
            <a:r>
              <a:rPr lang="en-US" sz="2000" b="1" dirty="0" smtClean="0"/>
              <a:t>11/15/16</a:t>
            </a:r>
            <a:endParaRPr lang="en-US" sz="2000" b="1" dirty="0"/>
          </a:p>
        </p:txBody>
      </p:sp>
    </p:spTree>
    <p:extLst>
      <p:ext uri="{BB962C8B-B14F-4D97-AF65-F5344CB8AC3E}">
        <p14:creationId xmlns:p14="http://schemas.microsoft.com/office/powerpoint/2010/main" val="237558027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a:t>
            </a:r>
            <a:r>
              <a:rPr lang="en-US" sz="2600" b="1" dirty="0" smtClean="0"/>
              <a:t>VERTICAL </a:t>
            </a:r>
            <a:r>
              <a:rPr lang="en-US" sz="2600" b="1" dirty="0" smtClean="0"/>
              <a:t>PARTNER, discuss the following:</a:t>
            </a:r>
          </a:p>
          <a:p>
            <a:pPr marL="120650" indent="0" algn="ctr">
              <a:buNone/>
            </a:pPr>
            <a:endParaRPr lang="en-US" sz="1000" b="1" dirty="0" smtClean="0"/>
          </a:p>
          <a:p>
            <a:pPr marL="120650" indent="0" algn="ctr">
              <a:buNone/>
            </a:pPr>
            <a:r>
              <a:rPr lang="en-US" sz="3600" b="1" dirty="0" smtClean="0"/>
              <a:t> </a:t>
            </a:r>
            <a:r>
              <a:rPr lang="en-US" sz="4800" b="1" dirty="0" smtClean="0"/>
              <a:t>How close are you to being finished with your essay? </a:t>
            </a:r>
            <a:endParaRPr lang="en-US" sz="4800" b="1" dirty="0" smtClean="0"/>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11/16/16</a:t>
            </a:r>
            <a:endParaRPr lang="en-US" sz="2000" b="1" dirty="0"/>
          </a:p>
        </p:txBody>
      </p:sp>
    </p:spTree>
    <p:extLst>
      <p:ext uri="{BB962C8B-B14F-4D97-AF65-F5344CB8AC3E}">
        <p14:creationId xmlns:p14="http://schemas.microsoft.com/office/powerpoint/2010/main" val="414045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209288082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a:t>
            </a:r>
            <a:endParaRPr lang="en-US" b="1" dirty="0"/>
          </a:p>
        </p:txBody>
      </p:sp>
      <p:sp>
        <p:nvSpPr>
          <p:cNvPr id="3" name="Content Placeholder 2"/>
          <p:cNvSpPr>
            <a:spLocks noGrp="1"/>
          </p:cNvSpPr>
          <p:nvPr>
            <p:ph idx="1"/>
          </p:nvPr>
        </p:nvSpPr>
        <p:spPr>
          <a:xfrm>
            <a:off x="457200" y="914400"/>
            <a:ext cx="8229600" cy="5562600"/>
          </a:xfrm>
        </p:spPr>
        <p:txBody>
          <a:bodyPr>
            <a:normAutofit lnSpcReduction="10000"/>
          </a:bodyPr>
          <a:lstStyle/>
          <a:p>
            <a:pPr marL="0" indent="0" algn="ctr">
              <a:buNone/>
            </a:pPr>
            <a:r>
              <a:rPr lang="en-US" sz="9600" b="1" dirty="0" smtClean="0"/>
              <a:t>WRITE!</a:t>
            </a:r>
            <a:endParaRPr lang="en-US" sz="9600" b="1" dirty="0" smtClean="0"/>
          </a:p>
          <a:p>
            <a:pPr marL="0" indent="0" algn="ctr">
              <a:buNone/>
            </a:pPr>
            <a:r>
              <a:rPr lang="en-US" sz="4400" b="1" dirty="0" smtClean="0"/>
              <a:t>TOMORROW</a:t>
            </a:r>
          </a:p>
          <a:p>
            <a:pPr marL="0" indent="0" algn="ctr">
              <a:buNone/>
            </a:pPr>
            <a:r>
              <a:rPr lang="en-US" sz="9600" b="1" dirty="0"/>
              <a:t>PEER REVIEW/ EDITING</a:t>
            </a:r>
          </a:p>
          <a:p>
            <a:pPr marL="0" indent="0" algn="ctr">
              <a:buNone/>
            </a:pPr>
            <a:endParaRPr lang="en-US" sz="4400" b="1" dirty="0"/>
          </a:p>
        </p:txBody>
      </p:sp>
      <p:sp>
        <p:nvSpPr>
          <p:cNvPr id="5" name="TextBox 4"/>
          <p:cNvSpPr txBox="1"/>
          <p:nvPr/>
        </p:nvSpPr>
        <p:spPr>
          <a:xfrm>
            <a:off x="7391400" y="526026"/>
            <a:ext cx="1184940" cy="400110"/>
          </a:xfrm>
          <a:prstGeom prst="rect">
            <a:avLst/>
          </a:prstGeom>
          <a:noFill/>
        </p:spPr>
        <p:txBody>
          <a:bodyPr wrap="none" rtlCol="0">
            <a:spAutoFit/>
          </a:bodyPr>
          <a:lstStyle/>
          <a:p>
            <a:r>
              <a:rPr lang="en-US" sz="2000" b="1" dirty="0" smtClean="0"/>
              <a:t>11/16/16</a:t>
            </a:r>
            <a:endParaRPr lang="en-US" sz="2000" b="1" dirty="0"/>
          </a:p>
        </p:txBody>
      </p:sp>
    </p:spTree>
    <p:extLst>
      <p:ext uri="{BB962C8B-B14F-4D97-AF65-F5344CB8AC3E}">
        <p14:creationId xmlns:p14="http://schemas.microsoft.com/office/powerpoint/2010/main" val="1626955853"/>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normAutofit fontScale="92500" lnSpcReduction="10000"/>
          </a:bodyPr>
          <a:lstStyle/>
          <a:p>
            <a:pPr marL="120650" indent="0" algn="ctr">
              <a:buNone/>
            </a:pPr>
            <a:endParaRPr lang="en-US" sz="1000" b="1" dirty="0" smtClean="0"/>
          </a:p>
          <a:p>
            <a:pPr marL="120650" indent="0" algn="ctr">
              <a:buNone/>
            </a:pPr>
            <a:r>
              <a:rPr lang="en-US" sz="3600" b="1" dirty="0" smtClean="0"/>
              <a:t>Are you ready for peer review/edit?</a:t>
            </a:r>
          </a:p>
          <a:p>
            <a:pPr marL="120650" indent="0" algn="ctr">
              <a:buNone/>
            </a:pPr>
            <a:endParaRPr lang="en-US" sz="3600" b="1" dirty="0"/>
          </a:p>
          <a:p>
            <a:pPr marL="120650" indent="0" algn="ctr">
              <a:buNone/>
            </a:pPr>
            <a:r>
              <a:rPr lang="en-US" sz="3600" b="1" dirty="0" smtClean="0"/>
              <a:t>If not, move to the left side of the room.</a:t>
            </a:r>
          </a:p>
          <a:p>
            <a:pPr marL="120650" indent="0" algn="ctr">
              <a:buNone/>
            </a:pPr>
            <a:endParaRPr lang="en-US" sz="3600" b="1" dirty="0"/>
          </a:p>
          <a:p>
            <a:pPr marL="120650" indent="0" algn="ctr">
              <a:buNone/>
            </a:pPr>
            <a:r>
              <a:rPr lang="en-US" sz="3600" b="1" dirty="0" smtClean="0"/>
              <a:t>If so, move to the right side of the room.</a:t>
            </a:r>
          </a:p>
          <a:p>
            <a:pPr marL="120650" indent="0" algn="ctr">
              <a:buNone/>
            </a:pPr>
            <a:endParaRPr lang="en-US" sz="3600" b="1" dirty="0"/>
          </a:p>
          <a:p>
            <a:pPr marL="120650" indent="0" algn="ctr">
              <a:buNone/>
            </a:pPr>
            <a:r>
              <a:rPr lang="en-US" sz="3600" b="1" dirty="0" smtClean="0"/>
              <a:t>Let’s get started!</a:t>
            </a:r>
          </a:p>
          <a:p>
            <a:pPr marL="120650" indent="0" algn="ctr">
              <a:buNone/>
            </a:pPr>
            <a:endParaRPr lang="en-US" sz="3600" b="1" dirty="0"/>
          </a:p>
          <a:p>
            <a:pPr marL="120650" indent="0" algn="ctr">
              <a:buNone/>
            </a:pPr>
            <a:r>
              <a:rPr lang="en-US" sz="4800" b="1" dirty="0" smtClean="0"/>
              <a:t> </a:t>
            </a:r>
            <a:endParaRPr lang="en-US" sz="4800" b="1" dirty="0" smtClean="0"/>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11/17/16</a:t>
            </a:r>
            <a:endParaRPr lang="en-US" sz="2000" b="1" dirty="0"/>
          </a:p>
        </p:txBody>
      </p:sp>
    </p:spTree>
    <p:extLst>
      <p:ext uri="{BB962C8B-B14F-4D97-AF65-F5344CB8AC3E}">
        <p14:creationId xmlns:p14="http://schemas.microsoft.com/office/powerpoint/2010/main" val="200475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139033033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Today, you will be reviewing and helping to edit a partner’s rough draft. You will be using the review/edit forms given.</a:t>
            </a:r>
          </a:p>
          <a:p>
            <a:r>
              <a:rPr lang="en-US" b="1" dirty="0" smtClean="0"/>
              <a:t>You will be reading through your partner’s work several times; each time with a different focus.</a:t>
            </a:r>
          </a:p>
          <a:p>
            <a:r>
              <a:rPr lang="en-US" b="1" dirty="0" smtClean="0"/>
              <a:t>Please be as careful and attentive to their work as you would hope they would be to yours! </a:t>
            </a:r>
          </a:p>
          <a:p>
            <a:r>
              <a:rPr lang="en-US" b="1" dirty="0" smtClean="0"/>
              <a:t>REMEMBER…YOU COULD SAVE THEIR GRADE AND THEY COULD SAVE YOURS!</a:t>
            </a:r>
            <a:endParaRPr lang="en-US" b="1" dirty="0"/>
          </a:p>
        </p:txBody>
      </p:sp>
    </p:spTree>
    <p:extLst>
      <p:ext uri="{BB962C8B-B14F-4D97-AF65-F5344CB8AC3E}">
        <p14:creationId xmlns:p14="http://schemas.microsoft.com/office/powerpoint/2010/main" val="5130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American Flag Stands for Tolerance</a:t>
            </a:r>
            <a:endParaRPr lang="en-US" b="1" dirty="0"/>
          </a:p>
        </p:txBody>
      </p:sp>
      <p:sp>
        <p:nvSpPr>
          <p:cNvPr id="3" name="Content Placeholder 2"/>
          <p:cNvSpPr>
            <a:spLocks noGrp="1"/>
          </p:cNvSpPr>
          <p:nvPr>
            <p:ph idx="1"/>
          </p:nvPr>
        </p:nvSpPr>
        <p:spPr>
          <a:xfrm>
            <a:off x="457200" y="1219200"/>
            <a:ext cx="8229600" cy="5105400"/>
          </a:xfrm>
        </p:spPr>
        <p:txBody>
          <a:bodyPr/>
          <a:lstStyle/>
          <a:p>
            <a:pPr marL="514350" indent="-457200"/>
            <a:r>
              <a:rPr lang="en-US" b="1" dirty="0" smtClean="0"/>
              <a:t>The </a:t>
            </a:r>
            <a:r>
              <a:rPr lang="en-US" b="1" i="1" dirty="0" smtClean="0"/>
              <a:t>editorial</a:t>
            </a:r>
            <a:r>
              <a:rPr lang="en-US" b="1" dirty="0" smtClean="0"/>
              <a:t>, “American Flag Stands for Tolerance” was written by Ronald J. Allen and published in the Chicago Tribune on June 30, 1989.</a:t>
            </a:r>
          </a:p>
          <a:p>
            <a:pPr marL="914400" lvl="1" indent="-457200"/>
            <a:r>
              <a:rPr lang="en-US" b="1" dirty="0" smtClean="0"/>
              <a:t>An editorial is a newspaper article written to express an opinion on a topical issue.</a:t>
            </a:r>
          </a:p>
          <a:p>
            <a:pPr marL="514350" indent="-457200"/>
            <a:endParaRPr lang="en-US" b="1" dirty="0" smtClean="0"/>
          </a:p>
        </p:txBody>
      </p:sp>
    </p:spTree>
    <p:extLst>
      <p:ext uri="{BB962C8B-B14F-4D97-AF65-F5344CB8AC3E}">
        <p14:creationId xmlns:p14="http://schemas.microsoft.com/office/powerpoint/2010/main" val="392254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r>
              <a:rPr lang="en-US" b="1" dirty="0" smtClean="0"/>
              <a:t>Step 1 – Initial Read</a:t>
            </a:r>
          </a:p>
          <a:p>
            <a:pPr lvl="1"/>
            <a:r>
              <a:rPr lang="en-US" b="1" dirty="0" smtClean="0"/>
              <a:t>Read through their essay and answer the first two questions.</a:t>
            </a:r>
          </a:p>
          <a:p>
            <a:pPr lvl="2"/>
            <a:r>
              <a:rPr lang="en-US" b="1" dirty="0"/>
              <a:t>Does it seem to be complete? YES     </a:t>
            </a:r>
            <a:r>
              <a:rPr lang="en-US" b="1" dirty="0" smtClean="0"/>
              <a:t>NO</a:t>
            </a:r>
          </a:p>
          <a:p>
            <a:pPr lvl="2"/>
            <a:r>
              <a:rPr lang="en-US" b="1" dirty="0" smtClean="0"/>
              <a:t>Does </a:t>
            </a:r>
            <a:r>
              <a:rPr lang="en-US" b="1" dirty="0"/>
              <a:t>it make sense? YES    </a:t>
            </a:r>
            <a:r>
              <a:rPr lang="en-US" b="1" dirty="0" smtClean="0"/>
              <a:t>NO</a:t>
            </a:r>
          </a:p>
          <a:p>
            <a:pPr lvl="1"/>
            <a:r>
              <a:rPr lang="en-US" b="1" dirty="0" smtClean="0"/>
              <a:t>Now read it through a second time. This time be looking for:</a:t>
            </a:r>
          </a:p>
          <a:p>
            <a:pPr lvl="2"/>
            <a:r>
              <a:rPr lang="en-US" b="1" dirty="0"/>
              <a:t>E</a:t>
            </a:r>
            <a:r>
              <a:rPr lang="en-US" b="1" dirty="0" smtClean="0"/>
              <a:t>rrors </a:t>
            </a:r>
            <a:r>
              <a:rPr lang="en-US" b="1" dirty="0"/>
              <a:t>in capitalization</a:t>
            </a:r>
            <a:r>
              <a:rPr lang="en-US" b="1" dirty="0" smtClean="0"/>
              <a:t>? (</a:t>
            </a:r>
            <a:r>
              <a:rPr lang="en-US" b="1" dirty="0"/>
              <a:t>HIGHLIGHT THOSE ERRORS IN GREEN)</a:t>
            </a:r>
          </a:p>
          <a:p>
            <a:pPr lvl="2"/>
            <a:r>
              <a:rPr lang="en-US" b="1" dirty="0"/>
              <a:t>E</a:t>
            </a:r>
            <a:r>
              <a:rPr lang="en-US" b="1" dirty="0" smtClean="0"/>
              <a:t>rrors </a:t>
            </a:r>
            <a:r>
              <a:rPr lang="en-US" b="1" dirty="0"/>
              <a:t>in punctuation? </a:t>
            </a:r>
            <a:r>
              <a:rPr lang="en-US" b="1" dirty="0" smtClean="0"/>
              <a:t>(</a:t>
            </a:r>
            <a:r>
              <a:rPr lang="en-US" b="1" dirty="0"/>
              <a:t>HIGHLIGHT THOSE ERRORS IN YELLOW)</a:t>
            </a:r>
          </a:p>
          <a:p>
            <a:pPr lvl="2"/>
            <a:r>
              <a:rPr lang="en-US" b="1" dirty="0"/>
              <a:t>E</a:t>
            </a:r>
            <a:r>
              <a:rPr lang="en-US" b="1" dirty="0" smtClean="0"/>
              <a:t>rrors </a:t>
            </a:r>
            <a:r>
              <a:rPr lang="en-US" b="1" dirty="0"/>
              <a:t>in spelling</a:t>
            </a:r>
            <a:r>
              <a:rPr lang="en-US" b="1" dirty="0" smtClean="0"/>
              <a:t>? (</a:t>
            </a:r>
            <a:r>
              <a:rPr lang="en-US" b="1" dirty="0"/>
              <a:t>HIGHLIGHT THOSE ERRORS IN RED)</a:t>
            </a:r>
          </a:p>
          <a:p>
            <a:pPr lvl="2"/>
            <a:r>
              <a:rPr lang="en-US" b="1" dirty="0"/>
              <a:t>F</a:t>
            </a:r>
            <a:r>
              <a:rPr lang="en-US" b="1" dirty="0" smtClean="0"/>
              <a:t>irst </a:t>
            </a:r>
            <a:r>
              <a:rPr lang="en-US" b="1" dirty="0"/>
              <a:t>or second person language? </a:t>
            </a:r>
            <a:r>
              <a:rPr lang="en-US" b="1" dirty="0" smtClean="0"/>
              <a:t>(</a:t>
            </a:r>
            <a:r>
              <a:rPr lang="en-US" b="1" dirty="0"/>
              <a:t>HIGHLIGHT THOSE ERRORS IN BLUE)</a:t>
            </a:r>
          </a:p>
          <a:p>
            <a:pPr lvl="2"/>
            <a:r>
              <a:rPr lang="en-US" b="1" dirty="0"/>
              <a:t>S</a:t>
            </a:r>
            <a:r>
              <a:rPr lang="en-US" b="1" dirty="0" smtClean="0"/>
              <a:t>entence </a:t>
            </a:r>
            <a:r>
              <a:rPr lang="en-US" b="1" dirty="0"/>
              <a:t>fragments or run-on sentences? </a:t>
            </a:r>
            <a:r>
              <a:rPr lang="en-US" b="1" dirty="0" smtClean="0"/>
              <a:t>(</a:t>
            </a:r>
            <a:r>
              <a:rPr lang="en-US" b="1" dirty="0"/>
              <a:t>UNDERLINE THOSE SENTENCES)</a:t>
            </a:r>
          </a:p>
          <a:p>
            <a:pPr lvl="2"/>
            <a:endParaRPr lang="en-US" b="1" dirty="0"/>
          </a:p>
          <a:p>
            <a:pPr lvl="2"/>
            <a:endParaRPr lang="en-US" b="1" dirty="0"/>
          </a:p>
        </p:txBody>
      </p:sp>
    </p:spTree>
    <p:extLst>
      <p:ext uri="{BB962C8B-B14F-4D97-AF65-F5344CB8AC3E}">
        <p14:creationId xmlns:p14="http://schemas.microsoft.com/office/powerpoint/2010/main" val="417310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lnSpcReduction="10000"/>
          </a:bodyPr>
          <a:lstStyle/>
          <a:p>
            <a:r>
              <a:rPr lang="en-US" b="1" dirty="0" smtClean="0"/>
              <a:t>Step 2 – Content Read</a:t>
            </a:r>
          </a:p>
          <a:p>
            <a:pPr lvl="1"/>
            <a:r>
              <a:rPr lang="en-US" b="1" dirty="0" smtClean="0"/>
              <a:t>Read through their essay again. This time focus on the questions in part 2 of the worksheet.</a:t>
            </a:r>
          </a:p>
          <a:p>
            <a:pPr lvl="2"/>
            <a:r>
              <a:rPr lang="en-US" b="1" dirty="0" smtClean="0"/>
              <a:t>Introduction</a:t>
            </a:r>
          </a:p>
          <a:p>
            <a:pPr lvl="3"/>
            <a:r>
              <a:rPr lang="en-US" b="1" dirty="0"/>
              <a:t>Did they have a hook? YES or NO   </a:t>
            </a:r>
          </a:p>
          <a:p>
            <a:pPr lvl="3"/>
            <a:r>
              <a:rPr lang="en-US" b="1" dirty="0" smtClean="0"/>
              <a:t>Did </a:t>
            </a:r>
            <a:r>
              <a:rPr lang="en-US" b="1" dirty="0"/>
              <a:t>they give a general introduction WITHOUT too much detail? YES or NO  </a:t>
            </a:r>
          </a:p>
          <a:p>
            <a:pPr lvl="3"/>
            <a:r>
              <a:rPr lang="en-US" b="1" dirty="0"/>
              <a:t> Did they transition into the body of the essay? YES or NO</a:t>
            </a:r>
          </a:p>
          <a:p>
            <a:pPr lvl="3"/>
            <a:endParaRPr lang="en-US" b="1" dirty="0" smtClean="0"/>
          </a:p>
          <a:p>
            <a:pPr lvl="2"/>
            <a:r>
              <a:rPr lang="en-US" b="1" dirty="0" smtClean="0"/>
              <a:t>Body Paragraphs</a:t>
            </a:r>
          </a:p>
          <a:p>
            <a:pPr lvl="3"/>
            <a:r>
              <a:rPr lang="en-US" b="1" dirty="0"/>
              <a:t>Did they effectively cover all of the FACTS surrounding their protest</a:t>
            </a:r>
            <a:r>
              <a:rPr lang="en-US" b="1" dirty="0" smtClean="0"/>
              <a:t>?</a:t>
            </a:r>
          </a:p>
          <a:p>
            <a:pPr lvl="3"/>
            <a:r>
              <a:rPr lang="en-US" b="1" dirty="0"/>
              <a:t>Did they effectively cover the REACTIONS to their protest</a:t>
            </a:r>
            <a:r>
              <a:rPr lang="en-US" b="1" dirty="0" smtClean="0"/>
              <a:t>?</a:t>
            </a:r>
          </a:p>
          <a:p>
            <a:pPr lvl="3"/>
            <a:r>
              <a:rPr lang="en-US" b="1" dirty="0"/>
              <a:t>Did they effectively cover TWO similarities and differences between their protest and the current NFL protest?</a:t>
            </a:r>
            <a:endParaRPr lang="en-US" b="1" dirty="0" smtClean="0"/>
          </a:p>
          <a:p>
            <a:pPr lvl="2"/>
            <a:endParaRPr lang="en-US" b="1" dirty="0"/>
          </a:p>
          <a:p>
            <a:pPr lvl="2"/>
            <a:endParaRPr lang="en-US" b="1" dirty="0"/>
          </a:p>
        </p:txBody>
      </p:sp>
    </p:spTree>
    <p:extLst>
      <p:ext uri="{BB962C8B-B14F-4D97-AF65-F5344CB8AC3E}">
        <p14:creationId xmlns:p14="http://schemas.microsoft.com/office/powerpoint/2010/main" val="354574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2 – Content Read</a:t>
            </a:r>
          </a:p>
          <a:p>
            <a:pPr lvl="2"/>
            <a:r>
              <a:rPr lang="en-US" b="1" dirty="0" smtClean="0"/>
              <a:t>Conclusion</a:t>
            </a:r>
          </a:p>
          <a:p>
            <a:pPr lvl="3"/>
            <a:r>
              <a:rPr lang="en-US" b="1" dirty="0"/>
              <a:t>Did they summarize? YES or NO   </a:t>
            </a:r>
          </a:p>
          <a:p>
            <a:pPr lvl="3"/>
            <a:r>
              <a:rPr lang="en-US" b="1" dirty="0" smtClean="0"/>
              <a:t>Did </a:t>
            </a:r>
            <a:r>
              <a:rPr lang="en-US" b="1" dirty="0"/>
              <a:t>they clearly state their opinion on protests? YES or NO</a:t>
            </a:r>
          </a:p>
          <a:p>
            <a:pPr lvl="3"/>
            <a:endParaRPr lang="en-US" b="1" dirty="0" smtClean="0"/>
          </a:p>
          <a:p>
            <a:pPr lvl="1"/>
            <a:r>
              <a:rPr lang="en-US" b="1" dirty="0" smtClean="0"/>
              <a:t>If you answered NO to any of those questions, leave them a note explaining what you think they missed.</a:t>
            </a:r>
            <a:endParaRPr lang="en-US" b="1" dirty="0"/>
          </a:p>
          <a:p>
            <a:pPr lvl="2"/>
            <a:endParaRPr lang="en-US" b="1" dirty="0"/>
          </a:p>
          <a:p>
            <a:pPr lvl="2"/>
            <a:endParaRPr lang="en-US" b="1" dirty="0"/>
          </a:p>
        </p:txBody>
      </p:sp>
    </p:spTree>
    <p:extLst>
      <p:ext uri="{BB962C8B-B14F-4D97-AF65-F5344CB8AC3E}">
        <p14:creationId xmlns:p14="http://schemas.microsoft.com/office/powerpoint/2010/main" val="202720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3 – CITATIONS</a:t>
            </a:r>
          </a:p>
          <a:p>
            <a:pPr lvl="1"/>
            <a:r>
              <a:rPr lang="en-US" b="1" dirty="0"/>
              <a:t>FAILURE TO CITE PROPERLY COULD COST YOUR PARTNER THEIR GRADE! </a:t>
            </a:r>
            <a:endParaRPr lang="en-US" b="1" dirty="0" smtClean="0"/>
          </a:p>
          <a:p>
            <a:pPr lvl="1"/>
            <a:r>
              <a:rPr lang="en-US" b="1" dirty="0" smtClean="0"/>
              <a:t>READ </a:t>
            </a:r>
            <a:r>
              <a:rPr lang="en-US" b="1" dirty="0"/>
              <a:t>BACK THROUGH LOOKING FOR ANY INFORMATION THAT LOOKS LIKE IT CAME FROM A SOURCE. </a:t>
            </a:r>
            <a:endParaRPr lang="en-US" b="1" dirty="0" smtClean="0"/>
          </a:p>
          <a:p>
            <a:pPr lvl="1"/>
            <a:r>
              <a:rPr lang="en-US" b="1" dirty="0" smtClean="0"/>
              <a:t>IF </a:t>
            </a:r>
            <a:r>
              <a:rPr lang="en-US" b="1" dirty="0"/>
              <a:t>YOU SEE ANYTHING THAT LOOKS LIKE IT SHOULD BE CITED AND ISN’T, HIGHLIGHT THOSE SENTENCES IN PINK</a:t>
            </a:r>
            <a:r>
              <a:rPr lang="en-US" b="1" dirty="0" smtClean="0"/>
              <a:t>!!!</a:t>
            </a:r>
            <a:endParaRPr lang="en-US" b="1" dirty="0"/>
          </a:p>
          <a:p>
            <a:pPr lvl="2"/>
            <a:endParaRPr lang="en-US" b="1" dirty="0"/>
          </a:p>
          <a:p>
            <a:pPr lvl="2"/>
            <a:endParaRPr lang="en-US" b="1" dirty="0"/>
          </a:p>
        </p:txBody>
      </p:sp>
    </p:spTree>
    <p:extLst>
      <p:ext uri="{BB962C8B-B14F-4D97-AF65-F5344CB8AC3E}">
        <p14:creationId xmlns:p14="http://schemas.microsoft.com/office/powerpoint/2010/main" val="172661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4 – General Notes</a:t>
            </a:r>
          </a:p>
          <a:p>
            <a:pPr lvl="1"/>
            <a:r>
              <a:rPr lang="en-US" b="1" dirty="0"/>
              <a:t>Leave your partner notes about anything you noticed that you think they could improve upon: </a:t>
            </a:r>
            <a:endParaRPr lang="en-US" b="1" dirty="0" smtClean="0"/>
          </a:p>
          <a:p>
            <a:pPr lvl="2"/>
            <a:r>
              <a:rPr lang="en-US" b="1" dirty="0"/>
              <a:t>U</a:t>
            </a:r>
            <a:r>
              <a:rPr lang="en-US" b="1" dirty="0" smtClean="0"/>
              <a:t>nclear wording</a:t>
            </a:r>
          </a:p>
          <a:p>
            <a:pPr lvl="2"/>
            <a:r>
              <a:rPr lang="en-US" b="1" dirty="0"/>
              <a:t>C</a:t>
            </a:r>
            <a:r>
              <a:rPr lang="en-US" b="1" dirty="0" smtClean="0"/>
              <a:t>onfusing sentences</a:t>
            </a:r>
          </a:p>
          <a:p>
            <a:pPr lvl="2"/>
            <a:r>
              <a:rPr lang="en-US" b="1" dirty="0"/>
              <a:t>I</a:t>
            </a:r>
            <a:r>
              <a:rPr lang="en-US" b="1" dirty="0" smtClean="0"/>
              <a:t>ncorrect </a:t>
            </a:r>
            <a:r>
              <a:rPr lang="en-US" b="1" dirty="0" smtClean="0"/>
              <a:t>information</a:t>
            </a:r>
            <a:endParaRPr lang="en-US" b="1" dirty="0" smtClean="0"/>
          </a:p>
          <a:p>
            <a:pPr lvl="2"/>
            <a:r>
              <a:rPr lang="en-US" b="1" dirty="0"/>
              <a:t>A</a:t>
            </a:r>
            <a:r>
              <a:rPr lang="en-US" b="1" dirty="0" smtClean="0"/>
              <a:t>nything </a:t>
            </a:r>
            <a:r>
              <a:rPr lang="en-US" b="1" dirty="0"/>
              <a:t>else you see that you think needs attention.</a:t>
            </a:r>
          </a:p>
          <a:p>
            <a:pPr lvl="2"/>
            <a:endParaRPr lang="en-US" b="1" dirty="0"/>
          </a:p>
          <a:p>
            <a:pPr lvl="2"/>
            <a:endParaRPr lang="en-US" b="1" dirty="0"/>
          </a:p>
        </p:txBody>
      </p:sp>
    </p:spTree>
    <p:extLst>
      <p:ext uri="{BB962C8B-B14F-4D97-AF65-F5344CB8AC3E}">
        <p14:creationId xmlns:p14="http://schemas.microsoft.com/office/powerpoint/2010/main" val="381604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Peer Review/Edit</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Step 5 – Conversation</a:t>
            </a:r>
          </a:p>
          <a:p>
            <a:pPr lvl="1"/>
            <a:r>
              <a:rPr lang="en-US" b="1" dirty="0" smtClean="0"/>
              <a:t>Take the next few minutes and TALK to your partner about the things you noted in their writing. </a:t>
            </a:r>
          </a:p>
          <a:p>
            <a:pPr lvl="1"/>
            <a:r>
              <a:rPr lang="en-US" b="1" dirty="0" smtClean="0"/>
              <a:t>Point out those things that you feel are CRITICAL to them getting a better grade!</a:t>
            </a:r>
            <a:endParaRPr lang="en-US" b="1" dirty="0"/>
          </a:p>
          <a:p>
            <a:pPr lvl="2"/>
            <a:endParaRPr lang="en-US" b="1" dirty="0"/>
          </a:p>
          <a:p>
            <a:pPr lvl="2"/>
            <a:endParaRPr lang="en-US" b="1" dirty="0"/>
          </a:p>
        </p:txBody>
      </p:sp>
    </p:spTree>
    <p:extLst>
      <p:ext uri="{BB962C8B-B14F-4D97-AF65-F5344CB8AC3E}">
        <p14:creationId xmlns:p14="http://schemas.microsoft.com/office/powerpoint/2010/main" val="178186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5486400"/>
          </a:xfrm>
        </p:spPr>
        <p:txBody>
          <a:bodyPr>
            <a:normAutofit/>
          </a:bodyPr>
          <a:lstStyle/>
          <a:p>
            <a:pPr marL="0" indent="0" algn="ctr">
              <a:buNone/>
            </a:pPr>
            <a:r>
              <a:rPr lang="en-US" sz="5400" b="1" dirty="0" smtClean="0"/>
              <a:t>Work on editing/revising/ rewriting.</a:t>
            </a:r>
          </a:p>
          <a:p>
            <a:pPr marL="0" indent="0" algn="ctr">
              <a:buNone/>
            </a:pPr>
            <a:r>
              <a:rPr lang="en-US" sz="5400" b="1" dirty="0" smtClean="0"/>
              <a:t>All essays will be DUE by the end of the period</a:t>
            </a:r>
          </a:p>
          <a:p>
            <a:pPr marL="0" indent="0" algn="ctr">
              <a:buNone/>
            </a:pPr>
            <a:r>
              <a:rPr lang="en-US" sz="5400" b="1" dirty="0" smtClean="0"/>
              <a:t>TOMORROW</a:t>
            </a:r>
            <a:endParaRPr lang="en-US" sz="9600" b="1" dirty="0" smtClean="0"/>
          </a:p>
          <a:p>
            <a:pPr marL="0" indent="0" algn="ctr">
              <a:buNone/>
            </a:pPr>
            <a:endParaRPr lang="en-US" sz="5400" b="1" dirty="0"/>
          </a:p>
        </p:txBody>
      </p:sp>
      <p:sp>
        <p:nvSpPr>
          <p:cNvPr id="4" name="TextBox 3"/>
          <p:cNvSpPr txBox="1"/>
          <p:nvPr/>
        </p:nvSpPr>
        <p:spPr>
          <a:xfrm>
            <a:off x="7239000" y="300960"/>
            <a:ext cx="1184940" cy="400110"/>
          </a:xfrm>
          <a:prstGeom prst="rect">
            <a:avLst/>
          </a:prstGeom>
          <a:noFill/>
        </p:spPr>
        <p:txBody>
          <a:bodyPr wrap="none" rtlCol="0">
            <a:spAutoFit/>
          </a:bodyPr>
          <a:lstStyle/>
          <a:p>
            <a:r>
              <a:rPr lang="en-US" sz="2000" b="1" dirty="0" smtClean="0"/>
              <a:t>11/17/16</a:t>
            </a:r>
            <a:endParaRPr lang="en-US" sz="2000" b="1" dirty="0"/>
          </a:p>
        </p:txBody>
      </p:sp>
    </p:spTree>
    <p:extLst>
      <p:ext uri="{BB962C8B-B14F-4D97-AF65-F5344CB8AC3E}">
        <p14:creationId xmlns:p14="http://schemas.microsoft.com/office/powerpoint/2010/main" val="1164362675"/>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a:t>
            </a:r>
            <a:endParaRPr lang="en-US" b="1" dirty="0"/>
          </a:p>
        </p:txBody>
      </p:sp>
      <p:sp>
        <p:nvSpPr>
          <p:cNvPr id="3" name="Content Placeholder 2"/>
          <p:cNvSpPr>
            <a:spLocks noGrp="1"/>
          </p:cNvSpPr>
          <p:nvPr>
            <p:ph idx="1"/>
          </p:nvPr>
        </p:nvSpPr>
        <p:spPr>
          <a:xfrm>
            <a:off x="457200" y="914400"/>
            <a:ext cx="8229600" cy="5334000"/>
          </a:xfrm>
        </p:spPr>
        <p:txBody>
          <a:bodyPr>
            <a:normAutofit fontScale="85000" lnSpcReduction="20000"/>
          </a:bodyPr>
          <a:lstStyle/>
          <a:p>
            <a:pPr marL="0" indent="0" algn="ctr">
              <a:buNone/>
            </a:pPr>
            <a:endParaRPr lang="en-US" sz="5400" b="1" dirty="0" smtClean="0"/>
          </a:p>
          <a:p>
            <a:pPr marL="0" indent="0" algn="ctr">
              <a:buNone/>
            </a:pPr>
            <a:r>
              <a:rPr lang="en-US" sz="9600" b="1" dirty="0" smtClean="0"/>
              <a:t>WRITE/EDIT/ REVISE</a:t>
            </a:r>
          </a:p>
          <a:p>
            <a:pPr marL="0" indent="0" algn="ctr">
              <a:buNone/>
            </a:pPr>
            <a:r>
              <a:rPr lang="en-US" sz="7000" b="1" dirty="0" smtClean="0"/>
              <a:t>and DOUBLE-CHECK CITATIONS AND WORKS CITED!</a:t>
            </a:r>
          </a:p>
          <a:p>
            <a:pPr marL="0" indent="0" algn="ctr">
              <a:buNone/>
            </a:pPr>
            <a:endParaRPr lang="en-US" sz="9600" b="1" dirty="0" smtClean="0"/>
          </a:p>
          <a:p>
            <a:pPr marL="0" indent="0" algn="ctr">
              <a:buNone/>
            </a:pPr>
            <a:endParaRPr lang="en-US" sz="5400" b="1" dirty="0"/>
          </a:p>
        </p:txBody>
      </p:sp>
      <p:sp>
        <p:nvSpPr>
          <p:cNvPr id="4" name="TextBox 3"/>
          <p:cNvSpPr txBox="1"/>
          <p:nvPr/>
        </p:nvSpPr>
        <p:spPr>
          <a:xfrm>
            <a:off x="7239000" y="300960"/>
            <a:ext cx="1184940" cy="400110"/>
          </a:xfrm>
          <a:prstGeom prst="rect">
            <a:avLst/>
          </a:prstGeom>
          <a:noFill/>
        </p:spPr>
        <p:txBody>
          <a:bodyPr wrap="none" rtlCol="0">
            <a:spAutoFit/>
          </a:bodyPr>
          <a:lstStyle/>
          <a:p>
            <a:r>
              <a:rPr lang="en-US" sz="2000" b="1" dirty="0" smtClean="0"/>
              <a:t>11/18/16</a:t>
            </a:r>
            <a:endParaRPr lang="en-US" sz="2000" b="1" dirty="0"/>
          </a:p>
        </p:txBody>
      </p:sp>
    </p:spTree>
    <p:extLst>
      <p:ext uri="{BB962C8B-B14F-4D97-AF65-F5344CB8AC3E}">
        <p14:creationId xmlns:p14="http://schemas.microsoft.com/office/powerpoint/2010/main" val="996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4400" b="1" dirty="0"/>
              <a:t>FAILURE TO CITE PROPERLY, including parentheticals and a properly formatted Works Cited page, is considered PLAGIARISM and will result in a ZERO on this assignment as per the course syllabus and English Department policy.</a:t>
            </a:r>
          </a:p>
          <a:p>
            <a:endParaRPr lang="en-US" dirty="0"/>
          </a:p>
        </p:txBody>
      </p:sp>
    </p:spTree>
    <p:extLst>
      <p:ext uri="{BB962C8B-B14F-4D97-AF65-F5344CB8AC3E}">
        <p14:creationId xmlns:p14="http://schemas.microsoft.com/office/powerpoint/2010/main" val="176180194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Final Checklist</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b="1" dirty="0" smtClean="0"/>
              <a:t>Have you…</a:t>
            </a:r>
          </a:p>
          <a:p>
            <a:pPr lvl="1"/>
            <a:r>
              <a:rPr lang="en-US" b="1" dirty="0" smtClean="0"/>
              <a:t>Made sure to eliminate first person language</a:t>
            </a:r>
          </a:p>
          <a:p>
            <a:pPr lvl="1"/>
            <a:r>
              <a:rPr lang="en-US" b="1" dirty="0" smtClean="0"/>
              <a:t>Double-checked to be sure you have citations everywhere they are needed</a:t>
            </a:r>
          </a:p>
          <a:p>
            <a:pPr lvl="1"/>
            <a:r>
              <a:rPr lang="en-US" b="1" dirty="0" smtClean="0"/>
              <a:t>Double-checked your Works Cited to be sure that…</a:t>
            </a:r>
          </a:p>
          <a:p>
            <a:pPr lvl="2"/>
            <a:r>
              <a:rPr lang="en-US" b="1" dirty="0" smtClean="0"/>
              <a:t>It is on its own page</a:t>
            </a:r>
          </a:p>
          <a:p>
            <a:pPr lvl="2"/>
            <a:r>
              <a:rPr lang="en-US" b="1" dirty="0" smtClean="0"/>
              <a:t>Has entries that are properly formatted</a:t>
            </a:r>
          </a:p>
          <a:p>
            <a:pPr lvl="2"/>
            <a:r>
              <a:rPr lang="en-US" b="1" dirty="0" smtClean="0"/>
              <a:t>Has entries that are not missing information</a:t>
            </a:r>
          </a:p>
          <a:p>
            <a:pPr lvl="1"/>
            <a:r>
              <a:rPr lang="en-US" b="1" dirty="0" smtClean="0"/>
              <a:t>Made sure the format of your paper, as a whole, is correct to include…</a:t>
            </a:r>
          </a:p>
          <a:p>
            <a:pPr lvl="2"/>
            <a:r>
              <a:rPr lang="en-US" b="1" dirty="0" smtClean="0"/>
              <a:t>Double spacing with NO lines between paragraphs</a:t>
            </a:r>
          </a:p>
          <a:p>
            <a:pPr lvl="2"/>
            <a:r>
              <a:rPr lang="en-US" b="1" dirty="0" smtClean="0"/>
              <a:t>Proper titling and header with page numbers</a:t>
            </a:r>
            <a:endParaRPr lang="en-US" b="1" dirty="0"/>
          </a:p>
        </p:txBody>
      </p:sp>
    </p:spTree>
    <p:extLst>
      <p:ext uri="{BB962C8B-B14F-4D97-AF65-F5344CB8AC3E}">
        <p14:creationId xmlns:p14="http://schemas.microsoft.com/office/powerpoint/2010/main" val="4283596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American Flag Stands for Tolerance</a:t>
            </a:r>
            <a:endParaRPr lang="en-US" b="1" dirty="0"/>
          </a:p>
        </p:txBody>
      </p:sp>
      <p:sp>
        <p:nvSpPr>
          <p:cNvPr id="3" name="Content Placeholder 2"/>
          <p:cNvSpPr>
            <a:spLocks noGrp="1"/>
          </p:cNvSpPr>
          <p:nvPr>
            <p:ph idx="1"/>
          </p:nvPr>
        </p:nvSpPr>
        <p:spPr>
          <a:xfrm>
            <a:off x="457200" y="914400"/>
            <a:ext cx="8229600" cy="5105400"/>
          </a:xfrm>
        </p:spPr>
        <p:txBody>
          <a:bodyPr>
            <a:normAutofit lnSpcReduction="10000"/>
          </a:bodyPr>
          <a:lstStyle/>
          <a:p>
            <a:pPr marL="514350" indent="-457200"/>
            <a:r>
              <a:rPr lang="en-US" b="1" dirty="0" smtClean="0"/>
              <a:t>As we read, look for words that help establish the </a:t>
            </a:r>
            <a:r>
              <a:rPr lang="en-US" b="1" i="1" dirty="0" smtClean="0"/>
              <a:t>tone</a:t>
            </a:r>
            <a:r>
              <a:rPr lang="en-US" b="1" dirty="0" smtClean="0"/>
              <a:t> of the editorial.</a:t>
            </a:r>
          </a:p>
          <a:p>
            <a:pPr marL="914400" lvl="1" indent="-457200"/>
            <a:r>
              <a:rPr lang="en-US" b="1" dirty="0" smtClean="0"/>
              <a:t>Tone – A writer’s attitude toward the subject, audience, and </a:t>
            </a:r>
            <a:r>
              <a:rPr lang="en-US" b="1" i="1" dirty="0" smtClean="0"/>
              <a:t>context</a:t>
            </a:r>
            <a:r>
              <a:rPr lang="en-US" b="1" dirty="0" smtClean="0"/>
              <a:t> of the writing.</a:t>
            </a:r>
          </a:p>
          <a:p>
            <a:pPr marL="914400" lvl="1" indent="-457200"/>
            <a:r>
              <a:rPr lang="en-US" b="1" dirty="0" smtClean="0"/>
              <a:t>Context – The situation for which a piece of writing is created.</a:t>
            </a:r>
          </a:p>
          <a:p>
            <a:pPr marL="514350" indent="-457200"/>
            <a:r>
              <a:rPr lang="en-US" b="1" dirty="0" smtClean="0"/>
              <a:t>Look for words that have a strong </a:t>
            </a:r>
            <a:r>
              <a:rPr lang="en-US" b="1" i="1" dirty="0" smtClean="0"/>
              <a:t>connotative meaning</a:t>
            </a:r>
            <a:r>
              <a:rPr lang="en-US" b="1" dirty="0" smtClean="0"/>
              <a:t>.</a:t>
            </a:r>
          </a:p>
          <a:p>
            <a:pPr marL="914400" lvl="1" indent="-457200"/>
            <a:r>
              <a:rPr lang="en-US" b="1" dirty="0" smtClean="0"/>
              <a:t>Connotative meaning – Beyond literal definition, this refers to the attitudes and feelings associated with certain words.</a:t>
            </a:r>
          </a:p>
        </p:txBody>
      </p:sp>
    </p:spTree>
    <p:extLst>
      <p:ext uri="{BB962C8B-B14F-4D97-AF65-F5344CB8AC3E}">
        <p14:creationId xmlns:p14="http://schemas.microsoft.com/office/powerpoint/2010/main" val="137320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a:buNone/>
            </a:pPr>
            <a:r>
              <a:rPr lang="en-US" sz="5400" b="1" dirty="0" smtClean="0"/>
              <a:t>All papers are due by the time the bell rings today. </a:t>
            </a:r>
          </a:p>
          <a:p>
            <a:pPr marL="0" indent="0" algn="ctr">
              <a:buNone/>
            </a:pPr>
            <a:r>
              <a:rPr lang="en-US" sz="5400" b="1" dirty="0" smtClean="0"/>
              <a:t>Anything not turned in by then will be considered late and lose points.</a:t>
            </a:r>
          </a:p>
        </p:txBody>
      </p:sp>
    </p:spTree>
    <p:extLst>
      <p:ext uri="{BB962C8B-B14F-4D97-AF65-F5344CB8AC3E}">
        <p14:creationId xmlns:p14="http://schemas.microsoft.com/office/powerpoint/2010/main" val="1948777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American Flag Stands for Tolerance</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Let’s read…</a:t>
            </a:r>
          </a:p>
          <a:p>
            <a:r>
              <a:rPr lang="en-US" b="1" dirty="0" smtClean="0"/>
              <a:t>Go to your digital textbook and open to page 18.</a:t>
            </a:r>
          </a:p>
          <a:p>
            <a:r>
              <a:rPr lang="en-US" b="1" dirty="0" smtClean="0"/>
              <a:t>Now you have some questions to answer…</a:t>
            </a:r>
          </a:p>
          <a:p>
            <a:pPr lvl="1"/>
            <a:r>
              <a:rPr lang="en-US" b="1" dirty="0" smtClean="0"/>
              <a:t>Open Google Classroom and find the assignment “Analyzing the Text – American Flag”</a:t>
            </a:r>
          </a:p>
          <a:p>
            <a:pPr marL="457200" lvl="1" indent="0">
              <a:buNone/>
            </a:pPr>
            <a:endParaRPr lang="en-US" b="1" dirty="0" smtClean="0"/>
          </a:p>
        </p:txBody>
      </p:sp>
    </p:spTree>
    <p:extLst>
      <p:ext uri="{BB962C8B-B14F-4D97-AF65-F5344CB8AC3E}">
        <p14:creationId xmlns:p14="http://schemas.microsoft.com/office/powerpoint/2010/main" val="42828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b="1" dirty="0" smtClean="0"/>
              <a:t>Analyzing the Text – American Flag</a:t>
            </a:r>
          </a:p>
          <a:p>
            <a:pPr marL="0" indent="0" algn="ctr">
              <a:buNone/>
            </a:pPr>
            <a:r>
              <a:rPr lang="en-US" b="1" dirty="0" smtClean="0"/>
              <a:t>DUE BY THE END OF THE PERIOD TOMORROW!</a:t>
            </a:r>
          </a:p>
          <a:p>
            <a:pPr marL="0" indent="0" algn="ctr">
              <a:buNone/>
            </a:pPr>
            <a:endParaRPr lang="en-US" b="1" dirty="0" smtClean="0"/>
          </a:p>
          <a:p>
            <a:r>
              <a:rPr lang="en-US" b="1" dirty="0" smtClean="0"/>
              <a:t>PAY ATTENTION TO THE INSTRUCTIONS!!!</a:t>
            </a:r>
          </a:p>
          <a:p>
            <a:pPr lvl="1"/>
            <a:r>
              <a:rPr lang="en-US" b="1" dirty="0" smtClean="0"/>
              <a:t>All questions must be answered IN COMPLETE SENTENCE FORM. </a:t>
            </a:r>
          </a:p>
          <a:p>
            <a:pPr lvl="1"/>
            <a:r>
              <a:rPr lang="en-US" b="1" dirty="0" smtClean="0"/>
              <a:t>Support your answers with EVIDENCE from the text. </a:t>
            </a:r>
          </a:p>
          <a:p>
            <a:pPr lvl="1"/>
            <a:r>
              <a:rPr lang="en-US" b="1" dirty="0" smtClean="0"/>
              <a:t>Cite by AUTHOR’S LAST NAME and PARAGRAPH NUMBER whenever necessary!</a:t>
            </a:r>
          </a:p>
          <a:p>
            <a:pPr lvl="1"/>
            <a:endParaRPr lang="en-US" b="1" dirty="0" smtClean="0"/>
          </a:p>
          <a:p>
            <a:pPr marL="457200" lvl="1" indent="0">
              <a:buNone/>
            </a:pPr>
            <a:endParaRPr lang="en-US" b="1" dirty="0" smtClean="0"/>
          </a:p>
        </p:txBody>
      </p:sp>
    </p:spTree>
    <p:extLst>
      <p:ext uri="{BB962C8B-B14F-4D97-AF65-F5344CB8AC3E}">
        <p14:creationId xmlns:p14="http://schemas.microsoft.com/office/powerpoint/2010/main" val="387222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Do you think Allen’s word choices affected the tone of his editorial? How? </a:t>
            </a:r>
          </a:p>
          <a:p>
            <a:pPr marL="0" indent="0" algn="ctr">
              <a:buNone/>
            </a:pPr>
            <a:r>
              <a:rPr lang="en-US" sz="4000" b="1" dirty="0" smtClean="0"/>
              <a:t>Give an example of a choice he made that affected the tone.</a:t>
            </a:r>
            <a:endParaRPr lang="en-US" sz="40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10/20/16</a:t>
            </a:r>
            <a:endParaRPr lang="en-US" b="1" dirty="0"/>
          </a:p>
        </p:txBody>
      </p:sp>
    </p:spTree>
    <p:extLst>
      <p:ext uri="{BB962C8B-B14F-4D97-AF65-F5344CB8AC3E}">
        <p14:creationId xmlns:p14="http://schemas.microsoft.com/office/powerpoint/2010/main" val="2742507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Which one of the two pieces we read this week would say makes a stronger point? What is it about it that makes it have more of an impact?</a:t>
            </a:r>
            <a:endParaRPr lang="en-US" sz="3600" b="1" dirty="0"/>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10/21/16</a:t>
            </a:r>
            <a:endParaRPr lang="en-US" b="1" dirty="0"/>
          </a:p>
        </p:txBody>
      </p:sp>
    </p:spTree>
    <p:extLst>
      <p:ext uri="{BB962C8B-B14F-4D97-AF65-F5344CB8AC3E}">
        <p14:creationId xmlns:p14="http://schemas.microsoft.com/office/powerpoint/2010/main" val="258250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What do you think of when you see the American flag? </a:t>
            </a:r>
          </a:p>
          <a:p>
            <a:pPr marL="0" indent="0" algn="ctr">
              <a:buNone/>
            </a:pPr>
            <a:r>
              <a:rPr lang="en-US" sz="3600" b="1" dirty="0" smtClean="0"/>
              <a:t>What does it symbolize to you? </a:t>
            </a:r>
          </a:p>
          <a:p>
            <a:pPr marL="0" indent="0" algn="ctr">
              <a:buNone/>
            </a:pPr>
            <a:r>
              <a:rPr lang="en-US" sz="3600" b="1" dirty="0" smtClean="0"/>
              <a:t>Do you believe it is worthy of respect?</a:t>
            </a:r>
          </a:p>
          <a:p>
            <a:pPr marL="0" indent="0" algn="ctr">
              <a:buNone/>
            </a:pPr>
            <a:r>
              <a:rPr lang="en-US" sz="3600" b="1" dirty="0" smtClean="0"/>
              <a:t>Why?</a:t>
            </a:r>
            <a:endParaRPr lang="en-US" sz="3600" b="1" dirty="0"/>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10/19/16</a:t>
            </a:r>
            <a:endParaRPr lang="en-US" b="1" dirty="0"/>
          </a:p>
        </p:txBody>
      </p:sp>
    </p:spTree>
    <p:extLst>
      <p:ext uri="{BB962C8B-B14F-4D97-AF65-F5344CB8AC3E}">
        <p14:creationId xmlns:p14="http://schemas.microsoft.com/office/powerpoint/2010/main" val="2887712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Which one of the two pieces we read this week would say makes a stronger point? What is it about it that makes it have more of an impact?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10/21/16</a:t>
            </a:r>
            <a:endParaRPr lang="en-US" b="1" dirty="0"/>
          </a:p>
        </p:txBody>
      </p:sp>
    </p:spTree>
    <p:extLst>
      <p:ext uri="{BB962C8B-B14F-4D97-AF65-F5344CB8AC3E}">
        <p14:creationId xmlns:p14="http://schemas.microsoft.com/office/powerpoint/2010/main" val="2181713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a Supreme Court opinion,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CCSS.ELA-LITERACY.RI.9-10.9, CCSS.ELA-LITERACY.RI.9-10.1, CCSS.ELA-LITERACY.RI.9-10.5, CCSS.ELA-LITERACY.RI.9-10.4</a:t>
            </a:r>
            <a:endParaRPr lang="en-US" sz="2400" b="1" dirty="0"/>
          </a:p>
        </p:txBody>
      </p:sp>
    </p:spTree>
    <p:extLst>
      <p:ext uri="{BB962C8B-B14F-4D97-AF65-F5344CB8AC3E}">
        <p14:creationId xmlns:p14="http://schemas.microsoft.com/office/powerpoint/2010/main" val="2021933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Question Review</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b="1" dirty="0" smtClean="0"/>
              <a:t>We are going to take time today to go over the questions from this week’s reading. </a:t>
            </a:r>
          </a:p>
          <a:p>
            <a:r>
              <a:rPr lang="en-US" b="1" dirty="0" smtClean="0"/>
              <a:t>You will have the chance to write or change answers.</a:t>
            </a:r>
          </a:p>
          <a:p>
            <a:r>
              <a:rPr lang="en-US" b="1" dirty="0" smtClean="0"/>
              <a:t>All papers will be due at the end of the period.</a:t>
            </a:r>
            <a:endParaRPr lang="en-US" b="1" dirty="0"/>
          </a:p>
        </p:txBody>
      </p:sp>
    </p:spTree>
    <p:extLst>
      <p:ext uri="{BB962C8B-B14F-4D97-AF65-F5344CB8AC3E}">
        <p14:creationId xmlns:p14="http://schemas.microsoft.com/office/powerpoint/2010/main" val="10760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After hearing two arguments that agree that burning a flag should be legal, has your opinion changed? Do you agree or disagree?</a:t>
            </a:r>
            <a:endParaRPr lang="en-US" sz="40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10/21/16</a:t>
            </a:r>
            <a:endParaRPr lang="en-US" b="1" dirty="0"/>
          </a:p>
        </p:txBody>
      </p:sp>
    </p:spTree>
    <p:extLst>
      <p:ext uri="{BB962C8B-B14F-4D97-AF65-F5344CB8AC3E}">
        <p14:creationId xmlns:p14="http://schemas.microsoft.com/office/powerpoint/2010/main" val="3610238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Why do you think we, in our country, stand for the National Anthem? What does standing during the playing of that song mean? Do you think it is important? Why or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10/24/16</a:t>
            </a:r>
            <a:endParaRPr lang="en-US" b="1" dirty="0"/>
          </a:p>
        </p:txBody>
      </p:sp>
    </p:spTree>
    <p:extLst>
      <p:ext uri="{BB962C8B-B14F-4D97-AF65-F5344CB8AC3E}">
        <p14:creationId xmlns:p14="http://schemas.microsoft.com/office/powerpoint/2010/main" val="235627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Why do you think we, in our country, stand for the National Anthem? What does standing during the playing of that song mean? Do you think it is important? Why or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10/24/16</a:t>
            </a:r>
            <a:endParaRPr lang="en-US" b="1" dirty="0"/>
          </a:p>
        </p:txBody>
      </p:sp>
    </p:spTree>
    <p:extLst>
      <p:ext uri="{BB962C8B-B14F-4D97-AF65-F5344CB8AC3E}">
        <p14:creationId xmlns:p14="http://schemas.microsoft.com/office/powerpoint/2010/main" val="33396516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editorials on opposing sides of an issue,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CCSS.ELA-LITERACY.RI.9-10.1, CCSS.ELA-LITERACY.RI.9-10.5, CCSS.ELA-LITERACY.RI.9-10.4, CCSS.ELA-LITERACY.RI.9-10.8</a:t>
            </a:r>
            <a:endParaRPr lang="en-US" sz="2400" b="1" dirty="0"/>
          </a:p>
        </p:txBody>
      </p:sp>
    </p:spTree>
    <p:extLst>
      <p:ext uri="{BB962C8B-B14F-4D97-AF65-F5344CB8AC3E}">
        <p14:creationId xmlns:p14="http://schemas.microsoft.com/office/powerpoint/2010/main" val="760343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Currently, in the NFL, there have been a number of players who have been protesting racial issues in our country by remaining seated or kneeling down during the National Anthem. </a:t>
            </a:r>
          </a:p>
          <a:p>
            <a:r>
              <a:rPr lang="en-US" b="1" dirty="0" smtClean="0"/>
              <a:t>This is not the first protest of its kind, but it has gotten a lot of attention in the media. </a:t>
            </a:r>
          </a:p>
          <a:p>
            <a:endParaRPr lang="en-US" b="1" dirty="0"/>
          </a:p>
        </p:txBody>
      </p:sp>
    </p:spTree>
    <p:extLst>
      <p:ext uri="{BB962C8B-B14F-4D97-AF65-F5344CB8AC3E}">
        <p14:creationId xmlns:p14="http://schemas.microsoft.com/office/powerpoint/2010/main" val="400588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Today and tomorrow, you will be reading two editorial articles; one on either side of what has become a contentious issue.</a:t>
            </a:r>
          </a:p>
          <a:p>
            <a:r>
              <a:rPr lang="en-US" b="1" dirty="0" smtClean="0"/>
              <a:t>You will be analyzing the articles, looking for words that reflect </a:t>
            </a:r>
            <a:r>
              <a:rPr lang="en-US" b="1" i="1" dirty="0" smtClean="0"/>
              <a:t>tone,</a:t>
            </a:r>
            <a:r>
              <a:rPr lang="en-US" b="1" dirty="0" smtClean="0"/>
              <a:t> and answering questions about each article. </a:t>
            </a:r>
          </a:p>
          <a:p>
            <a:endParaRPr lang="en-US" b="1" dirty="0"/>
          </a:p>
        </p:txBody>
      </p:sp>
    </p:spTree>
    <p:extLst>
      <p:ext uri="{BB962C8B-B14F-4D97-AF65-F5344CB8AC3E}">
        <p14:creationId xmlns:p14="http://schemas.microsoft.com/office/powerpoint/2010/main" val="3403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Let’s do an initial read-through of the articles you have today.</a:t>
            </a:r>
          </a:p>
          <a:p>
            <a:r>
              <a:rPr lang="en-US" b="1" dirty="0" smtClean="0"/>
              <a:t>As you read through the article, look for any words or phrases you do not know or understand. UNDERLINE those words and/or phrases. </a:t>
            </a:r>
            <a:r>
              <a:rPr lang="en-US" b="1" i="1" dirty="0" smtClean="0"/>
              <a:t>(Do not highlight…we will be using highlighters in a few minutes for another purpose).</a:t>
            </a:r>
            <a:endParaRPr lang="en-US" b="1" dirty="0" smtClean="0"/>
          </a:p>
          <a:p>
            <a:endParaRPr lang="en-US" b="1" dirty="0"/>
          </a:p>
        </p:txBody>
      </p:sp>
    </p:spTree>
    <p:extLst>
      <p:ext uri="{BB962C8B-B14F-4D97-AF65-F5344CB8AC3E}">
        <p14:creationId xmlns:p14="http://schemas.microsoft.com/office/powerpoint/2010/main" val="3403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a Supreme Court opinion,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CCSS.ELA-LITERACY.RI.9-10.9, CCSS.ELA-LITERACY.RI.9-10.1, CCSS.ELA-LITERACY.RI.9-10.5, CCSS.ELA-LITERACY.RI.9-10.4</a:t>
            </a:r>
            <a:endParaRPr lang="en-US" sz="2400" b="1" dirty="0"/>
          </a:p>
        </p:txBody>
      </p:sp>
    </p:spTree>
    <p:extLst>
      <p:ext uri="{BB962C8B-B14F-4D97-AF65-F5344CB8AC3E}">
        <p14:creationId xmlns:p14="http://schemas.microsoft.com/office/powerpoint/2010/main" val="578038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Now let’s read through the articles a second time.</a:t>
            </a:r>
          </a:p>
          <a:p>
            <a:r>
              <a:rPr lang="en-US" b="1" dirty="0" smtClean="0"/>
              <a:t>This time, as you read, HIGHLIGHT any words that you think reflect the author’s TONE!</a:t>
            </a:r>
          </a:p>
          <a:p>
            <a:pPr marL="0" indent="0">
              <a:buNone/>
            </a:pPr>
            <a:endParaRPr lang="en-US" b="1" dirty="0" smtClean="0"/>
          </a:p>
          <a:p>
            <a:endParaRPr lang="en-US" b="1" dirty="0"/>
          </a:p>
        </p:txBody>
      </p:sp>
    </p:spTree>
    <p:extLst>
      <p:ext uri="{BB962C8B-B14F-4D97-AF65-F5344CB8AC3E}">
        <p14:creationId xmlns:p14="http://schemas.microsoft.com/office/powerpoint/2010/main" val="3403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Now let’s read through the articles a third time.</a:t>
            </a:r>
          </a:p>
          <a:p>
            <a:r>
              <a:rPr lang="en-US" b="1" dirty="0" smtClean="0"/>
              <a:t>When you are done, open your </a:t>
            </a:r>
            <a:r>
              <a:rPr lang="en-US" b="1" dirty="0" err="1" smtClean="0"/>
              <a:t>chromebooks</a:t>
            </a:r>
            <a:r>
              <a:rPr lang="en-US" b="1" dirty="0" smtClean="0"/>
              <a:t>, go to Google classroom, and find the assignment for the article you read today.</a:t>
            </a:r>
          </a:p>
          <a:p>
            <a:pPr marL="0" indent="0">
              <a:buNone/>
            </a:pPr>
            <a:endParaRPr lang="en-US" b="1" dirty="0" smtClean="0"/>
          </a:p>
          <a:p>
            <a:pPr marL="0" indent="0">
              <a:buNone/>
            </a:pPr>
            <a:endParaRPr lang="en-US" b="1" dirty="0" smtClean="0"/>
          </a:p>
          <a:p>
            <a:endParaRPr lang="en-US" b="1" dirty="0"/>
          </a:p>
        </p:txBody>
      </p:sp>
    </p:spTree>
    <p:extLst>
      <p:ext uri="{BB962C8B-B14F-4D97-AF65-F5344CB8AC3E}">
        <p14:creationId xmlns:p14="http://schemas.microsoft.com/office/powerpoint/2010/main" val="38571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b="1" dirty="0" smtClean="0"/>
              <a:t>Pro or Con Analysis</a:t>
            </a:r>
          </a:p>
          <a:p>
            <a:pPr marL="0" indent="0" algn="ctr">
              <a:buNone/>
            </a:pPr>
            <a:r>
              <a:rPr lang="en-US" b="1" dirty="0" smtClean="0"/>
              <a:t>DUE BY 7:00 A.M. THURSDAY!</a:t>
            </a:r>
          </a:p>
          <a:p>
            <a:pPr marL="0" indent="0" algn="ctr">
              <a:buNone/>
            </a:pPr>
            <a:endParaRPr lang="en-US" b="1" dirty="0" smtClean="0"/>
          </a:p>
          <a:p>
            <a:r>
              <a:rPr lang="en-US" b="1" dirty="0" smtClean="0"/>
              <a:t>PAY ATTENTION TO THE INSTRUCTIONS!!!</a:t>
            </a:r>
          </a:p>
          <a:p>
            <a:pPr lvl="1"/>
            <a:r>
              <a:rPr lang="en-US" b="1" dirty="0" smtClean="0"/>
              <a:t>All questions must be answered IN COMPLETE SENTENCE FORM. </a:t>
            </a:r>
          </a:p>
          <a:p>
            <a:pPr lvl="1"/>
            <a:r>
              <a:rPr lang="en-US" b="1" dirty="0" smtClean="0"/>
              <a:t>Support your answers with EVIDENCE from the text. </a:t>
            </a:r>
          </a:p>
          <a:p>
            <a:pPr lvl="1"/>
            <a:r>
              <a:rPr lang="en-US" b="1" dirty="0" smtClean="0"/>
              <a:t>Cite by AUTHOR’S LAST NAME and PARAGRAPH NUMBER whenever necessary!</a:t>
            </a:r>
          </a:p>
          <a:p>
            <a:pPr lvl="1"/>
            <a:endParaRPr lang="en-US" b="1" dirty="0" smtClean="0"/>
          </a:p>
          <a:p>
            <a:pPr marL="457200" lvl="1" indent="0">
              <a:buNone/>
            </a:pPr>
            <a:endParaRPr lang="en-US" b="1" dirty="0" smtClean="0"/>
          </a:p>
        </p:txBody>
      </p:sp>
    </p:spTree>
    <p:extLst>
      <p:ext uri="{BB962C8B-B14F-4D97-AF65-F5344CB8AC3E}">
        <p14:creationId xmlns:p14="http://schemas.microsoft.com/office/powerpoint/2010/main" val="279052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Which article did you read today?</a:t>
            </a:r>
          </a:p>
          <a:p>
            <a:pPr marL="0" indent="0" algn="ctr">
              <a:buNone/>
            </a:pPr>
            <a:r>
              <a:rPr lang="en-US" sz="3600" b="1" dirty="0" smtClean="0"/>
              <a:t>BEFORE you read, did you agree or disagree with the author?</a:t>
            </a:r>
          </a:p>
          <a:p>
            <a:pPr marL="0" indent="0" algn="ctr">
              <a:buNone/>
            </a:pPr>
            <a:r>
              <a:rPr lang="en-US" sz="3600" b="1" dirty="0" smtClean="0"/>
              <a:t>AFTER you read, did you change your opinion at all? Why or why not?</a:t>
            </a:r>
          </a:p>
          <a:p>
            <a:pPr marL="0" indent="0" algn="ctr">
              <a:buNone/>
            </a:pPr>
            <a:r>
              <a:rPr lang="en-US" sz="3600" b="1" dirty="0" smtClean="0"/>
              <a:t>Do you feel that the author made a strong argument?</a:t>
            </a:r>
            <a:endParaRPr lang="en-US" sz="36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10/24/16</a:t>
            </a:r>
            <a:endParaRPr lang="en-US" b="1" dirty="0"/>
          </a:p>
        </p:txBody>
      </p:sp>
    </p:spTree>
    <p:extLst>
      <p:ext uri="{BB962C8B-B14F-4D97-AF65-F5344CB8AC3E}">
        <p14:creationId xmlns:p14="http://schemas.microsoft.com/office/powerpoint/2010/main" val="3851670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What does the word patriotism mean to you? What do you think of when you hear that word? Is the idea of patriotism something that we should value? Why or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10/25/16</a:t>
            </a:r>
            <a:endParaRPr lang="en-US" b="1" dirty="0"/>
          </a:p>
        </p:txBody>
      </p:sp>
    </p:spTree>
    <p:extLst>
      <p:ext uri="{BB962C8B-B14F-4D97-AF65-F5344CB8AC3E}">
        <p14:creationId xmlns:p14="http://schemas.microsoft.com/office/powerpoint/2010/main" val="69591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What does the word patriotism mean to you? What do you think of when you hear that word? Is the idea of patriotism something that we should value? Why or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10/25/16</a:t>
            </a:r>
            <a:endParaRPr lang="en-US" b="1" dirty="0"/>
          </a:p>
        </p:txBody>
      </p:sp>
    </p:spTree>
    <p:extLst>
      <p:ext uri="{BB962C8B-B14F-4D97-AF65-F5344CB8AC3E}">
        <p14:creationId xmlns:p14="http://schemas.microsoft.com/office/powerpoint/2010/main" val="2075142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editorials on opposing sides of an issue,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CCSS.ELA-LITERACY.RI.9-10.1, CCSS.ELA-LITERACY.RI.9-10.5, CCSS.ELA-LITERACY.RI.9-10.4, CCSS.ELA-LITERACY.RI.9-10.8</a:t>
            </a:r>
            <a:endParaRPr lang="en-US" sz="2400" b="1" dirty="0"/>
          </a:p>
        </p:txBody>
      </p:sp>
    </p:spTree>
    <p:extLst>
      <p:ext uri="{BB962C8B-B14F-4D97-AF65-F5344CB8AC3E}">
        <p14:creationId xmlns:p14="http://schemas.microsoft.com/office/powerpoint/2010/main" val="42786328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Let’s do an initial read-through of the articles you have today.</a:t>
            </a:r>
          </a:p>
          <a:p>
            <a:r>
              <a:rPr lang="en-US" b="1" dirty="0" smtClean="0"/>
              <a:t>As you read through the article, look for any words or phrases you do not know or understand. UNDERLINE those words and/or phrases. </a:t>
            </a:r>
            <a:r>
              <a:rPr lang="en-US" b="1" i="1" dirty="0" smtClean="0"/>
              <a:t>(Do not highlight…we will be using highlighters in a few minutes for another purpose).</a:t>
            </a:r>
            <a:endParaRPr lang="en-US" b="1" dirty="0" smtClean="0"/>
          </a:p>
          <a:p>
            <a:endParaRPr lang="en-US" b="1" dirty="0"/>
          </a:p>
        </p:txBody>
      </p:sp>
    </p:spTree>
    <p:extLst>
      <p:ext uri="{BB962C8B-B14F-4D97-AF65-F5344CB8AC3E}">
        <p14:creationId xmlns:p14="http://schemas.microsoft.com/office/powerpoint/2010/main" val="4663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Now let’s read through the articles a second time.</a:t>
            </a:r>
          </a:p>
          <a:p>
            <a:r>
              <a:rPr lang="en-US" b="1" dirty="0" smtClean="0"/>
              <a:t>This time, as you read, HIGHLIGHT any words that you think reflect the author’s TONE!</a:t>
            </a:r>
          </a:p>
          <a:p>
            <a:pPr marL="0" indent="0">
              <a:buNone/>
            </a:pPr>
            <a:endParaRPr lang="en-US" b="1" dirty="0" smtClean="0"/>
          </a:p>
          <a:p>
            <a:endParaRPr lang="en-US" b="1" dirty="0"/>
          </a:p>
        </p:txBody>
      </p:sp>
    </p:spTree>
    <p:extLst>
      <p:ext uri="{BB962C8B-B14F-4D97-AF65-F5344CB8AC3E}">
        <p14:creationId xmlns:p14="http://schemas.microsoft.com/office/powerpoint/2010/main" val="106596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Pro / Con – National Anthem Protest</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Now let’s read through the articles a third time.</a:t>
            </a:r>
          </a:p>
          <a:p>
            <a:r>
              <a:rPr lang="en-US" b="1" dirty="0" smtClean="0"/>
              <a:t>When you are done, open your </a:t>
            </a:r>
            <a:r>
              <a:rPr lang="en-US" b="1" dirty="0" err="1" smtClean="0"/>
              <a:t>chromebooks</a:t>
            </a:r>
            <a:r>
              <a:rPr lang="en-US" b="1" dirty="0" smtClean="0"/>
              <a:t>, go to Google classroom, and find the assignment for the article you read today.</a:t>
            </a:r>
          </a:p>
          <a:p>
            <a:pPr marL="0" indent="0">
              <a:buNone/>
            </a:pPr>
            <a:endParaRPr lang="en-US" b="1" dirty="0" smtClean="0"/>
          </a:p>
          <a:p>
            <a:pPr marL="0" indent="0">
              <a:buNone/>
            </a:pPr>
            <a:endParaRPr lang="en-US" b="1" dirty="0" smtClean="0"/>
          </a:p>
          <a:p>
            <a:endParaRPr lang="en-US" b="1" dirty="0"/>
          </a:p>
        </p:txBody>
      </p:sp>
    </p:spTree>
    <p:extLst>
      <p:ext uri="{BB962C8B-B14F-4D97-AF65-F5344CB8AC3E}">
        <p14:creationId xmlns:p14="http://schemas.microsoft.com/office/powerpoint/2010/main" val="170988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Texas v. Johnson Majority Opinion</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Today we will be reading a short excerpt from a </a:t>
            </a:r>
            <a:r>
              <a:rPr lang="en-US" b="1" i="1" dirty="0" smtClean="0"/>
              <a:t>seminal document.</a:t>
            </a:r>
            <a:endParaRPr lang="en-US" b="1" dirty="0" smtClean="0"/>
          </a:p>
          <a:p>
            <a:pPr lvl="1"/>
            <a:r>
              <a:rPr lang="en-US" b="1" dirty="0" smtClean="0"/>
              <a:t>A seminal document is one that has a great influence on what follows.</a:t>
            </a:r>
          </a:p>
          <a:p>
            <a:r>
              <a:rPr lang="en-US" b="1" dirty="0" smtClean="0"/>
              <a:t>The Supreme Court decision in the case of Texas v. Johnson is considered a seminal document because it has influenced a number of cases that have come after it.</a:t>
            </a:r>
            <a:endParaRPr lang="en-US" b="1" dirty="0"/>
          </a:p>
        </p:txBody>
      </p:sp>
    </p:spTree>
    <p:extLst>
      <p:ext uri="{BB962C8B-B14F-4D97-AF65-F5344CB8AC3E}">
        <p14:creationId xmlns:p14="http://schemas.microsoft.com/office/powerpoint/2010/main" val="200561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b="1" dirty="0" smtClean="0"/>
              <a:t>Pro or Con Analysis</a:t>
            </a:r>
          </a:p>
          <a:p>
            <a:pPr marL="0" indent="0" algn="ctr">
              <a:buNone/>
            </a:pPr>
            <a:r>
              <a:rPr lang="en-US" b="1" dirty="0" smtClean="0"/>
              <a:t>DUE BY 7:00 A.M. THURSDAY!</a:t>
            </a:r>
          </a:p>
          <a:p>
            <a:pPr marL="0" indent="0" algn="ctr">
              <a:buNone/>
            </a:pPr>
            <a:endParaRPr lang="en-US" b="1" dirty="0" smtClean="0"/>
          </a:p>
          <a:p>
            <a:r>
              <a:rPr lang="en-US" b="1" dirty="0" smtClean="0"/>
              <a:t>PAY ATTENTION TO THE INSTRUCTIONS!!!</a:t>
            </a:r>
          </a:p>
          <a:p>
            <a:pPr lvl="1"/>
            <a:r>
              <a:rPr lang="en-US" b="1" dirty="0" smtClean="0"/>
              <a:t>All questions must be answered IN COMPLETE SENTENCE FORM. </a:t>
            </a:r>
          </a:p>
          <a:p>
            <a:pPr lvl="1"/>
            <a:r>
              <a:rPr lang="en-US" b="1" dirty="0" smtClean="0"/>
              <a:t>Support your answers with EVIDENCE from the text. </a:t>
            </a:r>
          </a:p>
          <a:p>
            <a:pPr lvl="1"/>
            <a:r>
              <a:rPr lang="en-US" b="1" dirty="0" smtClean="0"/>
              <a:t>Cite by AUTHOR’S LAST NAME and PARAGRAPH NUMBER whenever necessary!</a:t>
            </a:r>
          </a:p>
          <a:p>
            <a:pPr lvl="1"/>
            <a:endParaRPr lang="en-US" b="1" dirty="0" smtClean="0"/>
          </a:p>
          <a:p>
            <a:pPr marL="457200" lvl="1" indent="0">
              <a:buNone/>
            </a:pPr>
            <a:endParaRPr lang="en-US" b="1" dirty="0" smtClean="0"/>
          </a:p>
        </p:txBody>
      </p:sp>
    </p:spTree>
    <p:extLst>
      <p:ext uri="{BB962C8B-B14F-4D97-AF65-F5344CB8AC3E}">
        <p14:creationId xmlns:p14="http://schemas.microsoft.com/office/powerpoint/2010/main" val="105040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Which article did you read today?</a:t>
            </a:r>
          </a:p>
          <a:p>
            <a:pPr marL="0" indent="0" algn="ctr">
              <a:buNone/>
            </a:pPr>
            <a:r>
              <a:rPr lang="en-US" sz="3600" b="1" dirty="0" smtClean="0"/>
              <a:t>BEFORE you read, did you agree or disagree with the author?</a:t>
            </a:r>
          </a:p>
          <a:p>
            <a:pPr marL="0" indent="0" algn="ctr">
              <a:buNone/>
            </a:pPr>
            <a:r>
              <a:rPr lang="en-US" sz="3600" b="1" dirty="0" smtClean="0"/>
              <a:t>AFTER you read, did you change your opinion at all? Why or why not?</a:t>
            </a:r>
          </a:p>
          <a:p>
            <a:pPr marL="0" indent="0" algn="ctr">
              <a:buNone/>
            </a:pPr>
            <a:r>
              <a:rPr lang="en-US" sz="3600" b="1" dirty="0" smtClean="0"/>
              <a:t>Do you feel that the author made a strong argument?</a:t>
            </a:r>
            <a:endParaRPr lang="en-US" sz="36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10/25/16</a:t>
            </a:r>
            <a:endParaRPr lang="en-US" b="1" dirty="0"/>
          </a:p>
        </p:txBody>
      </p:sp>
    </p:spTree>
    <p:extLst>
      <p:ext uri="{BB962C8B-B14F-4D97-AF65-F5344CB8AC3E}">
        <p14:creationId xmlns:p14="http://schemas.microsoft.com/office/powerpoint/2010/main" val="1012302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Do you think that protests like the ones we have read about having any lasting effect? Do they really change anything?</a:t>
            </a:r>
          </a:p>
          <a:p>
            <a:pPr marL="0" indent="0" algn="ctr">
              <a:buNone/>
            </a:pPr>
            <a:r>
              <a:rPr lang="en-US" sz="3600" b="1" dirty="0" smtClean="0"/>
              <a:t>If so, what effect do they have? </a:t>
            </a:r>
          </a:p>
          <a:p>
            <a:pPr marL="0" indent="0" algn="ctr">
              <a:buNone/>
            </a:pPr>
            <a:r>
              <a:rPr lang="en-US" sz="3600" b="1" dirty="0" smtClean="0"/>
              <a:t>If not,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10/26/16</a:t>
            </a:r>
            <a:endParaRPr lang="en-US" b="1" dirty="0"/>
          </a:p>
        </p:txBody>
      </p:sp>
    </p:spTree>
    <p:extLst>
      <p:ext uri="{BB962C8B-B14F-4D97-AF65-F5344CB8AC3E}">
        <p14:creationId xmlns:p14="http://schemas.microsoft.com/office/powerpoint/2010/main" val="10477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44562"/>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45655" y="1066800"/>
            <a:ext cx="8229600" cy="45259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Do you think that protests like the ones we have read about having any lasting effect? Do they really change anything?</a:t>
            </a:r>
          </a:p>
          <a:p>
            <a:pPr marL="0" indent="0" algn="ctr">
              <a:buNone/>
            </a:pPr>
            <a:r>
              <a:rPr lang="en-US" sz="3600" b="1" dirty="0" smtClean="0"/>
              <a:t>If so, what effect do they have? </a:t>
            </a:r>
          </a:p>
          <a:p>
            <a:pPr marL="0" indent="0" algn="ctr">
              <a:buNone/>
            </a:pPr>
            <a:r>
              <a:rPr lang="en-US" sz="3600" b="1" dirty="0" smtClean="0"/>
              <a:t>If not, why not?</a:t>
            </a:r>
          </a:p>
        </p:txBody>
      </p:sp>
      <p:sp>
        <p:nvSpPr>
          <p:cNvPr id="6" name="TextBox 5"/>
          <p:cNvSpPr txBox="1"/>
          <p:nvPr/>
        </p:nvSpPr>
        <p:spPr>
          <a:xfrm>
            <a:off x="7435273" y="457200"/>
            <a:ext cx="1219200" cy="369332"/>
          </a:xfrm>
          <a:prstGeom prst="rect">
            <a:avLst/>
          </a:prstGeom>
          <a:noFill/>
        </p:spPr>
        <p:txBody>
          <a:bodyPr wrap="square" rtlCol="0">
            <a:spAutoFit/>
          </a:bodyPr>
          <a:lstStyle/>
          <a:p>
            <a:pPr algn="ctr"/>
            <a:r>
              <a:rPr lang="en-US" b="1" dirty="0" smtClean="0"/>
              <a:t>10/26/16</a:t>
            </a:r>
            <a:endParaRPr lang="en-US" b="1" dirty="0"/>
          </a:p>
        </p:txBody>
      </p:sp>
    </p:spTree>
    <p:extLst>
      <p:ext uri="{BB962C8B-B14F-4D97-AF65-F5344CB8AC3E}">
        <p14:creationId xmlns:p14="http://schemas.microsoft.com/office/powerpoint/2010/main" val="3739234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Objectives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2800" b="1" dirty="0" smtClean="0"/>
              <a:t>By the end of the lesson, students should be able to:</a:t>
            </a:r>
          </a:p>
          <a:p>
            <a:pPr marL="0" indent="0" algn="ctr">
              <a:buNone/>
            </a:pPr>
            <a:endParaRPr lang="en-US" sz="2800" b="1" dirty="0" smtClean="0"/>
          </a:p>
          <a:p>
            <a:pPr marL="0" indent="0" algn="ctr">
              <a:buNone/>
            </a:pPr>
            <a:r>
              <a:rPr lang="en-US" b="1" dirty="0" smtClean="0"/>
              <a:t>Analyze editorials on opposing sides of an issue, cite evidence used to make inferences in an editorial, and compare tone in two texts by analyzing the impact of word choice.</a:t>
            </a:r>
          </a:p>
          <a:p>
            <a:pPr marL="0" indent="0" algn="ctr">
              <a:buNone/>
            </a:pPr>
            <a:endParaRPr lang="en-US" sz="2800" b="1" dirty="0" smtClean="0"/>
          </a:p>
          <a:p>
            <a:pPr marL="0" indent="0" algn="ctr">
              <a:buNone/>
            </a:pPr>
            <a:r>
              <a:rPr lang="en-US" sz="2400" b="1" dirty="0" smtClean="0"/>
              <a:t>CCSS.ELA-LITERACY.RI.9-10.1, CCSS.ELA-LITERACY.RI.9-10.5, CCSS.ELA-LITERACY.RI.9-10.4, CCSS.ELA-LITERACY.RI.9-10.8</a:t>
            </a:r>
            <a:endParaRPr lang="en-US" sz="2400" b="1" dirty="0"/>
          </a:p>
        </p:txBody>
      </p:sp>
    </p:spTree>
    <p:extLst>
      <p:ext uri="{BB962C8B-B14F-4D97-AF65-F5344CB8AC3E}">
        <p14:creationId xmlns:p14="http://schemas.microsoft.com/office/powerpoint/2010/main" val="23926731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Question Review</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b="1" dirty="0" smtClean="0"/>
              <a:t>We are going to take time today to go over the questions from this week’s reading. </a:t>
            </a:r>
          </a:p>
          <a:p>
            <a:r>
              <a:rPr lang="en-US" b="1" dirty="0" smtClean="0"/>
              <a:t>You will have the chance to write or change answers.</a:t>
            </a:r>
          </a:p>
          <a:p>
            <a:r>
              <a:rPr lang="en-US" b="1" dirty="0" smtClean="0"/>
              <a:t>All papers will be due by </a:t>
            </a:r>
          </a:p>
          <a:p>
            <a:pPr marL="0" indent="0" algn="ctr">
              <a:buNone/>
            </a:pPr>
            <a:r>
              <a:rPr lang="en-US" sz="6600" b="1" dirty="0" smtClean="0"/>
              <a:t>7:00 AM TOMORROW!</a:t>
            </a:r>
            <a:endParaRPr lang="en-US" sz="6600" b="1" dirty="0"/>
          </a:p>
        </p:txBody>
      </p:sp>
    </p:spTree>
    <p:extLst>
      <p:ext uri="{BB962C8B-B14F-4D97-AF65-F5344CB8AC3E}">
        <p14:creationId xmlns:p14="http://schemas.microsoft.com/office/powerpoint/2010/main" val="232753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smtClean="0"/>
              <a:t>Respond to the following statement:</a:t>
            </a:r>
          </a:p>
          <a:p>
            <a:pPr marL="0" indent="0" algn="ctr">
              <a:buNone/>
            </a:pPr>
            <a:endParaRPr lang="en-US" sz="1000" b="1" dirty="0"/>
          </a:p>
          <a:p>
            <a:pPr marL="0" indent="0" algn="ctr">
              <a:buNone/>
            </a:pPr>
            <a:r>
              <a:rPr lang="en-US" sz="3600" b="1" dirty="0" smtClean="0"/>
              <a:t>“America is great because we have the right to say that it isn’t.”</a:t>
            </a:r>
          </a:p>
          <a:p>
            <a:pPr marL="0" indent="0" algn="ctr">
              <a:buNone/>
            </a:pPr>
            <a:endParaRPr lang="en-US" sz="1000" b="1" dirty="0" smtClean="0"/>
          </a:p>
          <a:p>
            <a:pPr marL="0" indent="0" algn="ctr">
              <a:buNone/>
            </a:pPr>
            <a:r>
              <a:rPr lang="en-US" sz="3600" b="1" dirty="0" smtClean="0"/>
              <a:t>Do you agree or disagree? Why? </a:t>
            </a:r>
          </a:p>
          <a:p>
            <a:pPr marL="0" indent="0" algn="ctr">
              <a:buNone/>
            </a:pPr>
            <a:r>
              <a:rPr lang="en-US" sz="3600" b="1" dirty="0" smtClean="0"/>
              <a:t>Give specific reasons for your answer.</a:t>
            </a:r>
            <a:endParaRPr lang="en-US" sz="3600" b="1" dirty="0"/>
          </a:p>
        </p:txBody>
      </p:sp>
      <p:sp>
        <p:nvSpPr>
          <p:cNvPr id="4" name="TextBox 3"/>
          <p:cNvSpPr txBox="1"/>
          <p:nvPr/>
        </p:nvSpPr>
        <p:spPr>
          <a:xfrm>
            <a:off x="7315200" y="685800"/>
            <a:ext cx="1219200" cy="369332"/>
          </a:xfrm>
          <a:prstGeom prst="rect">
            <a:avLst/>
          </a:prstGeom>
          <a:noFill/>
        </p:spPr>
        <p:txBody>
          <a:bodyPr wrap="square" rtlCol="0">
            <a:spAutoFit/>
          </a:bodyPr>
          <a:lstStyle/>
          <a:p>
            <a:pPr algn="ctr"/>
            <a:r>
              <a:rPr lang="en-US" b="1" dirty="0" smtClean="0"/>
              <a:t>10/26/16</a:t>
            </a:r>
            <a:endParaRPr lang="en-US" b="1" dirty="0"/>
          </a:p>
        </p:txBody>
      </p:sp>
    </p:spTree>
    <p:extLst>
      <p:ext uri="{BB962C8B-B14F-4D97-AF65-F5344CB8AC3E}">
        <p14:creationId xmlns:p14="http://schemas.microsoft.com/office/powerpoint/2010/main" val="2824677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457199" y="76200"/>
            <a:ext cx="81533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Start-Up - Discussion</a:t>
            </a:r>
            <a:endParaRPr lang="en-US" sz="3600" b="1" dirty="0">
              <a:solidFill>
                <a:schemeClr val="dk1"/>
              </a:solidFill>
            </a:endParaRPr>
          </a:p>
        </p:txBody>
      </p:sp>
      <p:sp>
        <p:nvSpPr>
          <p:cNvPr id="99" name="Shape 99"/>
          <p:cNvSpPr txBox="1"/>
          <p:nvPr/>
        </p:nvSpPr>
        <p:spPr>
          <a:xfrm>
            <a:off x="228598" y="914400"/>
            <a:ext cx="8610599" cy="5733947"/>
          </a:xfrm>
          <a:prstGeom prst="rect">
            <a:avLst/>
          </a:prstGeom>
          <a:noFill/>
          <a:ln>
            <a:noFill/>
          </a:ln>
        </p:spPr>
        <p:txBody>
          <a:bodyPr lIns="91425" tIns="45700" rIns="91425" bIns="45700" anchor="t" anchorCtr="0">
            <a:noAutofit/>
          </a:bodyPr>
          <a:lstStyle/>
          <a:p>
            <a:pPr marL="0" marR="0" lvl="0" indent="0" algn="ctr" rtl="0">
              <a:buSzPct val="25000"/>
              <a:buNone/>
            </a:pPr>
            <a:r>
              <a:rPr lang="en-US" sz="2800" b="1" dirty="0">
                <a:solidFill>
                  <a:schemeClr val="dk1"/>
                </a:solidFill>
                <a:latin typeface="Calibri"/>
                <a:ea typeface="Calibri"/>
                <a:cs typeface="Calibri"/>
                <a:sym typeface="Calibri"/>
              </a:rPr>
              <a:t>Think about the following, </a:t>
            </a:r>
            <a:r>
              <a:rPr lang="en-US" sz="2800" b="1" dirty="0" smtClean="0">
                <a:solidFill>
                  <a:schemeClr val="dk1"/>
                </a:solidFill>
                <a:latin typeface="Calibri"/>
                <a:ea typeface="Calibri"/>
                <a:cs typeface="Calibri"/>
                <a:sym typeface="Calibri"/>
              </a:rPr>
              <a:t>then take a minute to </a:t>
            </a:r>
            <a:r>
              <a:rPr lang="en-US" sz="2800" b="1" dirty="0">
                <a:solidFill>
                  <a:schemeClr val="dk1"/>
                </a:solidFill>
                <a:latin typeface="Calibri"/>
                <a:ea typeface="Calibri"/>
                <a:cs typeface="Calibri"/>
                <a:sym typeface="Calibri"/>
              </a:rPr>
              <a:t>discuss it with your </a:t>
            </a:r>
            <a:r>
              <a:rPr lang="en-US" sz="2800" b="1" dirty="0" smtClean="0">
                <a:solidFill>
                  <a:schemeClr val="dk1"/>
                </a:solidFill>
                <a:latin typeface="Calibri"/>
                <a:ea typeface="Calibri"/>
                <a:cs typeface="Calibri"/>
                <a:sym typeface="Calibri"/>
              </a:rPr>
              <a:t>HORIZONTAL partner</a:t>
            </a:r>
            <a:r>
              <a:rPr lang="en-US" sz="2800" b="1" dirty="0">
                <a:solidFill>
                  <a:schemeClr val="dk1"/>
                </a:solidFill>
                <a:latin typeface="Calibri"/>
                <a:ea typeface="Calibri"/>
                <a:cs typeface="Calibri"/>
                <a:sym typeface="Calibri"/>
              </a:rPr>
              <a:t>:</a:t>
            </a:r>
          </a:p>
          <a:p>
            <a:pPr algn="ctr"/>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a:solidFill>
                  <a:schemeClr val="tx1"/>
                </a:solidFill>
                <a:latin typeface="Calibri"/>
                <a:ea typeface="Calibri"/>
                <a:cs typeface="Calibri"/>
                <a:sym typeface="Calibri"/>
              </a:rPr>
              <a:t>Have you ever been lied to? How did it make you feel? When you found out the truth, did it change how you viewed the person who lied to you</a:t>
            </a:r>
            <a:r>
              <a:rPr lang="en-US" sz="3600" b="1" i="0" u="none" strike="noStrike" cap="none" baseline="0" dirty="0" smtClean="0">
                <a:solidFill>
                  <a:schemeClr val="tx1"/>
                </a:solidFill>
                <a:latin typeface="Calibri"/>
                <a:ea typeface="Calibri"/>
                <a:cs typeface="Calibri"/>
                <a:sym typeface="Calibri"/>
              </a:rPr>
              <a:t>?</a:t>
            </a:r>
            <a:endParaRPr lang="en-US" sz="3600" b="1" i="0" u="none" strike="noStrike" cap="none" baseline="0" dirty="0">
              <a:solidFill>
                <a:schemeClr val="tx1"/>
              </a:solidFill>
              <a:latin typeface="Calibri"/>
              <a:ea typeface="Calibri"/>
              <a:cs typeface="Calibri"/>
              <a:sym typeface="Calibri"/>
            </a:endParaRPr>
          </a:p>
          <a:p>
            <a:pPr algn="ctr"/>
            <a:endParaRPr lang="en-US" sz="2800" b="1" i="0" u="none" strike="noStrike" cap="none" baseline="0" dirty="0">
              <a:solidFill>
                <a:srgbClr val="4F6128"/>
              </a:solidFill>
              <a:latin typeface="Calibri"/>
              <a:ea typeface="Calibri"/>
              <a:cs typeface="Calibri"/>
              <a:sym typeface="Calibri"/>
            </a:endParaRPr>
          </a:p>
          <a:p>
            <a:pPr algn="ctr"/>
            <a:endParaRPr lang="en-US" sz="2800" b="1" i="0" u="none" strike="noStrike" cap="none" baseline="0" dirty="0">
              <a:solidFill>
                <a:srgbClr val="4F6128"/>
              </a:solidFill>
              <a:latin typeface="Calibri"/>
              <a:ea typeface="Calibri"/>
              <a:cs typeface="Calibri"/>
              <a:sym typeface="Calibri"/>
            </a:endParaRPr>
          </a:p>
        </p:txBody>
      </p:sp>
      <p:sp>
        <p:nvSpPr>
          <p:cNvPr id="2" name="TextBox 1"/>
          <p:cNvSpPr txBox="1"/>
          <p:nvPr/>
        </p:nvSpPr>
        <p:spPr>
          <a:xfrm>
            <a:off x="7543800" y="248597"/>
            <a:ext cx="1184940" cy="400110"/>
          </a:xfrm>
          <a:prstGeom prst="rect">
            <a:avLst/>
          </a:prstGeom>
          <a:noFill/>
        </p:spPr>
        <p:txBody>
          <a:bodyPr wrap="none" rtlCol="0">
            <a:spAutoFit/>
          </a:bodyPr>
          <a:lstStyle/>
          <a:p>
            <a:r>
              <a:rPr lang="en-US" sz="2000" b="1" dirty="0" smtClean="0"/>
              <a:t>10/27/16</a:t>
            </a:r>
            <a:endParaRPr lang="en-US" sz="2000" b="1" dirty="0"/>
          </a:p>
        </p:txBody>
      </p:sp>
    </p:spTree>
    <p:extLst>
      <p:ext uri="{BB962C8B-B14F-4D97-AF65-F5344CB8AC3E}">
        <p14:creationId xmlns:p14="http://schemas.microsoft.com/office/powerpoint/2010/main" val="207468996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9">
                                            <p:txEl>
                                              <p:pRg st="2" end="2"/>
                                            </p:txEl>
                                          </p:spTgt>
                                        </p:tgtEl>
                                        <p:attrNameLst>
                                          <p:attrName>style.visibility</p:attrName>
                                        </p:attrNameLst>
                                      </p:cBhvr>
                                      <p:to>
                                        <p:strVal val="visible"/>
                                      </p:to>
                                    </p:set>
                                    <p:anim calcmode="lin" valueType="num">
                                      <p:cBhvr additive="base">
                                        <p:cTn id="7"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533400" y="76200"/>
            <a:ext cx="80771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Start-Up  - Writing</a:t>
            </a:r>
            <a:endParaRPr lang="en-US" sz="3600" b="1" dirty="0">
              <a:solidFill>
                <a:schemeClr val="dk1"/>
              </a:solidFill>
            </a:endParaRPr>
          </a:p>
        </p:txBody>
      </p:sp>
      <p:sp>
        <p:nvSpPr>
          <p:cNvPr id="99" name="Shape 99"/>
          <p:cNvSpPr txBox="1"/>
          <p:nvPr/>
        </p:nvSpPr>
        <p:spPr>
          <a:xfrm>
            <a:off x="304799" y="1219200"/>
            <a:ext cx="8534399" cy="5293756"/>
          </a:xfrm>
          <a:prstGeom prst="rect">
            <a:avLst/>
          </a:prstGeom>
          <a:noFill/>
          <a:ln>
            <a:noFill/>
          </a:ln>
        </p:spPr>
        <p:txBody>
          <a:bodyPr lIns="91425" tIns="45700" rIns="91425" bIns="45700" anchor="t" anchorCtr="0">
            <a:noAutofit/>
          </a:bodyPr>
          <a:lstStyle/>
          <a:p>
            <a:pPr marL="0" marR="0" lvl="0" indent="0" algn="ctr" rtl="0">
              <a:buSzPct val="25000"/>
              <a:buNone/>
            </a:pPr>
            <a:r>
              <a:rPr lang="en-US" sz="2800" b="1" dirty="0" smtClean="0">
                <a:solidFill>
                  <a:schemeClr val="dk1"/>
                </a:solidFill>
                <a:latin typeface="Calibri"/>
                <a:ea typeface="Calibri"/>
                <a:cs typeface="Calibri"/>
                <a:sym typeface="Calibri"/>
              </a:rPr>
              <a:t>Now write about what </a:t>
            </a:r>
            <a:r>
              <a:rPr lang="en-US" sz="2800" b="1" u="sng" dirty="0" smtClean="0">
                <a:solidFill>
                  <a:schemeClr val="dk1"/>
                </a:solidFill>
                <a:latin typeface="Calibri"/>
                <a:ea typeface="Calibri"/>
                <a:cs typeface="Calibri"/>
                <a:sym typeface="Calibri"/>
              </a:rPr>
              <a:t>your</a:t>
            </a:r>
            <a:r>
              <a:rPr lang="en-US" sz="2800" b="1" dirty="0" smtClean="0">
                <a:solidFill>
                  <a:schemeClr val="dk1"/>
                </a:solidFill>
                <a:latin typeface="Calibri"/>
                <a:ea typeface="Calibri"/>
                <a:cs typeface="Calibri"/>
                <a:sym typeface="Calibri"/>
              </a:rPr>
              <a:t> </a:t>
            </a:r>
            <a:r>
              <a:rPr lang="en-US" sz="2800" b="1" u="sng" dirty="0" smtClean="0">
                <a:solidFill>
                  <a:schemeClr val="dk1"/>
                </a:solidFill>
                <a:latin typeface="Calibri"/>
                <a:ea typeface="Calibri"/>
                <a:cs typeface="Calibri"/>
                <a:sym typeface="Calibri"/>
              </a:rPr>
              <a:t>partner</a:t>
            </a:r>
            <a:r>
              <a:rPr lang="en-US" sz="2800" b="1" dirty="0" smtClean="0">
                <a:solidFill>
                  <a:schemeClr val="dk1"/>
                </a:solidFill>
                <a:latin typeface="Calibri"/>
                <a:ea typeface="Calibri"/>
                <a:cs typeface="Calibri"/>
                <a:sym typeface="Calibri"/>
              </a:rPr>
              <a:t> had to say:</a:t>
            </a:r>
            <a:endParaRPr lang="en-US" sz="2800" b="1" dirty="0">
              <a:solidFill>
                <a:schemeClr val="dk1"/>
              </a:solidFill>
              <a:latin typeface="Calibri"/>
              <a:ea typeface="Calibri"/>
              <a:cs typeface="Calibri"/>
              <a:sym typeface="Calibri"/>
            </a:endParaRPr>
          </a:p>
          <a:p>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a:solidFill>
                  <a:schemeClr val="tx1"/>
                </a:solidFill>
                <a:latin typeface="Calibri"/>
                <a:ea typeface="Calibri"/>
                <a:cs typeface="Calibri"/>
                <a:sym typeface="Calibri"/>
              </a:rPr>
              <a:t>Have you ever been lied to? How did it make you feel? When you found out the truth, did it change how you viewed the person who lied to you</a:t>
            </a:r>
            <a:r>
              <a:rPr lang="en-US" sz="3600" b="1" i="0" u="none" strike="noStrike" cap="none" baseline="0" dirty="0" smtClean="0">
                <a:solidFill>
                  <a:schemeClr val="tx1"/>
                </a:solidFill>
                <a:latin typeface="Calibri"/>
                <a:ea typeface="Calibri"/>
                <a:cs typeface="Calibri"/>
                <a:sym typeface="Calibri"/>
              </a:rPr>
              <a:t>?</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
        <p:nvSpPr>
          <p:cNvPr id="4" name="TextBox 3"/>
          <p:cNvSpPr txBox="1"/>
          <p:nvPr/>
        </p:nvSpPr>
        <p:spPr>
          <a:xfrm>
            <a:off x="7543800" y="248597"/>
            <a:ext cx="1184940" cy="400110"/>
          </a:xfrm>
          <a:prstGeom prst="rect">
            <a:avLst/>
          </a:prstGeom>
          <a:noFill/>
        </p:spPr>
        <p:txBody>
          <a:bodyPr wrap="none" rtlCol="0">
            <a:spAutoFit/>
          </a:bodyPr>
          <a:lstStyle/>
          <a:p>
            <a:r>
              <a:rPr lang="en-US" sz="2000" b="1" dirty="0" smtClean="0"/>
              <a:t>10/27/16</a:t>
            </a:r>
            <a:endParaRPr lang="en-US" sz="2000" b="1" dirty="0"/>
          </a:p>
        </p:txBody>
      </p:sp>
    </p:spTree>
    <p:extLst>
      <p:ext uri="{BB962C8B-B14F-4D97-AF65-F5344CB8AC3E}">
        <p14:creationId xmlns:p14="http://schemas.microsoft.com/office/powerpoint/2010/main" val="451156361"/>
      </p:ext>
    </p:extLst>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a:solidFill>
                  <a:schemeClr val="dk1"/>
                </a:solidFill>
              </a:rPr>
              <a:t>Today’s Objective</a:t>
            </a:r>
          </a:p>
        </p:txBody>
      </p:sp>
      <p:sp>
        <p:nvSpPr>
          <p:cNvPr id="99" name="Shape 99"/>
          <p:cNvSpPr txBox="1"/>
          <p:nvPr/>
        </p:nvSpPr>
        <p:spPr>
          <a:xfrm>
            <a:off x="287078" y="1133528"/>
            <a:ext cx="8247322" cy="4962472"/>
          </a:xfrm>
          <a:prstGeom prst="rect">
            <a:avLst/>
          </a:prstGeom>
          <a:noFill/>
          <a:ln>
            <a:noFill/>
          </a:ln>
        </p:spPr>
        <p:txBody>
          <a:bodyPr lIns="91425" tIns="45700" rIns="91425" bIns="45700" anchor="t" anchorCtr="0">
            <a:noAutofit/>
          </a:bodyPr>
          <a:lstStyle/>
          <a:p>
            <a:endParaRPr lang="en-US" sz="3600" b="1" dirty="0">
              <a:solidFill>
                <a:schemeClr val="dk1"/>
              </a:solidFill>
              <a:latin typeface="Calibri"/>
              <a:ea typeface="Calibri"/>
              <a:cs typeface="Calibri"/>
              <a:sym typeface="Calibri"/>
            </a:endParaRPr>
          </a:p>
          <a:p>
            <a:pPr marL="631825" marR="0" lvl="0" indent="-9525" algn="ctr" rtl="0">
              <a:buSzPct val="25000"/>
              <a:buNone/>
            </a:pPr>
            <a:r>
              <a:rPr lang="en-US" sz="3600" b="1" i="0" u="none" strike="noStrike" cap="none" baseline="0" dirty="0" smtClean="0">
                <a:solidFill>
                  <a:schemeClr val="tx1"/>
                </a:solidFill>
                <a:latin typeface="Calibri"/>
                <a:ea typeface="Calibri"/>
                <a:cs typeface="Calibri"/>
                <a:sym typeface="Calibri"/>
              </a:rPr>
              <a:t>By the end of the period, students will understand what</a:t>
            </a:r>
            <a:r>
              <a:rPr lang="en-US" sz="3600" b="1" i="0" u="none" strike="noStrike" cap="none" dirty="0" smtClean="0">
                <a:solidFill>
                  <a:schemeClr val="tx1"/>
                </a:solidFill>
                <a:latin typeface="Calibri"/>
                <a:ea typeface="Calibri"/>
                <a:cs typeface="Calibri"/>
                <a:sym typeface="Calibri"/>
              </a:rPr>
              <a:t> credibility means as it relates to web research. They will be able to </a:t>
            </a:r>
            <a:r>
              <a:rPr lang="en-US" sz="3600" b="1" dirty="0" smtClean="0">
                <a:solidFill>
                  <a:schemeClr val="tx1"/>
                </a:solidFill>
                <a:latin typeface="Calibri"/>
                <a:ea typeface="Calibri"/>
                <a:cs typeface="Calibri"/>
                <a:sym typeface="Calibri"/>
              </a:rPr>
              <a:t>understand </a:t>
            </a:r>
            <a:r>
              <a:rPr lang="en-US" sz="3600" b="1" i="0" u="none" strike="noStrike" cap="none" dirty="0" smtClean="0">
                <a:solidFill>
                  <a:schemeClr val="tx1"/>
                </a:solidFill>
                <a:latin typeface="Calibri"/>
                <a:ea typeface="Calibri"/>
                <a:cs typeface="Calibri"/>
                <a:sym typeface="Calibri"/>
              </a:rPr>
              <a:t>the CRAAP method </a:t>
            </a:r>
            <a:r>
              <a:rPr lang="en-US" sz="3600" b="1" dirty="0" smtClean="0">
                <a:solidFill>
                  <a:schemeClr val="tx1"/>
                </a:solidFill>
                <a:latin typeface="Calibri"/>
                <a:ea typeface="Calibri"/>
                <a:cs typeface="Calibri"/>
                <a:sym typeface="Calibri"/>
              </a:rPr>
              <a:t>for</a:t>
            </a:r>
            <a:r>
              <a:rPr lang="en-US" sz="3600" b="1" i="0" u="none" strike="noStrike" cap="none" dirty="0" smtClean="0">
                <a:solidFill>
                  <a:schemeClr val="tx1"/>
                </a:solidFill>
                <a:latin typeface="Calibri"/>
                <a:ea typeface="Calibri"/>
                <a:cs typeface="Calibri"/>
                <a:sym typeface="Calibri"/>
              </a:rPr>
              <a:t> determining the credibility of the sources they use.</a:t>
            </a:r>
          </a:p>
          <a:p>
            <a:pPr marL="631825" marR="0" lvl="0" indent="-9525" algn="ctr" rtl="0">
              <a:buSzPct val="25000"/>
              <a:buNone/>
            </a:pP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CCSS.ELA-LITERACY.CCRA.W.6</a:t>
            </a:r>
            <a:endParaRPr lang="en-US" sz="20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846874819"/>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Texas v. Johnson Majority Opinion</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In 1984, a protester at the Republican National Convention, Gregory Lee Johnson, set an American flag on fire.</a:t>
            </a:r>
          </a:p>
          <a:p>
            <a:r>
              <a:rPr lang="en-US" b="1" dirty="0" smtClean="0"/>
              <a:t>He was arrested, jailed, and had to pay a fine for the crime of </a:t>
            </a:r>
            <a:r>
              <a:rPr lang="en-US" b="1" i="1" dirty="0" smtClean="0"/>
              <a:t>desecrating</a:t>
            </a:r>
            <a:r>
              <a:rPr lang="en-US" b="1" dirty="0" smtClean="0"/>
              <a:t> a flag.</a:t>
            </a:r>
          </a:p>
          <a:p>
            <a:pPr lvl="1"/>
            <a:r>
              <a:rPr lang="en-US" b="1" dirty="0" smtClean="0"/>
              <a:t>Desecrate – to treat with a violent disrespect</a:t>
            </a:r>
          </a:p>
          <a:p>
            <a:r>
              <a:rPr lang="en-US" b="1" dirty="0" smtClean="0"/>
              <a:t>He appealed all the way to the Supreme Court and they had to decide if burning a flag was protected by the First Amendment.</a:t>
            </a:r>
            <a:endParaRPr lang="en-US" b="1" dirty="0"/>
          </a:p>
        </p:txBody>
      </p:sp>
    </p:spTree>
    <p:extLst>
      <p:ext uri="{BB962C8B-B14F-4D97-AF65-F5344CB8AC3E}">
        <p14:creationId xmlns:p14="http://schemas.microsoft.com/office/powerpoint/2010/main" val="222522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8" name="Shape 88"/>
          <p:cNvSpPr txBox="1"/>
          <p:nvPr/>
        </p:nvSpPr>
        <p:spPr>
          <a:xfrm>
            <a:off x="304800" y="838200"/>
            <a:ext cx="8458200" cy="3423522"/>
          </a:xfrm>
          <a:prstGeom prst="rect">
            <a:avLst/>
          </a:prstGeom>
          <a:noFill/>
          <a:ln>
            <a:noFill/>
          </a:ln>
        </p:spPr>
        <p:txBody>
          <a:bodyPr lIns="91425" tIns="45700" rIns="91425" bIns="45700" anchor="t" anchorCtr="0">
            <a:noAutofit/>
          </a:bodyPr>
          <a:lstStyle/>
          <a:p>
            <a:pPr marL="0" marR="0" lvl="0" indent="0" algn="ctr" rtl="0">
              <a:buSzPct val="25000"/>
              <a:buNone/>
            </a:pPr>
            <a:endParaRPr lang="en-US" sz="1800" b="0" i="0" u="none" strike="noStrike" cap="none" baseline="0" dirty="0" smtClean="0">
              <a:solidFill>
                <a:schemeClr val="dk1"/>
              </a:solidFill>
              <a:latin typeface="Calibri"/>
              <a:ea typeface="Calibri"/>
              <a:cs typeface="Calibri"/>
              <a:sym typeface="Calibri"/>
            </a:endParaRPr>
          </a:p>
          <a:p>
            <a:pPr marL="0" marR="0" lvl="0" indent="0" algn="ctr" rtl="0">
              <a:buSzPct val="25000"/>
              <a:buNone/>
            </a:pPr>
            <a:r>
              <a:rPr lang="en-US" sz="3200" b="1" dirty="0" smtClean="0">
                <a:solidFill>
                  <a:schemeClr val="dk1"/>
                </a:solidFill>
                <a:latin typeface="Calibri"/>
                <a:ea typeface="Calibri"/>
                <a:cs typeface="Calibri"/>
                <a:sym typeface="Calibri"/>
              </a:rPr>
              <a:t>Today we will be discussing…</a:t>
            </a:r>
          </a:p>
          <a:p>
            <a:pPr marL="0" marR="0" lvl="0" indent="0" algn="ctr" rtl="0">
              <a:buSzPct val="25000"/>
              <a:buNone/>
            </a:pPr>
            <a:r>
              <a:rPr lang="en-US" sz="1800" b="0" i="0" u="none" strike="noStrike" cap="none" baseline="0" dirty="0">
                <a:solidFill>
                  <a:schemeClr val="dk1"/>
                </a:solidFill>
                <a:latin typeface="Calibri"/>
                <a:ea typeface="Calibri"/>
                <a:cs typeface="Calibri"/>
                <a:sym typeface="Calibri"/>
              </a:rPr>
              <a:t>
</a:t>
            </a:r>
          </a:p>
          <a:p>
            <a:pPr marL="0" marR="0" lvl="0" indent="0" algn="ctr" rtl="0">
              <a:buSzPct val="25000"/>
              <a:buNone/>
            </a:pPr>
            <a:r>
              <a:rPr lang="en-US" sz="5400" b="1" i="0" u="none" strike="noStrike" cap="none" baseline="0" dirty="0">
                <a:solidFill>
                  <a:schemeClr val="dk1"/>
                </a:solidFill>
                <a:latin typeface="Arial"/>
                <a:ea typeface="Arial"/>
                <a:cs typeface="Arial"/>
                <a:sym typeface="Arial"/>
              </a:rPr>
              <a:t>Website Credibility</a:t>
            </a:r>
          </a:p>
        </p:txBody>
      </p:sp>
      <p:sp>
        <p:nvSpPr>
          <p:cNvPr id="89" name="Shape 89"/>
          <p:cNvSpPr txBox="1"/>
          <p:nvPr/>
        </p:nvSpPr>
        <p:spPr>
          <a:xfrm>
            <a:off x="1904999" y="6172200"/>
            <a:ext cx="3352799" cy="400109"/>
          </a:xfrm>
          <a:prstGeom prst="rect">
            <a:avLst/>
          </a:prstGeom>
          <a:noFill/>
          <a:ln>
            <a:noFill/>
          </a:ln>
        </p:spPr>
        <p:txBody>
          <a:bodyPr lIns="91425" tIns="45700" rIns="91425" bIns="45700" anchor="t" anchorCtr="0">
            <a:noAutofit/>
          </a:bodyPr>
          <a:lstStyle/>
          <a:p>
            <a:pPr marL="0" marR="0" lvl="0" indent="0" algn="r" rtl="0">
              <a:buSzPct val="25000"/>
              <a:buNone/>
            </a:pPr>
            <a:endParaRPr lang="en-US" sz="2000" b="0" i="0" u="none" strike="noStrike" cap="none" baseline="0" dirty="0">
              <a:solidFill>
                <a:srgbClr val="1D1B10"/>
              </a:solidFill>
              <a:latin typeface="Calibri"/>
              <a:ea typeface="Calibri"/>
              <a:cs typeface="Calibri"/>
              <a:sym typeface="Calibri"/>
            </a:endParaRPr>
          </a:p>
        </p:txBody>
      </p:sp>
    </p:spTree>
    <p:extLst>
      <p:ext uri="{BB962C8B-B14F-4D97-AF65-F5344CB8AC3E}">
        <p14:creationId xmlns:p14="http://schemas.microsoft.com/office/powerpoint/2010/main" val="3993715304"/>
      </p:ext>
    </p:extLst>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31" name="Shape 131"/>
          <p:cNvSpPr txBox="1"/>
          <p:nvPr/>
        </p:nvSpPr>
        <p:spPr>
          <a:xfrm>
            <a:off x="457200" y="76200"/>
            <a:ext cx="81533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i="0" u="none" strike="noStrike" cap="none" baseline="0" dirty="0" smtClean="0">
                <a:solidFill>
                  <a:schemeClr val="dk1"/>
                </a:solidFill>
                <a:latin typeface="Arial"/>
                <a:ea typeface="Arial"/>
                <a:cs typeface="Arial"/>
                <a:sym typeface="Arial"/>
              </a:rPr>
              <a:t>CREDIBILITY</a:t>
            </a:r>
            <a:endParaRPr lang="en-US" sz="3600" b="1" i="0" u="none" strike="noStrike" cap="none" baseline="0" dirty="0">
              <a:solidFill>
                <a:schemeClr val="dk1"/>
              </a:solidFill>
              <a:latin typeface="Arial"/>
              <a:ea typeface="Arial"/>
              <a:cs typeface="Arial"/>
              <a:sym typeface="Arial"/>
            </a:endParaRPr>
          </a:p>
        </p:txBody>
      </p:sp>
      <p:sp>
        <p:nvSpPr>
          <p:cNvPr id="132" name="Shape 132"/>
          <p:cNvSpPr/>
          <p:nvPr/>
        </p:nvSpPr>
        <p:spPr>
          <a:xfrm>
            <a:off x="228600" y="874931"/>
            <a:ext cx="8686800" cy="5983069"/>
          </a:xfrm>
          <a:prstGeom prst="rect">
            <a:avLst/>
          </a:prstGeom>
          <a:noFill/>
          <a:ln w="25400" cap="flat">
            <a:noFill/>
            <a:prstDash val="solid"/>
            <a:round/>
            <a:headEnd type="none" w="med" len="med"/>
            <a:tailEnd type="none" w="med" len="med"/>
          </a:ln>
        </p:spPr>
        <p:txBody>
          <a:bodyPr lIns="91425" tIns="45700" rIns="91425" bIns="45700" anchor="t" anchorCtr="0">
            <a:noAutofit/>
          </a:bodyPr>
          <a:lstStyle/>
          <a:p>
            <a:pPr marL="0" marR="0" lvl="0" indent="0" algn="l" rtl="0">
              <a:buSzPct val="25000"/>
              <a:buNone/>
            </a:pPr>
            <a:r>
              <a:rPr lang="en-US" sz="1800" b="0" i="0" u="none" strike="noStrike" cap="none" baseline="0" dirty="0">
                <a:solidFill>
                  <a:schemeClr val="dk1"/>
                </a:solidFill>
                <a:latin typeface="Calibri"/>
                <a:ea typeface="Calibri"/>
                <a:cs typeface="Calibri"/>
                <a:sym typeface="Calibri"/>
              </a:rPr>
              <a:t>
</a:t>
            </a:r>
            <a:r>
              <a:rPr lang="en-US" sz="3200" b="1" i="0" u="none" strike="noStrike" cap="none" baseline="0" dirty="0" smtClean="0">
                <a:solidFill>
                  <a:schemeClr val="dk1"/>
                </a:solidFill>
                <a:latin typeface="Calibri"/>
                <a:ea typeface="Calibri"/>
                <a:cs typeface="Calibri"/>
                <a:sym typeface="Calibri"/>
              </a:rPr>
              <a:t>Definition</a:t>
            </a:r>
            <a:r>
              <a:rPr lang="en-US" sz="3200" b="1" i="0" u="none" strike="noStrike" cap="none" baseline="0" dirty="0">
                <a:solidFill>
                  <a:schemeClr val="dk1"/>
                </a:solidFill>
                <a:latin typeface="Calibri"/>
                <a:ea typeface="Calibri"/>
                <a:cs typeface="Calibri"/>
                <a:sym typeface="Calibri"/>
              </a:rPr>
              <a:t>:</a:t>
            </a:r>
            <a:r>
              <a:rPr lang="en-US" sz="2800" b="1" i="0" u="none" strike="noStrike" cap="none" baseline="0" dirty="0">
                <a:solidFill>
                  <a:schemeClr val="dk1"/>
                </a:solidFill>
                <a:latin typeface="Calibri"/>
                <a:ea typeface="Calibri"/>
                <a:cs typeface="Calibri"/>
                <a:sym typeface="Calibri"/>
              </a:rPr>
              <a:t> </a:t>
            </a:r>
            <a:endParaRPr lang="en-US" sz="2800" b="1" i="0" u="none" strike="noStrike" cap="none" baseline="0" dirty="0" smtClean="0">
              <a:solidFill>
                <a:schemeClr val="dk1"/>
              </a:solidFill>
              <a:latin typeface="Calibri"/>
              <a:ea typeface="Calibri"/>
              <a:cs typeface="Calibri"/>
              <a:sym typeface="Calibri"/>
            </a:endParaRPr>
          </a:p>
          <a:p>
            <a:pPr marR="0" lvl="0" algn="l" rtl="0">
              <a:buSzPct val="25000"/>
            </a:pPr>
            <a:r>
              <a:rPr lang="en-US" sz="3200" b="1" dirty="0" smtClean="0">
                <a:solidFill>
                  <a:schemeClr val="dk1"/>
                </a:solidFill>
                <a:latin typeface="Calibri"/>
                <a:ea typeface="Calibri"/>
                <a:cs typeface="Calibri"/>
                <a:sym typeface="Calibri"/>
              </a:rPr>
              <a:t>1) The </a:t>
            </a:r>
            <a:r>
              <a:rPr lang="en-US" sz="3200" b="1" dirty="0">
                <a:solidFill>
                  <a:schemeClr val="dk1"/>
                </a:solidFill>
                <a:latin typeface="Calibri"/>
                <a:ea typeface="Calibri"/>
                <a:cs typeface="Calibri"/>
                <a:sym typeface="Calibri"/>
              </a:rPr>
              <a:t>quality of being trusted. </a:t>
            </a:r>
            <a:endParaRPr lang="en-US" sz="3200" b="1" dirty="0" smtClean="0">
              <a:solidFill>
                <a:schemeClr val="dk1"/>
              </a:solidFill>
              <a:latin typeface="Calibri"/>
              <a:ea typeface="Calibri"/>
              <a:cs typeface="Calibri"/>
              <a:sym typeface="Calibri"/>
            </a:endParaRPr>
          </a:p>
          <a:p>
            <a:pPr marR="0" lvl="0" algn="l" rtl="0">
              <a:buSzPct val="25000"/>
            </a:pPr>
            <a:r>
              <a:rPr lang="en-US" sz="3200" b="1" dirty="0" smtClean="0">
                <a:solidFill>
                  <a:schemeClr val="dk1"/>
                </a:solidFill>
                <a:latin typeface="Calibri"/>
                <a:ea typeface="Calibri"/>
                <a:cs typeface="Calibri"/>
                <a:sym typeface="Calibri"/>
              </a:rPr>
              <a:t>2</a:t>
            </a:r>
            <a:r>
              <a:rPr lang="en-US" sz="3200" b="1" dirty="0">
                <a:solidFill>
                  <a:schemeClr val="dk1"/>
                </a:solidFill>
                <a:latin typeface="Calibri"/>
                <a:ea typeface="Calibri"/>
                <a:cs typeface="Calibri"/>
                <a:sym typeface="Calibri"/>
              </a:rPr>
              <a:t>) The quality of being convincing or believable. </a:t>
            </a:r>
          </a:p>
          <a:p>
            <a:endParaRPr lang="en-US" sz="2000" b="1" dirty="0">
              <a:solidFill>
                <a:schemeClr val="dk1"/>
              </a:solidFill>
              <a:latin typeface="Calibri"/>
              <a:ea typeface="Calibri"/>
              <a:cs typeface="Calibri"/>
              <a:sym typeface="Calibri"/>
            </a:endParaRPr>
          </a:p>
          <a:p>
            <a:endParaRPr lang="en-US" sz="1600" b="1" i="0" u="none" strike="noStrike" cap="none" baseline="0" dirty="0">
              <a:solidFill>
                <a:schemeClr val="dk1"/>
              </a:solidFill>
              <a:latin typeface="Calibri"/>
              <a:ea typeface="Calibri"/>
              <a:cs typeface="Calibri"/>
              <a:sym typeface="Calibri"/>
            </a:endParaRPr>
          </a:p>
          <a:p>
            <a:pPr marL="0" marR="0" lvl="0" indent="0" algn="l" rtl="0">
              <a:buSzPct val="25000"/>
              <a:buNone/>
            </a:pPr>
            <a:r>
              <a:rPr lang="en-US" sz="2800" b="1" i="0" u="none" strike="noStrike" cap="none" baseline="0" dirty="0" smtClean="0">
                <a:solidFill>
                  <a:schemeClr val="dk1"/>
                </a:solidFill>
                <a:latin typeface="Calibri"/>
                <a:ea typeface="Calibri"/>
                <a:cs typeface="Calibri"/>
                <a:sym typeface="Calibri"/>
              </a:rPr>
              <a:t>Example</a:t>
            </a:r>
            <a:r>
              <a:rPr lang="en-US" sz="2800" b="1" i="0" u="none" strike="noStrike" cap="none" baseline="0" dirty="0">
                <a:solidFill>
                  <a:schemeClr val="dk1"/>
                </a:solidFill>
                <a:latin typeface="Calibri"/>
                <a:ea typeface="Calibri"/>
                <a:cs typeface="Calibri"/>
                <a:sym typeface="Calibri"/>
              </a:rPr>
              <a:t>: 	  </a:t>
            </a:r>
          </a:p>
          <a:p>
            <a:pPr marL="457200" marR="0" lvl="0" indent="0" algn="l" rtl="0">
              <a:buSzPct val="25000"/>
              <a:buNone/>
            </a:pPr>
            <a:r>
              <a:rPr lang="en-US" sz="2800" b="1" dirty="0">
                <a:solidFill>
                  <a:schemeClr val="dk1"/>
                </a:solidFill>
                <a:latin typeface="Calibri"/>
                <a:ea typeface="Calibri"/>
                <a:cs typeface="Calibri"/>
                <a:sym typeface="Calibri"/>
              </a:rPr>
              <a:t>All of the databases offered </a:t>
            </a:r>
            <a:r>
              <a:rPr lang="en-US" sz="2800" b="1" dirty="0" smtClean="0">
                <a:solidFill>
                  <a:schemeClr val="dk1"/>
                </a:solidFill>
                <a:latin typeface="Calibri"/>
                <a:ea typeface="Calibri"/>
                <a:cs typeface="Calibri"/>
                <a:sym typeface="Calibri"/>
              </a:rPr>
              <a:t>by MHS are </a:t>
            </a:r>
            <a:r>
              <a:rPr lang="en-US" sz="2800" b="1" dirty="0">
                <a:solidFill>
                  <a:schemeClr val="dk1"/>
                </a:solidFill>
                <a:latin typeface="Calibri"/>
                <a:ea typeface="Calibri"/>
                <a:cs typeface="Calibri"/>
                <a:sym typeface="Calibri"/>
              </a:rPr>
              <a:t>credible. </a:t>
            </a:r>
          </a:p>
        </p:txBody>
      </p:sp>
    </p:spTree>
    <p:extLst>
      <p:ext uri="{BB962C8B-B14F-4D97-AF65-F5344CB8AC3E}">
        <p14:creationId xmlns:p14="http://schemas.microsoft.com/office/powerpoint/2010/main" val="260241449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anim calcmode="lin" valueType="num">
                                      <p:cBhvr additive="base">
                                        <p:cTn id="7" dur="500" fill="hold"/>
                                        <p:tgtEl>
                                          <p:spTgt spid="1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2">
                                            <p:txEl>
                                              <p:pRg st="1" end="1"/>
                                            </p:txEl>
                                          </p:spTgt>
                                        </p:tgtEl>
                                        <p:attrNameLst>
                                          <p:attrName>style.visibility</p:attrName>
                                        </p:attrNameLst>
                                      </p:cBhvr>
                                      <p:to>
                                        <p:strVal val="visible"/>
                                      </p:to>
                                    </p:set>
                                    <p:anim calcmode="lin" valueType="num">
                                      <p:cBhvr additive="base">
                                        <p:cTn id="11" dur="500" fill="hold"/>
                                        <p:tgtEl>
                                          <p:spTgt spid="13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2">
                                            <p:txEl>
                                              <p:pRg st="2" end="2"/>
                                            </p:txEl>
                                          </p:spTgt>
                                        </p:tgtEl>
                                        <p:attrNameLst>
                                          <p:attrName>style.visibility</p:attrName>
                                        </p:attrNameLst>
                                      </p:cBhvr>
                                      <p:to>
                                        <p:strVal val="visible"/>
                                      </p:to>
                                    </p:set>
                                    <p:anim calcmode="lin" valueType="num">
                                      <p:cBhvr additive="base">
                                        <p:cTn id="15" dur="500" fill="hold"/>
                                        <p:tgtEl>
                                          <p:spTgt spid="13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2">
                                            <p:txEl>
                                              <p:pRg st="5" end="5"/>
                                            </p:txEl>
                                          </p:spTgt>
                                        </p:tgtEl>
                                        <p:attrNameLst>
                                          <p:attrName>style.visibility</p:attrName>
                                        </p:attrNameLst>
                                      </p:cBhvr>
                                      <p:to>
                                        <p:strVal val="visible"/>
                                      </p:to>
                                    </p:set>
                                    <p:anim calcmode="lin" valueType="num">
                                      <p:cBhvr additive="base">
                                        <p:cTn id="21" dur="500" fill="hold"/>
                                        <p:tgtEl>
                                          <p:spTgt spid="132">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2">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2">
                                            <p:txEl>
                                              <p:pRg st="6" end="6"/>
                                            </p:txEl>
                                          </p:spTgt>
                                        </p:tgtEl>
                                        <p:attrNameLst>
                                          <p:attrName>style.visibility</p:attrName>
                                        </p:attrNameLst>
                                      </p:cBhvr>
                                      <p:to>
                                        <p:strVal val="visible"/>
                                      </p:to>
                                    </p:set>
                                    <p:anim calcmode="lin" valueType="num">
                                      <p:cBhvr additive="base">
                                        <p:cTn id="25" dur="500" fill="hold"/>
                                        <p:tgtEl>
                                          <p:spTgt spid="13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01" name="Shape 201"/>
          <p:cNvSpPr txBox="1"/>
          <p:nvPr/>
        </p:nvSpPr>
        <p:spPr>
          <a:xfrm>
            <a:off x="533400" y="76200"/>
            <a:ext cx="8077199" cy="646331"/>
          </a:xfrm>
          <a:prstGeom prst="rect">
            <a:avLst/>
          </a:prstGeom>
          <a:noFill/>
          <a:ln>
            <a:noFill/>
          </a:ln>
        </p:spPr>
        <p:txBody>
          <a:bodyPr lIns="91425" tIns="45700" rIns="91425" bIns="45700" anchor="t" anchorCtr="0">
            <a:noAutofit/>
          </a:bodyPr>
          <a:lstStyle/>
          <a:p>
            <a:pPr marL="0" marR="0" lvl="0" indent="0" algn="ctr" rtl="0">
              <a:buSzPct val="25000"/>
              <a:buNone/>
            </a:pPr>
            <a:r>
              <a:rPr lang="en-US" sz="3600" b="1" dirty="0" smtClean="0">
                <a:solidFill>
                  <a:schemeClr val="dk1"/>
                </a:solidFill>
              </a:rPr>
              <a:t>Quad Conversation</a:t>
            </a:r>
            <a:endParaRPr lang="en-US" sz="3600" b="1" dirty="0">
              <a:solidFill>
                <a:schemeClr val="dk1"/>
              </a:solidFill>
            </a:endParaRPr>
          </a:p>
        </p:txBody>
      </p:sp>
      <p:sp>
        <p:nvSpPr>
          <p:cNvPr id="202" name="Shape 202"/>
          <p:cNvSpPr txBox="1"/>
          <p:nvPr/>
        </p:nvSpPr>
        <p:spPr>
          <a:xfrm>
            <a:off x="304800" y="752657"/>
            <a:ext cx="8534400" cy="5386089"/>
          </a:xfrm>
          <a:prstGeom prst="rect">
            <a:avLst/>
          </a:prstGeom>
          <a:noFill/>
          <a:ln>
            <a:noFill/>
          </a:ln>
        </p:spPr>
        <p:txBody>
          <a:bodyPr lIns="91425" tIns="45700" rIns="91425" bIns="45700" anchor="t" anchorCtr="0">
            <a:noAutofit/>
          </a:bodyPr>
          <a:lstStyle/>
          <a:p>
            <a:pPr marL="631825" marR="0" lvl="0" indent="-9525" algn="ctr" rtl="0">
              <a:buSzPct val="25000"/>
              <a:buNone/>
            </a:pPr>
            <a:endParaRPr lang="en-US" sz="1800" dirty="0">
              <a:solidFill>
                <a:schemeClr val="dk1"/>
              </a:solidFill>
              <a:latin typeface="Calibri"/>
              <a:ea typeface="Calibri"/>
              <a:cs typeface="Calibri"/>
              <a:sym typeface="Calibri"/>
            </a:endParaRPr>
          </a:p>
          <a:p>
            <a:pPr marL="631825" marR="0" lvl="0" indent="-9525" algn="ctr" rtl="0">
              <a:buSzPct val="25000"/>
              <a:buNone/>
            </a:pPr>
            <a:r>
              <a:rPr lang="en-US" sz="3200" b="1" i="0" u="none" strike="noStrike" cap="none" baseline="0" dirty="0" smtClean="0">
                <a:solidFill>
                  <a:schemeClr val="tx1"/>
                </a:solidFill>
                <a:latin typeface="Calibri"/>
                <a:ea typeface="Calibri"/>
                <a:cs typeface="Calibri"/>
                <a:sym typeface="Calibri"/>
              </a:rPr>
              <a:t>Why </a:t>
            </a:r>
            <a:r>
              <a:rPr lang="en-US" sz="3200" b="1" i="0" u="none" strike="noStrike" cap="none" baseline="0" dirty="0">
                <a:solidFill>
                  <a:schemeClr val="tx1"/>
                </a:solidFill>
                <a:latin typeface="Calibri"/>
                <a:ea typeface="Calibri"/>
                <a:cs typeface="Calibri"/>
                <a:sym typeface="Calibri"/>
              </a:rPr>
              <a:t>is credibility important? How do you know if a source is credible or not? </a:t>
            </a:r>
            <a:endParaRPr lang="en-US" sz="3200" b="1" i="0" u="none" strike="noStrike" cap="none" baseline="0" dirty="0" smtClean="0">
              <a:solidFill>
                <a:schemeClr val="tx1"/>
              </a:solidFill>
              <a:latin typeface="Calibri"/>
              <a:ea typeface="Calibri"/>
              <a:cs typeface="Calibri"/>
              <a:sym typeface="Calibri"/>
            </a:endParaRPr>
          </a:p>
          <a:p>
            <a:pPr marL="631825" marR="0" lvl="0" indent="-9525" algn="ctr" rtl="0">
              <a:buSzPct val="25000"/>
              <a:buNone/>
            </a:pPr>
            <a:endParaRPr lang="en-US" sz="3200" b="1" i="0" u="none" strike="noStrike" cap="none" baseline="0" dirty="0" smtClean="0">
              <a:solidFill>
                <a:schemeClr val="tx1"/>
              </a:solidFill>
              <a:latin typeface="Calibri"/>
              <a:ea typeface="Calibri"/>
              <a:cs typeface="Calibri"/>
              <a:sym typeface="Calibri"/>
            </a:endParaRPr>
          </a:p>
          <a:p>
            <a:pPr marL="631825" marR="0" lvl="0" indent="-9525" algn="ctr" rtl="0">
              <a:buSzPct val="25000"/>
              <a:buNone/>
            </a:pPr>
            <a:r>
              <a:rPr lang="en-US" sz="3200" b="1" i="0" u="none" strike="noStrike" cap="none" baseline="0" dirty="0" smtClean="0">
                <a:solidFill>
                  <a:schemeClr val="tx1"/>
                </a:solidFill>
                <a:latin typeface="Calibri"/>
                <a:ea typeface="Calibri"/>
                <a:cs typeface="Calibri"/>
                <a:sym typeface="Calibri"/>
              </a:rPr>
              <a:t>Consider this:</a:t>
            </a:r>
            <a:r>
              <a:rPr lang="en-US" sz="3200" b="1" i="0" u="none" strike="noStrike" cap="none" dirty="0" smtClean="0">
                <a:solidFill>
                  <a:schemeClr val="tx1"/>
                </a:solidFill>
                <a:latin typeface="Calibri"/>
                <a:ea typeface="Calibri"/>
                <a:cs typeface="Calibri"/>
                <a:sym typeface="Calibri"/>
              </a:rPr>
              <a:t> </a:t>
            </a:r>
            <a:endParaRPr lang="en-US" sz="3200" b="1" i="0" u="none" strike="noStrike" cap="none" baseline="0" dirty="0" smtClean="0">
              <a:solidFill>
                <a:schemeClr val="tx1"/>
              </a:solidFill>
              <a:latin typeface="Calibri"/>
              <a:ea typeface="Calibri"/>
              <a:cs typeface="Calibri"/>
              <a:sym typeface="Calibri"/>
            </a:endParaRPr>
          </a:p>
          <a:p>
            <a:pPr marL="631825" lvl="0" indent="-9525" algn="ctr">
              <a:buSzPct val="25000"/>
            </a:pPr>
            <a:r>
              <a:rPr lang="en-US" sz="3200" b="1" dirty="0">
                <a:solidFill>
                  <a:schemeClr val="tx1"/>
                </a:solidFill>
                <a:latin typeface="Calibri"/>
                <a:ea typeface="Calibri"/>
                <a:cs typeface="Calibri"/>
                <a:sym typeface="Calibri"/>
                <a:hlinkClick r:id="rId3"/>
              </a:rPr>
              <a:t>http://</a:t>
            </a:r>
            <a:r>
              <a:rPr lang="en-US" sz="3200" b="1" dirty="0" smtClean="0">
                <a:solidFill>
                  <a:schemeClr val="tx1"/>
                </a:solidFill>
                <a:latin typeface="Calibri"/>
                <a:ea typeface="Calibri"/>
                <a:cs typeface="Calibri"/>
                <a:sym typeface="Calibri"/>
                <a:hlinkClick r:id="rId3"/>
              </a:rPr>
              <a:t>www.youtube.com/watch?v=v_CgPsGY5Mw</a:t>
            </a:r>
            <a:endParaRPr lang="en-US" sz="3200" b="1" dirty="0" smtClean="0">
              <a:solidFill>
                <a:schemeClr val="tx1"/>
              </a:solidFill>
              <a:latin typeface="Calibri"/>
              <a:ea typeface="Calibri"/>
              <a:cs typeface="Calibri"/>
              <a:sym typeface="Calibri"/>
            </a:endParaRPr>
          </a:p>
          <a:p>
            <a:pPr marL="631825" lvl="0" indent="-9525" algn="ctr">
              <a:buSzPct val="25000"/>
            </a:pPr>
            <a:endParaRPr lang="en-US" sz="3200" b="1" dirty="0">
              <a:solidFill>
                <a:schemeClr val="tx1"/>
              </a:solidFill>
              <a:latin typeface="Calibri"/>
              <a:ea typeface="Calibri"/>
              <a:cs typeface="Calibri"/>
              <a:sym typeface="Calibri"/>
            </a:endParaRPr>
          </a:p>
          <a:p>
            <a:pPr marL="631825" lvl="0" indent="-9525" algn="ctr">
              <a:buSzPct val="25000"/>
            </a:pPr>
            <a:r>
              <a:rPr lang="en-US" sz="3200" b="1" dirty="0" smtClean="0">
                <a:solidFill>
                  <a:schemeClr val="tx1"/>
                </a:solidFill>
                <a:latin typeface="Calibri"/>
                <a:ea typeface="Calibri"/>
                <a:cs typeface="Calibri"/>
                <a:sym typeface="Calibri"/>
              </a:rPr>
              <a:t>What assumptions has this woman made?  What does this clip tell us about information on the internet?</a:t>
            </a:r>
            <a:endParaRPr lang="en-US" sz="3200" b="1" i="0" u="none" strike="noStrike" cap="none" baseline="0" dirty="0">
              <a:solidFill>
                <a:schemeClr val="tx1"/>
              </a:solidFill>
              <a:latin typeface="Calibri"/>
              <a:ea typeface="Calibri"/>
              <a:cs typeface="Calibri"/>
              <a:sym typeface="Calibri"/>
            </a:endParaRPr>
          </a:p>
        </p:txBody>
      </p:sp>
    </p:spTree>
    <p:extLst>
      <p:ext uri="{BB962C8B-B14F-4D97-AF65-F5344CB8AC3E}">
        <p14:creationId xmlns:p14="http://schemas.microsoft.com/office/powerpoint/2010/main" val="3845455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2">
                                            <p:txEl>
                                              <p:pRg st="1" end="1"/>
                                            </p:txEl>
                                          </p:spTgt>
                                        </p:tgtEl>
                                        <p:attrNameLst>
                                          <p:attrName>style.visibility</p:attrName>
                                        </p:attrNameLst>
                                      </p:cBhvr>
                                      <p:to>
                                        <p:strVal val="visible"/>
                                      </p:to>
                                    </p:set>
                                    <p:anim calcmode="lin" valueType="num">
                                      <p:cBhvr additive="base">
                                        <p:cTn id="7" dur="500" fill="hold"/>
                                        <p:tgtEl>
                                          <p:spTgt spid="2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2">
                                            <p:txEl>
                                              <p:pRg st="3" end="3"/>
                                            </p:txEl>
                                          </p:spTgt>
                                        </p:tgtEl>
                                        <p:attrNameLst>
                                          <p:attrName>style.visibility</p:attrName>
                                        </p:attrNameLst>
                                      </p:cBhvr>
                                      <p:to>
                                        <p:strVal val="visible"/>
                                      </p:to>
                                    </p:set>
                                    <p:anim calcmode="lin" valueType="num">
                                      <p:cBhvr additive="base">
                                        <p:cTn id="13" dur="500" fill="hold"/>
                                        <p:tgtEl>
                                          <p:spTgt spid="20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02">
                                            <p:txEl>
                                              <p:pRg st="4" end="4"/>
                                            </p:txEl>
                                          </p:spTgt>
                                        </p:tgtEl>
                                        <p:attrNameLst>
                                          <p:attrName>style.visibility</p:attrName>
                                        </p:attrNameLst>
                                      </p:cBhvr>
                                      <p:to>
                                        <p:strVal val="visible"/>
                                      </p:to>
                                    </p:set>
                                    <p:anim calcmode="lin" valueType="num">
                                      <p:cBhvr additive="base">
                                        <p:cTn id="17" dur="500" fill="hold"/>
                                        <p:tgtEl>
                                          <p:spTgt spid="20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02">
                                            <p:txEl>
                                              <p:pRg st="6" end="6"/>
                                            </p:txEl>
                                          </p:spTgt>
                                        </p:tgtEl>
                                        <p:attrNameLst>
                                          <p:attrName>style.visibility</p:attrName>
                                        </p:attrNameLst>
                                      </p:cBhvr>
                                      <p:to>
                                        <p:strVal val="visible"/>
                                      </p:to>
                                    </p:set>
                                    <p:anim calcmode="lin" valueType="num">
                                      <p:cBhvr additive="base">
                                        <p:cTn id="23" dur="500" fill="hold"/>
                                        <p:tgtEl>
                                          <p:spTgt spid="20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868363"/>
          </a:xfrm>
        </p:spPr>
        <p:txBody>
          <a:bodyPr/>
          <a:lstStyle/>
          <a:p>
            <a:r>
              <a:rPr lang="en-US" b="1" dirty="0"/>
              <a:t>Evaluating </a:t>
            </a:r>
            <a:r>
              <a:rPr lang="en-US" b="1" dirty="0" smtClean="0"/>
              <a:t>Sources</a:t>
            </a:r>
            <a:endParaRPr lang="en-US" b="1" dirty="0"/>
          </a:p>
        </p:txBody>
      </p:sp>
      <p:sp>
        <p:nvSpPr>
          <p:cNvPr id="5" name="Text Placeholder 4"/>
          <p:cNvSpPr>
            <a:spLocks noGrp="1"/>
          </p:cNvSpPr>
          <p:nvPr>
            <p:ph type="body" idx="1"/>
          </p:nvPr>
        </p:nvSpPr>
        <p:spPr>
          <a:xfrm>
            <a:off x="304800" y="1295400"/>
            <a:ext cx="8499475" cy="4906963"/>
          </a:xfrm>
        </p:spPr>
        <p:txBody>
          <a:bodyPr/>
          <a:lstStyle/>
          <a:p>
            <a:r>
              <a:rPr lang="en-US" b="1" dirty="0"/>
              <a:t>You should ALWAYS determine a source's credibility BEFORE using it. </a:t>
            </a:r>
          </a:p>
          <a:p>
            <a:endParaRPr lang="en-US" b="1" dirty="0"/>
          </a:p>
          <a:p>
            <a:r>
              <a:rPr lang="en-US" b="1" dirty="0"/>
              <a:t>Do not waste your time on a source that makes your research questionable!</a:t>
            </a:r>
          </a:p>
          <a:p>
            <a:endParaRPr lang="en-US" dirty="0"/>
          </a:p>
        </p:txBody>
      </p:sp>
    </p:spTree>
    <p:extLst>
      <p:ext uri="{BB962C8B-B14F-4D97-AF65-F5344CB8AC3E}">
        <p14:creationId xmlns:p14="http://schemas.microsoft.com/office/powerpoint/2010/main" val="322475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201" name="Shape 201"/>
          <p:cNvSpPr txBox="1"/>
          <p:nvPr/>
        </p:nvSpPr>
        <p:spPr>
          <a:xfrm>
            <a:off x="380999" y="1066800"/>
            <a:ext cx="8229599" cy="5638800"/>
          </a:xfrm>
          <a:prstGeom prst="rect">
            <a:avLst/>
          </a:prstGeom>
          <a:noFill/>
          <a:ln>
            <a:noFill/>
          </a:ln>
        </p:spPr>
        <p:txBody>
          <a:bodyPr lIns="91425" tIns="45700" rIns="91425" bIns="45700" anchor="t" anchorCtr="0">
            <a:noAutofit/>
          </a:bodyPr>
          <a:lstStyle/>
          <a:p>
            <a:pPr algn="ctr">
              <a:buSzPct val="25000"/>
            </a:pPr>
            <a:r>
              <a:rPr lang="en-US" sz="3200" b="1" dirty="0" smtClean="0"/>
              <a:t>So what steps can you take to ensure you are using a credible source?</a:t>
            </a:r>
          </a:p>
          <a:p>
            <a:pPr algn="ctr">
              <a:buSzPct val="25000"/>
            </a:pPr>
            <a:endParaRPr lang="en-US" sz="1200" dirty="0" smtClean="0"/>
          </a:p>
          <a:p>
            <a:pPr algn="ctr">
              <a:buSzPct val="25000"/>
            </a:pPr>
            <a:endParaRPr lang="en-US" sz="1200" dirty="0"/>
          </a:p>
          <a:p>
            <a:pPr algn="ctr">
              <a:buSzPct val="25000"/>
            </a:pPr>
            <a:r>
              <a:rPr lang="en-US" sz="2800" dirty="0" smtClean="0">
                <a:hlinkClick r:id="rId3"/>
              </a:rPr>
              <a:t>C.R.A.A.P. METHOD</a:t>
            </a:r>
            <a:endParaRPr lang="en-US" sz="2800" dirty="0"/>
          </a:p>
          <a:p>
            <a:pPr algn="ctr">
              <a:buSzPct val="25000"/>
            </a:pPr>
            <a:endParaRPr lang="en-US" sz="1200" dirty="0"/>
          </a:p>
          <a:p>
            <a:pPr algn="ctr">
              <a:buSzPct val="25000"/>
            </a:pPr>
            <a:endParaRPr lang="en-US" sz="3600" dirty="0" smtClean="0"/>
          </a:p>
          <a:p>
            <a:pPr algn="ctr">
              <a:buSzPct val="25000"/>
            </a:pPr>
            <a:r>
              <a:rPr lang="en-US" sz="3600" b="1" dirty="0" smtClean="0"/>
              <a:t>Please complete the </a:t>
            </a:r>
            <a:r>
              <a:rPr lang="en-US" sz="3600" b="1" dirty="0" err="1" smtClean="0"/>
              <a:t>notetaking</a:t>
            </a:r>
            <a:r>
              <a:rPr lang="en-US" sz="3600" b="1" dirty="0" smtClean="0"/>
              <a:t> handout as you watch this next video – you will be asked to use this method to evaluate </a:t>
            </a:r>
            <a:r>
              <a:rPr lang="en-US" sz="3600" b="1" dirty="0"/>
              <a:t>sources. </a:t>
            </a:r>
            <a:endParaRPr lang="en-US" sz="3600" b="1" dirty="0" smtClean="0"/>
          </a:p>
          <a:p>
            <a:pPr algn="r">
              <a:buSzPct val="25000"/>
            </a:pPr>
            <a:endParaRPr lang="en-US" sz="3600" dirty="0"/>
          </a:p>
        </p:txBody>
      </p:sp>
      <p:sp>
        <p:nvSpPr>
          <p:cNvPr id="3" name="TextBox 2"/>
          <p:cNvSpPr txBox="1"/>
          <p:nvPr/>
        </p:nvSpPr>
        <p:spPr>
          <a:xfrm>
            <a:off x="533400" y="228600"/>
            <a:ext cx="8077199" cy="646331"/>
          </a:xfrm>
          <a:prstGeom prst="rect">
            <a:avLst/>
          </a:prstGeom>
          <a:noFill/>
        </p:spPr>
        <p:txBody>
          <a:bodyPr wrap="square" rtlCol="0">
            <a:spAutoFit/>
          </a:bodyPr>
          <a:lstStyle/>
          <a:p>
            <a:pPr algn="ctr"/>
            <a:r>
              <a:rPr lang="en-US" sz="3600" b="1" dirty="0" smtClean="0"/>
              <a:t>Evaluating Sources</a:t>
            </a:r>
            <a:endParaRPr lang="en-US" sz="3600" b="1" dirty="0"/>
          </a:p>
        </p:txBody>
      </p:sp>
    </p:spTree>
    <p:extLst>
      <p:ext uri="{BB962C8B-B14F-4D97-AF65-F5344CB8AC3E}">
        <p14:creationId xmlns:p14="http://schemas.microsoft.com/office/powerpoint/2010/main" val="149140804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0" end="0"/>
                                            </p:txEl>
                                          </p:spTgt>
                                        </p:tgtEl>
                                        <p:attrNameLst>
                                          <p:attrName>style.visibility</p:attrName>
                                        </p:attrNameLst>
                                      </p:cBhvr>
                                      <p:to>
                                        <p:strVal val="visible"/>
                                      </p:to>
                                    </p:set>
                                    <p:anim calcmode="lin" valueType="num">
                                      <p:cBhvr additive="base">
                                        <p:cTn id="7" dur="500" fill="hold"/>
                                        <p:tgtEl>
                                          <p:spTgt spid="2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1">
                                            <p:txEl>
                                              <p:pRg st="3" end="3"/>
                                            </p:txEl>
                                          </p:spTgt>
                                        </p:tgtEl>
                                        <p:attrNameLst>
                                          <p:attrName>style.visibility</p:attrName>
                                        </p:attrNameLst>
                                      </p:cBhvr>
                                      <p:to>
                                        <p:strVal val="visible"/>
                                      </p:to>
                                    </p:set>
                                    <p:anim calcmode="lin" valueType="num">
                                      <p:cBhvr additive="base">
                                        <p:cTn id="13" dur="500" fill="hold"/>
                                        <p:tgtEl>
                                          <p:spTgt spid="20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1">
                                            <p:txEl>
                                              <p:pRg st="6" end="6"/>
                                            </p:txEl>
                                          </p:spTgt>
                                        </p:tgtEl>
                                        <p:attrNameLst>
                                          <p:attrName>style.visibility</p:attrName>
                                        </p:attrNameLst>
                                      </p:cBhvr>
                                      <p:to>
                                        <p:strVal val="visible"/>
                                      </p:to>
                                    </p:set>
                                    <p:anim calcmode="lin" valueType="num">
                                      <p:cBhvr additive="base">
                                        <p:cTn id="19" dur="500" fill="hold"/>
                                        <p:tgtEl>
                                          <p:spTgt spid="20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b="1" dirty="0" smtClean="0"/>
              <a:t>Let’s do a Quick Review</a:t>
            </a:r>
            <a:endParaRPr lang="en-US" b="1" dirty="0"/>
          </a:p>
        </p:txBody>
      </p:sp>
      <p:sp>
        <p:nvSpPr>
          <p:cNvPr id="3" name="Text Placeholder 2"/>
          <p:cNvSpPr>
            <a:spLocks noGrp="1"/>
          </p:cNvSpPr>
          <p:nvPr>
            <p:ph type="body" idx="1"/>
          </p:nvPr>
        </p:nvSpPr>
        <p:spPr>
          <a:xfrm>
            <a:off x="38100" y="609600"/>
            <a:ext cx="8991600" cy="4525963"/>
          </a:xfrm>
        </p:spPr>
        <p:txBody>
          <a:bodyPr>
            <a:normAutofit fontScale="92500" lnSpcReduction="10000"/>
          </a:bodyPr>
          <a:lstStyle/>
          <a:p>
            <a:pPr marL="120650" indent="0">
              <a:buNone/>
            </a:pPr>
            <a:r>
              <a:rPr lang="en-US" b="1" dirty="0" smtClean="0"/>
              <a:t>1-</a:t>
            </a:r>
            <a:r>
              <a:rPr lang="en-US" dirty="0" smtClean="0"/>
              <a:t> _</a:t>
            </a:r>
            <a:r>
              <a:rPr lang="en-US" b="1" u="sng" dirty="0" smtClean="0"/>
              <a:t>CURRENCY</a:t>
            </a:r>
            <a:r>
              <a:rPr lang="en-US" dirty="0"/>
              <a:t>____________________. When was the information ___</a:t>
            </a:r>
            <a:r>
              <a:rPr lang="en-US" b="1" u="sng" dirty="0"/>
              <a:t>PUBLISHED</a:t>
            </a:r>
            <a:r>
              <a:rPr lang="en-US" dirty="0"/>
              <a:t>____________, __</a:t>
            </a:r>
            <a:r>
              <a:rPr lang="en-US" b="1" u="sng" dirty="0"/>
              <a:t>EDITED</a:t>
            </a:r>
            <a:r>
              <a:rPr lang="en-US" dirty="0"/>
              <a:t>___________________, and/or ___</a:t>
            </a:r>
            <a:r>
              <a:rPr lang="en-US" b="1" u="sng" dirty="0"/>
              <a:t>REVISED</a:t>
            </a:r>
            <a:r>
              <a:rPr lang="en-US" dirty="0" smtClean="0"/>
              <a:t>____________________?</a:t>
            </a:r>
          </a:p>
          <a:p>
            <a:pPr marL="120650" indent="0">
              <a:buNone/>
            </a:pPr>
            <a:endParaRPr lang="en-US" dirty="0"/>
          </a:p>
          <a:p>
            <a:pPr marL="120650" lvl="0" indent="0">
              <a:buNone/>
            </a:pPr>
            <a:r>
              <a:rPr lang="en-US" b="1" dirty="0" smtClean="0"/>
              <a:t>2- R</a:t>
            </a:r>
            <a:r>
              <a:rPr lang="en-US" dirty="0" smtClean="0"/>
              <a:t> </a:t>
            </a:r>
            <a:r>
              <a:rPr lang="en-US" dirty="0"/>
              <a:t>is for __</a:t>
            </a:r>
            <a:r>
              <a:rPr lang="en-US" b="1" u="sng" dirty="0"/>
              <a:t>RELEVANCE</a:t>
            </a:r>
            <a:r>
              <a:rPr lang="en-US" dirty="0"/>
              <a:t>____________________. Does it provide a __</a:t>
            </a:r>
            <a:r>
              <a:rPr lang="en-US" b="1" u="sng" dirty="0"/>
              <a:t>SUPERFICIAL</a:t>
            </a:r>
            <a:r>
              <a:rPr lang="en-US" dirty="0"/>
              <a:t>______ treatment or a detailed __</a:t>
            </a:r>
            <a:r>
              <a:rPr lang="en-US" b="1" u="sng" dirty="0"/>
              <a:t>ANALYSIS</a:t>
            </a:r>
            <a:r>
              <a:rPr lang="en-US" dirty="0" smtClean="0"/>
              <a:t>________?Is </a:t>
            </a:r>
            <a:r>
              <a:rPr lang="en-US" dirty="0"/>
              <a:t>the information ____</a:t>
            </a:r>
            <a:r>
              <a:rPr lang="en-US" b="1" u="sng" dirty="0"/>
              <a:t>RELATED</a:t>
            </a:r>
            <a:r>
              <a:rPr lang="en-US" dirty="0"/>
              <a:t>_______ and relevant to your topic? Is the ___</a:t>
            </a:r>
            <a:r>
              <a:rPr lang="en-US" b="1" u="sng" dirty="0"/>
              <a:t>READERSHIP</a:t>
            </a:r>
            <a:r>
              <a:rPr lang="en-US" dirty="0"/>
              <a:t>___________ level appropriate</a:t>
            </a:r>
            <a:r>
              <a:rPr lang="en-US" dirty="0" smtClean="0"/>
              <a:t>?</a:t>
            </a:r>
            <a:endParaRPr lang="en-US" dirty="0"/>
          </a:p>
        </p:txBody>
      </p:sp>
    </p:spTree>
    <p:extLst>
      <p:ext uri="{BB962C8B-B14F-4D97-AF65-F5344CB8AC3E}">
        <p14:creationId xmlns:p14="http://schemas.microsoft.com/office/powerpoint/2010/main" val="310989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2400"/>
            <a:ext cx="8839200" cy="6477000"/>
          </a:xfrm>
        </p:spPr>
        <p:txBody>
          <a:bodyPr/>
          <a:lstStyle/>
          <a:p>
            <a:pPr lvl="0"/>
            <a:endParaRPr lang="en-US" b="1" dirty="0" smtClean="0"/>
          </a:p>
          <a:p>
            <a:pPr lvl="0"/>
            <a:r>
              <a:rPr lang="en-US" b="1" dirty="0" smtClean="0"/>
              <a:t>A</a:t>
            </a:r>
            <a:r>
              <a:rPr lang="en-US" dirty="0" smtClean="0"/>
              <a:t> </a:t>
            </a:r>
            <a:r>
              <a:rPr lang="en-US" dirty="0"/>
              <a:t>is for </a:t>
            </a:r>
            <a:r>
              <a:rPr lang="en-US" dirty="0" smtClean="0"/>
              <a:t>_</a:t>
            </a:r>
            <a:r>
              <a:rPr lang="en-US" b="1" u="sng" dirty="0"/>
              <a:t>AUTHORITY</a:t>
            </a:r>
            <a:r>
              <a:rPr lang="en-US" dirty="0" smtClean="0"/>
              <a:t>_.  </a:t>
            </a:r>
            <a:r>
              <a:rPr lang="en-US" dirty="0"/>
              <a:t>Who are the ___</a:t>
            </a:r>
            <a:r>
              <a:rPr lang="en-US" b="1" u="sng" dirty="0"/>
              <a:t>AUTHORS</a:t>
            </a:r>
            <a:r>
              <a:rPr lang="en-US" dirty="0" smtClean="0"/>
              <a:t>_ </a:t>
            </a:r>
            <a:r>
              <a:rPr lang="en-US" dirty="0"/>
              <a:t>and/or __</a:t>
            </a:r>
            <a:r>
              <a:rPr lang="en-US" b="1" u="sng" dirty="0"/>
              <a:t>EDITORS</a:t>
            </a:r>
            <a:r>
              <a:rPr lang="en-US" dirty="0" smtClean="0"/>
              <a:t>_ </a:t>
            </a:r>
            <a:r>
              <a:rPr lang="en-US" dirty="0"/>
              <a:t>and what are their __</a:t>
            </a:r>
            <a:r>
              <a:rPr lang="en-US" b="1" u="sng" dirty="0" smtClean="0"/>
              <a:t>CREDENTIALS</a:t>
            </a:r>
            <a:r>
              <a:rPr lang="en-US" dirty="0" smtClean="0"/>
              <a:t>_? </a:t>
            </a:r>
          </a:p>
          <a:p>
            <a:pPr lvl="0"/>
            <a:endParaRPr lang="en-US" dirty="0"/>
          </a:p>
          <a:p>
            <a:pPr lvl="0"/>
            <a:r>
              <a:rPr lang="en-US" b="1" dirty="0"/>
              <a:t>A</a:t>
            </a:r>
            <a:r>
              <a:rPr lang="en-US" dirty="0"/>
              <a:t> is for </a:t>
            </a:r>
            <a:r>
              <a:rPr lang="en-US" dirty="0" smtClean="0"/>
              <a:t>_</a:t>
            </a:r>
            <a:r>
              <a:rPr lang="en-US" b="1" u="sng" dirty="0"/>
              <a:t>ACCURACY</a:t>
            </a:r>
            <a:r>
              <a:rPr lang="en-US" dirty="0" smtClean="0"/>
              <a:t>_. </a:t>
            </a:r>
            <a:r>
              <a:rPr lang="en-US" dirty="0"/>
              <a:t>Does the source match your </a:t>
            </a:r>
            <a:r>
              <a:rPr lang="en-US" b="1" u="sng" dirty="0" err="1" smtClean="0"/>
              <a:t>UNDERSTANDING</a:t>
            </a:r>
            <a:r>
              <a:rPr lang="en-US" dirty="0" err="1" smtClean="0"/>
              <a:t>_of</a:t>
            </a:r>
            <a:r>
              <a:rPr lang="en-US" dirty="0" smtClean="0"/>
              <a:t> </a:t>
            </a:r>
            <a:r>
              <a:rPr lang="en-US" dirty="0"/>
              <a:t>the topic? Can you </a:t>
            </a:r>
            <a:r>
              <a:rPr lang="en-US" dirty="0" smtClean="0"/>
              <a:t>_</a:t>
            </a:r>
            <a:r>
              <a:rPr lang="en-US" b="1" u="sng" dirty="0" smtClean="0"/>
              <a:t>VERIFY_</a:t>
            </a:r>
            <a:r>
              <a:rPr lang="en-US" dirty="0" smtClean="0"/>
              <a:t> </a:t>
            </a:r>
            <a:r>
              <a:rPr lang="en-US" dirty="0"/>
              <a:t>the claims in other sources? NEVER rely on just one source! Is there a </a:t>
            </a:r>
            <a:r>
              <a:rPr lang="en-US" dirty="0" smtClean="0"/>
              <a:t>_</a:t>
            </a:r>
            <a:r>
              <a:rPr lang="en-US" b="1" u="sng" dirty="0"/>
              <a:t>BIBLIOGRAPHY</a:t>
            </a:r>
            <a:r>
              <a:rPr lang="en-US" dirty="0" smtClean="0"/>
              <a:t>_ </a:t>
            </a:r>
            <a:r>
              <a:rPr lang="en-US" dirty="0"/>
              <a:t>or list of works cited?</a:t>
            </a:r>
          </a:p>
          <a:p>
            <a:endParaRPr lang="en-US" dirty="0"/>
          </a:p>
        </p:txBody>
      </p:sp>
    </p:spTree>
    <p:extLst>
      <p:ext uri="{BB962C8B-B14F-4D97-AF65-F5344CB8AC3E}">
        <p14:creationId xmlns:p14="http://schemas.microsoft.com/office/powerpoint/2010/main" val="87129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299" y="762000"/>
            <a:ext cx="8915400" cy="5973763"/>
          </a:xfrm>
        </p:spPr>
        <p:txBody>
          <a:bodyPr/>
          <a:lstStyle/>
          <a:p>
            <a:pPr lvl="0"/>
            <a:r>
              <a:rPr lang="en-US" b="1" dirty="0"/>
              <a:t>P</a:t>
            </a:r>
            <a:r>
              <a:rPr lang="en-US" dirty="0"/>
              <a:t> is for __</a:t>
            </a:r>
            <a:r>
              <a:rPr lang="en-US" b="1" u="sng" dirty="0"/>
              <a:t>PURPOSE</a:t>
            </a:r>
            <a:r>
              <a:rPr lang="en-US" dirty="0" smtClean="0"/>
              <a:t>_. </a:t>
            </a:r>
            <a:r>
              <a:rPr lang="en-US" dirty="0"/>
              <a:t>Is the </a:t>
            </a:r>
            <a:r>
              <a:rPr lang="en-US" dirty="0" smtClean="0"/>
              <a:t>_</a:t>
            </a:r>
            <a:r>
              <a:rPr lang="en-US" b="1" u="sng" dirty="0"/>
              <a:t>PURPOSE</a:t>
            </a:r>
            <a:r>
              <a:rPr lang="en-US" dirty="0" smtClean="0"/>
              <a:t>_ </a:t>
            </a:r>
            <a:r>
              <a:rPr lang="en-US" dirty="0"/>
              <a:t>stated? Is the subject approached from an __</a:t>
            </a:r>
            <a:r>
              <a:rPr lang="en-US" b="1" u="sng" dirty="0"/>
              <a:t>OBJECTIVE</a:t>
            </a:r>
            <a:r>
              <a:rPr lang="en-US" dirty="0"/>
              <a:t>_________ standpoint? If not, what is the author’s _</a:t>
            </a:r>
            <a:r>
              <a:rPr lang="en-US" b="1" u="sng" dirty="0"/>
              <a:t>BIAS</a:t>
            </a:r>
            <a:r>
              <a:rPr lang="en-US" dirty="0" smtClean="0"/>
              <a:t>_ </a:t>
            </a:r>
            <a:r>
              <a:rPr lang="en-US" dirty="0"/>
              <a:t>and how might it __</a:t>
            </a:r>
            <a:r>
              <a:rPr lang="en-US" b="1" u="sng" dirty="0"/>
              <a:t>INFLUENCE</a:t>
            </a:r>
            <a:r>
              <a:rPr lang="en-US" dirty="0" smtClean="0"/>
              <a:t>_ </a:t>
            </a:r>
            <a:r>
              <a:rPr lang="en-US" dirty="0"/>
              <a:t>the information presented?</a:t>
            </a:r>
          </a:p>
          <a:p>
            <a:pPr marL="120650" indent="0">
              <a:buNone/>
            </a:pPr>
            <a:endParaRPr lang="en-US" dirty="0"/>
          </a:p>
          <a:p>
            <a:r>
              <a:rPr lang="en-US" dirty="0"/>
              <a:t>Using these criteria to </a:t>
            </a:r>
            <a:r>
              <a:rPr lang="en-US" b="1" u="sng" dirty="0"/>
              <a:t>C</a:t>
            </a:r>
            <a:r>
              <a:rPr lang="en-US" b="1" u="sng" dirty="0" smtClean="0"/>
              <a:t>RITICALLY</a:t>
            </a:r>
            <a:r>
              <a:rPr lang="en-US" dirty="0" smtClean="0"/>
              <a:t>_  </a:t>
            </a:r>
            <a:r>
              <a:rPr lang="en-US" dirty="0"/>
              <a:t>__</a:t>
            </a:r>
            <a:r>
              <a:rPr lang="en-US" b="1" u="sng" dirty="0"/>
              <a:t>EVALUATE</a:t>
            </a:r>
            <a:r>
              <a:rPr lang="en-US" dirty="0" smtClean="0"/>
              <a:t>_ </a:t>
            </a:r>
            <a:r>
              <a:rPr lang="en-US" dirty="0"/>
              <a:t>sources of information will help to ensure that you’re only using QUALITY SOURCES of information!</a:t>
            </a:r>
          </a:p>
          <a:p>
            <a:endParaRPr lang="en-US" dirty="0"/>
          </a:p>
        </p:txBody>
      </p:sp>
    </p:spTree>
    <p:extLst>
      <p:ext uri="{BB962C8B-B14F-4D97-AF65-F5344CB8AC3E}">
        <p14:creationId xmlns:p14="http://schemas.microsoft.com/office/powerpoint/2010/main" val="409513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43576701"/>
              </p:ext>
            </p:extLst>
          </p:nvPr>
        </p:nvGraphicFramePr>
        <p:xfrm>
          <a:off x="304800" y="990600"/>
          <a:ext cx="8534400" cy="5529408"/>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152400"/>
            <a:ext cx="8458200" cy="646331"/>
          </a:xfrm>
          <a:prstGeom prst="rect">
            <a:avLst/>
          </a:prstGeom>
          <a:noFill/>
        </p:spPr>
        <p:txBody>
          <a:bodyPr wrap="square" rtlCol="0">
            <a:spAutoFit/>
          </a:bodyPr>
          <a:lstStyle/>
          <a:p>
            <a:pPr algn="ctr"/>
            <a:r>
              <a:rPr lang="en-US" sz="3600" b="1" dirty="0" smtClean="0"/>
              <a:t>C.R.A.A.P. FORM</a:t>
            </a:r>
            <a:endParaRPr lang="en-US" sz="3600" b="1" dirty="0"/>
          </a:p>
        </p:txBody>
      </p:sp>
    </p:spTree>
    <p:extLst>
      <p:ext uri="{BB962C8B-B14F-4D97-AF65-F5344CB8AC3E}">
        <p14:creationId xmlns:p14="http://schemas.microsoft.com/office/powerpoint/2010/main" val="807548770"/>
      </p:ext>
    </p:extLst>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8229600" cy="1143000"/>
          </a:xfrm>
        </p:spPr>
        <p:txBody>
          <a:bodyPr/>
          <a:lstStyle/>
          <a:p>
            <a:r>
              <a:rPr lang="en-US" b="1" dirty="0" smtClean="0"/>
              <a:t>Let’s Practice</a:t>
            </a:r>
            <a:endParaRPr lang="en-US" b="1" dirty="0"/>
          </a:p>
        </p:txBody>
      </p:sp>
      <p:sp>
        <p:nvSpPr>
          <p:cNvPr id="5" name="Text Placeholder 4"/>
          <p:cNvSpPr>
            <a:spLocks noGrp="1"/>
          </p:cNvSpPr>
          <p:nvPr>
            <p:ph type="body" idx="1"/>
          </p:nvPr>
        </p:nvSpPr>
        <p:spPr>
          <a:xfrm>
            <a:off x="152400" y="1212106"/>
            <a:ext cx="8229600" cy="4525963"/>
          </a:xfrm>
        </p:spPr>
        <p:txBody>
          <a:bodyPr/>
          <a:lstStyle/>
          <a:p>
            <a:r>
              <a:rPr lang="en-US" sz="4000" b="1" dirty="0" smtClean="0"/>
              <a:t>You have saved your hard earned money and now you’re ready to buy your first new car – What step do you take next?</a:t>
            </a:r>
          </a:p>
        </p:txBody>
      </p:sp>
      <p:pic>
        <p:nvPicPr>
          <p:cNvPr id="5123" name="Picture 3" descr="C:\Users\echiesa.MUHS.000\AppData\Local\Microsoft\Windows\Temporary Internet Files\Content.IE5\5RDVJRKR\MP9004031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557268"/>
            <a:ext cx="4819600" cy="322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587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Texas v. Johnson Majority Opinion</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The First Amendment states:</a:t>
            </a:r>
          </a:p>
          <a:p>
            <a:pPr marL="0" indent="0">
              <a:buNone/>
            </a:pPr>
            <a:endParaRPr lang="en-US" b="1" dirty="0" smtClean="0"/>
          </a:p>
          <a:p>
            <a:pPr marL="0" indent="0" algn="ctr">
              <a:buNone/>
            </a:pPr>
            <a:r>
              <a:rPr lang="en-US" b="1" dirty="0" smtClean="0"/>
              <a:t>Congress shall make no law respecting an establishment of religion, or prohibiting the free exercise thereof; or abridging the freedom of speech, or of the press; or the right of the people peaceably to assemble, and to petition the Government for a redress of grievances.</a:t>
            </a:r>
            <a:endParaRPr lang="en-US" b="1" dirty="0"/>
          </a:p>
        </p:txBody>
      </p:sp>
    </p:spTree>
    <p:extLst>
      <p:ext uri="{BB962C8B-B14F-4D97-AF65-F5344CB8AC3E}">
        <p14:creationId xmlns:p14="http://schemas.microsoft.com/office/powerpoint/2010/main" val="222522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685800"/>
            <a:ext cx="8839200" cy="5486400"/>
          </a:xfrm>
        </p:spPr>
        <p:txBody>
          <a:bodyPr>
            <a:normAutofit lnSpcReduction="10000"/>
          </a:bodyPr>
          <a:lstStyle/>
          <a:p>
            <a:r>
              <a:rPr lang="en-US" sz="3600" b="1" dirty="0" smtClean="0"/>
              <a:t>Do you go directly to the car dealer and buy that car?</a:t>
            </a:r>
          </a:p>
          <a:p>
            <a:r>
              <a:rPr lang="en-US" sz="3600" b="1" dirty="0" smtClean="0"/>
              <a:t>Would </a:t>
            </a:r>
            <a:r>
              <a:rPr lang="en-US" sz="3600" b="1" dirty="0"/>
              <a:t>you ask a friend or family member that has the same type of car for information/advice?</a:t>
            </a:r>
          </a:p>
          <a:p>
            <a:r>
              <a:rPr lang="en-US" sz="3600" b="1" dirty="0"/>
              <a:t>Would you maybe want to check Consumer reports to find if it really gets the gas mileage it is supposed to? How often it breaks down</a:t>
            </a:r>
            <a:r>
              <a:rPr lang="en-US" sz="3600" b="1" dirty="0" smtClean="0"/>
              <a:t>?</a:t>
            </a:r>
          </a:p>
          <a:p>
            <a:r>
              <a:rPr lang="en-US" sz="3600" b="1" dirty="0" smtClean="0"/>
              <a:t>Something else?</a:t>
            </a:r>
          </a:p>
          <a:p>
            <a:endParaRPr lang="en-US" dirty="0"/>
          </a:p>
          <a:p>
            <a:pPr marL="120650" indent="0">
              <a:buNone/>
            </a:pPr>
            <a:endParaRPr lang="en-US" dirty="0"/>
          </a:p>
        </p:txBody>
      </p:sp>
    </p:spTree>
    <p:extLst>
      <p:ext uri="{BB962C8B-B14F-4D97-AF65-F5344CB8AC3E}">
        <p14:creationId xmlns:p14="http://schemas.microsoft.com/office/powerpoint/2010/main" val="426646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399" y="838200"/>
            <a:ext cx="8810847" cy="5867400"/>
          </a:xfrm>
        </p:spPr>
        <p:txBody>
          <a:bodyPr/>
          <a:lstStyle/>
          <a:p>
            <a:r>
              <a:rPr lang="en-US" sz="3000" b="1" dirty="0" smtClean="0"/>
              <a:t>Currency – Is his information up to date?</a:t>
            </a:r>
          </a:p>
          <a:p>
            <a:r>
              <a:rPr lang="en-US" sz="3000" b="1" dirty="0" smtClean="0"/>
              <a:t>Relevant – Will he give you all the right information to make an informed decision – or just tell you how great the stereo sounds?</a:t>
            </a:r>
          </a:p>
          <a:p>
            <a:r>
              <a:rPr lang="en-US" sz="3000" b="1" dirty="0" smtClean="0"/>
              <a:t>Authority – Is the car dealer an expert? An expert at cars or an expert at sales?</a:t>
            </a:r>
          </a:p>
          <a:p>
            <a:r>
              <a:rPr lang="en-US" sz="3000" b="1" dirty="0" smtClean="0"/>
              <a:t>Accuracy – This is where you should confirm what the salesman tells you by checking other sources</a:t>
            </a:r>
          </a:p>
          <a:p>
            <a:r>
              <a:rPr lang="en-US" sz="3000" b="1" dirty="0" smtClean="0"/>
              <a:t>Purpose – What is the car salesman ultimate goal here? So perhaps a bit of bias might be involved?</a:t>
            </a:r>
            <a:endParaRPr lang="en-US" sz="3000" b="1" dirty="0"/>
          </a:p>
        </p:txBody>
      </p:sp>
      <p:sp>
        <p:nvSpPr>
          <p:cNvPr id="2" name="TextBox 1"/>
          <p:cNvSpPr txBox="1"/>
          <p:nvPr/>
        </p:nvSpPr>
        <p:spPr>
          <a:xfrm>
            <a:off x="152400" y="76200"/>
            <a:ext cx="8839200" cy="646331"/>
          </a:xfrm>
          <a:prstGeom prst="rect">
            <a:avLst/>
          </a:prstGeom>
          <a:noFill/>
        </p:spPr>
        <p:txBody>
          <a:bodyPr wrap="square" rtlCol="0">
            <a:spAutoFit/>
          </a:bodyPr>
          <a:lstStyle/>
          <a:p>
            <a:pPr algn="ctr"/>
            <a:r>
              <a:rPr lang="en-US" sz="3600" b="1" dirty="0" smtClean="0"/>
              <a:t>Let’s Consider </a:t>
            </a:r>
            <a:r>
              <a:rPr lang="en-US" sz="3600" b="1" dirty="0"/>
              <a:t>the </a:t>
            </a:r>
            <a:r>
              <a:rPr lang="en-US" sz="3600" b="1" dirty="0" smtClean="0"/>
              <a:t>Car Dealer</a:t>
            </a:r>
            <a:endParaRPr lang="en-US" sz="3600" b="1" dirty="0"/>
          </a:p>
        </p:txBody>
      </p:sp>
    </p:spTree>
    <p:extLst>
      <p:ext uri="{BB962C8B-B14F-4D97-AF65-F5344CB8AC3E}">
        <p14:creationId xmlns:p14="http://schemas.microsoft.com/office/powerpoint/2010/main" val="37465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91" name="Shape 191"/>
          <p:cNvSpPr txBox="1"/>
          <p:nvPr/>
        </p:nvSpPr>
        <p:spPr>
          <a:xfrm>
            <a:off x="533400" y="76199"/>
            <a:ext cx="8077199" cy="646199"/>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One More Hint</a:t>
            </a:r>
            <a:endParaRPr lang="en-US" sz="3600" b="1" dirty="0">
              <a:solidFill>
                <a:schemeClr val="dk1"/>
              </a:solidFill>
            </a:endParaRPr>
          </a:p>
        </p:txBody>
      </p:sp>
      <p:sp>
        <p:nvSpPr>
          <p:cNvPr id="192" name="Shape 192"/>
          <p:cNvSpPr/>
          <p:nvPr/>
        </p:nvSpPr>
        <p:spPr>
          <a:xfrm>
            <a:off x="361507" y="990600"/>
            <a:ext cx="8382000" cy="5118691"/>
          </a:xfrm>
          <a:prstGeom prst="rect">
            <a:avLst/>
          </a:prstGeom>
          <a:noFill/>
          <a:ln w="25400" cap="flat">
            <a:noFill/>
            <a:prstDash val="solid"/>
            <a:round/>
            <a:headEnd type="none" w="med" len="med"/>
            <a:tailEnd type="none" w="med" len="med"/>
          </a:ln>
        </p:spPr>
        <p:txBody>
          <a:bodyPr lIns="91425" tIns="45700" rIns="91425" bIns="45700" anchor="t" anchorCtr="0">
            <a:noAutofit/>
          </a:bodyPr>
          <a:lstStyle/>
          <a:p>
            <a:pPr marR="0" lvl="0" algn="ctr" rtl="0">
              <a:buSzPct val="25000"/>
            </a:pPr>
            <a:r>
              <a:rPr lang="en-US" sz="3200" b="1" i="0" u="none" strike="noStrike" cap="none" baseline="0" dirty="0" smtClean="0">
                <a:solidFill>
                  <a:schemeClr val="dk1"/>
                </a:solidFill>
                <a:latin typeface="Calibri"/>
                <a:ea typeface="Calibri"/>
                <a:cs typeface="Calibri"/>
                <a:sym typeface="Calibri"/>
              </a:rPr>
              <a:t>CHECK THE</a:t>
            </a:r>
            <a:r>
              <a:rPr lang="en-US" sz="3200" b="1" i="0" u="none" strike="noStrike" cap="none" dirty="0" smtClean="0">
                <a:solidFill>
                  <a:schemeClr val="dk1"/>
                </a:solidFill>
                <a:latin typeface="Calibri"/>
                <a:ea typeface="Calibri"/>
                <a:cs typeface="Calibri"/>
                <a:sym typeface="Calibri"/>
              </a:rPr>
              <a:t> </a:t>
            </a:r>
            <a:r>
              <a:rPr lang="en-US" sz="3200" b="1" i="0" u="sng" strike="noStrike" cap="none" dirty="0" smtClean="0">
                <a:solidFill>
                  <a:schemeClr val="dk1"/>
                </a:solidFill>
                <a:latin typeface="Calibri"/>
                <a:ea typeface="Calibri"/>
                <a:cs typeface="Calibri"/>
                <a:sym typeface="Calibri"/>
              </a:rPr>
              <a:t>TOP-LEVEL DOMAIN NAME</a:t>
            </a:r>
            <a:endParaRPr lang="en-US" sz="3200" b="1" i="0" u="none" strike="noStrike" cap="none" baseline="0" dirty="0" smtClean="0">
              <a:solidFill>
                <a:schemeClr val="dk1"/>
              </a:solidFill>
              <a:latin typeface="Calibri"/>
              <a:ea typeface="Calibri"/>
              <a:cs typeface="Calibri"/>
              <a:sym typeface="Calibri"/>
            </a:endParaRPr>
          </a:p>
          <a:p>
            <a:pPr marL="0" marR="0" lvl="0" indent="0" algn="l" rtl="0">
              <a:buSzPct val="25000"/>
              <a:buNone/>
            </a:pPr>
            <a:r>
              <a:rPr lang="en-US" sz="3200" b="1" i="0" u="none" strike="noStrike" cap="none" baseline="0" dirty="0" smtClean="0">
                <a:solidFill>
                  <a:schemeClr val="dk1"/>
                </a:solidFill>
                <a:latin typeface="Calibri"/>
                <a:ea typeface="Calibri"/>
                <a:cs typeface="Calibri"/>
                <a:sym typeface="Calibri"/>
              </a:rPr>
              <a:t>Definition</a:t>
            </a:r>
            <a:r>
              <a:rPr lang="en-US" sz="3200" b="1" i="0" u="none" strike="noStrike" cap="none" baseline="0" dirty="0">
                <a:solidFill>
                  <a:schemeClr val="dk1"/>
                </a:solidFill>
                <a:latin typeface="Calibri"/>
                <a:ea typeface="Calibri"/>
                <a:cs typeface="Calibri"/>
                <a:sym typeface="Calibri"/>
              </a:rPr>
              <a:t>: </a:t>
            </a:r>
            <a:endParaRPr lang="en-US" sz="3200" b="1" i="0" u="none" strike="noStrike" cap="none" baseline="0" dirty="0" smtClean="0">
              <a:solidFill>
                <a:schemeClr val="dk1"/>
              </a:solidFill>
              <a:latin typeface="Calibri"/>
              <a:ea typeface="Calibri"/>
              <a:cs typeface="Calibri"/>
              <a:sym typeface="Calibri"/>
            </a:endParaRPr>
          </a:p>
          <a:p>
            <a:pPr marL="0" marR="0" lvl="0" indent="0" algn="l" rtl="0">
              <a:buSzPct val="25000"/>
              <a:buNone/>
            </a:pPr>
            <a:r>
              <a:rPr lang="en-US" sz="3200" b="1" i="0" u="none" strike="noStrike" cap="none" baseline="0" dirty="0" smtClean="0">
                <a:solidFill>
                  <a:schemeClr val="dk1"/>
                </a:solidFill>
                <a:latin typeface="Calibri"/>
                <a:ea typeface="Calibri"/>
                <a:cs typeface="Calibri"/>
                <a:sym typeface="Calibri"/>
              </a:rPr>
              <a:t>The </a:t>
            </a:r>
            <a:r>
              <a:rPr lang="en-US" sz="3200" b="1" i="0" u="none" strike="noStrike" cap="none" baseline="0" dirty="0">
                <a:solidFill>
                  <a:schemeClr val="dk1"/>
                </a:solidFill>
                <a:latin typeface="Calibri"/>
                <a:ea typeface="Calibri"/>
                <a:cs typeface="Calibri"/>
                <a:sym typeface="Calibri"/>
              </a:rPr>
              <a:t>rightmost label in a domain name or URL.</a:t>
            </a:r>
          </a:p>
          <a:p>
            <a:endParaRPr lang="en-US" sz="2000" b="1" i="0" u="none" strike="noStrike" cap="none" baseline="0" dirty="0">
              <a:solidFill>
                <a:schemeClr val="dk1"/>
              </a:solidFill>
              <a:latin typeface="Calibri"/>
              <a:ea typeface="Calibri"/>
              <a:cs typeface="Calibri"/>
              <a:sym typeface="Calibri"/>
            </a:endParaRPr>
          </a:p>
          <a:p>
            <a:pPr marL="0" marR="0" lvl="0" indent="0" algn="ctr" rtl="0">
              <a:buSzPct val="25000"/>
              <a:buNone/>
            </a:pPr>
            <a:r>
              <a:rPr lang="en-US" sz="2000" b="1" i="0" u="none" strike="noStrike" cap="none" baseline="0" dirty="0">
                <a:solidFill>
                  <a:schemeClr val="dk1"/>
                </a:solidFill>
                <a:latin typeface="Calibri"/>
                <a:ea typeface="Calibri"/>
                <a:cs typeface="Calibri"/>
                <a:sym typeface="Calibri"/>
              </a:rPr>
              <a:t>Definition Location: </a:t>
            </a:r>
            <a:r>
              <a:rPr lang="en-US" sz="2000" b="1" i="0" u="sng" strike="noStrike" cap="none" baseline="0" dirty="0">
                <a:solidFill>
                  <a:schemeClr val="hlink"/>
                </a:solidFill>
                <a:latin typeface="Calibri"/>
                <a:ea typeface="Calibri"/>
                <a:cs typeface="Calibri"/>
                <a:sym typeface="Calibri"/>
                <a:hlinkClick r:id="rId3"/>
              </a:rPr>
              <a:t>http://support.microsoft.com/kb/300684</a:t>
            </a:r>
            <a:r>
              <a:rPr lang="en-US" sz="2000" b="1" i="0" u="none" strike="noStrike" cap="none" baseline="0" dirty="0">
                <a:solidFill>
                  <a:schemeClr val="dk1"/>
                </a:solidFill>
                <a:latin typeface="Calibri"/>
                <a:ea typeface="Calibri"/>
                <a:cs typeface="Calibri"/>
                <a:sym typeface="Calibri"/>
              </a:rPr>
              <a:t> </a:t>
            </a:r>
          </a:p>
          <a:p>
            <a:endParaRPr lang="en-US" sz="2000" b="1" i="0" u="none" strike="noStrike" cap="none" baseline="0" dirty="0">
              <a:solidFill>
                <a:schemeClr val="dk1"/>
              </a:solidFill>
              <a:latin typeface="Calibri"/>
              <a:ea typeface="Calibri"/>
              <a:cs typeface="Calibri"/>
              <a:sym typeface="Calibri"/>
            </a:endParaRPr>
          </a:p>
          <a:p>
            <a:endParaRPr lang="en-US" sz="2000" b="1" i="0" u="none" strike="noStrike" cap="none" baseline="0" dirty="0">
              <a:solidFill>
                <a:schemeClr val="dk1"/>
              </a:solidFill>
              <a:latin typeface="Calibri"/>
              <a:ea typeface="Calibri"/>
              <a:cs typeface="Calibri"/>
              <a:sym typeface="Calibri"/>
            </a:endParaRPr>
          </a:p>
          <a:p>
            <a:pPr lvl="0">
              <a:buSzPct val="25000"/>
            </a:pPr>
            <a:r>
              <a:rPr lang="en-US" sz="3600" b="1" i="0" u="none" strike="noStrike" cap="none" baseline="0" dirty="0" smtClean="0">
                <a:solidFill>
                  <a:schemeClr val="dk1"/>
                </a:solidFill>
                <a:latin typeface="Calibri"/>
                <a:ea typeface="Calibri"/>
                <a:cs typeface="Calibri"/>
                <a:sym typeface="Calibri"/>
              </a:rPr>
              <a:t>Examples:  </a:t>
            </a:r>
            <a:r>
              <a:rPr lang="en-US" sz="3600" b="1" i="0" u="none" strike="noStrike" cap="none" baseline="0" dirty="0">
                <a:solidFill>
                  <a:schemeClr val="dk1"/>
                </a:solidFill>
                <a:latin typeface="Calibri"/>
                <a:ea typeface="Calibri"/>
                <a:cs typeface="Calibri"/>
                <a:sym typeface="Calibri"/>
              </a:rPr>
              <a:t>.</a:t>
            </a:r>
            <a:r>
              <a:rPr lang="en-US" sz="3600" b="1" i="0" u="none" strike="noStrike" cap="none" baseline="0" dirty="0" err="1">
                <a:solidFill>
                  <a:schemeClr val="dk1"/>
                </a:solidFill>
                <a:latin typeface="Calibri"/>
                <a:ea typeface="Calibri"/>
                <a:cs typeface="Calibri"/>
                <a:sym typeface="Calibri"/>
              </a:rPr>
              <a:t>gov</a:t>
            </a:r>
            <a:r>
              <a:rPr lang="en-US" sz="3600" b="1" i="0" u="none" strike="noStrike" cap="none" baseline="0" dirty="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err="1">
                <a:solidFill>
                  <a:schemeClr val="dk1"/>
                </a:solidFill>
                <a:latin typeface="Calibri"/>
                <a:ea typeface="Calibri"/>
                <a:cs typeface="Calibri"/>
                <a:sym typeface="Calibri"/>
              </a:rPr>
              <a:t>edu</a:t>
            </a:r>
            <a:r>
              <a:rPr lang="en-US" sz="3600" b="1" dirty="0">
                <a:solidFill>
                  <a:schemeClr val="dk1"/>
                </a:solidFill>
                <a:latin typeface="Calibri"/>
                <a:ea typeface="Calibri"/>
                <a:cs typeface="Calibri"/>
                <a:sym typeface="Calibri"/>
              </a:rPr>
              <a:t> </a:t>
            </a:r>
            <a:r>
              <a:rPr lang="en-US" sz="3600" b="1" i="0" u="none" strike="noStrike" cap="none" baseline="0" dirty="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.mil	</a:t>
            </a:r>
          </a:p>
          <a:p>
            <a:pPr lvl="0">
              <a:buSzPct val="25000"/>
            </a:pP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  .</a:t>
            </a:r>
            <a:r>
              <a:rPr lang="en-US" sz="3600" b="1" i="0" u="none" strike="noStrike" cap="none" baseline="0" dirty="0">
                <a:solidFill>
                  <a:schemeClr val="dk1"/>
                </a:solidFill>
                <a:latin typeface="Calibri"/>
                <a:ea typeface="Calibri"/>
                <a:cs typeface="Calibri"/>
                <a:sym typeface="Calibri"/>
              </a:rPr>
              <a:t>com	</a:t>
            </a:r>
            <a:r>
              <a:rPr lang="en-US" sz="3600" b="1" i="0" u="none" strike="noStrike" cap="none" baseline="0" dirty="0" smtClean="0">
                <a:solidFill>
                  <a:schemeClr val="dk1"/>
                </a:solidFill>
                <a:latin typeface="Calibri"/>
                <a:ea typeface="Calibri"/>
                <a:cs typeface="Calibri"/>
                <a:sym typeface="Calibri"/>
              </a:rPr>
              <a:t> .</a:t>
            </a:r>
            <a:r>
              <a:rPr lang="en-US" sz="3600" b="1" i="0" u="none" strike="noStrike" cap="none" baseline="0" dirty="0" err="1" smtClean="0">
                <a:solidFill>
                  <a:schemeClr val="dk1"/>
                </a:solidFill>
                <a:latin typeface="Calibri"/>
                <a:ea typeface="Calibri"/>
                <a:cs typeface="Calibri"/>
                <a:sym typeface="Calibri"/>
              </a:rPr>
              <a:t>corp</a:t>
            </a:r>
            <a:r>
              <a:rPr lang="en-US" sz="3600" b="1" i="0" u="none" strike="noStrike" cap="none" baseline="0" dirty="0" smtClean="0">
                <a:solidFill>
                  <a:schemeClr val="dk1"/>
                </a:solidFill>
                <a:latin typeface="Calibri"/>
                <a:ea typeface="Calibri"/>
                <a:cs typeface="Calibri"/>
                <a:sym typeface="Calibri"/>
              </a:rPr>
              <a:t>	 </a:t>
            </a:r>
            <a:r>
              <a:rPr lang="en-US" sz="3600" b="1" i="0" u="none" strike="noStrike" cap="none" baseline="0" dirty="0" err="1" smtClean="0">
                <a:solidFill>
                  <a:schemeClr val="dk1"/>
                </a:solidFill>
                <a:latin typeface="Calibri"/>
                <a:ea typeface="Calibri"/>
                <a:cs typeface="Calibri"/>
                <a:sym typeface="Calibri"/>
              </a:rPr>
              <a:t>.net</a:t>
            </a:r>
            <a:endParaRPr lang="en-US" sz="3600" b="1" i="0" u="none" strike="noStrike" cap="none" baseline="0" dirty="0">
              <a:solidFill>
                <a:schemeClr val="dk1"/>
              </a:solidFill>
              <a:latin typeface="Calibri"/>
              <a:ea typeface="Calibri"/>
              <a:cs typeface="Calibri"/>
              <a:sym typeface="Calibri"/>
            </a:endParaRPr>
          </a:p>
          <a:p>
            <a:pPr marL="0" marR="0" lvl="0" indent="0" algn="l" rtl="0">
              <a:buSzPct val="25000"/>
              <a:buNone/>
            </a:pPr>
            <a:r>
              <a:rPr lang="en-US" sz="3600" b="1" i="0" u="none" strike="noStrike" cap="none" baseline="0" dirty="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	</a:t>
            </a:r>
            <a:r>
              <a:rPr lang="en-US" sz="3600" b="1" dirty="0">
                <a:solidFill>
                  <a:schemeClr val="dk1"/>
                </a:solidFill>
                <a:latin typeface="Calibri"/>
                <a:ea typeface="Calibri"/>
                <a:cs typeface="Calibri"/>
                <a:sym typeface="Calibri"/>
              </a:rPr>
              <a:t> </a:t>
            </a:r>
            <a:r>
              <a:rPr lang="en-US" sz="3600" b="1" dirty="0" smtClean="0">
                <a:solidFill>
                  <a:schemeClr val="dk1"/>
                </a:solidFill>
                <a:latin typeface="Calibri"/>
                <a:ea typeface="Calibri"/>
                <a:cs typeface="Calibri"/>
                <a:sym typeface="Calibri"/>
              </a:rPr>
              <a:t>           </a:t>
            </a:r>
            <a:r>
              <a:rPr lang="en-US" sz="3600" b="1" i="0" u="none" strike="noStrike" cap="none" baseline="0" dirty="0" smtClean="0">
                <a:solidFill>
                  <a:schemeClr val="dk1"/>
                </a:solidFill>
                <a:latin typeface="Calibri"/>
                <a:ea typeface="Calibri"/>
                <a:cs typeface="Calibri"/>
                <a:sym typeface="Calibri"/>
              </a:rPr>
              <a:t>.</a:t>
            </a:r>
            <a:r>
              <a:rPr lang="en-US" sz="3600" b="1" i="0" u="none" strike="noStrike" cap="none" baseline="0" dirty="0" err="1" smtClean="0">
                <a:solidFill>
                  <a:schemeClr val="dk1"/>
                </a:solidFill>
                <a:latin typeface="Calibri"/>
                <a:ea typeface="Calibri"/>
                <a:cs typeface="Calibri"/>
                <a:sym typeface="Calibri"/>
              </a:rPr>
              <a:t>uk</a:t>
            </a:r>
            <a:r>
              <a:rPr lang="en-US" sz="3600" b="1" i="0" u="none" strike="noStrike" cap="none" baseline="0" dirty="0" smtClean="0">
                <a:solidFill>
                  <a:schemeClr val="dk1"/>
                </a:solidFill>
                <a:latin typeface="Calibri"/>
                <a:ea typeface="Calibri"/>
                <a:cs typeface="Calibri"/>
                <a:sym typeface="Calibri"/>
              </a:rPr>
              <a:t>		.org</a:t>
            </a:r>
            <a:endParaRPr lang="en-US" sz="3600" b="1" i="0" u="none" strike="noStrike" cap="none" baseline="0" dirty="0">
              <a:solidFill>
                <a:schemeClr val="dk1"/>
              </a:solidFill>
              <a:latin typeface="Calibri"/>
              <a:ea typeface="Calibri"/>
              <a:cs typeface="Calibri"/>
              <a:sym typeface="Calibri"/>
            </a:endParaRPr>
          </a:p>
          <a:p>
            <a:endParaRPr lang="en-US" sz="2000" b="1"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75062841"/>
      </p:ext>
    </p:extLst>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TOMORROW it’s YOUR TURN!</a:t>
            </a:r>
            <a:endParaRPr lang="en-US" b="1" dirty="0"/>
          </a:p>
        </p:txBody>
      </p:sp>
      <p:sp>
        <p:nvSpPr>
          <p:cNvPr id="3" name="Text Placeholder 2"/>
          <p:cNvSpPr>
            <a:spLocks noGrp="1"/>
          </p:cNvSpPr>
          <p:nvPr>
            <p:ph type="body" idx="1"/>
          </p:nvPr>
        </p:nvSpPr>
        <p:spPr>
          <a:xfrm>
            <a:off x="457200" y="1600200"/>
            <a:ext cx="8229600" cy="5257800"/>
          </a:xfrm>
        </p:spPr>
        <p:txBody>
          <a:bodyPr/>
          <a:lstStyle/>
          <a:p>
            <a:r>
              <a:rPr lang="en-US" b="1" dirty="0" smtClean="0"/>
              <a:t>Tomorrow, you will be given two articles to evaluate using the CRAAP Method.</a:t>
            </a:r>
          </a:p>
          <a:p>
            <a:r>
              <a:rPr lang="en-US" b="1" dirty="0" smtClean="0"/>
              <a:t>You will decide, based on your results, which article would be the best to use.</a:t>
            </a:r>
          </a:p>
          <a:p>
            <a:r>
              <a:rPr lang="en-US" b="1" dirty="0" smtClean="0"/>
              <a:t>You will include a one paragraph explanation of why that article is more CREDIBLE!</a:t>
            </a:r>
          </a:p>
          <a:p>
            <a:r>
              <a:rPr lang="en-US" b="1" dirty="0" smtClean="0"/>
              <a:t>Your CRAAP forms and your paragraph will be due Tuesday!</a:t>
            </a:r>
          </a:p>
        </p:txBody>
      </p:sp>
    </p:spTree>
    <p:extLst>
      <p:ext uri="{BB962C8B-B14F-4D97-AF65-F5344CB8AC3E}">
        <p14:creationId xmlns:p14="http://schemas.microsoft.com/office/powerpoint/2010/main" val="95918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0"/>
            <a:ext cx="8229600" cy="6858000"/>
          </a:xfrm>
        </p:spPr>
        <p:txBody>
          <a:bodyPr/>
          <a:lstStyle/>
          <a:p>
            <a:pPr marL="120650" indent="0" algn="ctr">
              <a:buNone/>
            </a:pPr>
            <a:r>
              <a:rPr lang="en-US" sz="4400" b="1" dirty="0" smtClean="0"/>
              <a:t>Exit Ticket</a:t>
            </a:r>
          </a:p>
          <a:p>
            <a:pPr marL="120650" indent="0" algn="ctr">
              <a:buNone/>
            </a:pPr>
            <a:endParaRPr lang="en-US" b="1" u="sng" dirty="0"/>
          </a:p>
          <a:p>
            <a:pPr marL="120650" indent="0" algn="ctr">
              <a:buNone/>
            </a:pPr>
            <a:r>
              <a:rPr lang="en-US" sz="5400" b="1" dirty="0" smtClean="0"/>
              <a:t>In what ways do you think </a:t>
            </a:r>
            <a:r>
              <a:rPr lang="en-US" sz="5400" b="1" dirty="0"/>
              <a:t>using a source that is not </a:t>
            </a:r>
            <a:r>
              <a:rPr lang="en-US" sz="5400" b="1" dirty="0" smtClean="0"/>
              <a:t>credible is similar to </a:t>
            </a:r>
            <a:r>
              <a:rPr lang="en-US" sz="5400" b="1" dirty="0"/>
              <a:t>being lied </a:t>
            </a:r>
            <a:r>
              <a:rPr lang="en-US" sz="5400" b="1" dirty="0" smtClean="0"/>
              <a:t>to?</a:t>
            </a:r>
            <a:endParaRPr lang="en-US" sz="5400" b="1" dirty="0"/>
          </a:p>
        </p:txBody>
      </p:sp>
      <p:sp>
        <p:nvSpPr>
          <p:cNvPr id="4" name="TextBox 3"/>
          <p:cNvSpPr txBox="1"/>
          <p:nvPr/>
        </p:nvSpPr>
        <p:spPr>
          <a:xfrm>
            <a:off x="7162800" y="248597"/>
            <a:ext cx="1184940" cy="400110"/>
          </a:xfrm>
          <a:prstGeom prst="rect">
            <a:avLst/>
          </a:prstGeom>
          <a:noFill/>
        </p:spPr>
        <p:txBody>
          <a:bodyPr wrap="none" rtlCol="0">
            <a:spAutoFit/>
          </a:bodyPr>
          <a:lstStyle/>
          <a:p>
            <a:r>
              <a:rPr lang="en-US" sz="2000" b="1" dirty="0" smtClean="0"/>
              <a:t>10/27/16</a:t>
            </a:r>
            <a:endParaRPr lang="en-US" sz="2000" b="1" dirty="0"/>
          </a:p>
        </p:txBody>
      </p:sp>
    </p:spTree>
    <p:extLst>
      <p:ext uri="{BB962C8B-B14F-4D97-AF65-F5344CB8AC3E}">
        <p14:creationId xmlns:p14="http://schemas.microsoft.com/office/powerpoint/2010/main" val="11632425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800" b="1" dirty="0" smtClean="0"/>
              <a:t>With your VERTICAL PARTNER, discuss the following:</a:t>
            </a:r>
          </a:p>
          <a:p>
            <a:pPr marL="120650" indent="0" algn="ctr">
              <a:buNone/>
            </a:pPr>
            <a:endParaRPr lang="en-US" sz="2800" b="1" dirty="0" smtClean="0"/>
          </a:p>
          <a:p>
            <a:pPr marL="120650" indent="0" algn="ctr">
              <a:buNone/>
            </a:pPr>
            <a:r>
              <a:rPr lang="en-US" sz="3600" b="1" dirty="0" smtClean="0"/>
              <a:t>Of the 5 categories of evaluation in the CRAAP Method (Currency, Relevance, Authority, Accuracy, and Purpose), which one would you say is the MOST IMPORTANT when evaluating a source?</a:t>
            </a:r>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10/28/16</a:t>
            </a:r>
            <a:endParaRPr lang="en-US" sz="2000" b="1" dirty="0"/>
          </a:p>
        </p:txBody>
      </p:sp>
    </p:spTree>
    <p:extLst>
      <p:ext uri="{BB962C8B-B14F-4D97-AF65-F5344CB8AC3E}">
        <p14:creationId xmlns:p14="http://schemas.microsoft.com/office/powerpoint/2010/main" val="425872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Writing</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800" b="1" dirty="0" smtClean="0"/>
              <a:t>Now write about the following:</a:t>
            </a:r>
          </a:p>
          <a:p>
            <a:pPr marL="120650" indent="0" algn="ctr">
              <a:buNone/>
            </a:pPr>
            <a:endParaRPr lang="en-US" sz="2800" b="1" dirty="0"/>
          </a:p>
          <a:p>
            <a:pPr marL="120650" indent="0" algn="ctr">
              <a:buNone/>
            </a:pPr>
            <a:r>
              <a:rPr lang="en-US" sz="3600" b="1" dirty="0" smtClean="0"/>
              <a:t>Of the 5 categories of evaluation in the CRAAP Method (Currency, Relevance, Authority, Accuracy, and Purpose), which one would you say is the MOST IMPORTANT when evaluating a source?</a:t>
            </a:r>
          </a:p>
        </p:txBody>
      </p:sp>
      <p:sp>
        <p:nvSpPr>
          <p:cNvPr id="5" name="TextBox 4"/>
          <p:cNvSpPr txBox="1"/>
          <p:nvPr/>
        </p:nvSpPr>
        <p:spPr>
          <a:xfrm>
            <a:off x="7391400" y="526026"/>
            <a:ext cx="1184940" cy="400110"/>
          </a:xfrm>
          <a:prstGeom prst="rect">
            <a:avLst/>
          </a:prstGeom>
          <a:noFill/>
        </p:spPr>
        <p:txBody>
          <a:bodyPr wrap="none" rtlCol="0">
            <a:spAutoFit/>
          </a:bodyPr>
          <a:lstStyle/>
          <a:p>
            <a:r>
              <a:rPr lang="en-US" sz="2000" b="1" dirty="0" smtClean="0"/>
              <a:t>10/28/16</a:t>
            </a:r>
            <a:endParaRPr lang="en-US" sz="2000" b="1" dirty="0"/>
          </a:p>
        </p:txBody>
      </p:sp>
    </p:spTree>
    <p:extLst>
      <p:ext uri="{BB962C8B-B14F-4D97-AF65-F5344CB8AC3E}">
        <p14:creationId xmlns:p14="http://schemas.microsoft.com/office/powerpoint/2010/main" val="9825586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Let’s Give It a Try</a:t>
            </a:r>
            <a:endParaRPr lang="en-US" b="1" dirty="0"/>
          </a:p>
        </p:txBody>
      </p:sp>
      <p:sp>
        <p:nvSpPr>
          <p:cNvPr id="5" name="TextBox 4"/>
          <p:cNvSpPr txBox="1"/>
          <p:nvPr/>
        </p:nvSpPr>
        <p:spPr>
          <a:xfrm>
            <a:off x="304800" y="914400"/>
            <a:ext cx="8610600" cy="5509200"/>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t>I am doing some research on the harmful</a:t>
            </a:r>
          </a:p>
          <a:p>
            <a:r>
              <a:rPr lang="en-US" sz="3200" b="1" dirty="0"/>
              <a:t> </a:t>
            </a:r>
            <a:r>
              <a:rPr lang="en-US" sz="3200" b="1" dirty="0" smtClean="0"/>
              <a:t>   effects of video games.</a:t>
            </a:r>
          </a:p>
          <a:p>
            <a:pPr marL="457200" indent="-457200">
              <a:buFont typeface="Arial" panose="020B0604020202020204" pitchFamily="34" charset="0"/>
              <a:buChar char="•"/>
            </a:pPr>
            <a:r>
              <a:rPr lang="en-US" sz="3200" b="1" dirty="0" smtClean="0"/>
              <a:t>In order to make sure my research paper</a:t>
            </a:r>
          </a:p>
          <a:p>
            <a:r>
              <a:rPr lang="en-US" sz="3200" b="1" dirty="0"/>
              <a:t> </a:t>
            </a:r>
            <a:r>
              <a:rPr lang="en-US" sz="3200" b="1" dirty="0" smtClean="0"/>
              <a:t>   is accurate, I have to search for   </a:t>
            </a:r>
          </a:p>
          <a:p>
            <a:r>
              <a:rPr lang="en-US" sz="3200" b="1" dirty="0" smtClean="0"/>
              <a:t>    CREDIBLE SOURCES!</a:t>
            </a:r>
          </a:p>
          <a:p>
            <a:pPr marL="457200" indent="-457200">
              <a:buFont typeface="Arial" panose="020B0604020202020204" pitchFamily="34" charset="0"/>
              <a:buChar char="•"/>
            </a:pPr>
            <a:r>
              <a:rPr lang="en-US" sz="3200" b="1" dirty="0" smtClean="0"/>
              <a:t>In my search for sources, I found two that I think might contain information I can use.</a:t>
            </a:r>
          </a:p>
          <a:p>
            <a:pPr marL="457200" indent="-457200">
              <a:buFont typeface="Arial" panose="020B0604020202020204" pitchFamily="34" charset="0"/>
              <a:buChar char="•"/>
            </a:pPr>
            <a:r>
              <a:rPr lang="en-US" sz="3200" b="1" dirty="0" smtClean="0"/>
              <a:t>The question is: WHICH ONE SHOULD I</a:t>
            </a:r>
          </a:p>
          <a:p>
            <a:r>
              <a:rPr lang="en-US" sz="3200" b="1" dirty="0"/>
              <a:t> </a:t>
            </a:r>
            <a:r>
              <a:rPr lang="en-US" sz="3200" b="1" dirty="0" smtClean="0"/>
              <a:t>   USE???</a:t>
            </a:r>
          </a:p>
          <a:p>
            <a:pPr marL="457200" indent="-457200">
              <a:buFont typeface="Arial" panose="020B0604020202020204" pitchFamily="34" charset="0"/>
              <a:buChar char="•"/>
            </a:pPr>
            <a:r>
              <a:rPr lang="en-US" sz="3200" b="1" dirty="0" smtClean="0"/>
              <a:t>For that, I use the CRAAP Test!</a:t>
            </a:r>
          </a:p>
        </p:txBody>
      </p:sp>
    </p:spTree>
    <p:extLst>
      <p:ext uri="{BB962C8B-B14F-4D97-AF65-F5344CB8AC3E}">
        <p14:creationId xmlns:p14="http://schemas.microsoft.com/office/powerpoint/2010/main" val="285817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additive="base">
                                        <p:cTn id="4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Potential Sources</a:t>
            </a:r>
            <a:endParaRPr lang="en-US" b="1" dirty="0"/>
          </a:p>
        </p:txBody>
      </p:sp>
      <p:sp>
        <p:nvSpPr>
          <p:cNvPr id="4" name="Rectangle 3"/>
          <p:cNvSpPr/>
          <p:nvPr/>
        </p:nvSpPr>
        <p:spPr>
          <a:xfrm>
            <a:off x="762000" y="2209800"/>
            <a:ext cx="3493796" cy="1015663"/>
          </a:xfrm>
          <a:prstGeom prst="rect">
            <a:avLst/>
          </a:prstGeom>
        </p:spPr>
        <p:txBody>
          <a:bodyPr wrap="square">
            <a:spAutoFit/>
          </a:bodyPr>
          <a:lstStyle/>
          <a:p>
            <a:r>
              <a:rPr lang="en-US" sz="6000" b="1" dirty="0"/>
              <a:t>Article 1</a:t>
            </a:r>
            <a:endParaRPr lang="en-US" sz="6000" dirty="0"/>
          </a:p>
        </p:txBody>
      </p:sp>
      <p:sp>
        <p:nvSpPr>
          <p:cNvPr id="5" name="Rectangle 4"/>
          <p:cNvSpPr/>
          <p:nvPr/>
        </p:nvSpPr>
        <p:spPr>
          <a:xfrm>
            <a:off x="4724400" y="2197509"/>
            <a:ext cx="3341396" cy="1015663"/>
          </a:xfrm>
          <a:prstGeom prst="rect">
            <a:avLst/>
          </a:prstGeom>
        </p:spPr>
        <p:txBody>
          <a:bodyPr wrap="square">
            <a:spAutoFit/>
          </a:bodyPr>
          <a:lstStyle/>
          <a:p>
            <a:r>
              <a:rPr lang="en-US" sz="6000" b="1" dirty="0"/>
              <a:t>Article </a:t>
            </a:r>
            <a:r>
              <a:rPr lang="en-US" sz="6000" b="1" dirty="0" smtClean="0"/>
              <a:t>2</a:t>
            </a:r>
            <a:endParaRPr lang="en-US" sz="6000" dirty="0"/>
          </a:p>
        </p:txBody>
      </p:sp>
    </p:spTree>
    <p:extLst>
      <p:ext uri="{BB962C8B-B14F-4D97-AF65-F5344CB8AC3E}">
        <p14:creationId xmlns:p14="http://schemas.microsoft.com/office/powerpoint/2010/main" val="3685845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609600"/>
          </a:xfrm>
        </p:spPr>
        <p:txBody>
          <a:bodyPr>
            <a:normAutofit fontScale="90000"/>
          </a:bodyPr>
          <a:lstStyle/>
          <a:p>
            <a:r>
              <a:rPr lang="en-US" b="1" dirty="0" smtClean="0">
                <a:hlinkClick r:id="rId2"/>
              </a:rPr>
              <a:t>Article 1</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818917506"/>
              </p:ext>
            </p:extLst>
          </p:nvPr>
        </p:nvGraphicFramePr>
        <p:xfrm>
          <a:off x="304800" y="685800"/>
          <a:ext cx="8534400" cy="6588092"/>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t"/>
                      <a:r>
                        <a:rPr lang="en-US" sz="1600" dirty="0" smtClean="0">
                          <a:effectLst/>
                        </a:rPr>
                        <a:t>10/21/15</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It’s more</a:t>
                      </a:r>
                      <a:r>
                        <a:rPr lang="en-US" sz="1600" baseline="0" dirty="0" smtClean="0">
                          <a:effectLst/>
                        </a:rPr>
                        <a:t> about how to stop the bad effects. Not much actual details.</a:t>
                      </a: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Mark Knapp. Gaming editor,</a:t>
                      </a:r>
                      <a:r>
                        <a:rPr lang="en-US" sz="1600" baseline="0" dirty="0" smtClean="0">
                          <a:effectLst/>
                        </a:rPr>
                        <a:t> not medical expert.</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No sources listed. No way to verify claims.</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135149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The purpose is more to tell how to correct for the bad effects of gaming. The author is a gamer so he is probably in favor of gaming.</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a:t>
                      </a:r>
                      <a:r>
                        <a:rPr lang="en-US" sz="2000" b="1" i="0" u="none" strike="noStrike" dirty="0">
                          <a:solidFill>
                            <a:srgbClr val="FF0000"/>
                          </a:solidFill>
                          <a:effectLst/>
                          <a:latin typeface="Arial"/>
                        </a:rPr>
                        <a:t>N</a:t>
                      </a:r>
                      <a:endParaRPr lang="en-US" sz="2000" dirty="0">
                        <a:solidFill>
                          <a:srgbClr val="FF0000"/>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8478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Texas v. Johnson Majority Opinion</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In 1989, the Supreme Court delivered its ruling.</a:t>
            </a:r>
          </a:p>
          <a:p>
            <a:r>
              <a:rPr lang="en-US" b="1" dirty="0" smtClean="0"/>
              <a:t>Justice William J. Brennan, who served on the Supreme Court from 1956 to 1990, wrote the </a:t>
            </a:r>
            <a:r>
              <a:rPr lang="en-US" b="1" i="1" dirty="0" smtClean="0"/>
              <a:t>majority opinion </a:t>
            </a:r>
            <a:r>
              <a:rPr lang="en-US" b="1" dirty="0" smtClean="0"/>
              <a:t>on the case.</a:t>
            </a:r>
          </a:p>
          <a:p>
            <a:pPr lvl="1"/>
            <a:r>
              <a:rPr lang="en-US" b="1" dirty="0" smtClean="0"/>
              <a:t>The majority opinion is the judicial opinion agreed to by more than half the members of the court. When written, it explains the court’s decision and the reasons behind it.</a:t>
            </a:r>
            <a:endParaRPr lang="en-US" b="1" dirty="0"/>
          </a:p>
        </p:txBody>
      </p:sp>
    </p:spTree>
    <p:extLst>
      <p:ext uri="{BB962C8B-B14F-4D97-AF65-F5344CB8AC3E}">
        <p14:creationId xmlns:p14="http://schemas.microsoft.com/office/powerpoint/2010/main" val="409603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b="1" dirty="0" smtClean="0">
                <a:hlinkClick r:id="rId2"/>
              </a:rPr>
              <a:t>Article 2</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059531259"/>
              </p:ext>
            </p:extLst>
          </p:nvPr>
        </p:nvGraphicFramePr>
        <p:xfrm>
          <a:off x="304800" y="762000"/>
          <a:ext cx="8534400" cy="5475572"/>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fontAlgn="t"/>
                      <a:r>
                        <a:rPr lang="en-US" sz="1600" dirty="0" smtClean="0">
                          <a:effectLst/>
                        </a:rPr>
                        <a:t>10/15/15</a:t>
                      </a:r>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It discusses the effects of video games on vision,</a:t>
                      </a:r>
                      <a:r>
                        <a:rPr lang="en-US" sz="1200" baseline="0" dirty="0" smtClean="0">
                          <a:effectLst/>
                        </a:rPr>
                        <a:t> behavior and brain activity. It has details.</a:t>
                      </a:r>
                      <a:endParaRPr lang="en-US" sz="12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Dr. Michelle Noonan. PhD in Neuroscience. Published</a:t>
                      </a:r>
                      <a:r>
                        <a:rPr lang="en-US" sz="1200" baseline="0" dirty="0" smtClean="0">
                          <a:effectLst/>
                        </a:rPr>
                        <a:t> in medical journals.</a:t>
                      </a:r>
                      <a:endParaRPr lang="en-US" sz="12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600" dirty="0" smtClean="0">
                          <a:effectLst/>
                        </a:rPr>
                        <a:t>The article has references listed that I can check.</a:t>
                      </a:r>
                      <a:endParaRPr lang="en-US" sz="1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200" dirty="0" smtClean="0">
                          <a:effectLst/>
                        </a:rPr>
                        <a:t>To point out specific effects of video games on specific brain regions. She mentions possible positives too, so no bias shown.</a:t>
                      </a: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B050"/>
                          </a:solidFill>
                          <a:effectLst/>
                          <a:latin typeface="Arial"/>
                        </a:rPr>
                        <a:t>Y</a:t>
                      </a:r>
                      <a:r>
                        <a:rPr lang="en-US" sz="2000" b="1" i="0" u="none" strike="noStrike" dirty="0">
                          <a:solidFill>
                            <a:srgbClr val="000000"/>
                          </a:solidFill>
                          <a:effectLst/>
                          <a:latin typeface="Arial"/>
                        </a:rPr>
                        <a:t> or </a:t>
                      </a:r>
                      <a:r>
                        <a:rPr lang="en-US" sz="2000" b="1" i="0" u="none" strike="noStrike" dirty="0">
                          <a:solidFill>
                            <a:schemeClr val="tx1"/>
                          </a:solidFill>
                          <a:effectLst/>
                          <a:latin typeface="Arial"/>
                        </a:rPr>
                        <a:t>N</a:t>
                      </a:r>
                      <a:endParaRPr lang="en-US" sz="2000" dirty="0">
                        <a:solidFill>
                          <a:schemeClr val="tx1"/>
                        </a:solidFill>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0538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3"/>
          </a:xfrm>
        </p:spPr>
        <p:txBody>
          <a:bodyPr/>
          <a:lstStyle/>
          <a:p>
            <a:r>
              <a:rPr lang="en-US" b="1" dirty="0" smtClean="0"/>
              <a:t>YOUR TURN</a:t>
            </a:r>
            <a:endParaRPr lang="en-US" b="1" dirty="0"/>
          </a:p>
        </p:txBody>
      </p:sp>
      <p:sp>
        <p:nvSpPr>
          <p:cNvPr id="3" name="Text Placeholder 2"/>
          <p:cNvSpPr>
            <a:spLocks noGrp="1"/>
          </p:cNvSpPr>
          <p:nvPr>
            <p:ph type="body" idx="1"/>
          </p:nvPr>
        </p:nvSpPr>
        <p:spPr>
          <a:xfrm>
            <a:off x="457200" y="914400"/>
            <a:ext cx="8229600" cy="5867400"/>
          </a:xfrm>
        </p:spPr>
        <p:txBody>
          <a:bodyPr/>
          <a:lstStyle/>
          <a:p>
            <a:r>
              <a:rPr lang="en-US" sz="3600" b="1" dirty="0" smtClean="0"/>
              <a:t>Go to Google Classroom and open up the assignment document “Website Credibility – Practice.”</a:t>
            </a:r>
          </a:p>
          <a:p>
            <a:r>
              <a:rPr lang="en-US" sz="3600" b="1" dirty="0" smtClean="0"/>
              <a:t>In the document provided, there are two CRAAP forms.</a:t>
            </a:r>
          </a:p>
          <a:p>
            <a:r>
              <a:rPr lang="en-US" sz="3600" b="1" dirty="0" smtClean="0"/>
              <a:t>I have given you the URLs, Article Titles, and Author’s Names for two articles that both deal with the same topic. </a:t>
            </a:r>
          </a:p>
        </p:txBody>
      </p:sp>
    </p:spTree>
    <p:extLst>
      <p:ext uri="{BB962C8B-B14F-4D97-AF65-F5344CB8AC3E}">
        <p14:creationId xmlns:p14="http://schemas.microsoft.com/office/powerpoint/2010/main" val="386301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685800"/>
          </a:xfrm>
        </p:spPr>
        <p:txBody>
          <a:bodyPr>
            <a:normAutofit fontScale="90000"/>
          </a:bodyPr>
          <a:lstStyle/>
          <a:p>
            <a:r>
              <a:rPr lang="en-US" b="1" dirty="0" smtClean="0"/>
              <a:t>YOUR TURN</a:t>
            </a:r>
            <a:endParaRPr lang="en-US" b="1" dirty="0"/>
          </a:p>
        </p:txBody>
      </p:sp>
      <p:sp>
        <p:nvSpPr>
          <p:cNvPr id="3" name="Text Placeholder 2"/>
          <p:cNvSpPr>
            <a:spLocks noGrp="1"/>
          </p:cNvSpPr>
          <p:nvPr>
            <p:ph type="body" idx="1"/>
          </p:nvPr>
        </p:nvSpPr>
        <p:spPr>
          <a:xfrm>
            <a:off x="457200" y="685800"/>
            <a:ext cx="8229600" cy="6096000"/>
          </a:xfrm>
        </p:spPr>
        <p:txBody>
          <a:bodyPr/>
          <a:lstStyle/>
          <a:p>
            <a:r>
              <a:rPr lang="en-US" sz="3100" b="1" dirty="0"/>
              <a:t>Your job is to read both articles and then evaluate them using the CRAAP Form to see which one would be the better to use for a research paper.</a:t>
            </a:r>
          </a:p>
          <a:p>
            <a:r>
              <a:rPr lang="en-US" sz="3100" b="1" dirty="0" smtClean="0"/>
              <a:t>Once you have evaluated both sources, you will write a paragraph </a:t>
            </a:r>
            <a:r>
              <a:rPr lang="en-US" sz="3100" b="1" dirty="0"/>
              <a:t>in which you explain which of the two articles is more credible based on your CRAAP Evaluation form results</a:t>
            </a:r>
            <a:r>
              <a:rPr lang="en-US" sz="3100" b="1" dirty="0" smtClean="0"/>
              <a:t>.</a:t>
            </a:r>
          </a:p>
          <a:p>
            <a:r>
              <a:rPr lang="en-US" sz="3100" b="1" dirty="0" smtClean="0"/>
              <a:t>You must give </a:t>
            </a:r>
            <a:r>
              <a:rPr lang="en-US" sz="3100" b="1" dirty="0"/>
              <a:t>specific examples from the articles themselves or from the websites where the articles are found to support your </a:t>
            </a:r>
            <a:r>
              <a:rPr lang="en-US" sz="3100" b="1" dirty="0" smtClean="0"/>
              <a:t>claim.</a:t>
            </a:r>
            <a:endParaRPr lang="en-US" sz="3100" b="1" dirty="0"/>
          </a:p>
        </p:txBody>
      </p:sp>
    </p:spTree>
    <p:extLst>
      <p:ext uri="{BB962C8B-B14F-4D97-AF65-F5344CB8AC3E}">
        <p14:creationId xmlns:p14="http://schemas.microsoft.com/office/powerpoint/2010/main" val="130287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Your C.R.A.A.P. forms and paragraphs are </a:t>
            </a:r>
          </a:p>
          <a:p>
            <a:pPr marL="0" indent="0" algn="ctr">
              <a:buNone/>
            </a:pPr>
            <a:r>
              <a:rPr lang="en-US" sz="4800" b="1" dirty="0" smtClean="0"/>
              <a:t>DUE TUESDAY by 7:00 A.M.</a:t>
            </a:r>
            <a:endParaRPr lang="en-US" sz="4800" b="1" dirty="0"/>
          </a:p>
        </p:txBody>
      </p:sp>
    </p:spTree>
    <p:extLst>
      <p:ext uri="{BB962C8B-B14F-4D97-AF65-F5344CB8AC3E}">
        <p14:creationId xmlns:p14="http://schemas.microsoft.com/office/powerpoint/2010/main" val="10308420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Exit Ticket</a:t>
            </a:r>
            <a:endParaRPr lang="en-US" b="1" dirty="0"/>
          </a:p>
        </p:txBody>
      </p:sp>
      <p:sp>
        <p:nvSpPr>
          <p:cNvPr id="3" name="Text Placeholder 2"/>
          <p:cNvSpPr>
            <a:spLocks noGrp="1"/>
          </p:cNvSpPr>
          <p:nvPr>
            <p:ph type="body" idx="1"/>
          </p:nvPr>
        </p:nvSpPr>
        <p:spPr>
          <a:xfrm>
            <a:off x="457200" y="914400"/>
            <a:ext cx="8229600" cy="5638800"/>
          </a:xfrm>
        </p:spPr>
        <p:txBody>
          <a:bodyPr/>
          <a:lstStyle/>
          <a:p>
            <a:pPr marL="863600" indent="-742950">
              <a:buFont typeface="+mj-lt"/>
              <a:buAutoNum type="arabicPeriod"/>
            </a:pPr>
            <a:r>
              <a:rPr lang="en-US" sz="3600" b="1" dirty="0" smtClean="0"/>
              <a:t>Go to the MHS Library webpage</a:t>
            </a:r>
          </a:p>
          <a:p>
            <a:pPr marL="863600" indent="-742950">
              <a:buFont typeface="+mj-lt"/>
              <a:buAutoNum type="arabicPeriod"/>
            </a:pPr>
            <a:r>
              <a:rPr lang="en-US" sz="3600" b="1" dirty="0" smtClean="0"/>
              <a:t>Click on “resources” at the top</a:t>
            </a:r>
          </a:p>
          <a:p>
            <a:pPr marL="863600" indent="-742950">
              <a:buFont typeface="+mj-lt"/>
              <a:buAutoNum type="arabicPeriod"/>
            </a:pPr>
            <a:r>
              <a:rPr lang="en-US" sz="3600" b="1" dirty="0" smtClean="0"/>
              <a:t>Click on the “Career Day Interest Survey”</a:t>
            </a:r>
          </a:p>
          <a:p>
            <a:pPr marL="863600" indent="-742950">
              <a:buFont typeface="+mj-lt"/>
              <a:buAutoNum type="arabicPeriod"/>
            </a:pPr>
            <a:r>
              <a:rPr lang="en-US" sz="3600" b="1" dirty="0" smtClean="0"/>
              <a:t>Fill out and submit the survey.</a:t>
            </a:r>
            <a:endParaRPr lang="en-US" sz="3600" b="1" dirty="0"/>
          </a:p>
        </p:txBody>
      </p:sp>
      <p:sp>
        <p:nvSpPr>
          <p:cNvPr id="4" name="TextBox 3"/>
          <p:cNvSpPr txBox="1"/>
          <p:nvPr/>
        </p:nvSpPr>
        <p:spPr>
          <a:xfrm>
            <a:off x="7086600" y="325971"/>
            <a:ext cx="1184940" cy="400110"/>
          </a:xfrm>
          <a:prstGeom prst="rect">
            <a:avLst/>
          </a:prstGeom>
          <a:noFill/>
        </p:spPr>
        <p:txBody>
          <a:bodyPr wrap="none" rtlCol="0">
            <a:spAutoFit/>
          </a:bodyPr>
          <a:lstStyle/>
          <a:p>
            <a:r>
              <a:rPr lang="en-US" sz="2000" b="1" dirty="0" smtClean="0"/>
              <a:t>10/28/16</a:t>
            </a:r>
            <a:endParaRPr lang="en-US" sz="2000" b="1" dirty="0"/>
          </a:p>
        </p:txBody>
      </p:sp>
    </p:spTree>
    <p:extLst>
      <p:ext uri="{BB962C8B-B14F-4D97-AF65-F5344CB8AC3E}">
        <p14:creationId xmlns:p14="http://schemas.microsoft.com/office/powerpoint/2010/main" val="23545674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HORIZONTAL PARTNER, discuss the following:</a:t>
            </a:r>
          </a:p>
          <a:p>
            <a:pPr marL="120650" indent="0" algn="ctr">
              <a:buNone/>
            </a:pPr>
            <a:endParaRPr lang="en-US" sz="2800" b="1" dirty="0" smtClean="0"/>
          </a:p>
          <a:p>
            <a:pPr marL="120650" indent="0" algn="ctr">
              <a:buNone/>
            </a:pPr>
            <a:r>
              <a:rPr lang="en-US" sz="3600" b="1" dirty="0" smtClean="0"/>
              <a:t>Why do you think it is important to use more than one source when doing research? How could it affect your results? How many sources do you think you should use as a minimum? Why?</a:t>
            </a:r>
          </a:p>
        </p:txBody>
      </p:sp>
      <p:sp>
        <p:nvSpPr>
          <p:cNvPr id="4" name="TextBox 3"/>
          <p:cNvSpPr txBox="1"/>
          <p:nvPr/>
        </p:nvSpPr>
        <p:spPr>
          <a:xfrm>
            <a:off x="7391400" y="526026"/>
            <a:ext cx="1184940" cy="400110"/>
          </a:xfrm>
          <a:prstGeom prst="rect">
            <a:avLst/>
          </a:prstGeom>
          <a:noFill/>
        </p:spPr>
        <p:txBody>
          <a:bodyPr wrap="none" rtlCol="0">
            <a:spAutoFit/>
          </a:bodyPr>
          <a:lstStyle/>
          <a:p>
            <a:r>
              <a:rPr lang="en-US" sz="2000" b="1" dirty="0" smtClean="0"/>
              <a:t>10/31/16</a:t>
            </a:r>
            <a:endParaRPr lang="en-US" sz="2000" b="1" dirty="0"/>
          </a:p>
        </p:txBody>
      </p:sp>
    </p:spTree>
    <p:extLst>
      <p:ext uri="{BB962C8B-B14F-4D97-AF65-F5344CB8AC3E}">
        <p14:creationId xmlns:p14="http://schemas.microsoft.com/office/powerpoint/2010/main" val="140892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Writing</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800" b="1" dirty="0" smtClean="0"/>
              <a:t>Now write about the following:</a:t>
            </a:r>
          </a:p>
          <a:p>
            <a:pPr marL="120650" indent="0" algn="ctr">
              <a:buNone/>
            </a:pPr>
            <a:endParaRPr lang="en-US" sz="2800" b="1" dirty="0"/>
          </a:p>
          <a:p>
            <a:pPr marL="120650" indent="0" algn="ctr">
              <a:buNone/>
            </a:pPr>
            <a:r>
              <a:rPr lang="en-US" sz="3600" b="1" dirty="0" smtClean="0"/>
              <a:t>Why do you think it is important to use more than one source when doing research? How could it affect your results? How many sources do you think you should use as a minimum? Why?</a:t>
            </a:r>
          </a:p>
        </p:txBody>
      </p:sp>
      <p:sp>
        <p:nvSpPr>
          <p:cNvPr id="5" name="TextBox 4"/>
          <p:cNvSpPr txBox="1"/>
          <p:nvPr/>
        </p:nvSpPr>
        <p:spPr>
          <a:xfrm>
            <a:off x="7391400" y="526026"/>
            <a:ext cx="1184940" cy="400110"/>
          </a:xfrm>
          <a:prstGeom prst="rect">
            <a:avLst/>
          </a:prstGeom>
          <a:noFill/>
        </p:spPr>
        <p:txBody>
          <a:bodyPr wrap="none" rtlCol="0">
            <a:spAutoFit/>
          </a:bodyPr>
          <a:lstStyle/>
          <a:p>
            <a:r>
              <a:rPr lang="en-US" sz="2000" b="1" dirty="0" smtClean="0"/>
              <a:t>10/31/16</a:t>
            </a:r>
            <a:endParaRPr lang="en-US" sz="2000" b="1" dirty="0"/>
          </a:p>
        </p:txBody>
      </p:sp>
    </p:spTree>
    <p:extLst>
      <p:ext uri="{BB962C8B-B14F-4D97-AF65-F5344CB8AC3E}">
        <p14:creationId xmlns:p14="http://schemas.microsoft.com/office/powerpoint/2010/main" val="12677626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296197270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Protest Research</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smtClean="0"/>
              <a:t>Today, you will begin the work on a research/comparison paper.</a:t>
            </a:r>
          </a:p>
          <a:p>
            <a:r>
              <a:rPr lang="en-US" b="1" dirty="0" smtClean="0"/>
              <a:t>You will be researching another protest by an athlete (or athletes), reporting the facts surrounding that protest, and comparing it to the current protest in the NFL.</a:t>
            </a:r>
          </a:p>
          <a:p>
            <a:r>
              <a:rPr lang="en-US" b="1" dirty="0" smtClean="0"/>
              <a:t>Your writing will be at least FIVE PARAGRAPHS and TWO PAGES minimum (12 point TIMES New Roman font, MLA Format).</a:t>
            </a:r>
          </a:p>
          <a:p>
            <a:r>
              <a:rPr lang="en-US" b="1" dirty="0" smtClean="0"/>
              <a:t>For your paper, you must use a MINIMUM of THREE CREDIBLE SOURCES.</a:t>
            </a:r>
            <a:endParaRPr lang="en-US" b="1" dirty="0"/>
          </a:p>
        </p:txBody>
      </p:sp>
    </p:spTree>
    <p:extLst>
      <p:ext uri="{BB962C8B-B14F-4D97-AF65-F5344CB8AC3E}">
        <p14:creationId xmlns:p14="http://schemas.microsoft.com/office/powerpoint/2010/main" val="5729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68362"/>
          </a:xfrm>
        </p:spPr>
        <p:txBody>
          <a:bodyPr/>
          <a:lstStyle/>
          <a:p>
            <a:r>
              <a:rPr lang="en-US" b="1" dirty="0" smtClean="0"/>
              <a:t>Protest Research</a:t>
            </a:r>
            <a:endParaRPr lang="en-US" b="1" dirty="0"/>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r>
              <a:rPr lang="en-US" b="1" dirty="0" smtClean="0"/>
              <a:t>You will begin your research by FINDING CREDIBLE SOURCES.</a:t>
            </a:r>
          </a:p>
          <a:p>
            <a:r>
              <a:rPr lang="en-US" b="1" dirty="0" smtClean="0"/>
              <a:t>For EVERY SOURCE  you use, you MUST complete a CRAAP Evaluation Form to prove that your source is credible. If it does not pass the CRAAP Test, you may NOT use it!</a:t>
            </a:r>
          </a:p>
          <a:p>
            <a:r>
              <a:rPr lang="en-US" b="1" dirty="0" smtClean="0"/>
              <a:t>The requirement is that you use a MINIMUM of THREE credible sources, but before you can begin writing your paper, you must EVALUATE A MINIMUM OF FIVE POTENTIAL SOURCES!</a:t>
            </a:r>
          </a:p>
          <a:p>
            <a:r>
              <a:rPr lang="en-US" b="1" u="sng" dirty="0" smtClean="0"/>
              <a:t>FAILURE TO CITE PROPERLY IN THIS PAPER WILL RESULT IN A ZERO WITH NO OPPORTUNITY TO RECOVER THE GRADE!</a:t>
            </a:r>
          </a:p>
          <a:p>
            <a:endParaRPr lang="en-US" dirty="0"/>
          </a:p>
        </p:txBody>
      </p:sp>
    </p:spTree>
    <p:extLst>
      <p:ext uri="{BB962C8B-B14F-4D97-AF65-F5344CB8AC3E}">
        <p14:creationId xmlns:p14="http://schemas.microsoft.com/office/powerpoint/2010/main" val="18894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Texas v. Johnson Majority Opinion</a:t>
            </a:r>
            <a:endParaRPr lang="en-US" b="1" dirty="0"/>
          </a:p>
        </p:txBody>
      </p:sp>
      <p:sp>
        <p:nvSpPr>
          <p:cNvPr id="3" name="Content Placeholder 2"/>
          <p:cNvSpPr>
            <a:spLocks noGrp="1"/>
          </p:cNvSpPr>
          <p:nvPr>
            <p:ph idx="1"/>
          </p:nvPr>
        </p:nvSpPr>
        <p:spPr>
          <a:xfrm>
            <a:off x="457200" y="1219200"/>
            <a:ext cx="8229600" cy="5105400"/>
          </a:xfrm>
        </p:spPr>
        <p:txBody>
          <a:bodyPr/>
          <a:lstStyle/>
          <a:p>
            <a:r>
              <a:rPr lang="en-US" b="1" dirty="0" smtClean="0"/>
              <a:t>Let’s read…</a:t>
            </a:r>
          </a:p>
          <a:p>
            <a:r>
              <a:rPr lang="en-US" b="1" dirty="0" smtClean="0"/>
              <a:t>Go to your digital textbook and open to page 15.</a:t>
            </a:r>
          </a:p>
          <a:p>
            <a:r>
              <a:rPr lang="en-US" b="1" dirty="0" smtClean="0"/>
              <a:t>Now you have some questions to answer…</a:t>
            </a:r>
          </a:p>
          <a:p>
            <a:pPr lvl="1"/>
            <a:r>
              <a:rPr lang="en-US" b="1" dirty="0" smtClean="0"/>
              <a:t>Open Google Classroom and find the assignment “Analyzing the Text - Texas v. Johnson”</a:t>
            </a:r>
          </a:p>
          <a:p>
            <a:pPr marL="457200" lvl="1" indent="0">
              <a:buNone/>
            </a:pPr>
            <a:endParaRPr lang="en-US" b="1" dirty="0" smtClean="0"/>
          </a:p>
        </p:txBody>
      </p:sp>
    </p:spTree>
    <p:extLst>
      <p:ext uri="{BB962C8B-B14F-4D97-AF65-F5344CB8AC3E}">
        <p14:creationId xmlns:p14="http://schemas.microsoft.com/office/powerpoint/2010/main" val="403843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Protest Research</a:t>
            </a:r>
            <a:endParaRPr lang="en-US" b="1"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smtClean="0"/>
              <a:t>Go to Google Classroom and open the document for the assignment “CRAAP Evaluation Form – Protest Research.”</a:t>
            </a:r>
          </a:p>
          <a:p>
            <a:r>
              <a:rPr lang="en-US" b="1" dirty="0" smtClean="0"/>
              <a:t>You will see that there are FIVE pages in the document; one for each potential source you must evaluate prior to beginning your research/writing.</a:t>
            </a:r>
          </a:p>
          <a:p>
            <a:r>
              <a:rPr lang="en-US" b="1" dirty="0" smtClean="0"/>
              <a:t>This form must be completed and turned in by </a:t>
            </a:r>
            <a:r>
              <a:rPr lang="en-US" b="1" u="sng" dirty="0" smtClean="0"/>
              <a:t>MONDAY 11/7/16 AT 7:00 A.M.</a:t>
            </a:r>
          </a:p>
          <a:p>
            <a:endParaRPr lang="en-US" dirty="0"/>
          </a:p>
        </p:txBody>
      </p:sp>
    </p:spTree>
    <p:extLst>
      <p:ext uri="{BB962C8B-B14F-4D97-AF65-F5344CB8AC3E}">
        <p14:creationId xmlns:p14="http://schemas.microsoft.com/office/powerpoint/2010/main" val="247143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Protest Research</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There are FIVE possible topics:</a:t>
            </a:r>
          </a:p>
          <a:p>
            <a:pPr lvl="1"/>
            <a:r>
              <a:rPr lang="en-US" b="1" dirty="0" smtClean="0"/>
              <a:t>Muhammad Ali’s 1967 protest of the war in Vietnam.</a:t>
            </a:r>
          </a:p>
          <a:p>
            <a:pPr lvl="1"/>
            <a:r>
              <a:rPr lang="en-US" b="1" dirty="0" smtClean="0"/>
              <a:t>Tommie Smith and John Carlos’ protest at the 1968 Olympic games.</a:t>
            </a:r>
          </a:p>
          <a:p>
            <a:pPr lvl="1"/>
            <a:r>
              <a:rPr lang="en-US" b="1" dirty="0" smtClean="0"/>
              <a:t>Mahmoud Abdul-Rauf’s protest during the 1996 NBA season.</a:t>
            </a:r>
          </a:p>
          <a:p>
            <a:pPr lvl="1"/>
            <a:r>
              <a:rPr lang="en-US" b="1" dirty="0" err="1" smtClean="0"/>
              <a:t>Ariyana</a:t>
            </a:r>
            <a:r>
              <a:rPr lang="en-US" b="1" dirty="0" smtClean="0"/>
              <a:t> Smith’s protest at Knox College in 2014.</a:t>
            </a:r>
          </a:p>
          <a:p>
            <a:pPr lvl="1"/>
            <a:r>
              <a:rPr lang="en-US" b="1" dirty="0" smtClean="0"/>
              <a:t>The Missouri football team’s protest in 2015.</a:t>
            </a:r>
          </a:p>
          <a:p>
            <a:pPr marL="0" indent="0" algn="ctr">
              <a:buNone/>
            </a:pPr>
            <a:r>
              <a:rPr lang="en-US" b="1" dirty="0" smtClean="0"/>
              <a:t>Selection of your topic will be done RANDOMLY!</a:t>
            </a:r>
            <a:endParaRPr lang="en-US" b="1" dirty="0"/>
          </a:p>
        </p:txBody>
      </p:sp>
    </p:spTree>
    <p:extLst>
      <p:ext uri="{BB962C8B-B14F-4D97-AF65-F5344CB8AC3E}">
        <p14:creationId xmlns:p14="http://schemas.microsoft.com/office/powerpoint/2010/main" val="6594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Protest Research</a:t>
            </a:r>
            <a:endParaRPr lang="en-US" b="1" dirty="0"/>
          </a:p>
        </p:txBody>
      </p:sp>
      <p:sp>
        <p:nvSpPr>
          <p:cNvPr id="3" name="Content Placeholder 2"/>
          <p:cNvSpPr>
            <a:spLocks noGrp="1"/>
          </p:cNvSpPr>
          <p:nvPr>
            <p:ph idx="1"/>
          </p:nvPr>
        </p:nvSpPr>
        <p:spPr>
          <a:xfrm>
            <a:off x="457200" y="1143000"/>
            <a:ext cx="8229600" cy="4983163"/>
          </a:xfrm>
        </p:spPr>
        <p:txBody>
          <a:bodyPr/>
          <a:lstStyle/>
          <a:p>
            <a:r>
              <a:rPr lang="en-US" b="1" dirty="0" smtClean="0"/>
              <a:t>With the remainder of the period, you may begin your search for credible sources.</a:t>
            </a:r>
          </a:p>
          <a:p>
            <a:endParaRPr lang="en-US" b="1" dirty="0" smtClean="0"/>
          </a:p>
          <a:p>
            <a:r>
              <a:rPr lang="en-US" b="1" dirty="0" smtClean="0"/>
              <a:t>I suggest starting with the LIBRARY DATABASE SOURCES because they are guaranteed to pass the CRAAP Evaluation.</a:t>
            </a:r>
          </a:p>
          <a:p>
            <a:endParaRPr lang="en-US" dirty="0"/>
          </a:p>
        </p:txBody>
      </p:sp>
    </p:spTree>
    <p:extLst>
      <p:ext uri="{BB962C8B-B14F-4D97-AF65-F5344CB8AC3E}">
        <p14:creationId xmlns:p14="http://schemas.microsoft.com/office/powerpoint/2010/main" val="131096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TOMORROW</a:t>
            </a:r>
            <a:endParaRPr lang="en-US" b="1" dirty="0"/>
          </a:p>
        </p:txBody>
      </p:sp>
      <p:sp>
        <p:nvSpPr>
          <p:cNvPr id="3" name="Content Placeholder 2"/>
          <p:cNvSpPr>
            <a:spLocks noGrp="1"/>
          </p:cNvSpPr>
          <p:nvPr>
            <p:ph idx="1"/>
          </p:nvPr>
        </p:nvSpPr>
        <p:spPr/>
        <p:txBody>
          <a:bodyPr/>
          <a:lstStyle/>
          <a:p>
            <a:r>
              <a:rPr lang="en-US" b="1" dirty="0" smtClean="0"/>
              <a:t>You will begin taking an online quarterly benchmark test tomorrow that is required by the District.</a:t>
            </a:r>
          </a:p>
          <a:p>
            <a:r>
              <a:rPr lang="en-US" b="1" dirty="0" smtClean="0"/>
              <a:t>It will take at least two class periods; possibly three.</a:t>
            </a:r>
          </a:p>
          <a:p>
            <a:r>
              <a:rPr lang="en-US" b="1" dirty="0" smtClean="0"/>
              <a:t>At any point, if you finish the test before others, you can use that time to evaluate sources and research your protest.</a:t>
            </a:r>
            <a:endParaRPr lang="en-US" b="1" dirty="0"/>
          </a:p>
        </p:txBody>
      </p:sp>
    </p:spTree>
    <p:extLst>
      <p:ext uri="{BB962C8B-B14F-4D97-AF65-F5344CB8AC3E}">
        <p14:creationId xmlns:p14="http://schemas.microsoft.com/office/powerpoint/2010/main" val="317502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WEBSITE CREDIBILITY PRACTICE FORMS FROM FRIDAY ARE DUE TOMORROW BY 7:00 A.M.</a:t>
            </a:r>
            <a:endParaRPr lang="en-US" sz="5400" b="1" dirty="0"/>
          </a:p>
        </p:txBody>
      </p:sp>
    </p:spTree>
    <p:extLst>
      <p:ext uri="{BB962C8B-B14F-4D97-AF65-F5344CB8AC3E}">
        <p14:creationId xmlns:p14="http://schemas.microsoft.com/office/powerpoint/2010/main" val="22007352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Exit Ticket</a:t>
            </a:r>
            <a:endParaRPr lang="en-US" b="1" dirty="0"/>
          </a:p>
        </p:txBody>
      </p:sp>
      <p:sp>
        <p:nvSpPr>
          <p:cNvPr id="3" name="Text Placeholder 2"/>
          <p:cNvSpPr>
            <a:spLocks noGrp="1"/>
          </p:cNvSpPr>
          <p:nvPr>
            <p:ph type="body" idx="1"/>
          </p:nvPr>
        </p:nvSpPr>
        <p:spPr>
          <a:xfrm>
            <a:off x="457200" y="914400"/>
            <a:ext cx="8229600" cy="5638800"/>
          </a:xfrm>
        </p:spPr>
        <p:txBody>
          <a:bodyPr/>
          <a:lstStyle/>
          <a:p>
            <a:pPr marL="120650" indent="0" algn="ctr">
              <a:buNone/>
            </a:pPr>
            <a:endParaRPr lang="en-US" sz="3600" b="1" dirty="0" smtClean="0"/>
          </a:p>
          <a:p>
            <a:pPr marL="120650" indent="0" algn="ctr">
              <a:buNone/>
            </a:pPr>
            <a:r>
              <a:rPr lang="en-US" sz="3600" b="1" dirty="0" smtClean="0"/>
              <a:t>Which protest did you get as your topic? Had you ever heard of the people involved or the protest before?</a:t>
            </a:r>
          </a:p>
          <a:p>
            <a:pPr marL="120650" indent="0" algn="ctr">
              <a:buNone/>
            </a:pPr>
            <a:r>
              <a:rPr lang="en-US" sz="3600" b="1" dirty="0" smtClean="0"/>
              <a:t>What do you think will be the most difficult thing about this paper?</a:t>
            </a:r>
            <a:endParaRPr lang="en-US" sz="3600" b="1" dirty="0"/>
          </a:p>
        </p:txBody>
      </p:sp>
      <p:sp>
        <p:nvSpPr>
          <p:cNvPr id="4" name="TextBox 3"/>
          <p:cNvSpPr txBox="1"/>
          <p:nvPr/>
        </p:nvSpPr>
        <p:spPr>
          <a:xfrm>
            <a:off x="7086600" y="325971"/>
            <a:ext cx="1184940" cy="400110"/>
          </a:xfrm>
          <a:prstGeom prst="rect">
            <a:avLst/>
          </a:prstGeom>
          <a:noFill/>
        </p:spPr>
        <p:txBody>
          <a:bodyPr wrap="none" rtlCol="0">
            <a:spAutoFit/>
          </a:bodyPr>
          <a:lstStyle/>
          <a:p>
            <a:r>
              <a:rPr lang="en-US" sz="2000" b="1" dirty="0" smtClean="0"/>
              <a:t>10/31/16</a:t>
            </a:r>
            <a:endParaRPr lang="en-US" sz="2000" b="1" dirty="0"/>
          </a:p>
        </p:txBody>
      </p:sp>
    </p:spTree>
    <p:extLst>
      <p:ext uri="{BB962C8B-B14F-4D97-AF65-F5344CB8AC3E}">
        <p14:creationId xmlns:p14="http://schemas.microsoft.com/office/powerpoint/2010/main" val="91326737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VERTICAL PARTNER, discuss the following:</a:t>
            </a:r>
          </a:p>
          <a:p>
            <a:pPr marL="120650" indent="0" algn="ctr">
              <a:buNone/>
            </a:pPr>
            <a:endParaRPr lang="en-US" sz="2800" b="1" dirty="0" smtClean="0"/>
          </a:p>
          <a:p>
            <a:pPr marL="120650" indent="0" algn="ctr">
              <a:buNone/>
            </a:pPr>
            <a:r>
              <a:rPr lang="en-US" sz="3600" b="1" dirty="0" smtClean="0"/>
              <a:t>How many sources have you found for your research? Where did you find them (database, google search, </a:t>
            </a:r>
            <a:r>
              <a:rPr lang="en-US" sz="3600" b="1" dirty="0" err="1" smtClean="0"/>
              <a:t>etc</a:t>
            </a:r>
            <a:r>
              <a:rPr lang="en-US" sz="3600" b="1" dirty="0" smtClean="0"/>
              <a:t>)? How many CREDIBLE sources do you have now? </a:t>
            </a:r>
          </a:p>
        </p:txBody>
      </p:sp>
      <p:sp>
        <p:nvSpPr>
          <p:cNvPr id="4" name="TextBox 3"/>
          <p:cNvSpPr txBox="1"/>
          <p:nvPr/>
        </p:nvSpPr>
        <p:spPr>
          <a:xfrm>
            <a:off x="7391400" y="526026"/>
            <a:ext cx="1055097" cy="400110"/>
          </a:xfrm>
          <a:prstGeom prst="rect">
            <a:avLst/>
          </a:prstGeom>
          <a:noFill/>
        </p:spPr>
        <p:txBody>
          <a:bodyPr wrap="none" rtlCol="0">
            <a:spAutoFit/>
          </a:bodyPr>
          <a:lstStyle/>
          <a:p>
            <a:r>
              <a:rPr lang="en-US" sz="2000" b="1" dirty="0" smtClean="0"/>
              <a:t>11/4/16</a:t>
            </a:r>
            <a:endParaRPr lang="en-US" sz="2000" b="1" dirty="0"/>
          </a:p>
        </p:txBody>
      </p:sp>
    </p:spTree>
    <p:extLst>
      <p:ext uri="{BB962C8B-B14F-4D97-AF65-F5344CB8AC3E}">
        <p14:creationId xmlns:p14="http://schemas.microsoft.com/office/powerpoint/2010/main" val="31881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Writing</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VERTICAL PARTNER, discuss the following:</a:t>
            </a:r>
          </a:p>
          <a:p>
            <a:pPr marL="120650" indent="0" algn="ctr">
              <a:buNone/>
            </a:pPr>
            <a:endParaRPr lang="en-US" sz="2800" b="1" dirty="0" smtClean="0"/>
          </a:p>
          <a:p>
            <a:pPr marL="120650" indent="0" algn="ctr">
              <a:buNone/>
            </a:pPr>
            <a:r>
              <a:rPr lang="en-US" sz="3600" b="1" dirty="0" smtClean="0"/>
              <a:t>How many sources have you found for your research? Where did you find them (database, google search, </a:t>
            </a:r>
            <a:r>
              <a:rPr lang="en-US" sz="3600" b="1" dirty="0" err="1" smtClean="0"/>
              <a:t>etc</a:t>
            </a:r>
            <a:r>
              <a:rPr lang="en-US" sz="3600" b="1" dirty="0" smtClean="0"/>
              <a:t>)? How many CREDIBLE sources do you have now? </a:t>
            </a:r>
          </a:p>
        </p:txBody>
      </p:sp>
      <p:sp>
        <p:nvSpPr>
          <p:cNvPr id="4" name="TextBox 3"/>
          <p:cNvSpPr txBox="1"/>
          <p:nvPr/>
        </p:nvSpPr>
        <p:spPr>
          <a:xfrm>
            <a:off x="7391400" y="526026"/>
            <a:ext cx="1055097" cy="400110"/>
          </a:xfrm>
          <a:prstGeom prst="rect">
            <a:avLst/>
          </a:prstGeom>
          <a:noFill/>
        </p:spPr>
        <p:txBody>
          <a:bodyPr wrap="none" rtlCol="0">
            <a:spAutoFit/>
          </a:bodyPr>
          <a:lstStyle/>
          <a:p>
            <a:r>
              <a:rPr lang="en-US" sz="2000" b="1" dirty="0" smtClean="0"/>
              <a:t>11/4/16</a:t>
            </a:r>
            <a:endParaRPr lang="en-US" sz="2000" b="1" dirty="0"/>
          </a:p>
        </p:txBody>
      </p:sp>
    </p:spTree>
    <p:extLst>
      <p:ext uri="{BB962C8B-B14F-4D97-AF65-F5344CB8AC3E}">
        <p14:creationId xmlns:p14="http://schemas.microsoft.com/office/powerpoint/2010/main" val="392059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TODAY’S WORK</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IF YOU FINISH finding and verifying sources, you can move on to the next step… taking notes on your topic.</a:t>
            </a:r>
          </a:p>
          <a:p>
            <a:r>
              <a:rPr lang="en-US" b="1" dirty="0" smtClean="0"/>
              <a:t>Go to Google Classroom and locate the assignment titled “Protest Research – Note Taking.”</a:t>
            </a:r>
          </a:p>
          <a:p>
            <a:r>
              <a:rPr lang="en-US" b="1" dirty="0" smtClean="0"/>
              <a:t>There you will find a page with 10 questions. </a:t>
            </a:r>
          </a:p>
          <a:p>
            <a:r>
              <a:rPr lang="en-US" b="1" dirty="0" smtClean="0"/>
              <a:t>If you are able to answer all ten questions COMPLETELY, you should be ready to write your paper.</a:t>
            </a:r>
            <a:endParaRPr lang="en-US" b="1" dirty="0"/>
          </a:p>
        </p:txBody>
      </p:sp>
    </p:spTree>
    <p:extLst>
      <p:ext uri="{BB962C8B-B14F-4D97-AF65-F5344CB8AC3E}">
        <p14:creationId xmlns:p14="http://schemas.microsoft.com/office/powerpoint/2010/main" val="24715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a:bodyPr>
          <a:lstStyle/>
          <a:p>
            <a:pPr marL="0" indent="0" algn="ctr">
              <a:buNone/>
            </a:pPr>
            <a:r>
              <a:rPr lang="en-US" sz="5400" b="1" dirty="0" smtClean="0"/>
              <a:t>YOUR CRAAP EVALUATION FORMS FOR ALL FIVE POTENTIAL SOURCES ARE DUE MONDAY</a:t>
            </a:r>
          </a:p>
          <a:p>
            <a:pPr marL="0" indent="0" algn="ctr">
              <a:buNone/>
            </a:pPr>
            <a:r>
              <a:rPr lang="en-US" sz="5400" b="1" dirty="0" smtClean="0"/>
              <a:t>BY 7:00 A.M.</a:t>
            </a:r>
            <a:endParaRPr lang="en-US" sz="5400" b="1" dirty="0"/>
          </a:p>
        </p:txBody>
      </p:sp>
    </p:spTree>
    <p:extLst>
      <p:ext uri="{BB962C8B-B14F-4D97-AF65-F5344CB8AC3E}">
        <p14:creationId xmlns:p14="http://schemas.microsoft.com/office/powerpoint/2010/main" val="1600322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b="1" dirty="0" smtClean="0"/>
              <a:t>Analyzing the Text - Texas v. Johnson</a:t>
            </a:r>
          </a:p>
          <a:p>
            <a:pPr marL="0" indent="0" algn="ctr">
              <a:buNone/>
            </a:pPr>
            <a:r>
              <a:rPr lang="en-US" b="1" dirty="0" smtClean="0"/>
              <a:t>DUE BY 7:00 TOMORROW!</a:t>
            </a:r>
          </a:p>
          <a:p>
            <a:pPr marL="0" indent="0" algn="ctr">
              <a:buNone/>
            </a:pPr>
            <a:endParaRPr lang="en-US" b="1" dirty="0" smtClean="0"/>
          </a:p>
          <a:p>
            <a:r>
              <a:rPr lang="en-US" b="1" dirty="0" smtClean="0"/>
              <a:t>PAY ATTENTION TO THE INSTRUCTIONS!!!</a:t>
            </a:r>
          </a:p>
          <a:p>
            <a:pPr lvl="1"/>
            <a:r>
              <a:rPr lang="en-US" b="1" dirty="0" smtClean="0"/>
              <a:t>All questions must be answered IN COMPLETE SENTENCE FORM. </a:t>
            </a:r>
          </a:p>
          <a:p>
            <a:pPr lvl="1"/>
            <a:r>
              <a:rPr lang="en-US" b="1" dirty="0" smtClean="0"/>
              <a:t>Support your answers with EVIDENCE from the text. </a:t>
            </a:r>
          </a:p>
          <a:p>
            <a:pPr lvl="1"/>
            <a:r>
              <a:rPr lang="en-US" b="1" dirty="0" smtClean="0"/>
              <a:t>Cite by AUTHOR’S LAST NAME and PARAGRAPH NUMBER whenever necessary!</a:t>
            </a:r>
          </a:p>
          <a:p>
            <a:pPr lvl="1"/>
            <a:endParaRPr lang="en-US" b="1" dirty="0" smtClean="0"/>
          </a:p>
          <a:p>
            <a:pPr marL="457200" lvl="1" indent="0">
              <a:buNone/>
            </a:pPr>
            <a:endParaRPr lang="en-US" b="1" dirty="0" smtClean="0"/>
          </a:p>
        </p:txBody>
      </p:sp>
    </p:spTree>
    <p:extLst>
      <p:ext uri="{BB962C8B-B14F-4D97-AF65-F5344CB8AC3E}">
        <p14:creationId xmlns:p14="http://schemas.microsoft.com/office/powerpoint/2010/main" val="198528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Exit Ticket</a:t>
            </a:r>
            <a:endParaRPr lang="en-US" b="1" dirty="0"/>
          </a:p>
        </p:txBody>
      </p:sp>
      <p:sp>
        <p:nvSpPr>
          <p:cNvPr id="3" name="Text Placeholder 2"/>
          <p:cNvSpPr>
            <a:spLocks noGrp="1"/>
          </p:cNvSpPr>
          <p:nvPr>
            <p:ph type="body" idx="1"/>
          </p:nvPr>
        </p:nvSpPr>
        <p:spPr>
          <a:xfrm>
            <a:off x="457200" y="914400"/>
            <a:ext cx="8229600" cy="5638800"/>
          </a:xfrm>
        </p:spPr>
        <p:txBody>
          <a:bodyPr/>
          <a:lstStyle/>
          <a:p>
            <a:pPr marL="120650" indent="0" algn="ctr">
              <a:buNone/>
            </a:pPr>
            <a:endParaRPr lang="en-US" sz="3600" b="1" dirty="0" smtClean="0"/>
          </a:p>
          <a:p>
            <a:pPr marL="120650" indent="0" algn="ctr">
              <a:buNone/>
            </a:pPr>
            <a:r>
              <a:rPr lang="en-US" sz="3600" b="1" dirty="0" smtClean="0"/>
              <a:t>Have you finished finding sources? </a:t>
            </a:r>
          </a:p>
          <a:p>
            <a:pPr marL="120650" indent="0" algn="ctr">
              <a:buNone/>
            </a:pPr>
            <a:r>
              <a:rPr lang="en-US" sz="3600" b="1" dirty="0" smtClean="0"/>
              <a:t>If not, how many are you lacking? </a:t>
            </a:r>
          </a:p>
          <a:p>
            <a:pPr marL="120650" indent="0" algn="ctr">
              <a:buNone/>
            </a:pPr>
            <a:r>
              <a:rPr lang="en-US" sz="2400" b="1" dirty="0" smtClean="0"/>
              <a:t>(remember CRAAP forms are due Monday at 7:00) </a:t>
            </a:r>
          </a:p>
          <a:p>
            <a:pPr marL="120650" indent="0" algn="ctr">
              <a:buNone/>
            </a:pPr>
            <a:r>
              <a:rPr lang="en-US" sz="3600" b="1" dirty="0" smtClean="0"/>
              <a:t>Give me one interesting fact you have read about your protest so far.</a:t>
            </a:r>
            <a:endParaRPr lang="en-US" sz="3600" b="1" dirty="0"/>
          </a:p>
        </p:txBody>
      </p:sp>
      <p:sp>
        <p:nvSpPr>
          <p:cNvPr id="4" name="TextBox 3"/>
          <p:cNvSpPr txBox="1"/>
          <p:nvPr/>
        </p:nvSpPr>
        <p:spPr>
          <a:xfrm>
            <a:off x="7086600" y="325971"/>
            <a:ext cx="1055097" cy="400110"/>
          </a:xfrm>
          <a:prstGeom prst="rect">
            <a:avLst/>
          </a:prstGeom>
          <a:noFill/>
        </p:spPr>
        <p:txBody>
          <a:bodyPr wrap="none" rtlCol="0">
            <a:spAutoFit/>
          </a:bodyPr>
          <a:lstStyle/>
          <a:p>
            <a:r>
              <a:rPr lang="en-US" sz="2000" b="1" dirty="0" smtClean="0"/>
              <a:t>11/4/16</a:t>
            </a:r>
            <a:endParaRPr lang="en-US" sz="2000" b="1" dirty="0"/>
          </a:p>
        </p:txBody>
      </p:sp>
    </p:spTree>
    <p:extLst>
      <p:ext uri="{BB962C8B-B14F-4D97-AF65-F5344CB8AC3E}">
        <p14:creationId xmlns:p14="http://schemas.microsoft.com/office/powerpoint/2010/main" val="314881459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VERTICAL PARTNER, discuss the following:</a:t>
            </a:r>
          </a:p>
          <a:p>
            <a:pPr marL="120650" indent="0" algn="ctr">
              <a:buNone/>
            </a:pPr>
            <a:endParaRPr lang="en-US" sz="2800" b="1" dirty="0" smtClean="0"/>
          </a:p>
          <a:p>
            <a:pPr marL="120650" indent="0" algn="ctr">
              <a:buNone/>
            </a:pPr>
            <a:r>
              <a:rPr lang="en-US" sz="3600" b="1" dirty="0" smtClean="0"/>
              <a:t> How difficult was it to find sources for your research? Did you come across any that failed the CRAAP test? </a:t>
            </a:r>
          </a:p>
          <a:p>
            <a:pPr marL="120650" indent="0" algn="ctr">
              <a:buNone/>
            </a:pPr>
            <a:r>
              <a:rPr lang="en-US" sz="3600" b="1" dirty="0" smtClean="0"/>
              <a:t>Why did they fail? </a:t>
            </a:r>
          </a:p>
        </p:txBody>
      </p:sp>
      <p:sp>
        <p:nvSpPr>
          <p:cNvPr id="4" name="TextBox 3"/>
          <p:cNvSpPr txBox="1"/>
          <p:nvPr/>
        </p:nvSpPr>
        <p:spPr>
          <a:xfrm>
            <a:off x="7391400" y="526026"/>
            <a:ext cx="1055097" cy="400110"/>
          </a:xfrm>
          <a:prstGeom prst="rect">
            <a:avLst/>
          </a:prstGeom>
          <a:noFill/>
        </p:spPr>
        <p:txBody>
          <a:bodyPr wrap="none" rtlCol="0">
            <a:spAutoFit/>
          </a:bodyPr>
          <a:lstStyle/>
          <a:p>
            <a:r>
              <a:rPr lang="en-US" sz="2000" b="1" dirty="0" smtClean="0"/>
              <a:t>11/7/16</a:t>
            </a:r>
            <a:endParaRPr lang="en-US" sz="2000" b="1" dirty="0"/>
          </a:p>
        </p:txBody>
      </p:sp>
    </p:spTree>
    <p:extLst>
      <p:ext uri="{BB962C8B-B14F-4D97-AF65-F5344CB8AC3E}">
        <p14:creationId xmlns:p14="http://schemas.microsoft.com/office/powerpoint/2010/main" val="8303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15321544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Protest Research - Structure</a:t>
            </a:r>
            <a:endParaRPr lang="en-US" b="1" dirty="0"/>
          </a:p>
        </p:txBody>
      </p:sp>
      <p:sp>
        <p:nvSpPr>
          <p:cNvPr id="3" name="Content Placeholder 2"/>
          <p:cNvSpPr>
            <a:spLocks noGrp="1"/>
          </p:cNvSpPr>
          <p:nvPr>
            <p:ph idx="1"/>
          </p:nvPr>
        </p:nvSpPr>
        <p:spPr>
          <a:xfrm>
            <a:off x="457200" y="914400"/>
            <a:ext cx="8229600" cy="5638800"/>
          </a:xfrm>
        </p:spPr>
        <p:txBody>
          <a:bodyPr>
            <a:normAutofit fontScale="92500"/>
          </a:bodyPr>
          <a:lstStyle/>
          <a:p>
            <a:r>
              <a:rPr lang="en-US" b="1" dirty="0" smtClean="0"/>
              <a:t>There are many ways you could structure this essay. I am going to offer one possibility. </a:t>
            </a:r>
            <a:endParaRPr lang="en-US" b="1" dirty="0"/>
          </a:p>
          <a:p>
            <a:r>
              <a:rPr lang="en-US" b="1" dirty="0" smtClean="0"/>
              <a:t>You may choose to structure your essay differently, BUT it still MUST be no less than FIVE paragraphs and no less than TWO pages in length.</a:t>
            </a:r>
          </a:p>
          <a:p>
            <a:r>
              <a:rPr lang="en-US" b="1" dirty="0" smtClean="0"/>
              <a:t>It MUST also be in MLA format with proper citations.</a:t>
            </a:r>
          </a:p>
          <a:p>
            <a:r>
              <a:rPr lang="en-US" b="1" dirty="0" smtClean="0"/>
              <a:t>FAILURE TO PROPERLY CITE YOUR SOURCES WILL RESULT IN A ZERO ON THIS ASSIGNMENT AND THAT GRADE CAN NOT BE MADE UP!</a:t>
            </a:r>
            <a:endParaRPr lang="en-US" b="1" dirty="0"/>
          </a:p>
        </p:txBody>
      </p:sp>
    </p:spTree>
    <p:extLst>
      <p:ext uri="{BB962C8B-B14F-4D97-AF65-F5344CB8AC3E}">
        <p14:creationId xmlns:p14="http://schemas.microsoft.com/office/powerpoint/2010/main" val="418749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Protest Research - Structure</a:t>
            </a:r>
            <a:endParaRPr lang="en-US" b="1"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r>
              <a:rPr lang="en-US" b="1" dirty="0" smtClean="0"/>
              <a:t>Paragraph 1 – An introduction.</a:t>
            </a:r>
          </a:p>
          <a:p>
            <a:r>
              <a:rPr lang="en-US" b="1" dirty="0" smtClean="0"/>
              <a:t>Paragraph 2 – The facts surrounding the protest you were assigned to research in as much detail as possible.</a:t>
            </a:r>
          </a:p>
          <a:p>
            <a:r>
              <a:rPr lang="en-US" b="1" dirty="0" smtClean="0"/>
              <a:t>Paragraph 3 – The reaction to your assigned protest, both positive and negative. </a:t>
            </a:r>
          </a:p>
          <a:p>
            <a:r>
              <a:rPr lang="en-US" b="1" dirty="0" smtClean="0"/>
              <a:t>Paragraph 4 – Comparison/contrast of your assigned protest with the one happening currently in the NFL.</a:t>
            </a:r>
          </a:p>
          <a:p>
            <a:r>
              <a:rPr lang="en-US" b="1" dirty="0" smtClean="0"/>
              <a:t>Paragraph 5 – A conclusion that also includes YOUR opinion on protests of this kind and their effectiveness.</a:t>
            </a:r>
          </a:p>
        </p:txBody>
      </p:sp>
    </p:spTree>
    <p:extLst>
      <p:ext uri="{BB962C8B-B14F-4D97-AF65-F5344CB8AC3E}">
        <p14:creationId xmlns:p14="http://schemas.microsoft.com/office/powerpoint/2010/main" val="55655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Protest Research - </a:t>
            </a:r>
            <a:r>
              <a:rPr lang="en-US" b="1" dirty="0" err="1" smtClean="0"/>
              <a:t>Notetaking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Go to Google Classroom and locate the assignment titled “Protest Research – Note Taking.”</a:t>
            </a:r>
          </a:p>
          <a:p>
            <a:r>
              <a:rPr lang="en-US" b="1" dirty="0" smtClean="0"/>
              <a:t>There you will find a page with 10 questions. </a:t>
            </a:r>
          </a:p>
          <a:p>
            <a:r>
              <a:rPr lang="en-US" b="1" dirty="0" smtClean="0"/>
              <a:t>If you are able to answer all ten questions COMPLETELY, you should be ready to write your paper.</a:t>
            </a:r>
          </a:p>
          <a:p>
            <a:r>
              <a:rPr lang="en-US" b="1" dirty="0" smtClean="0"/>
              <a:t>If you are lacking information to answer these questions completely, you may need to find more sources.</a:t>
            </a:r>
            <a:endParaRPr lang="en-US" b="1" dirty="0"/>
          </a:p>
        </p:txBody>
      </p:sp>
    </p:spTree>
    <p:extLst>
      <p:ext uri="{BB962C8B-B14F-4D97-AF65-F5344CB8AC3E}">
        <p14:creationId xmlns:p14="http://schemas.microsoft.com/office/powerpoint/2010/main" val="230872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4525963"/>
          </a:xfrm>
        </p:spPr>
        <p:txBody>
          <a:bodyPr>
            <a:normAutofit lnSpcReduction="10000"/>
          </a:bodyPr>
          <a:lstStyle/>
          <a:p>
            <a:pPr marL="0" indent="0" algn="ctr">
              <a:buNone/>
            </a:pPr>
            <a:r>
              <a:rPr lang="en-US" sz="5400" b="1" dirty="0" smtClean="0"/>
              <a:t>CONTINUE NOTETAKING.</a:t>
            </a:r>
          </a:p>
          <a:p>
            <a:pPr marL="0" indent="0" algn="ctr">
              <a:buNone/>
            </a:pPr>
            <a:r>
              <a:rPr lang="en-US" sz="5400" b="1" dirty="0" smtClean="0"/>
              <a:t>FIND MORE SOURCES AS NEEDED.</a:t>
            </a:r>
          </a:p>
          <a:p>
            <a:pPr marL="0" indent="0" algn="ctr">
              <a:buNone/>
            </a:pPr>
            <a:r>
              <a:rPr lang="en-US" sz="5400" b="1" dirty="0" smtClean="0"/>
              <a:t>TOMORROW WE WILL DISCUSS INTRODUCTIONS.</a:t>
            </a:r>
          </a:p>
          <a:p>
            <a:pPr marL="0" indent="0" algn="ctr">
              <a:buNone/>
            </a:pPr>
            <a:endParaRPr lang="en-US" sz="5400" b="1" dirty="0"/>
          </a:p>
        </p:txBody>
      </p:sp>
      <p:sp>
        <p:nvSpPr>
          <p:cNvPr id="4" name="TextBox 3"/>
          <p:cNvSpPr txBox="1"/>
          <p:nvPr/>
        </p:nvSpPr>
        <p:spPr>
          <a:xfrm>
            <a:off x="7239000" y="300960"/>
            <a:ext cx="1055097" cy="400110"/>
          </a:xfrm>
          <a:prstGeom prst="rect">
            <a:avLst/>
          </a:prstGeom>
          <a:noFill/>
        </p:spPr>
        <p:txBody>
          <a:bodyPr wrap="none" rtlCol="0">
            <a:spAutoFit/>
          </a:bodyPr>
          <a:lstStyle/>
          <a:p>
            <a:r>
              <a:rPr lang="en-US" sz="2000" b="1" dirty="0" smtClean="0"/>
              <a:t>11/7/16</a:t>
            </a:r>
            <a:endParaRPr lang="en-US" sz="2000" b="1" dirty="0"/>
          </a:p>
        </p:txBody>
      </p:sp>
    </p:spTree>
    <p:extLst>
      <p:ext uri="{BB962C8B-B14F-4D97-AF65-F5344CB8AC3E}">
        <p14:creationId xmlns:p14="http://schemas.microsoft.com/office/powerpoint/2010/main" val="399466788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b="1" dirty="0" smtClean="0"/>
              <a:t>Start-Up - Discussion</a:t>
            </a:r>
            <a:endParaRPr lang="en-US" b="1" dirty="0"/>
          </a:p>
        </p:txBody>
      </p:sp>
      <p:sp>
        <p:nvSpPr>
          <p:cNvPr id="3" name="Text Placeholder 2"/>
          <p:cNvSpPr>
            <a:spLocks noGrp="1"/>
          </p:cNvSpPr>
          <p:nvPr>
            <p:ph type="body" idx="1"/>
          </p:nvPr>
        </p:nvSpPr>
        <p:spPr>
          <a:xfrm>
            <a:off x="457200" y="1143000"/>
            <a:ext cx="8229600" cy="5562600"/>
          </a:xfrm>
        </p:spPr>
        <p:txBody>
          <a:bodyPr/>
          <a:lstStyle/>
          <a:p>
            <a:pPr marL="120650" indent="0" algn="ctr">
              <a:buNone/>
            </a:pPr>
            <a:r>
              <a:rPr lang="en-US" sz="2600" b="1" dirty="0" smtClean="0"/>
              <a:t>With your HORIZONTAL PARTNER, discuss the following:</a:t>
            </a:r>
          </a:p>
          <a:p>
            <a:pPr marL="120650" indent="0" algn="ctr">
              <a:buNone/>
            </a:pPr>
            <a:endParaRPr lang="en-US" sz="2800" b="1" dirty="0" smtClean="0"/>
          </a:p>
          <a:p>
            <a:pPr marL="120650" indent="0" algn="ctr">
              <a:buNone/>
            </a:pPr>
            <a:r>
              <a:rPr lang="en-US" sz="3600" b="1" dirty="0" smtClean="0"/>
              <a:t> What is one interesting fact that you have learned about the protest you are researching or about the person/people involved in it?</a:t>
            </a:r>
          </a:p>
        </p:txBody>
      </p:sp>
      <p:sp>
        <p:nvSpPr>
          <p:cNvPr id="4" name="TextBox 3"/>
          <p:cNvSpPr txBox="1"/>
          <p:nvPr/>
        </p:nvSpPr>
        <p:spPr>
          <a:xfrm>
            <a:off x="7391400" y="526026"/>
            <a:ext cx="1055097" cy="400110"/>
          </a:xfrm>
          <a:prstGeom prst="rect">
            <a:avLst/>
          </a:prstGeom>
          <a:noFill/>
        </p:spPr>
        <p:txBody>
          <a:bodyPr wrap="none" rtlCol="0">
            <a:spAutoFit/>
          </a:bodyPr>
          <a:lstStyle/>
          <a:p>
            <a:r>
              <a:rPr lang="en-US" sz="2000" b="1" dirty="0" smtClean="0"/>
              <a:t>11/8/16</a:t>
            </a:r>
            <a:endParaRPr lang="en-US" sz="2000" b="1" dirty="0"/>
          </a:p>
        </p:txBody>
      </p:sp>
    </p:spTree>
    <p:extLst>
      <p:ext uri="{BB962C8B-B14F-4D97-AF65-F5344CB8AC3E}">
        <p14:creationId xmlns:p14="http://schemas.microsoft.com/office/powerpoint/2010/main" val="5703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pPr marL="0" indent="0" algn="ctr">
              <a:buNone/>
            </a:pPr>
            <a:r>
              <a:rPr lang="en-US" sz="2800" b="1" dirty="0" smtClean="0"/>
              <a:t>By the end of the lesson, students will be able to:</a:t>
            </a:r>
          </a:p>
          <a:p>
            <a:pPr marL="0" indent="0" algn="ctr">
              <a:buNone/>
            </a:pPr>
            <a:endParaRPr lang="en-US" sz="1200" b="1" dirty="0" smtClean="0"/>
          </a:p>
          <a:p>
            <a:pPr marL="0" indent="0" algn="ctr">
              <a:buNone/>
            </a:pPr>
            <a:r>
              <a:rPr lang="en-US" sz="3000" b="1" dirty="0" smtClean="0"/>
              <a:t>Conduct a short research project to include: gathering relevant information from multiple sources, using advanced searches effectively, assessing the credibility and usefulness of the information, and writing an informative, explanatory paper based on research that conveys the information clearly and effectively.</a:t>
            </a:r>
          </a:p>
          <a:p>
            <a:pPr marL="0" indent="0" algn="ctr">
              <a:buNone/>
            </a:pPr>
            <a:endParaRPr lang="en-US" sz="3000" b="1" dirty="0" smtClean="0"/>
          </a:p>
          <a:p>
            <a:pPr marL="0" indent="0" algn="ctr">
              <a:buNone/>
            </a:pPr>
            <a:r>
              <a:rPr lang="en-US" sz="2000" b="1" dirty="0" smtClean="0"/>
              <a:t>CCSS.ELA-LITERACY.W.9-10.2, CCSS.ELA-LITERACY.W.9-10.7,</a:t>
            </a:r>
          </a:p>
          <a:p>
            <a:pPr marL="0" indent="0" algn="ctr">
              <a:buNone/>
            </a:pPr>
            <a:r>
              <a:rPr lang="en-US" sz="2000" b="1" dirty="0" smtClean="0"/>
              <a:t>CCSS.ELA-LITERACY.W.9-10.8, CCSS.ELA-LITERACY.RI.9-10.1</a:t>
            </a:r>
            <a:endParaRPr lang="en-US" sz="2000" b="1" dirty="0"/>
          </a:p>
        </p:txBody>
      </p:sp>
    </p:spTree>
    <p:extLst>
      <p:ext uri="{BB962C8B-B14F-4D97-AF65-F5344CB8AC3E}">
        <p14:creationId xmlns:p14="http://schemas.microsoft.com/office/powerpoint/2010/main" val="372518702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Still Looking for Sources? Try These…</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r>
              <a:rPr lang="en-US" b="1" dirty="0"/>
              <a:t>NY </a:t>
            </a:r>
            <a:r>
              <a:rPr lang="en-US" b="1" dirty="0" smtClean="0"/>
              <a:t>Times</a:t>
            </a:r>
          </a:p>
          <a:p>
            <a:r>
              <a:rPr lang="en-US" b="1" dirty="0" smtClean="0"/>
              <a:t>Washington Post</a:t>
            </a:r>
          </a:p>
          <a:p>
            <a:r>
              <a:rPr lang="en-US" b="1" dirty="0" smtClean="0"/>
              <a:t>LA times</a:t>
            </a:r>
          </a:p>
          <a:p>
            <a:r>
              <a:rPr lang="en-US" b="1" dirty="0" smtClean="0"/>
              <a:t>NY </a:t>
            </a:r>
            <a:r>
              <a:rPr lang="en-US" b="1" dirty="0"/>
              <a:t>Daily </a:t>
            </a:r>
            <a:r>
              <a:rPr lang="en-US" b="1" dirty="0" smtClean="0"/>
              <a:t>News</a:t>
            </a:r>
          </a:p>
          <a:p>
            <a:r>
              <a:rPr lang="en-US" b="1" dirty="0" smtClean="0"/>
              <a:t>Boston Globe</a:t>
            </a:r>
          </a:p>
          <a:p>
            <a:r>
              <a:rPr lang="en-US" b="1" dirty="0" smtClean="0"/>
              <a:t>St</a:t>
            </a:r>
            <a:r>
              <a:rPr lang="en-US" b="1" dirty="0"/>
              <a:t>. Luis Post </a:t>
            </a:r>
            <a:r>
              <a:rPr lang="en-US" b="1" dirty="0" smtClean="0"/>
              <a:t>Dispatch</a:t>
            </a:r>
          </a:p>
          <a:p>
            <a:r>
              <a:rPr lang="en-US" b="1" dirty="0" smtClean="0"/>
              <a:t>SI </a:t>
            </a:r>
            <a:r>
              <a:rPr lang="en-US" b="1" dirty="0"/>
              <a:t>( Sports Illustrated)</a:t>
            </a:r>
          </a:p>
          <a:p>
            <a:r>
              <a:rPr lang="en-US" b="1" dirty="0"/>
              <a:t>Any widely circulated, </a:t>
            </a:r>
            <a:r>
              <a:rPr lang="en-US" b="1" dirty="0" err="1"/>
              <a:t>nationaly</a:t>
            </a:r>
            <a:r>
              <a:rPr lang="en-US" b="1" dirty="0"/>
              <a:t> known newspaper is probably okay.</a:t>
            </a:r>
          </a:p>
        </p:txBody>
      </p:sp>
    </p:spTree>
    <p:extLst>
      <p:ext uri="{BB962C8B-B14F-4D97-AF65-F5344CB8AC3E}">
        <p14:creationId xmlns:p14="http://schemas.microsoft.com/office/powerpoint/2010/main" val="3695909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42079</TotalTime>
  <Words>8212</Words>
  <Application>Microsoft Office PowerPoint</Application>
  <PresentationFormat>On-screen Show (4:3)</PresentationFormat>
  <Paragraphs>907</Paragraphs>
  <Slides>150</Slides>
  <Notes>10</Notes>
  <HiddenSlides>0</HiddenSlides>
  <MMClips>0</MMClips>
  <ScaleCrop>false</ScaleCrop>
  <HeadingPairs>
    <vt:vector size="4" baseType="variant">
      <vt:variant>
        <vt:lpstr>Theme</vt:lpstr>
      </vt:variant>
      <vt:variant>
        <vt:i4>1</vt:i4>
      </vt:variant>
      <vt:variant>
        <vt:lpstr>Slide Titles</vt:lpstr>
      </vt:variant>
      <vt:variant>
        <vt:i4>150</vt:i4>
      </vt:variant>
    </vt:vector>
  </HeadingPairs>
  <TitlesOfParts>
    <vt:vector size="151" baseType="lpstr">
      <vt:lpstr>Office Theme</vt:lpstr>
      <vt:lpstr>Start-up - Discussion</vt:lpstr>
      <vt:lpstr>Start-up - Writing</vt:lpstr>
      <vt:lpstr>Objectives</vt:lpstr>
      <vt:lpstr>Texas v. Johnson Majority Opinion</vt:lpstr>
      <vt:lpstr>Texas v. Johnson Majority Opinion</vt:lpstr>
      <vt:lpstr>Texas v. Johnson Majority Opinion</vt:lpstr>
      <vt:lpstr>Texas v. Johnson Majority Opinion</vt:lpstr>
      <vt:lpstr>Texas v. Johnson Majority Opinion</vt:lpstr>
      <vt:lpstr>HOMEWORK</vt:lpstr>
      <vt:lpstr>Exit Ticket</vt:lpstr>
      <vt:lpstr>Start-up - Discussion</vt:lpstr>
      <vt:lpstr>Start-up - Writing</vt:lpstr>
      <vt:lpstr>Objectives</vt:lpstr>
      <vt:lpstr>American Flag Stands for Tolerance</vt:lpstr>
      <vt:lpstr>American Flag Stands for Tolerance</vt:lpstr>
      <vt:lpstr>American Flag Stands for Tolerance</vt:lpstr>
      <vt:lpstr>HOMEWORK</vt:lpstr>
      <vt:lpstr>Exit Ticket</vt:lpstr>
      <vt:lpstr>Start-up - Discussion</vt:lpstr>
      <vt:lpstr>Start-up - Writing</vt:lpstr>
      <vt:lpstr>Objectives</vt:lpstr>
      <vt:lpstr>Question Review</vt:lpstr>
      <vt:lpstr>Exit Ticket</vt:lpstr>
      <vt:lpstr>Start-up - Discussion</vt:lpstr>
      <vt:lpstr>Start-up - Writing</vt:lpstr>
      <vt:lpstr>Objectives</vt:lpstr>
      <vt:lpstr>Pro / Con – National Anthem Protest</vt:lpstr>
      <vt:lpstr>Pro / Con – National Anthem Protest</vt:lpstr>
      <vt:lpstr>Pro / Con – National Anthem Protest</vt:lpstr>
      <vt:lpstr>Pro / Con – National Anthem Protest</vt:lpstr>
      <vt:lpstr>Pro / Con – National Anthem Protest</vt:lpstr>
      <vt:lpstr>HOMEWORK</vt:lpstr>
      <vt:lpstr>Exit Ticket</vt:lpstr>
      <vt:lpstr>Start-up - Discussion</vt:lpstr>
      <vt:lpstr>Start-up - Writing</vt:lpstr>
      <vt:lpstr>Objectives</vt:lpstr>
      <vt:lpstr>Pro / Con – National Anthem Protest</vt:lpstr>
      <vt:lpstr>Pro / Con – National Anthem Protest</vt:lpstr>
      <vt:lpstr>Pro / Con – National Anthem Protest</vt:lpstr>
      <vt:lpstr>HOMEWORK</vt:lpstr>
      <vt:lpstr>Exit Ticket</vt:lpstr>
      <vt:lpstr>Start-up - Discussion</vt:lpstr>
      <vt:lpstr>Start-up - Writing</vt:lpstr>
      <vt:lpstr>Objectives</vt:lpstr>
      <vt:lpstr>Question Review</vt:lpstr>
      <vt:lpstr>Exit Ticket</vt:lpstr>
      <vt:lpstr>PowerPoint Presentation</vt:lpstr>
      <vt:lpstr>PowerPoint Presentation</vt:lpstr>
      <vt:lpstr>PowerPoint Presentation</vt:lpstr>
      <vt:lpstr>PowerPoint Presentation</vt:lpstr>
      <vt:lpstr>PowerPoint Presentation</vt:lpstr>
      <vt:lpstr>PowerPoint Presentation</vt:lpstr>
      <vt:lpstr>Evaluating Sources</vt:lpstr>
      <vt:lpstr>PowerPoint Presentation</vt:lpstr>
      <vt:lpstr>Let’s do a Quick Review</vt:lpstr>
      <vt:lpstr>PowerPoint Presentation</vt:lpstr>
      <vt:lpstr>PowerPoint Presentation</vt:lpstr>
      <vt:lpstr>PowerPoint Presentation</vt:lpstr>
      <vt:lpstr>Let’s Practice</vt:lpstr>
      <vt:lpstr>PowerPoint Presentation</vt:lpstr>
      <vt:lpstr>PowerPoint Presentation</vt:lpstr>
      <vt:lpstr>PowerPoint Presentation</vt:lpstr>
      <vt:lpstr>TOMORROW it’s YOUR TURN!</vt:lpstr>
      <vt:lpstr>PowerPoint Presentation</vt:lpstr>
      <vt:lpstr>Start-Up - Discussion</vt:lpstr>
      <vt:lpstr>Start-Up - Writing</vt:lpstr>
      <vt:lpstr>Let’s Give It a Try</vt:lpstr>
      <vt:lpstr>Potential Sources</vt:lpstr>
      <vt:lpstr>Article 1</vt:lpstr>
      <vt:lpstr>Article 2</vt:lpstr>
      <vt:lpstr>YOUR TURN</vt:lpstr>
      <vt:lpstr>YOUR TURN</vt:lpstr>
      <vt:lpstr>Homework</vt:lpstr>
      <vt:lpstr>Exit Ticket</vt:lpstr>
      <vt:lpstr>Start-Up - Discussion</vt:lpstr>
      <vt:lpstr>Start-Up - Writing</vt:lpstr>
      <vt:lpstr>Unit Objective</vt:lpstr>
      <vt:lpstr>Protest Research</vt:lpstr>
      <vt:lpstr>Protest Research</vt:lpstr>
      <vt:lpstr>Protest Research</vt:lpstr>
      <vt:lpstr>Protest Research</vt:lpstr>
      <vt:lpstr>Protest Research</vt:lpstr>
      <vt:lpstr>TOMORROW</vt:lpstr>
      <vt:lpstr>HOMEWORK</vt:lpstr>
      <vt:lpstr>Exit Ticket</vt:lpstr>
      <vt:lpstr>Start-Up - Discussion</vt:lpstr>
      <vt:lpstr>Start-Up - Writing</vt:lpstr>
      <vt:lpstr>TODAY’S WORK</vt:lpstr>
      <vt:lpstr>HOMEWORK</vt:lpstr>
      <vt:lpstr>Exit Ticket</vt:lpstr>
      <vt:lpstr>Start-Up - Discussion</vt:lpstr>
      <vt:lpstr>Unit Objective</vt:lpstr>
      <vt:lpstr>Protest Research - Structure</vt:lpstr>
      <vt:lpstr>Protest Research - Structure</vt:lpstr>
      <vt:lpstr>Protest Research - Notetaking</vt:lpstr>
      <vt:lpstr>HOMEWORK</vt:lpstr>
      <vt:lpstr>Start-Up - Discussion</vt:lpstr>
      <vt:lpstr>Unit Objective</vt:lpstr>
      <vt:lpstr>Still Looking for Sources? Try These…</vt:lpstr>
      <vt:lpstr>INTRODUCTION</vt:lpstr>
      <vt:lpstr>Works Cited</vt:lpstr>
      <vt:lpstr>Works Cited – Database Article</vt:lpstr>
      <vt:lpstr>Works Cited – Database Article</vt:lpstr>
      <vt:lpstr>Works Cited – Database Article</vt:lpstr>
      <vt:lpstr>Works Cited – Database Article</vt:lpstr>
      <vt:lpstr>Works Cited – Internet Article</vt:lpstr>
      <vt:lpstr>Works Cited – Internet Article</vt:lpstr>
      <vt:lpstr>Works Cited – Internet Article</vt:lpstr>
      <vt:lpstr>Works Cited – Internet Article</vt:lpstr>
      <vt:lpstr>Works Cited – Internet Article</vt:lpstr>
      <vt:lpstr>Parentheticals</vt:lpstr>
      <vt:lpstr>Parentheticals</vt:lpstr>
      <vt:lpstr>Plagiarism</vt:lpstr>
      <vt:lpstr>HOMEWORK</vt:lpstr>
      <vt:lpstr>Start-Up - Discussion</vt:lpstr>
      <vt:lpstr>Unit Objective</vt:lpstr>
      <vt:lpstr>Working Offline</vt:lpstr>
      <vt:lpstr>But What About Sources???</vt:lpstr>
      <vt:lpstr>BODY PARAGRAPH 1</vt:lpstr>
      <vt:lpstr>HOMEWORK</vt:lpstr>
      <vt:lpstr>Start-Up - Discussion</vt:lpstr>
      <vt:lpstr>Unit Objective</vt:lpstr>
      <vt:lpstr>Career Interest Survey (again)</vt:lpstr>
      <vt:lpstr>BODY PARAGRAPH 2</vt:lpstr>
      <vt:lpstr>HOMEWORK</vt:lpstr>
      <vt:lpstr>Start-Up - Discussion</vt:lpstr>
      <vt:lpstr>Unit Objective</vt:lpstr>
      <vt:lpstr>BODY PARAGRAPH 3</vt:lpstr>
      <vt:lpstr>HOMEWORK</vt:lpstr>
      <vt:lpstr>Start-Up - Discussion</vt:lpstr>
      <vt:lpstr>Unit Objective</vt:lpstr>
      <vt:lpstr>CONCLUSION</vt:lpstr>
      <vt:lpstr>HOMEWORK</vt:lpstr>
      <vt:lpstr>Start-Up - Discussion</vt:lpstr>
      <vt:lpstr>Unit Objective</vt:lpstr>
      <vt:lpstr>TODAY</vt:lpstr>
      <vt:lpstr>Start-Up - Discussion</vt:lpstr>
      <vt:lpstr>Unit Objective</vt:lpstr>
      <vt:lpstr>Peer Review/Edit</vt:lpstr>
      <vt:lpstr>Peer Review/Edit</vt:lpstr>
      <vt:lpstr>Peer Review/Edit</vt:lpstr>
      <vt:lpstr>Peer Review/Edit</vt:lpstr>
      <vt:lpstr>Peer Review/Edit</vt:lpstr>
      <vt:lpstr>Peer Review/Edit</vt:lpstr>
      <vt:lpstr>Peer Review/Edit</vt:lpstr>
      <vt:lpstr>HOMEWORK</vt:lpstr>
      <vt:lpstr>TODAY</vt:lpstr>
      <vt:lpstr>PowerPoint Presentation</vt:lpstr>
      <vt:lpstr>Final Checklist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91</cp:revision>
  <cp:lastPrinted>2016-11-03T15:22:49Z</cp:lastPrinted>
  <dcterms:created xsi:type="dcterms:W3CDTF">2016-10-18T16:05:54Z</dcterms:created>
  <dcterms:modified xsi:type="dcterms:W3CDTF">2016-11-18T15:51:51Z</dcterms:modified>
</cp:coreProperties>
</file>