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 id="263" r:id="rId9"/>
    <p:sldId id="266" r:id="rId10"/>
    <p:sldId id="269" r:id="rId11"/>
    <p:sldId id="267" r:id="rId12"/>
    <p:sldId id="268" r:id="rId13"/>
    <p:sldId id="264" r:id="rId14"/>
    <p:sldId id="270" r:id="rId15"/>
    <p:sldId id="271" r:id="rId16"/>
    <p:sldId id="272" r:id="rId17"/>
    <p:sldId id="273" r:id="rId18"/>
    <p:sldId id="274" r:id="rId19"/>
    <p:sldId id="275" r:id="rId20"/>
    <p:sldId id="276" r:id="rId21"/>
    <p:sldId id="277" r:id="rId22"/>
    <p:sldId id="278" r:id="rId23"/>
    <p:sldId id="279" r:id="rId24"/>
    <p:sldId id="281" r:id="rId25"/>
    <p:sldId id="280" r:id="rId2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F07B8E-5D8E-4B3F-B6DC-5010B5EC83AB}"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56627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07B8E-5D8E-4B3F-B6DC-5010B5EC83AB}"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156427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07B8E-5D8E-4B3F-B6DC-5010B5EC83AB}"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99342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F07B8E-5D8E-4B3F-B6DC-5010B5EC83AB}"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313440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F07B8E-5D8E-4B3F-B6DC-5010B5EC83AB}"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421306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F07B8E-5D8E-4B3F-B6DC-5010B5EC83AB}"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428516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F07B8E-5D8E-4B3F-B6DC-5010B5EC83AB}" type="datetimeFigureOut">
              <a:rPr lang="en-US" smtClean="0"/>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107205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F07B8E-5D8E-4B3F-B6DC-5010B5EC83AB}" type="datetimeFigureOut">
              <a:rPr lang="en-US" smtClean="0"/>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4195112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07B8E-5D8E-4B3F-B6DC-5010B5EC83AB}" type="datetimeFigureOut">
              <a:rPr lang="en-US" smtClean="0"/>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2582958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07B8E-5D8E-4B3F-B6DC-5010B5EC83AB}"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66315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07B8E-5D8E-4B3F-B6DC-5010B5EC83AB}"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BF2E0-EAE1-44E5-9251-01EC00E3DE4E}" type="slidenum">
              <a:rPr lang="en-US" smtClean="0"/>
              <a:t>‹#›</a:t>
            </a:fld>
            <a:endParaRPr lang="en-US"/>
          </a:p>
        </p:txBody>
      </p:sp>
    </p:spTree>
    <p:extLst>
      <p:ext uri="{BB962C8B-B14F-4D97-AF65-F5344CB8AC3E}">
        <p14:creationId xmlns:p14="http://schemas.microsoft.com/office/powerpoint/2010/main" val="117268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t="-10000" b="-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07B8E-5D8E-4B3F-B6DC-5010B5EC83AB}" type="datetimeFigureOut">
              <a:rPr lang="en-US" smtClean="0"/>
              <a:t>9/2/2015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BF2E0-EAE1-44E5-9251-01EC00E3DE4E}" type="slidenum">
              <a:rPr lang="en-US" smtClean="0"/>
              <a:t>‹#›</a:t>
            </a:fld>
            <a:endParaRPr lang="en-US"/>
          </a:p>
        </p:txBody>
      </p:sp>
    </p:spTree>
    <p:extLst>
      <p:ext uri="{BB962C8B-B14F-4D97-AF65-F5344CB8AC3E}">
        <p14:creationId xmlns:p14="http://schemas.microsoft.com/office/powerpoint/2010/main" val="2274472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2235"/>
            <a:ext cx="10515600" cy="800735"/>
          </a:xfrm>
        </p:spPr>
        <p:txBody>
          <a:bodyPr/>
          <a:lstStyle/>
          <a:p>
            <a:pPr algn="ctr"/>
            <a:r>
              <a:rPr lang="en-US" b="1" dirty="0" smtClean="0">
                <a:latin typeface="+mn-lt"/>
              </a:rPr>
              <a:t>Start-Up - Discussion</a:t>
            </a:r>
            <a:endParaRPr lang="en-US" b="1" dirty="0">
              <a:latin typeface="+mn-lt"/>
            </a:endParaRPr>
          </a:p>
        </p:txBody>
      </p:sp>
      <p:sp>
        <p:nvSpPr>
          <p:cNvPr id="5" name="Content Placeholder 4"/>
          <p:cNvSpPr>
            <a:spLocks noGrp="1"/>
          </p:cNvSpPr>
          <p:nvPr>
            <p:ph idx="1"/>
          </p:nvPr>
        </p:nvSpPr>
        <p:spPr>
          <a:xfrm>
            <a:off x="838200" y="902970"/>
            <a:ext cx="10515600" cy="5829300"/>
          </a:xfrm>
        </p:spPr>
        <p:txBody>
          <a:bodyPr/>
          <a:lstStyle/>
          <a:p>
            <a:pPr marL="0" indent="0" algn="ctr">
              <a:buNone/>
            </a:pPr>
            <a:r>
              <a:rPr lang="en-US" b="1" dirty="0" smtClean="0"/>
              <a:t>With your VERTICAL PARTNER,  discuss the following:</a:t>
            </a:r>
          </a:p>
          <a:p>
            <a:pPr marL="0" indent="0" algn="ctr">
              <a:buNone/>
            </a:pPr>
            <a:endParaRPr lang="en-US" b="1" dirty="0"/>
          </a:p>
          <a:p>
            <a:pPr marL="0" indent="0" algn="ctr">
              <a:buNone/>
            </a:pPr>
            <a:r>
              <a:rPr lang="en-US" sz="3600" b="1" dirty="0" smtClean="0"/>
              <a:t>We’ve all heard of love at first sight, but in this digital age, some people “meet” without really meeting. </a:t>
            </a:r>
          </a:p>
          <a:p>
            <a:pPr marL="0" indent="0" algn="ctr">
              <a:buNone/>
            </a:pPr>
            <a:endParaRPr lang="en-US" sz="3600" b="1" dirty="0"/>
          </a:p>
          <a:p>
            <a:pPr marL="0" indent="0" algn="ctr">
              <a:buNone/>
            </a:pPr>
            <a:r>
              <a:rPr lang="en-US" sz="3600" b="1" dirty="0" smtClean="0"/>
              <a:t>Do you think it is possible to fall in love with someone you have never actually met? Why or why not?</a:t>
            </a:r>
            <a:endParaRPr lang="en-US" sz="3600" b="1" dirty="0"/>
          </a:p>
        </p:txBody>
      </p:sp>
      <p:sp>
        <p:nvSpPr>
          <p:cNvPr id="6" name="TextBox 5"/>
          <p:cNvSpPr txBox="1"/>
          <p:nvPr/>
        </p:nvSpPr>
        <p:spPr>
          <a:xfrm>
            <a:off x="9819409" y="317936"/>
            <a:ext cx="2078182" cy="369332"/>
          </a:xfrm>
          <a:prstGeom prst="rect">
            <a:avLst/>
          </a:prstGeom>
          <a:noFill/>
        </p:spPr>
        <p:txBody>
          <a:bodyPr wrap="square" rtlCol="0">
            <a:spAutoFit/>
          </a:bodyPr>
          <a:lstStyle/>
          <a:p>
            <a:pPr algn="r"/>
            <a:r>
              <a:rPr lang="en-US" b="1" dirty="0" smtClean="0"/>
              <a:t>8/31/15</a:t>
            </a:r>
            <a:endParaRPr lang="en-US" b="1" dirty="0"/>
          </a:p>
        </p:txBody>
      </p:sp>
    </p:spTree>
    <p:extLst>
      <p:ext uri="{BB962C8B-B14F-4D97-AF65-F5344CB8AC3E}">
        <p14:creationId xmlns:p14="http://schemas.microsoft.com/office/powerpoint/2010/main" val="265045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2235"/>
            <a:ext cx="10515600" cy="800735"/>
          </a:xfrm>
        </p:spPr>
        <p:txBody>
          <a:bodyPr/>
          <a:lstStyle/>
          <a:p>
            <a:pPr algn="ctr"/>
            <a:r>
              <a:rPr lang="en-US" b="1" dirty="0" smtClean="0">
                <a:latin typeface="+mn-lt"/>
              </a:rPr>
              <a:t>Start-Up - Writing</a:t>
            </a:r>
            <a:endParaRPr lang="en-US" b="1" dirty="0">
              <a:latin typeface="+mn-lt"/>
            </a:endParaRPr>
          </a:p>
        </p:txBody>
      </p:sp>
      <p:sp>
        <p:nvSpPr>
          <p:cNvPr id="5" name="Content Placeholder 4"/>
          <p:cNvSpPr>
            <a:spLocks noGrp="1"/>
          </p:cNvSpPr>
          <p:nvPr>
            <p:ph idx="1"/>
          </p:nvPr>
        </p:nvSpPr>
        <p:spPr>
          <a:xfrm>
            <a:off x="838200" y="902970"/>
            <a:ext cx="10515600" cy="5829300"/>
          </a:xfrm>
        </p:spPr>
        <p:txBody>
          <a:bodyPr/>
          <a:lstStyle/>
          <a:p>
            <a:pPr marL="0" indent="0" algn="ctr">
              <a:buNone/>
            </a:pPr>
            <a:r>
              <a:rPr lang="en-US" b="1" dirty="0" smtClean="0"/>
              <a:t>Now go to your Start-up/Exit ticket chart for this week and, under Tuesday, copy and answer this question:</a:t>
            </a:r>
          </a:p>
          <a:p>
            <a:pPr marL="0" indent="0" algn="ctr">
              <a:buNone/>
            </a:pPr>
            <a:endParaRPr lang="en-US" b="1" dirty="0"/>
          </a:p>
          <a:p>
            <a:pPr marL="0" indent="0" algn="ctr">
              <a:buNone/>
            </a:pPr>
            <a:r>
              <a:rPr lang="en-US" sz="3600" b="1" dirty="0" smtClean="0"/>
              <a:t>What did YOUR PARTNER say that he/she thought the narrator would do next? What evidence did they give to support their answer?</a:t>
            </a:r>
            <a:endParaRPr lang="en-US" sz="3600" b="1" dirty="0"/>
          </a:p>
        </p:txBody>
      </p:sp>
    </p:spTree>
    <p:extLst>
      <p:ext uri="{BB962C8B-B14F-4D97-AF65-F5344CB8AC3E}">
        <p14:creationId xmlns:p14="http://schemas.microsoft.com/office/powerpoint/2010/main" val="300168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2"/>
            <a:ext cx="10515600" cy="809048"/>
          </a:xfrm>
        </p:spPr>
        <p:txBody>
          <a:bodyPr/>
          <a:lstStyle/>
          <a:p>
            <a:pPr algn="ctr"/>
            <a:r>
              <a:rPr lang="en-US" b="1" dirty="0" smtClean="0">
                <a:latin typeface="+mn-lt"/>
              </a:rPr>
              <a:t>Today’s Objective</a:t>
            </a:r>
            <a:endParaRPr lang="en-US" b="1" dirty="0">
              <a:latin typeface="+mn-lt"/>
            </a:endParaRPr>
          </a:p>
        </p:txBody>
      </p:sp>
      <p:sp>
        <p:nvSpPr>
          <p:cNvPr id="3" name="Content Placeholder 2"/>
          <p:cNvSpPr>
            <a:spLocks noGrp="1"/>
          </p:cNvSpPr>
          <p:nvPr>
            <p:ph idx="1"/>
          </p:nvPr>
        </p:nvSpPr>
        <p:spPr>
          <a:xfrm>
            <a:off x="838200" y="904010"/>
            <a:ext cx="10515600" cy="5870863"/>
          </a:xfrm>
        </p:spPr>
        <p:txBody>
          <a:bodyPr>
            <a:normAutofit lnSpcReduction="10000"/>
          </a:bodyPr>
          <a:lstStyle/>
          <a:p>
            <a:pPr marL="0" indent="0" algn="ctr">
              <a:buNone/>
            </a:pPr>
            <a:r>
              <a:rPr lang="en-US" sz="3200" b="1" dirty="0" smtClean="0"/>
              <a:t>By the end of the lesson, students will be able to:</a:t>
            </a:r>
          </a:p>
          <a:p>
            <a:pPr marL="0" indent="0" algn="ctr">
              <a:buNone/>
            </a:pPr>
            <a:endParaRPr lang="en-US" sz="3200" b="1" dirty="0"/>
          </a:p>
          <a:p>
            <a:pPr marL="0" indent="0" algn="ctr">
              <a:buNone/>
            </a:pPr>
            <a:r>
              <a:rPr lang="en-US" sz="3600" b="1" dirty="0" smtClean="0"/>
              <a:t>Determine the meanings of words in the text, using context clues, and analyze their effect on the story. Students will, in discussion and in writing, analyze the author’s word and structure choices and their impact on the story as a whole, citing specific textual evidence as support.</a:t>
            </a:r>
          </a:p>
          <a:p>
            <a:pPr marL="0" indent="0" algn="ctr">
              <a:buNone/>
            </a:pPr>
            <a:endParaRPr lang="en-US" sz="3600" b="1" dirty="0" smtClean="0"/>
          </a:p>
          <a:p>
            <a:pPr marL="0" indent="0" algn="ctr">
              <a:buNone/>
            </a:pPr>
            <a:endParaRPr lang="en-US" sz="3600" b="1" dirty="0"/>
          </a:p>
          <a:p>
            <a:pPr marL="0" indent="0" algn="ctr">
              <a:buNone/>
            </a:pPr>
            <a:r>
              <a:rPr lang="en-US" b="1" dirty="0" smtClean="0"/>
              <a:t>CCSS.ELA-LITERACY.RL.11-12.1           CCSS.ELA-LITERACY.RL.11-12.3            CCSS.ELA-LITERACY.RL.11-12.4           CCSS.ELA-LITERACY.RL.11-12.5</a:t>
            </a:r>
            <a:endParaRPr lang="en-US" b="1" dirty="0"/>
          </a:p>
        </p:txBody>
      </p:sp>
    </p:spTree>
    <p:extLst>
      <p:ext uri="{BB962C8B-B14F-4D97-AF65-F5344CB8AC3E}">
        <p14:creationId xmlns:p14="http://schemas.microsoft.com/office/powerpoint/2010/main" val="3991201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892175"/>
          </a:xfrm>
        </p:spPr>
        <p:txBody>
          <a:bodyPr/>
          <a:lstStyle/>
          <a:p>
            <a:pPr algn="ctr"/>
            <a:r>
              <a:rPr lang="en-US" b="1" dirty="0" smtClean="0">
                <a:latin typeface="+mn-lt"/>
              </a:rPr>
              <a:t>Expectations</a:t>
            </a:r>
            <a:endParaRPr lang="en-US" b="1" dirty="0">
              <a:latin typeface="+mn-lt"/>
            </a:endParaRPr>
          </a:p>
        </p:txBody>
      </p:sp>
      <p:sp>
        <p:nvSpPr>
          <p:cNvPr id="3" name="Content Placeholder 2"/>
          <p:cNvSpPr>
            <a:spLocks noGrp="1"/>
          </p:cNvSpPr>
          <p:nvPr>
            <p:ph idx="1"/>
          </p:nvPr>
        </p:nvSpPr>
        <p:spPr>
          <a:xfrm>
            <a:off x="838200" y="914400"/>
            <a:ext cx="10515600" cy="5725391"/>
          </a:xfrm>
        </p:spPr>
        <p:txBody>
          <a:bodyPr>
            <a:normAutofit/>
          </a:bodyPr>
          <a:lstStyle/>
          <a:p>
            <a:r>
              <a:rPr lang="en-US" sz="3600" b="1" dirty="0" smtClean="0"/>
              <a:t>Heads up, eyes on the reading, following along, and NOT reading ahead!</a:t>
            </a:r>
          </a:p>
          <a:p>
            <a:endParaRPr lang="en-US" sz="3600" b="1" dirty="0"/>
          </a:p>
          <a:p>
            <a:r>
              <a:rPr lang="en-US" sz="3600" b="1" dirty="0" smtClean="0"/>
              <a:t>When we pause to discuss, be prepared to contribute to the discussion.</a:t>
            </a:r>
          </a:p>
          <a:p>
            <a:endParaRPr lang="en-US" sz="3600" b="1" dirty="0"/>
          </a:p>
          <a:p>
            <a:r>
              <a:rPr lang="en-US" sz="3600" b="1" dirty="0" smtClean="0"/>
              <a:t>If given the chance to stop and answer in-text questions, take advantage of it! You will be responsible for ALL in-text work, to be due after we finish the story.</a:t>
            </a:r>
            <a:endParaRPr lang="en-US" sz="3600" b="1" dirty="0"/>
          </a:p>
        </p:txBody>
      </p:sp>
    </p:spTree>
    <p:extLst>
      <p:ext uri="{BB962C8B-B14F-4D97-AF65-F5344CB8AC3E}">
        <p14:creationId xmlns:p14="http://schemas.microsoft.com/office/powerpoint/2010/main" val="176252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4122" y="1321044"/>
            <a:ext cx="4316657" cy="323332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7843" y="4096341"/>
            <a:ext cx="3686957" cy="276165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014" y="1074859"/>
            <a:ext cx="5556727" cy="3180618"/>
          </a:xfrm>
          <a:prstGeom prst="rect">
            <a:avLst/>
          </a:prstGeom>
        </p:spPr>
      </p:pic>
      <p:sp>
        <p:nvSpPr>
          <p:cNvPr id="7" name="TextBox 6"/>
          <p:cNvSpPr txBox="1"/>
          <p:nvPr/>
        </p:nvSpPr>
        <p:spPr>
          <a:xfrm>
            <a:off x="2168769" y="281354"/>
            <a:ext cx="7350369" cy="584775"/>
          </a:xfrm>
          <a:prstGeom prst="rect">
            <a:avLst/>
          </a:prstGeom>
          <a:noFill/>
        </p:spPr>
        <p:txBody>
          <a:bodyPr wrap="square" rtlCol="0">
            <a:spAutoFit/>
          </a:bodyPr>
          <a:lstStyle/>
          <a:p>
            <a:pPr algn="ctr"/>
            <a:r>
              <a:rPr lang="en-US" sz="3200" b="1" dirty="0" smtClean="0"/>
              <a:t>A Civil War Era Post Office</a:t>
            </a:r>
            <a:endParaRPr lang="en-US" sz="3200" b="1" dirty="0"/>
          </a:p>
        </p:txBody>
      </p:sp>
    </p:spTree>
    <p:extLst>
      <p:ext uri="{BB962C8B-B14F-4D97-AF65-F5344CB8AC3E}">
        <p14:creationId xmlns:p14="http://schemas.microsoft.com/office/powerpoint/2010/main" val="4115238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pPr algn="ctr"/>
            <a:r>
              <a:rPr lang="en-US" b="1" dirty="0" smtClean="0">
                <a:latin typeface="+mn-lt"/>
              </a:rPr>
              <a:t>Exit Ticket</a:t>
            </a:r>
            <a:endParaRPr lang="en-US" b="1" dirty="0">
              <a:latin typeface="+mn-lt"/>
            </a:endParaRPr>
          </a:p>
        </p:txBody>
      </p:sp>
      <p:sp>
        <p:nvSpPr>
          <p:cNvPr id="3" name="Content Placeholder 2"/>
          <p:cNvSpPr>
            <a:spLocks noGrp="1"/>
          </p:cNvSpPr>
          <p:nvPr>
            <p:ph idx="1"/>
          </p:nvPr>
        </p:nvSpPr>
        <p:spPr>
          <a:xfrm>
            <a:off x="838200" y="1163782"/>
            <a:ext cx="10515600" cy="5013181"/>
          </a:xfrm>
        </p:spPr>
        <p:txBody>
          <a:bodyPr>
            <a:normAutofit/>
          </a:bodyPr>
          <a:lstStyle/>
          <a:p>
            <a:pPr marL="0" indent="0" algn="ctr">
              <a:buNone/>
            </a:pPr>
            <a:r>
              <a:rPr lang="en-US" sz="3200" b="1" dirty="0" smtClean="0"/>
              <a:t>In your Start-ups/Exit Tickets chart for Monday, </a:t>
            </a:r>
          </a:p>
          <a:p>
            <a:pPr marL="0" indent="0" algn="ctr">
              <a:buNone/>
            </a:pPr>
            <a:r>
              <a:rPr lang="en-US" sz="3200" b="1" dirty="0"/>
              <a:t>c</a:t>
            </a:r>
            <a:r>
              <a:rPr lang="en-US" sz="3200" b="1" dirty="0" smtClean="0"/>
              <a:t>opy down and answer the following question:</a:t>
            </a:r>
          </a:p>
          <a:p>
            <a:pPr marL="0" indent="0" algn="ctr">
              <a:buNone/>
            </a:pPr>
            <a:endParaRPr lang="en-US" sz="1100" b="1" dirty="0" smtClean="0"/>
          </a:p>
          <a:p>
            <a:pPr marL="0" indent="0" algn="ctr">
              <a:buNone/>
            </a:pPr>
            <a:r>
              <a:rPr lang="en-US" sz="3200" b="1" dirty="0" smtClean="0"/>
              <a:t>The author chooses to have his character, Jake Belknap, drop the letter in an old post office slot rather than in the corner mailbox.</a:t>
            </a:r>
          </a:p>
          <a:p>
            <a:pPr marL="0" indent="0" algn="ctr">
              <a:buNone/>
            </a:pPr>
            <a:endParaRPr lang="en-US" sz="3200" b="1" dirty="0"/>
          </a:p>
          <a:p>
            <a:pPr marL="0" indent="0" algn="ctr">
              <a:buNone/>
            </a:pPr>
            <a:r>
              <a:rPr lang="en-US" sz="3200" b="1" dirty="0" smtClean="0"/>
              <a:t>Why do you think the author made that choice? How does it change the mood of the story?</a:t>
            </a:r>
            <a:endParaRPr lang="en-US" sz="3200" b="1" dirty="0"/>
          </a:p>
        </p:txBody>
      </p:sp>
    </p:spTree>
    <p:extLst>
      <p:ext uri="{BB962C8B-B14F-4D97-AF65-F5344CB8AC3E}">
        <p14:creationId xmlns:p14="http://schemas.microsoft.com/office/powerpoint/2010/main" val="1462059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556"/>
            <a:ext cx="10515600" cy="701675"/>
          </a:xfrm>
        </p:spPr>
        <p:txBody>
          <a:bodyPr/>
          <a:lstStyle/>
          <a:p>
            <a:pPr algn="ctr"/>
            <a:r>
              <a:rPr lang="en-US" b="1" dirty="0" smtClean="0">
                <a:latin typeface="+mn-lt"/>
              </a:rPr>
              <a:t>Start-Up - Discussion</a:t>
            </a:r>
            <a:endParaRPr lang="en-US" b="1" dirty="0">
              <a:latin typeface="+mn-lt"/>
            </a:endParaRPr>
          </a:p>
        </p:txBody>
      </p:sp>
      <p:sp>
        <p:nvSpPr>
          <p:cNvPr id="3" name="Content Placeholder 2"/>
          <p:cNvSpPr>
            <a:spLocks noGrp="1"/>
          </p:cNvSpPr>
          <p:nvPr>
            <p:ph idx="1"/>
          </p:nvPr>
        </p:nvSpPr>
        <p:spPr>
          <a:xfrm>
            <a:off x="838200" y="879231"/>
            <a:ext cx="10515600" cy="5297732"/>
          </a:xfrm>
        </p:spPr>
        <p:txBody>
          <a:bodyPr>
            <a:normAutofit/>
          </a:bodyPr>
          <a:lstStyle/>
          <a:p>
            <a:pPr marL="0" indent="0" algn="ctr">
              <a:buNone/>
            </a:pPr>
            <a:r>
              <a:rPr lang="en-US" sz="3200" b="1" dirty="0" smtClean="0"/>
              <a:t>With your VERTICAL partner, discuss the following:</a:t>
            </a:r>
          </a:p>
          <a:p>
            <a:pPr marL="0" indent="0" algn="ctr">
              <a:buNone/>
            </a:pPr>
            <a:endParaRPr lang="en-US" sz="3200" b="1" dirty="0"/>
          </a:p>
          <a:p>
            <a:pPr marL="0" indent="0" algn="ctr">
              <a:buNone/>
            </a:pPr>
            <a:r>
              <a:rPr lang="en-US" sz="3600" b="1" dirty="0" smtClean="0"/>
              <a:t>There were several ways that the author found to “connect” Jake Belknap and Helen Worley. Some were things they shared in common. Others had to do with Jake’s actions.</a:t>
            </a:r>
          </a:p>
          <a:p>
            <a:pPr marL="0" indent="0" algn="ctr">
              <a:buNone/>
            </a:pPr>
            <a:endParaRPr lang="en-US" sz="2000" b="1" dirty="0"/>
          </a:p>
          <a:p>
            <a:pPr marL="0" indent="0" algn="ctr">
              <a:buNone/>
            </a:pPr>
            <a:r>
              <a:rPr lang="en-US" sz="3600" b="1" dirty="0" smtClean="0"/>
              <a:t>What things did their stories have in common? What choices did the author have Jake make, in his actions, that made him seem closer to Helen?</a:t>
            </a:r>
            <a:endParaRPr lang="en-US" sz="3600" b="1" dirty="0"/>
          </a:p>
        </p:txBody>
      </p:sp>
      <p:sp>
        <p:nvSpPr>
          <p:cNvPr id="4" name="TextBox 3"/>
          <p:cNvSpPr txBox="1"/>
          <p:nvPr/>
        </p:nvSpPr>
        <p:spPr>
          <a:xfrm>
            <a:off x="9683261" y="257906"/>
            <a:ext cx="1606062" cy="523220"/>
          </a:xfrm>
          <a:prstGeom prst="rect">
            <a:avLst/>
          </a:prstGeom>
          <a:noFill/>
        </p:spPr>
        <p:txBody>
          <a:bodyPr wrap="square" rtlCol="0">
            <a:spAutoFit/>
          </a:bodyPr>
          <a:lstStyle/>
          <a:p>
            <a:pPr algn="ctr"/>
            <a:r>
              <a:rPr lang="en-US" sz="2800" b="1" dirty="0" smtClean="0"/>
              <a:t>9/3/15</a:t>
            </a:r>
            <a:endParaRPr lang="en-US" sz="2800" b="1" dirty="0"/>
          </a:p>
        </p:txBody>
      </p:sp>
    </p:spTree>
    <p:extLst>
      <p:ext uri="{BB962C8B-B14F-4D97-AF65-F5344CB8AC3E}">
        <p14:creationId xmlns:p14="http://schemas.microsoft.com/office/powerpoint/2010/main" val="1584878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556"/>
            <a:ext cx="10515600" cy="701675"/>
          </a:xfrm>
        </p:spPr>
        <p:txBody>
          <a:bodyPr/>
          <a:lstStyle/>
          <a:p>
            <a:pPr algn="ctr"/>
            <a:r>
              <a:rPr lang="en-US" b="1" dirty="0" smtClean="0">
                <a:latin typeface="+mn-lt"/>
              </a:rPr>
              <a:t>Start-Up - Writing</a:t>
            </a:r>
            <a:endParaRPr lang="en-US" b="1" dirty="0">
              <a:latin typeface="+mn-lt"/>
            </a:endParaRPr>
          </a:p>
        </p:txBody>
      </p:sp>
      <p:sp>
        <p:nvSpPr>
          <p:cNvPr id="3" name="Content Placeholder 2"/>
          <p:cNvSpPr>
            <a:spLocks noGrp="1"/>
          </p:cNvSpPr>
          <p:nvPr>
            <p:ph idx="1"/>
          </p:nvPr>
        </p:nvSpPr>
        <p:spPr>
          <a:xfrm>
            <a:off x="838200" y="879231"/>
            <a:ext cx="10515600" cy="5297732"/>
          </a:xfrm>
        </p:spPr>
        <p:txBody>
          <a:bodyPr>
            <a:normAutofit/>
          </a:bodyPr>
          <a:lstStyle/>
          <a:p>
            <a:pPr marL="0" indent="0" algn="ctr">
              <a:buNone/>
            </a:pPr>
            <a:r>
              <a:rPr lang="en-US" b="1" dirty="0" smtClean="0"/>
              <a:t>In your Start-Up chart for Thursday, copy and answer the question.</a:t>
            </a:r>
          </a:p>
          <a:p>
            <a:pPr marL="0" indent="0" algn="ctr">
              <a:buNone/>
            </a:pPr>
            <a:endParaRPr lang="en-US" sz="3200" b="1" dirty="0"/>
          </a:p>
          <a:p>
            <a:pPr marL="0" indent="0" algn="ctr">
              <a:buNone/>
            </a:pPr>
            <a:r>
              <a:rPr lang="en-US" sz="3600" b="1" dirty="0" smtClean="0"/>
              <a:t>There were some of the ways that the author found to “connect” Jake Belknap and Helen Worley. </a:t>
            </a:r>
          </a:p>
          <a:p>
            <a:pPr marL="0" indent="0" algn="ctr">
              <a:buNone/>
            </a:pPr>
            <a:endParaRPr lang="en-US" sz="3600" b="1" dirty="0"/>
          </a:p>
          <a:p>
            <a:pPr marL="0" indent="0" algn="ctr">
              <a:buNone/>
            </a:pPr>
            <a:r>
              <a:rPr lang="en-US" sz="3600" b="1" dirty="0" smtClean="0"/>
              <a:t>What things did their stories have in common? What choices did the author have Jake make that made him seem closer to Helen?</a:t>
            </a:r>
            <a:endParaRPr lang="en-US" sz="3600" b="1" dirty="0"/>
          </a:p>
        </p:txBody>
      </p:sp>
    </p:spTree>
    <p:extLst>
      <p:ext uri="{BB962C8B-B14F-4D97-AF65-F5344CB8AC3E}">
        <p14:creationId xmlns:p14="http://schemas.microsoft.com/office/powerpoint/2010/main" val="4022133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2"/>
            <a:ext cx="10515600" cy="809048"/>
          </a:xfrm>
        </p:spPr>
        <p:txBody>
          <a:bodyPr/>
          <a:lstStyle/>
          <a:p>
            <a:pPr algn="ctr"/>
            <a:r>
              <a:rPr lang="en-US" b="1" dirty="0" smtClean="0">
                <a:latin typeface="+mn-lt"/>
              </a:rPr>
              <a:t>Today’s Objective</a:t>
            </a:r>
            <a:endParaRPr lang="en-US" b="1" dirty="0">
              <a:latin typeface="+mn-lt"/>
            </a:endParaRPr>
          </a:p>
        </p:txBody>
      </p:sp>
      <p:sp>
        <p:nvSpPr>
          <p:cNvPr id="3" name="Content Placeholder 2"/>
          <p:cNvSpPr>
            <a:spLocks noGrp="1"/>
          </p:cNvSpPr>
          <p:nvPr>
            <p:ph idx="1"/>
          </p:nvPr>
        </p:nvSpPr>
        <p:spPr>
          <a:xfrm>
            <a:off x="838200" y="904010"/>
            <a:ext cx="10515600" cy="5870863"/>
          </a:xfrm>
        </p:spPr>
        <p:txBody>
          <a:bodyPr>
            <a:normAutofit lnSpcReduction="10000"/>
          </a:bodyPr>
          <a:lstStyle/>
          <a:p>
            <a:pPr marL="0" indent="0" algn="ctr">
              <a:buNone/>
            </a:pPr>
            <a:r>
              <a:rPr lang="en-US" sz="3200" b="1" dirty="0" smtClean="0"/>
              <a:t>By the end of the lesson, students will be able to:</a:t>
            </a:r>
          </a:p>
          <a:p>
            <a:pPr marL="0" indent="0" algn="ctr">
              <a:buNone/>
            </a:pPr>
            <a:endParaRPr lang="en-US" sz="3200" b="1" dirty="0"/>
          </a:p>
          <a:p>
            <a:pPr marL="0" indent="0" algn="ctr">
              <a:buNone/>
            </a:pPr>
            <a:r>
              <a:rPr lang="en-US" sz="3600" b="1" dirty="0" smtClean="0"/>
              <a:t>Determine the meanings of words in the text, using context clues, and analyze their effect on the story. Students will, in discussion and in writing, analyze the author’s word and structure choices and their impact on the story as a whole, citing specific textual evidence as support.</a:t>
            </a:r>
          </a:p>
          <a:p>
            <a:pPr marL="0" indent="0" algn="ctr">
              <a:buNone/>
            </a:pPr>
            <a:endParaRPr lang="en-US" sz="3600" b="1" dirty="0" smtClean="0"/>
          </a:p>
          <a:p>
            <a:pPr marL="0" indent="0" algn="ctr">
              <a:buNone/>
            </a:pPr>
            <a:endParaRPr lang="en-US" sz="3600" b="1" dirty="0"/>
          </a:p>
          <a:p>
            <a:pPr marL="0" indent="0" algn="ctr">
              <a:buNone/>
            </a:pPr>
            <a:r>
              <a:rPr lang="en-US" b="1" dirty="0" smtClean="0"/>
              <a:t>CCSS.ELA-LITERACY.RL.11-12.1           CCSS.ELA-LITERACY.RL.11-12.3            CCSS.ELA-LITERACY.RL.11-12.4           CCSS.ELA-LITERACY.RL.11-12.5</a:t>
            </a:r>
            <a:endParaRPr lang="en-US" b="1" dirty="0"/>
          </a:p>
        </p:txBody>
      </p:sp>
    </p:spTree>
    <p:extLst>
      <p:ext uri="{BB962C8B-B14F-4D97-AF65-F5344CB8AC3E}">
        <p14:creationId xmlns:p14="http://schemas.microsoft.com/office/powerpoint/2010/main" val="835595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892175"/>
          </a:xfrm>
        </p:spPr>
        <p:txBody>
          <a:bodyPr/>
          <a:lstStyle/>
          <a:p>
            <a:pPr algn="ctr"/>
            <a:r>
              <a:rPr lang="en-US" b="1" dirty="0" smtClean="0">
                <a:latin typeface="+mn-lt"/>
              </a:rPr>
              <a:t>Expectations</a:t>
            </a:r>
            <a:endParaRPr lang="en-US" b="1" dirty="0">
              <a:latin typeface="+mn-lt"/>
            </a:endParaRPr>
          </a:p>
        </p:txBody>
      </p:sp>
      <p:sp>
        <p:nvSpPr>
          <p:cNvPr id="3" name="Content Placeholder 2"/>
          <p:cNvSpPr>
            <a:spLocks noGrp="1"/>
          </p:cNvSpPr>
          <p:nvPr>
            <p:ph idx="1"/>
          </p:nvPr>
        </p:nvSpPr>
        <p:spPr>
          <a:xfrm>
            <a:off x="838200" y="914400"/>
            <a:ext cx="10515600" cy="5725391"/>
          </a:xfrm>
        </p:spPr>
        <p:txBody>
          <a:bodyPr>
            <a:normAutofit/>
          </a:bodyPr>
          <a:lstStyle/>
          <a:p>
            <a:r>
              <a:rPr lang="en-US" sz="3600" b="1" dirty="0" smtClean="0"/>
              <a:t>Heads up, eyes on the reading, following along, and NOT reading ahead!</a:t>
            </a:r>
          </a:p>
          <a:p>
            <a:endParaRPr lang="en-US" sz="3600" b="1" dirty="0"/>
          </a:p>
          <a:p>
            <a:r>
              <a:rPr lang="en-US" sz="3600" b="1" dirty="0" smtClean="0"/>
              <a:t>When we pause to discuss, be prepared to contribute to the discussion.</a:t>
            </a:r>
          </a:p>
          <a:p>
            <a:endParaRPr lang="en-US" sz="3600" b="1" dirty="0"/>
          </a:p>
          <a:p>
            <a:r>
              <a:rPr lang="en-US" sz="3600" b="1" dirty="0" smtClean="0"/>
              <a:t>If given the chance to stop and answer in-text questions, take advantage of it! You will be responsible for ALL in-text work, to be due after we finish the story.</a:t>
            </a:r>
            <a:endParaRPr lang="en-US" sz="3600" b="1" dirty="0"/>
          </a:p>
        </p:txBody>
      </p:sp>
    </p:spTree>
    <p:extLst>
      <p:ext uri="{BB962C8B-B14F-4D97-AF65-F5344CB8AC3E}">
        <p14:creationId xmlns:p14="http://schemas.microsoft.com/office/powerpoint/2010/main" val="81717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pPr algn="ctr"/>
            <a:r>
              <a:rPr lang="en-US" b="1" dirty="0" smtClean="0">
                <a:latin typeface="+mn-lt"/>
              </a:rPr>
              <a:t>Exit Ticket</a:t>
            </a:r>
            <a:endParaRPr lang="en-US" b="1" dirty="0">
              <a:latin typeface="+mn-lt"/>
            </a:endParaRPr>
          </a:p>
        </p:txBody>
      </p:sp>
      <p:sp>
        <p:nvSpPr>
          <p:cNvPr id="3" name="Content Placeholder 2"/>
          <p:cNvSpPr>
            <a:spLocks noGrp="1"/>
          </p:cNvSpPr>
          <p:nvPr>
            <p:ph idx="1"/>
          </p:nvPr>
        </p:nvSpPr>
        <p:spPr>
          <a:xfrm>
            <a:off x="838200" y="1163782"/>
            <a:ext cx="10515600" cy="5013181"/>
          </a:xfrm>
        </p:spPr>
        <p:txBody>
          <a:bodyPr>
            <a:normAutofit/>
          </a:bodyPr>
          <a:lstStyle/>
          <a:p>
            <a:pPr marL="0" indent="0" algn="ctr">
              <a:buNone/>
            </a:pPr>
            <a:r>
              <a:rPr lang="en-US" b="1" dirty="0" smtClean="0"/>
              <a:t>In your </a:t>
            </a:r>
            <a:r>
              <a:rPr lang="en-US" b="1" dirty="0" smtClean="0"/>
              <a:t>Exit </a:t>
            </a:r>
            <a:r>
              <a:rPr lang="en-US" b="1" dirty="0" smtClean="0"/>
              <a:t>Tickets chart for </a:t>
            </a:r>
            <a:r>
              <a:rPr lang="en-US" b="1" dirty="0" smtClean="0"/>
              <a:t>Thursday, </a:t>
            </a:r>
            <a:endParaRPr lang="en-US" b="1" dirty="0" smtClean="0"/>
          </a:p>
          <a:p>
            <a:pPr marL="0" indent="0" algn="ctr">
              <a:buNone/>
            </a:pPr>
            <a:r>
              <a:rPr lang="en-US" b="1" dirty="0"/>
              <a:t>c</a:t>
            </a:r>
            <a:r>
              <a:rPr lang="en-US" b="1" dirty="0" smtClean="0"/>
              <a:t>opy down and answer the following question:</a:t>
            </a:r>
          </a:p>
          <a:p>
            <a:pPr marL="0" indent="0" algn="ctr">
              <a:buNone/>
            </a:pPr>
            <a:endParaRPr lang="en-US" sz="1100" b="1" dirty="0" smtClean="0"/>
          </a:p>
          <a:p>
            <a:pPr marL="0" indent="0" algn="ctr">
              <a:buNone/>
            </a:pPr>
            <a:r>
              <a:rPr lang="en-US" sz="3600" b="1" dirty="0" smtClean="0"/>
              <a:t>In Helen’s letter, she asks Jake, “Where can I reach you?” We can assume that he will write another reply.</a:t>
            </a:r>
          </a:p>
          <a:p>
            <a:pPr marL="0" indent="0" algn="ctr">
              <a:buNone/>
            </a:pPr>
            <a:endParaRPr lang="en-US" sz="2000" b="1" dirty="0"/>
          </a:p>
          <a:p>
            <a:pPr marL="0" indent="0" algn="ctr">
              <a:buNone/>
            </a:pPr>
            <a:r>
              <a:rPr lang="en-US" sz="3600" b="1" dirty="0" smtClean="0"/>
              <a:t>If you were Jake, how would you answer Helen’s letter? Specifically, how would you answer her question of how she can reach you?</a:t>
            </a:r>
            <a:endParaRPr lang="en-US" sz="3600" b="1" dirty="0"/>
          </a:p>
        </p:txBody>
      </p:sp>
    </p:spTree>
    <p:extLst>
      <p:ext uri="{BB962C8B-B14F-4D97-AF65-F5344CB8AC3E}">
        <p14:creationId xmlns:p14="http://schemas.microsoft.com/office/powerpoint/2010/main" val="1175888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2235"/>
            <a:ext cx="10515600" cy="800735"/>
          </a:xfrm>
        </p:spPr>
        <p:txBody>
          <a:bodyPr/>
          <a:lstStyle/>
          <a:p>
            <a:pPr algn="ctr"/>
            <a:r>
              <a:rPr lang="en-US" b="1" dirty="0" smtClean="0">
                <a:latin typeface="+mn-lt"/>
              </a:rPr>
              <a:t>Start-Up - Writing</a:t>
            </a:r>
            <a:endParaRPr lang="en-US" b="1" dirty="0">
              <a:latin typeface="+mn-lt"/>
            </a:endParaRPr>
          </a:p>
        </p:txBody>
      </p:sp>
      <p:sp>
        <p:nvSpPr>
          <p:cNvPr id="5" name="Content Placeholder 4"/>
          <p:cNvSpPr>
            <a:spLocks noGrp="1"/>
          </p:cNvSpPr>
          <p:nvPr>
            <p:ph idx="1"/>
          </p:nvPr>
        </p:nvSpPr>
        <p:spPr>
          <a:xfrm>
            <a:off x="838200" y="902970"/>
            <a:ext cx="10515600" cy="5829300"/>
          </a:xfrm>
        </p:spPr>
        <p:txBody>
          <a:bodyPr/>
          <a:lstStyle/>
          <a:p>
            <a:pPr marL="0" indent="0" algn="ctr">
              <a:buNone/>
            </a:pPr>
            <a:r>
              <a:rPr lang="en-US" b="1" dirty="0" smtClean="0"/>
              <a:t>Now go to your Start-up/Exit ticket chart for this week and, under Monday, copy and answer this question:</a:t>
            </a:r>
          </a:p>
          <a:p>
            <a:pPr marL="0" indent="0" algn="ctr">
              <a:buNone/>
            </a:pPr>
            <a:endParaRPr lang="en-US" b="1" dirty="0"/>
          </a:p>
          <a:p>
            <a:pPr marL="0" indent="0" algn="ctr">
              <a:buNone/>
            </a:pPr>
            <a:r>
              <a:rPr lang="en-US" sz="3600" b="1" dirty="0" smtClean="0"/>
              <a:t>We’ve all heard of love at first sight, but in this digital age, some people “meet” without really meeting. </a:t>
            </a:r>
          </a:p>
          <a:p>
            <a:pPr marL="0" indent="0" algn="ctr">
              <a:buNone/>
            </a:pPr>
            <a:endParaRPr lang="en-US" sz="3600" b="1" dirty="0"/>
          </a:p>
          <a:p>
            <a:pPr marL="0" indent="0" algn="ctr">
              <a:buNone/>
            </a:pPr>
            <a:r>
              <a:rPr lang="en-US" sz="3600" b="1" dirty="0" smtClean="0"/>
              <a:t>Do you think it is possible to fall in love with someone you have never actually met? Why or why not?</a:t>
            </a:r>
            <a:endParaRPr lang="en-US" sz="3600" b="1" dirty="0"/>
          </a:p>
        </p:txBody>
      </p:sp>
    </p:spTree>
    <p:extLst>
      <p:ext uri="{BB962C8B-B14F-4D97-AF65-F5344CB8AC3E}">
        <p14:creationId xmlns:p14="http://schemas.microsoft.com/office/powerpoint/2010/main" val="218112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556"/>
            <a:ext cx="10515600" cy="701675"/>
          </a:xfrm>
        </p:spPr>
        <p:txBody>
          <a:bodyPr/>
          <a:lstStyle/>
          <a:p>
            <a:pPr algn="ctr"/>
            <a:r>
              <a:rPr lang="en-US" b="1" dirty="0" smtClean="0">
                <a:latin typeface="+mn-lt"/>
              </a:rPr>
              <a:t>Start-Up - Discussion</a:t>
            </a:r>
            <a:endParaRPr lang="en-US" b="1" dirty="0">
              <a:latin typeface="+mn-lt"/>
            </a:endParaRPr>
          </a:p>
        </p:txBody>
      </p:sp>
      <p:sp>
        <p:nvSpPr>
          <p:cNvPr id="3" name="Content Placeholder 2"/>
          <p:cNvSpPr>
            <a:spLocks noGrp="1"/>
          </p:cNvSpPr>
          <p:nvPr>
            <p:ph idx="1"/>
          </p:nvPr>
        </p:nvSpPr>
        <p:spPr>
          <a:xfrm>
            <a:off x="838200" y="879231"/>
            <a:ext cx="10515600" cy="5297732"/>
          </a:xfrm>
        </p:spPr>
        <p:txBody>
          <a:bodyPr>
            <a:normAutofit/>
          </a:bodyPr>
          <a:lstStyle/>
          <a:p>
            <a:pPr marL="0" indent="0" algn="ctr">
              <a:buNone/>
            </a:pPr>
            <a:r>
              <a:rPr lang="en-US" sz="3200" b="1" dirty="0" smtClean="0"/>
              <a:t>With your HORIZONTAL partner, discuss the following:</a:t>
            </a:r>
          </a:p>
          <a:p>
            <a:pPr marL="0" indent="0" algn="ctr">
              <a:buNone/>
            </a:pPr>
            <a:endParaRPr lang="en-US" sz="1200" b="1" dirty="0"/>
          </a:p>
          <a:p>
            <a:pPr marL="0" indent="0" algn="ctr">
              <a:buNone/>
            </a:pPr>
            <a:r>
              <a:rPr lang="en-US" sz="3600" b="1" dirty="0" smtClean="0"/>
              <a:t>We have talked quite a bit about the word “rational.” We know that a rational person is someone who leads with their head and not their heart or emotions.</a:t>
            </a:r>
          </a:p>
          <a:p>
            <a:pPr marL="0" indent="0" algn="ctr">
              <a:buNone/>
            </a:pPr>
            <a:endParaRPr lang="en-US" sz="1200" b="1" dirty="0"/>
          </a:p>
          <a:p>
            <a:pPr marL="0" indent="0" algn="ctr">
              <a:buNone/>
            </a:pPr>
            <a:r>
              <a:rPr lang="en-US" sz="3600" b="1" dirty="0" smtClean="0"/>
              <a:t>Would you say that YOU tend to be more rational or more emotional? Which drives you: logic or emotion? Give examples from your life that support your answer.</a:t>
            </a:r>
            <a:endParaRPr lang="en-US" sz="3600" b="1" dirty="0"/>
          </a:p>
        </p:txBody>
      </p:sp>
      <p:sp>
        <p:nvSpPr>
          <p:cNvPr id="4" name="TextBox 3"/>
          <p:cNvSpPr txBox="1"/>
          <p:nvPr/>
        </p:nvSpPr>
        <p:spPr>
          <a:xfrm>
            <a:off x="9683261" y="257906"/>
            <a:ext cx="1606062" cy="523220"/>
          </a:xfrm>
          <a:prstGeom prst="rect">
            <a:avLst/>
          </a:prstGeom>
          <a:noFill/>
        </p:spPr>
        <p:txBody>
          <a:bodyPr wrap="square" rtlCol="0">
            <a:spAutoFit/>
          </a:bodyPr>
          <a:lstStyle/>
          <a:p>
            <a:pPr algn="ctr"/>
            <a:r>
              <a:rPr lang="en-US" sz="2800" b="1" dirty="0" smtClean="0"/>
              <a:t>9/4/15</a:t>
            </a:r>
            <a:endParaRPr lang="en-US" sz="2800" b="1" dirty="0"/>
          </a:p>
        </p:txBody>
      </p:sp>
    </p:spTree>
    <p:extLst>
      <p:ext uri="{BB962C8B-B14F-4D97-AF65-F5344CB8AC3E}">
        <p14:creationId xmlns:p14="http://schemas.microsoft.com/office/powerpoint/2010/main" val="7929173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556"/>
            <a:ext cx="10515600" cy="701675"/>
          </a:xfrm>
        </p:spPr>
        <p:txBody>
          <a:bodyPr/>
          <a:lstStyle/>
          <a:p>
            <a:pPr algn="ctr"/>
            <a:r>
              <a:rPr lang="en-US" b="1" dirty="0" smtClean="0">
                <a:latin typeface="+mn-lt"/>
              </a:rPr>
              <a:t>Start-Up - Writing</a:t>
            </a:r>
            <a:endParaRPr lang="en-US" b="1" dirty="0">
              <a:latin typeface="+mn-lt"/>
            </a:endParaRPr>
          </a:p>
        </p:txBody>
      </p:sp>
      <p:sp>
        <p:nvSpPr>
          <p:cNvPr id="3" name="Content Placeholder 2"/>
          <p:cNvSpPr>
            <a:spLocks noGrp="1"/>
          </p:cNvSpPr>
          <p:nvPr>
            <p:ph idx="1"/>
          </p:nvPr>
        </p:nvSpPr>
        <p:spPr>
          <a:xfrm>
            <a:off x="838200" y="879231"/>
            <a:ext cx="10515600" cy="5297732"/>
          </a:xfrm>
        </p:spPr>
        <p:txBody>
          <a:bodyPr>
            <a:normAutofit/>
          </a:bodyPr>
          <a:lstStyle/>
          <a:p>
            <a:pPr marL="0" indent="0" algn="ctr">
              <a:buNone/>
            </a:pPr>
            <a:r>
              <a:rPr lang="en-US" b="1" dirty="0" smtClean="0"/>
              <a:t>In your Start-Up chart for Friday, copy and answer the question.</a:t>
            </a:r>
          </a:p>
          <a:p>
            <a:pPr marL="0" indent="0" algn="ctr">
              <a:buNone/>
            </a:pPr>
            <a:endParaRPr lang="en-US" sz="1200" b="1" dirty="0"/>
          </a:p>
          <a:p>
            <a:pPr marL="0" indent="0" algn="ctr">
              <a:buNone/>
            </a:pPr>
            <a:r>
              <a:rPr lang="en-US" sz="3600" b="1" dirty="0" smtClean="0"/>
              <a:t>You should have just talked with your partner about whether they consider themselves more rational or emotional. </a:t>
            </a:r>
          </a:p>
          <a:p>
            <a:pPr marL="0" indent="0" algn="ctr">
              <a:buNone/>
            </a:pPr>
            <a:endParaRPr lang="en-US" sz="1200" b="1" dirty="0"/>
          </a:p>
          <a:p>
            <a:pPr marL="0" indent="0" algn="ctr">
              <a:buNone/>
            </a:pPr>
            <a:r>
              <a:rPr lang="en-US" sz="3600" b="1" dirty="0" smtClean="0"/>
              <a:t>Which did YOUR PARTNER say they were: more rational or more emotional? What examples did they give to support their answer?</a:t>
            </a:r>
            <a:endParaRPr lang="en-US" sz="3600" b="1" dirty="0"/>
          </a:p>
        </p:txBody>
      </p:sp>
    </p:spTree>
    <p:extLst>
      <p:ext uri="{BB962C8B-B14F-4D97-AF65-F5344CB8AC3E}">
        <p14:creationId xmlns:p14="http://schemas.microsoft.com/office/powerpoint/2010/main" val="33483593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2"/>
            <a:ext cx="10515600" cy="809048"/>
          </a:xfrm>
        </p:spPr>
        <p:txBody>
          <a:bodyPr/>
          <a:lstStyle/>
          <a:p>
            <a:pPr algn="ctr"/>
            <a:r>
              <a:rPr lang="en-US" b="1" dirty="0" smtClean="0">
                <a:latin typeface="+mn-lt"/>
              </a:rPr>
              <a:t>Today’s Objective</a:t>
            </a:r>
            <a:endParaRPr lang="en-US" b="1" dirty="0">
              <a:latin typeface="+mn-lt"/>
            </a:endParaRPr>
          </a:p>
        </p:txBody>
      </p:sp>
      <p:sp>
        <p:nvSpPr>
          <p:cNvPr id="3" name="Content Placeholder 2"/>
          <p:cNvSpPr>
            <a:spLocks noGrp="1"/>
          </p:cNvSpPr>
          <p:nvPr>
            <p:ph idx="1"/>
          </p:nvPr>
        </p:nvSpPr>
        <p:spPr>
          <a:xfrm>
            <a:off x="838200" y="904010"/>
            <a:ext cx="10515600" cy="5870863"/>
          </a:xfrm>
        </p:spPr>
        <p:txBody>
          <a:bodyPr>
            <a:normAutofit lnSpcReduction="10000"/>
          </a:bodyPr>
          <a:lstStyle/>
          <a:p>
            <a:pPr marL="0" indent="0" algn="ctr">
              <a:buNone/>
            </a:pPr>
            <a:r>
              <a:rPr lang="en-US" sz="3200" b="1" dirty="0" smtClean="0"/>
              <a:t>By the end of the lesson, students will be able to:</a:t>
            </a:r>
          </a:p>
          <a:p>
            <a:pPr marL="0" indent="0" algn="ctr">
              <a:buNone/>
            </a:pPr>
            <a:endParaRPr lang="en-US" sz="3200" b="1" dirty="0"/>
          </a:p>
          <a:p>
            <a:pPr marL="0" indent="0" algn="ctr">
              <a:buNone/>
            </a:pPr>
            <a:r>
              <a:rPr lang="en-US" sz="3600" b="1" dirty="0" smtClean="0"/>
              <a:t>Determine the meanings of words in the text, using context clues, and analyze their effect on the story. Students will, in discussion and in writing, analyze the author’s word and structure choices and their impact on the story as a whole, citing specific textual evidence as support.</a:t>
            </a:r>
          </a:p>
          <a:p>
            <a:pPr marL="0" indent="0" algn="ctr">
              <a:buNone/>
            </a:pPr>
            <a:endParaRPr lang="en-US" sz="3600" b="1" dirty="0" smtClean="0"/>
          </a:p>
          <a:p>
            <a:pPr marL="0" indent="0" algn="ctr">
              <a:buNone/>
            </a:pPr>
            <a:endParaRPr lang="en-US" sz="3600" b="1" dirty="0"/>
          </a:p>
          <a:p>
            <a:pPr marL="0" indent="0" algn="ctr">
              <a:buNone/>
            </a:pPr>
            <a:r>
              <a:rPr lang="en-US" b="1" dirty="0" smtClean="0"/>
              <a:t>CCSS.ELA-LITERACY.RL.11-12.1           CCSS.ELA-LITERACY.RL.11-12.3            CCSS.ELA-LITERACY.RL.11-12.4           CCSS.ELA-LITERACY.RL.11-12.5</a:t>
            </a:r>
            <a:endParaRPr lang="en-US" b="1" dirty="0"/>
          </a:p>
        </p:txBody>
      </p:sp>
    </p:spTree>
    <p:extLst>
      <p:ext uri="{BB962C8B-B14F-4D97-AF65-F5344CB8AC3E}">
        <p14:creationId xmlns:p14="http://schemas.microsoft.com/office/powerpoint/2010/main" val="28345431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892175"/>
          </a:xfrm>
        </p:spPr>
        <p:txBody>
          <a:bodyPr/>
          <a:lstStyle/>
          <a:p>
            <a:pPr algn="ctr"/>
            <a:r>
              <a:rPr lang="en-US" b="1" dirty="0" smtClean="0">
                <a:latin typeface="+mn-lt"/>
              </a:rPr>
              <a:t>Expectations</a:t>
            </a:r>
            <a:endParaRPr lang="en-US" b="1" dirty="0">
              <a:latin typeface="+mn-lt"/>
            </a:endParaRPr>
          </a:p>
        </p:txBody>
      </p:sp>
      <p:sp>
        <p:nvSpPr>
          <p:cNvPr id="3" name="Content Placeholder 2"/>
          <p:cNvSpPr>
            <a:spLocks noGrp="1"/>
          </p:cNvSpPr>
          <p:nvPr>
            <p:ph idx="1"/>
          </p:nvPr>
        </p:nvSpPr>
        <p:spPr>
          <a:xfrm>
            <a:off x="838200" y="914400"/>
            <a:ext cx="10515600" cy="5725391"/>
          </a:xfrm>
        </p:spPr>
        <p:txBody>
          <a:bodyPr>
            <a:normAutofit/>
          </a:bodyPr>
          <a:lstStyle/>
          <a:p>
            <a:r>
              <a:rPr lang="en-US" sz="3600" b="1" dirty="0" smtClean="0"/>
              <a:t>Heads up, eyes on the reading, following along, and NOT reading ahead!</a:t>
            </a:r>
          </a:p>
          <a:p>
            <a:endParaRPr lang="en-US" sz="3600" b="1" dirty="0"/>
          </a:p>
          <a:p>
            <a:r>
              <a:rPr lang="en-US" sz="3600" b="1" dirty="0" smtClean="0"/>
              <a:t>When we pause to discuss, be prepared to contribute to the discussion.</a:t>
            </a:r>
          </a:p>
          <a:p>
            <a:endParaRPr lang="en-US" sz="3600" b="1" dirty="0"/>
          </a:p>
          <a:p>
            <a:r>
              <a:rPr lang="en-US" sz="3600" b="1" dirty="0" smtClean="0"/>
              <a:t>If given the chance to stop and answer in-text questions, take advantage of it! You will be responsible for ALL in-text work, to be due after we finish the story.</a:t>
            </a:r>
            <a:endParaRPr lang="en-US" sz="3600" b="1" dirty="0"/>
          </a:p>
        </p:txBody>
      </p:sp>
    </p:spTree>
    <p:extLst>
      <p:ext uri="{BB962C8B-B14F-4D97-AF65-F5344CB8AC3E}">
        <p14:creationId xmlns:p14="http://schemas.microsoft.com/office/powerpoint/2010/main" val="325005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HOMEWORK</a:t>
            </a:r>
            <a:endParaRPr lang="en-US" b="1" dirty="0">
              <a:latin typeface="+mn-lt"/>
            </a:endParaRPr>
          </a:p>
        </p:txBody>
      </p:sp>
      <p:sp>
        <p:nvSpPr>
          <p:cNvPr id="3" name="Content Placeholder 2"/>
          <p:cNvSpPr>
            <a:spLocks noGrp="1"/>
          </p:cNvSpPr>
          <p:nvPr>
            <p:ph idx="1"/>
          </p:nvPr>
        </p:nvSpPr>
        <p:spPr/>
        <p:txBody>
          <a:bodyPr>
            <a:normAutofit/>
          </a:bodyPr>
          <a:lstStyle/>
          <a:p>
            <a:pPr marL="0" indent="0" algn="ctr">
              <a:buNone/>
            </a:pPr>
            <a:r>
              <a:rPr lang="en-US" sz="6000" b="1" dirty="0" smtClean="0"/>
              <a:t>ALL questions in the story packet and ALL work on the worksheet pages that follow the story are DUE TUESDAY!</a:t>
            </a:r>
            <a:endParaRPr lang="en-US" sz="6000" b="1" dirty="0"/>
          </a:p>
        </p:txBody>
      </p:sp>
    </p:spTree>
    <p:extLst>
      <p:ext uri="{BB962C8B-B14F-4D97-AF65-F5344CB8AC3E}">
        <p14:creationId xmlns:p14="http://schemas.microsoft.com/office/powerpoint/2010/main" val="2786876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pPr algn="ctr"/>
            <a:r>
              <a:rPr lang="en-US" b="1" dirty="0" smtClean="0">
                <a:latin typeface="+mn-lt"/>
              </a:rPr>
              <a:t>Exit Ticket</a:t>
            </a:r>
            <a:endParaRPr lang="en-US" b="1" dirty="0">
              <a:latin typeface="+mn-lt"/>
            </a:endParaRPr>
          </a:p>
        </p:txBody>
      </p:sp>
      <p:sp>
        <p:nvSpPr>
          <p:cNvPr id="3" name="Content Placeholder 2"/>
          <p:cNvSpPr>
            <a:spLocks noGrp="1"/>
          </p:cNvSpPr>
          <p:nvPr>
            <p:ph idx="1"/>
          </p:nvPr>
        </p:nvSpPr>
        <p:spPr>
          <a:xfrm>
            <a:off x="838200" y="1163782"/>
            <a:ext cx="10515600" cy="5013181"/>
          </a:xfrm>
        </p:spPr>
        <p:txBody>
          <a:bodyPr>
            <a:normAutofit/>
          </a:bodyPr>
          <a:lstStyle/>
          <a:p>
            <a:pPr marL="0" indent="0" algn="ctr">
              <a:buNone/>
            </a:pPr>
            <a:r>
              <a:rPr lang="en-US" b="1" dirty="0" smtClean="0"/>
              <a:t>In your </a:t>
            </a:r>
            <a:r>
              <a:rPr lang="en-US" b="1" dirty="0" smtClean="0"/>
              <a:t>Exit </a:t>
            </a:r>
            <a:r>
              <a:rPr lang="en-US" b="1" dirty="0" smtClean="0"/>
              <a:t>Tickets chart for </a:t>
            </a:r>
            <a:r>
              <a:rPr lang="en-US" b="1" dirty="0" smtClean="0"/>
              <a:t>Friday, </a:t>
            </a:r>
            <a:endParaRPr lang="en-US" b="1" dirty="0" smtClean="0"/>
          </a:p>
          <a:p>
            <a:pPr marL="0" indent="0" algn="ctr">
              <a:buNone/>
            </a:pPr>
            <a:r>
              <a:rPr lang="en-US" b="1" dirty="0"/>
              <a:t>c</a:t>
            </a:r>
            <a:r>
              <a:rPr lang="en-US" b="1" dirty="0" smtClean="0"/>
              <a:t>opy down and answer the following question:</a:t>
            </a:r>
          </a:p>
          <a:p>
            <a:pPr marL="0" indent="0" algn="ctr">
              <a:buNone/>
            </a:pPr>
            <a:endParaRPr lang="en-US" sz="1100" b="1" dirty="0" smtClean="0"/>
          </a:p>
          <a:p>
            <a:pPr marL="0" indent="0" algn="ctr">
              <a:buNone/>
            </a:pPr>
            <a:r>
              <a:rPr lang="en-US" sz="3600" b="1" dirty="0" smtClean="0"/>
              <a:t>Did you expect the story to end the way it did? If so, what evidence did you see in the story to support that? If not, what did you think would happen? What evidence from the story supports your opinion?</a:t>
            </a:r>
            <a:endParaRPr lang="en-US" sz="3600" b="1" dirty="0"/>
          </a:p>
        </p:txBody>
      </p:sp>
    </p:spTree>
    <p:extLst>
      <p:ext uri="{BB962C8B-B14F-4D97-AF65-F5344CB8AC3E}">
        <p14:creationId xmlns:p14="http://schemas.microsoft.com/office/powerpoint/2010/main" val="3909692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62"/>
            <a:ext cx="10515600" cy="809048"/>
          </a:xfrm>
        </p:spPr>
        <p:txBody>
          <a:bodyPr/>
          <a:lstStyle/>
          <a:p>
            <a:pPr algn="ctr"/>
            <a:r>
              <a:rPr lang="en-US" b="1" dirty="0" smtClean="0">
                <a:latin typeface="+mn-lt"/>
              </a:rPr>
              <a:t>Today’s Objective</a:t>
            </a:r>
            <a:endParaRPr lang="en-US" b="1" dirty="0">
              <a:latin typeface="+mn-lt"/>
            </a:endParaRPr>
          </a:p>
        </p:txBody>
      </p:sp>
      <p:sp>
        <p:nvSpPr>
          <p:cNvPr id="3" name="Content Placeholder 2"/>
          <p:cNvSpPr>
            <a:spLocks noGrp="1"/>
          </p:cNvSpPr>
          <p:nvPr>
            <p:ph idx="1"/>
          </p:nvPr>
        </p:nvSpPr>
        <p:spPr>
          <a:xfrm>
            <a:off x="838200" y="904010"/>
            <a:ext cx="10515600" cy="5870863"/>
          </a:xfrm>
        </p:spPr>
        <p:txBody>
          <a:bodyPr>
            <a:normAutofit lnSpcReduction="10000"/>
          </a:bodyPr>
          <a:lstStyle/>
          <a:p>
            <a:pPr marL="0" indent="0" algn="ctr">
              <a:buNone/>
            </a:pPr>
            <a:r>
              <a:rPr lang="en-US" sz="3200" b="1" dirty="0" smtClean="0"/>
              <a:t>By the end of the lesson, students will be able to:</a:t>
            </a:r>
          </a:p>
          <a:p>
            <a:pPr marL="0" indent="0" algn="ctr">
              <a:buNone/>
            </a:pPr>
            <a:endParaRPr lang="en-US" sz="3200" b="1" dirty="0"/>
          </a:p>
          <a:p>
            <a:pPr marL="0" indent="0" algn="ctr">
              <a:buNone/>
            </a:pPr>
            <a:r>
              <a:rPr lang="en-US" sz="3600" b="1" dirty="0" smtClean="0"/>
              <a:t>Determine the meanings of words in the text, using context clues, and analyze their effect on the story. Students will, in discussion and in writing, analyze the author’s word and structure choices and their impact on the story as a whole, citing specific textual evidence as support.</a:t>
            </a:r>
          </a:p>
          <a:p>
            <a:pPr marL="0" indent="0" algn="ctr">
              <a:buNone/>
            </a:pPr>
            <a:endParaRPr lang="en-US" sz="3600" b="1" dirty="0" smtClean="0"/>
          </a:p>
          <a:p>
            <a:pPr marL="0" indent="0" algn="ctr">
              <a:buNone/>
            </a:pPr>
            <a:endParaRPr lang="en-US" sz="3600" b="1" dirty="0"/>
          </a:p>
          <a:p>
            <a:pPr marL="0" indent="0" algn="ctr">
              <a:buNone/>
            </a:pPr>
            <a:r>
              <a:rPr lang="en-US" b="1" dirty="0" smtClean="0"/>
              <a:t>CCSS.ELA-LITERACY.RL.11-12.1           CCSS.ELA-LITERACY.RL.11-12.3            CCSS.ELA-LITERACY.RL.11-12.4           CCSS.ELA-LITERACY.RL.11-12.5</a:t>
            </a:r>
            <a:endParaRPr lang="en-US" b="1" dirty="0"/>
          </a:p>
        </p:txBody>
      </p:sp>
    </p:spTree>
    <p:extLst>
      <p:ext uri="{BB962C8B-B14F-4D97-AF65-F5344CB8AC3E}">
        <p14:creationId xmlns:p14="http://schemas.microsoft.com/office/powerpoint/2010/main" val="3273560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892175"/>
          </a:xfrm>
        </p:spPr>
        <p:txBody>
          <a:bodyPr/>
          <a:lstStyle/>
          <a:p>
            <a:pPr algn="ctr"/>
            <a:r>
              <a:rPr lang="en-US" b="1" dirty="0" smtClean="0">
                <a:latin typeface="+mn-lt"/>
              </a:rPr>
              <a:t>Jack Finney</a:t>
            </a:r>
            <a:endParaRPr lang="en-US" b="1" dirty="0">
              <a:latin typeface="+mn-lt"/>
            </a:endParaRPr>
          </a:p>
        </p:txBody>
      </p:sp>
      <p:sp>
        <p:nvSpPr>
          <p:cNvPr id="3" name="Content Placeholder 2"/>
          <p:cNvSpPr>
            <a:spLocks noGrp="1"/>
          </p:cNvSpPr>
          <p:nvPr>
            <p:ph idx="1"/>
          </p:nvPr>
        </p:nvSpPr>
        <p:spPr>
          <a:xfrm>
            <a:off x="838200" y="1007918"/>
            <a:ext cx="10515600" cy="5735782"/>
          </a:xfrm>
        </p:spPr>
        <p:txBody>
          <a:bodyPr/>
          <a:lstStyle/>
          <a:p>
            <a:pPr marL="0" indent="0" algn="ctr">
              <a:buNone/>
            </a:pPr>
            <a:r>
              <a:rPr lang="en-US" b="1" dirty="0" smtClean="0"/>
              <a:t>(1911 – 1995)</a:t>
            </a:r>
          </a:p>
          <a:p>
            <a:r>
              <a:rPr lang="en-US" sz="4400" b="1" dirty="0" smtClean="0"/>
              <a:t>Born in Wisconsin in 1911</a:t>
            </a:r>
          </a:p>
          <a:p>
            <a:r>
              <a:rPr lang="en-US" sz="4400" b="1" dirty="0" smtClean="0"/>
              <a:t>Lived in several places, including New York City (which he wrote about in several of his stories)</a:t>
            </a:r>
          </a:p>
          <a:p>
            <a:r>
              <a:rPr lang="en-US" sz="4400" b="1" dirty="0" smtClean="0"/>
              <a:t>Moved to California in 1954. </a:t>
            </a:r>
          </a:p>
          <a:p>
            <a:r>
              <a:rPr lang="en-US" sz="4400" b="1" dirty="0" smtClean="0"/>
              <a:t>Died in 1995 at 84 years old.</a:t>
            </a:r>
            <a:endParaRPr lang="en-US" sz="4400" b="1" dirty="0"/>
          </a:p>
        </p:txBody>
      </p:sp>
    </p:spTree>
    <p:extLst>
      <p:ext uri="{BB962C8B-B14F-4D97-AF65-F5344CB8AC3E}">
        <p14:creationId xmlns:p14="http://schemas.microsoft.com/office/powerpoint/2010/main" val="112760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892175"/>
          </a:xfrm>
        </p:spPr>
        <p:txBody>
          <a:bodyPr/>
          <a:lstStyle/>
          <a:p>
            <a:pPr algn="ctr"/>
            <a:r>
              <a:rPr lang="en-US" b="1" dirty="0" smtClean="0">
                <a:latin typeface="+mn-lt"/>
              </a:rPr>
              <a:t>Jack Finney’s Writing</a:t>
            </a:r>
            <a:endParaRPr lang="en-US" b="1" dirty="0">
              <a:latin typeface="+mn-lt"/>
            </a:endParaRPr>
          </a:p>
        </p:txBody>
      </p:sp>
      <p:sp>
        <p:nvSpPr>
          <p:cNvPr id="3" name="Content Placeholder 2"/>
          <p:cNvSpPr>
            <a:spLocks noGrp="1"/>
          </p:cNvSpPr>
          <p:nvPr>
            <p:ph idx="1"/>
          </p:nvPr>
        </p:nvSpPr>
        <p:spPr>
          <a:xfrm>
            <a:off x="838200" y="1007918"/>
            <a:ext cx="10515600" cy="5735782"/>
          </a:xfrm>
        </p:spPr>
        <p:txBody>
          <a:bodyPr>
            <a:normAutofit/>
          </a:bodyPr>
          <a:lstStyle/>
          <a:p>
            <a:r>
              <a:rPr lang="en-US" sz="3200" b="1" dirty="0" smtClean="0"/>
              <a:t>First published in 1943 in Cosmopolitan Magazine</a:t>
            </a:r>
          </a:p>
          <a:p>
            <a:r>
              <a:rPr lang="en-US" sz="3200" b="1" dirty="0" smtClean="0"/>
              <a:t>Wrote mostly short stories for magazines until the mid-1950s</a:t>
            </a:r>
          </a:p>
          <a:p>
            <a:r>
              <a:rPr lang="en-US" sz="3200" b="1" dirty="0" smtClean="0"/>
              <a:t>One of his most famous works was </a:t>
            </a:r>
            <a:r>
              <a:rPr lang="en-US" sz="3200" b="1" u="sng" dirty="0" smtClean="0"/>
              <a:t>The Body Snatchers</a:t>
            </a:r>
            <a:r>
              <a:rPr lang="en-US" sz="3200" b="1" dirty="0" smtClean="0"/>
              <a:t>, written in 1955 and made into a movie in 1956 (then remade in 1978). Another was </a:t>
            </a:r>
            <a:r>
              <a:rPr lang="en-US" sz="3200" b="1" u="sng" dirty="0" smtClean="0"/>
              <a:t>Time and Again</a:t>
            </a:r>
            <a:r>
              <a:rPr lang="en-US" sz="3200" b="1" dirty="0" smtClean="0"/>
              <a:t>, written in 1970, which focused on a time-traveler in New York City.</a:t>
            </a:r>
          </a:p>
          <a:p>
            <a:r>
              <a:rPr lang="en-US" sz="3200" b="1" dirty="0" smtClean="0"/>
              <a:t>Much of his work had science-fiction elements.</a:t>
            </a:r>
          </a:p>
          <a:p>
            <a:r>
              <a:rPr lang="en-US" sz="3200" b="1" dirty="0" smtClean="0"/>
              <a:t>“The Love Letter” was written in 1959 and first published in the </a:t>
            </a:r>
            <a:r>
              <a:rPr lang="en-US" sz="3200" b="1" i="1" dirty="0" smtClean="0"/>
              <a:t>Saturday Evening Post</a:t>
            </a:r>
            <a:r>
              <a:rPr lang="en-US" sz="3200" b="1" dirty="0" smtClean="0"/>
              <a:t>.</a:t>
            </a:r>
            <a:endParaRPr lang="en-US" sz="3200" b="1" i="1" dirty="0" smtClean="0"/>
          </a:p>
          <a:p>
            <a:endParaRPr lang="en-US" sz="3600" b="1" dirty="0"/>
          </a:p>
        </p:txBody>
      </p:sp>
    </p:spTree>
    <p:extLst>
      <p:ext uri="{BB962C8B-B14F-4D97-AF65-F5344CB8AC3E}">
        <p14:creationId xmlns:p14="http://schemas.microsoft.com/office/powerpoint/2010/main" val="200187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892175"/>
          </a:xfrm>
        </p:spPr>
        <p:txBody>
          <a:bodyPr/>
          <a:lstStyle/>
          <a:p>
            <a:pPr algn="ctr"/>
            <a:r>
              <a:rPr lang="en-US" b="1" dirty="0" smtClean="0">
                <a:latin typeface="+mn-lt"/>
              </a:rPr>
              <a:t>In Class Reading</a:t>
            </a:r>
            <a:endParaRPr lang="en-US" b="1" dirty="0">
              <a:latin typeface="+mn-lt"/>
            </a:endParaRPr>
          </a:p>
        </p:txBody>
      </p:sp>
      <p:sp>
        <p:nvSpPr>
          <p:cNvPr id="3" name="Content Placeholder 2"/>
          <p:cNvSpPr>
            <a:spLocks noGrp="1"/>
          </p:cNvSpPr>
          <p:nvPr>
            <p:ph idx="1"/>
          </p:nvPr>
        </p:nvSpPr>
        <p:spPr>
          <a:xfrm>
            <a:off x="838200" y="914400"/>
            <a:ext cx="10515600" cy="5725391"/>
          </a:xfrm>
        </p:spPr>
        <p:txBody>
          <a:bodyPr>
            <a:normAutofit/>
          </a:bodyPr>
          <a:lstStyle/>
          <a:p>
            <a:r>
              <a:rPr lang="en-US" sz="3200" b="1" dirty="0" smtClean="0"/>
              <a:t>Today, we will begin reading Jack Finney’s short story, “The Love Letter,” in class.</a:t>
            </a:r>
          </a:p>
          <a:p>
            <a:pPr marL="0" indent="0">
              <a:buNone/>
            </a:pPr>
            <a:endParaRPr lang="en-US" sz="3200" b="1" dirty="0" smtClean="0"/>
          </a:p>
          <a:p>
            <a:r>
              <a:rPr lang="en-US" sz="3200" b="1" dirty="0" smtClean="0"/>
              <a:t>You will be listening to a reading of the story and following along. </a:t>
            </a:r>
          </a:p>
          <a:p>
            <a:pPr marL="0" indent="0">
              <a:buNone/>
            </a:pPr>
            <a:endParaRPr lang="en-US" sz="3200" b="1" dirty="0" smtClean="0"/>
          </a:p>
          <a:p>
            <a:r>
              <a:rPr lang="en-US" sz="3200" b="1" dirty="0" smtClean="0"/>
              <a:t>We will stop FREQUENTLY to discuss the plot, characters, and other elements of a narrative.</a:t>
            </a:r>
          </a:p>
          <a:p>
            <a:endParaRPr lang="en-US" sz="3200" b="1" dirty="0"/>
          </a:p>
        </p:txBody>
      </p:sp>
    </p:spTree>
    <p:extLst>
      <p:ext uri="{BB962C8B-B14F-4D97-AF65-F5344CB8AC3E}">
        <p14:creationId xmlns:p14="http://schemas.microsoft.com/office/powerpoint/2010/main" val="1564699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5743"/>
            <a:ext cx="10515600" cy="892175"/>
          </a:xfrm>
        </p:spPr>
        <p:txBody>
          <a:bodyPr/>
          <a:lstStyle/>
          <a:p>
            <a:pPr algn="ctr"/>
            <a:r>
              <a:rPr lang="en-US" b="1" dirty="0" smtClean="0">
                <a:latin typeface="+mn-lt"/>
              </a:rPr>
              <a:t>Expectations</a:t>
            </a:r>
            <a:endParaRPr lang="en-US" b="1" dirty="0">
              <a:latin typeface="+mn-lt"/>
            </a:endParaRPr>
          </a:p>
        </p:txBody>
      </p:sp>
      <p:sp>
        <p:nvSpPr>
          <p:cNvPr id="3" name="Content Placeholder 2"/>
          <p:cNvSpPr>
            <a:spLocks noGrp="1"/>
          </p:cNvSpPr>
          <p:nvPr>
            <p:ph idx="1"/>
          </p:nvPr>
        </p:nvSpPr>
        <p:spPr>
          <a:xfrm>
            <a:off x="838200" y="914400"/>
            <a:ext cx="10515600" cy="5725391"/>
          </a:xfrm>
        </p:spPr>
        <p:txBody>
          <a:bodyPr>
            <a:normAutofit/>
          </a:bodyPr>
          <a:lstStyle/>
          <a:p>
            <a:r>
              <a:rPr lang="en-US" sz="3600" b="1" dirty="0" smtClean="0"/>
              <a:t>Heads up, eyes on the reading, following along, and NOT reading ahead!</a:t>
            </a:r>
          </a:p>
          <a:p>
            <a:endParaRPr lang="en-US" sz="3600" b="1" dirty="0"/>
          </a:p>
          <a:p>
            <a:r>
              <a:rPr lang="en-US" sz="3600" b="1" dirty="0" smtClean="0"/>
              <a:t>When we pause to discuss, be prepared to contribute to the discussion.</a:t>
            </a:r>
          </a:p>
          <a:p>
            <a:endParaRPr lang="en-US" sz="3600" b="1" dirty="0"/>
          </a:p>
          <a:p>
            <a:r>
              <a:rPr lang="en-US" sz="3600" b="1" dirty="0" smtClean="0"/>
              <a:t>If given the chance to stop and answer in-text questions, take advantage of it! You will be responsible for ALL in-text work, to be due after we finish the story.</a:t>
            </a:r>
            <a:endParaRPr lang="en-US" sz="3600" b="1" dirty="0"/>
          </a:p>
        </p:txBody>
      </p:sp>
    </p:spTree>
    <p:extLst>
      <p:ext uri="{BB962C8B-B14F-4D97-AF65-F5344CB8AC3E}">
        <p14:creationId xmlns:p14="http://schemas.microsoft.com/office/powerpoint/2010/main" val="309176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8657"/>
          </a:xfrm>
        </p:spPr>
        <p:txBody>
          <a:bodyPr/>
          <a:lstStyle/>
          <a:p>
            <a:pPr algn="ctr"/>
            <a:r>
              <a:rPr lang="en-US" b="1" dirty="0" smtClean="0">
                <a:latin typeface="+mn-lt"/>
              </a:rPr>
              <a:t>Exit Ticket</a:t>
            </a:r>
            <a:endParaRPr lang="en-US" b="1" dirty="0">
              <a:latin typeface="+mn-lt"/>
            </a:endParaRPr>
          </a:p>
        </p:txBody>
      </p:sp>
      <p:sp>
        <p:nvSpPr>
          <p:cNvPr id="3" name="Content Placeholder 2"/>
          <p:cNvSpPr>
            <a:spLocks noGrp="1"/>
          </p:cNvSpPr>
          <p:nvPr>
            <p:ph idx="1"/>
          </p:nvPr>
        </p:nvSpPr>
        <p:spPr>
          <a:xfrm>
            <a:off x="838200" y="1163782"/>
            <a:ext cx="10515600" cy="5013181"/>
          </a:xfrm>
        </p:spPr>
        <p:txBody>
          <a:bodyPr>
            <a:normAutofit/>
          </a:bodyPr>
          <a:lstStyle/>
          <a:p>
            <a:pPr marL="0" indent="0" algn="ctr">
              <a:buNone/>
            </a:pPr>
            <a:r>
              <a:rPr lang="en-US" sz="3200" b="1" dirty="0" smtClean="0"/>
              <a:t>In your Start-ups/Exit Tickets chart for Monday, </a:t>
            </a:r>
          </a:p>
          <a:p>
            <a:pPr marL="0" indent="0" algn="ctr">
              <a:buNone/>
            </a:pPr>
            <a:r>
              <a:rPr lang="en-US" sz="3200" b="1" dirty="0"/>
              <a:t>c</a:t>
            </a:r>
            <a:r>
              <a:rPr lang="en-US" sz="3200" b="1" dirty="0" smtClean="0"/>
              <a:t>opy down and answer the following question:</a:t>
            </a:r>
          </a:p>
          <a:p>
            <a:pPr marL="0" indent="0" algn="ctr">
              <a:buNone/>
            </a:pPr>
            <a:endParaRPr lang="en-US" sz="1100" b="1" dirty="0" smtClean="0"/>
          </a:p>
          <a:p>
            <a:pPr marL="0" indent="0" algn="ctr">
              <a:buNone/>
            </a:pPr>
            <a:r>
              <a:rPr lang="en-US" sz="3200" b="1" dirty="0" smtClean="0"/>
              <a:t>In the opening of the story, the author uses FORESHADOWING in his description of the desk. We discussed a couple of examples in class.</a:t>
            </a:r>
          </a:p>
          <a:p>
            <a:pPr marL="0" indent="0" algn="ctr">
              <a:buNone/>
            </a:pPr>
            <a:endParaRPr lang="en-US" sz="3200" b="1" dirty="0" smtClean="0"/>
          </a:p>
          <a:p>
            <a:pPr marL="0" indent="0" algn="ctr">
              <a:buNone/>
            </a:pPr>
            <a:r>
              <a:rPr lang="en-US" sz="3200" b="1" dirty="0" smtClean="0"/>
              <a:t>Take one quote from the story that you think is an example of foreshadowing, copy it into your chart, and then explain WHY it is a good example.</a:t>
            </a:r>
            <a:endParaRPr lang="en-US" sz="3200" b="1" dirty="0"/>
          </a:p>
          <a:p>
            <a:pPr marL="0" indent="0" algn="ctr">
              <a:buNone/>
            </a:pPr>
            <a:endParaRPr lang="en-US" sz="3200" b="1" dirty="0"/>
          </a:p>
        </p:txBody>
      </p:sp>
    </p:spTree>
    <p:extLst>
      <p:ext uri="{BB962C8B-B14F-4D97-AF65-F5344CB8AC3E}">
        <p14:creationId xmlns:p14="http://schemas.microsoft.com/office/powerpoint/2010/main" val="253783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02235"/>
            <a:ext cx="10515600" cy="800735"/>
          </a:xfrm>
        </p:spPr>
        <p:txBody>
          <a:bodyPr/>
          <a:lstStyle/>
          <a:p>
            <a:pPr algn="ctr"/>
            <a:r>
              <a:rPr lang="en-US" b="1" dirty="0" smtClean="0">
                <a:latin typeface="+mn-lt"/>
              </a:rPr>
              <a:t>Start-Up - Discussion</a:t>
            </a:r>
            <a:endParaRPr lang="en-US" b="1" dirty="0">
              <a:latin typeface="+mn-lt"/>
            </a:endParaRPr>
          </a:p>
        </p:txBody>
      </p:sp>
      <p:sp>
        <p:nvSpPr>
          <p:cNvPr id="5" name="Content Placeholder 4"/>
          <p:cNvSpPr>
            <a:spLocks noGrp="1"/>
          </p:cNvSpPr>
          <p:nvPr>
            <p:ph idx="1"/>
          </p:nvPr>
        </p:nvSpPr>
        <p:spPr>
          <a:xfrm>
            <a:off x="838200" y="902970"/>
            <a:ext cx="10515600" cy="5829300"/>
          </a:xfrm>
        </p:spPr>
        <p:txBody>
          <a:bodyPr/>
          <a:lstStyle/>
          <a:p>
            <a:pPr marL="0" indent="0" algn="ctr">
              <a:buNone/>
            </a:pPr>
            <a:r>
              <a:rPr lang="en-US" b="1" dirty="0" smtClean="0"/>
              <a:t>With your HORIZONTAL PARTNER,  discuss the following:</a:t>
            </a:r>
          </a:p>
          <a:p>
            <a:pPr marL="0" indent="0" algn="ctr">
              <a:buNone/>
            </a:pPr>
            <a:endParaRPr lang="en-US" b="1" dirty="0"/>
          </a:p>
          <a:p>
            <a:pPr marL="0" indent="0" algn="ctr">
              <a:buNone/>
            </a:pPr>
            <a:r>
              <a:rPr lang="en-US" sz="3600" b="1" dirty="0" smtClean="0"/>
              <a:t>In yesterday’s reading, we learned a little about the main character, and we read where he found the love letter in the secret drawer. </a:t>
            </a:r>
          </a:p>
          <a:p>
            <a:pPr marL="0" indent="0" algn="ctr">
              <a:buNone/>
            </a:pPr>
            <a:endParaRPr lang="en-US" sz="3600" b="1" dirty="0"/>
          </a:p>
          <a:p>
            <a:pPr marL="0" indent="0" algn="ctr">
              <a:buNone/>
            </a:pPr>
            <a:r>
              <a:rPr lang="en-US" sz="3600" b="1" dirty="0" smtClean="0"/>
              <a:t>Based on what we know about him already, what do you think he will do next? Give your partner EVIDENCE from the text to support your answer.</a:t>
            </a:r>
            <a:endParaRPr lang="en-US" sz="3600" b="1" dirty="0"/>
          </a:p>
        </p:txBody>
      </p:sp>
      <p:sp>
        <p:nvSpPr>
          <p:cNvPr id="6" name="TextBox 5"/>
          <p:cNvSpPr txBox="1"/>
          <p:nvPr/>
        </p:nvSpPr>
        <p:spPr>
          <a:xfrm>
            <a:off x="9819409" y="317936"/>
            <a:ext cx="2078182" cy="369332"/>
          </a:xfrm>
          <a:prstGeom prst="rect">
            <a:avLst/>
          </a:prstGeom>
          <a:noFill/>
        </p:spPr>
        <p:txBody>
          <a:bodyPr wrap="square" rtlCol="0">
            <a:spAutoFit/>
          </a:bodyPr>
          <a:lstStyle/>
          <a:p>
            <a:pPr algn="r"/>
            <a:r>
              <a:rPr lang="en-US" b="1" dirty="0" smtClean="0"/>
              <a:t>9/1/15</a:t>
            </a:r>
            <a:endParaRPr lang="en-US" b="1" dirty="0"/>
          </a:p>
        </p:txBody>
      </p:sp>
    </p:spTree>
    <p:extLst>
      <p:ext uri="{BB962C8B-B14F-4D97-AF65-F5344CB8AC3E}">
        <p14:creationId xmlns:p14="http://schemas.microsoft.com/office/powerpoint/2010/main" val="216225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4781</TotalTime>
  <Words>1569</Words>
  <Application>Microsoft Office PowerPoint</Application>
  <PresentationFormat>Custom</PresentationFormat>
  <Paragraphs>149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Start-Up - Discussion</vt:lpstr>
      <vt:lpstr>Start-Up - Writing</vt:lpstr>
      <vt:lpstr>Today’s Objective</vt:lpstr>
      <vt:lpstr>Jack Finney</vt:lpstr>
      <vt:lpstr>Jack Finney’s Writing</vt:lpstr>
      <vt:lpstr>In Class Reading</vt:lpstr>
      <vt:lpstr>Expectations</vt:lpstr>
      <vt:lpstr>Exit Ticket</vt:lpstr>
      <vt:lpstr>Start-Up - Discussion</vt:lpstr>
      <vt:lpstr>Start-Up - Writing</vt:lpstr>
      <vt:lpstr>Today’s Objective</vt:lpstr>
      <vt:lpstr>Expectations</vt:lpstr>
      <vt:lpstr>PowerPoint Presentation</vt:lpstr>
      <vt:lpstr>Exit Ticket</vt:lpstr>
      <vt:lpstr>Start-Up - Discussion</vt:lpstr>
      <vt:lpstr>Start-Up - Writing</vt:lpstr>
      <vt:lpstr>Today’s Objective</vt:lpstr>
      <vt:lpstr>Expectations</vt:lpstr>
      <vt:lpstr>Exit Ticket</vt:lpstr>
      <vt:lpstr>Start-Up - Discussion</vt:lpstr>
      <vt:lpstr>Start-Up - Writing</vt:lpstr>
      <vt:lpstr>Today’s Objective</vt:lpstr>
      <vt:lpstr>Expectations</vt:lpstr>
      <vt:lpstr>HOMEWORK</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23</cp:revision>
  <cp:lastPrinted>2015-08-31T16:06:45Z</cp:lastPrinted>
  <dcterms:created xsi:type="dcterms:W3CDTF">2015-08-30T16:45:05Z</dcterms:created>
  <dcterms:modified xsi:type="dcterms:W3CDTF">2015-09-04T21:04:20Z</dcterms:modified>
</cp:coreProperties>
</file>