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6858000" type="screen4x3"/>
  <p:notesSz cx="9236075"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AC421597-3482-46B7-AF42-860738D4C6E2}" type="datetimeFigureOut">
              <a:rPr lang="en-US" smtClean="0"/>
              <a:t>11/4/2014</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C14BA2D3-B7C7-4E16-957A-6B37BB1FC858}" type="slidenum">
              <a:rPr lang="en-US" smtClean="0"/>
              <a:t>‹#›</a:t>
            </a:fld>
            <a:endParaRPr lang="en-US"/>
          </a:p>
        </p:txBody>
      </p:sp>
    </p:spTree>
    <p:extLst>
      <p:ext uri="{BB962C8B-B14F-4D97-AF65-F5344CB8AC3E}">
        <p14:creationId xmlns:p14="http://schemas.microsoft.com/office/powerpoint/2010/main" val="290091462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2173" y="0"/>
            <a:ext cx="4002299" cy="350520"/>
          </a:xfrm>
          <a:prstGeom prst="rect">
            <a:avLst/>
          </a:prstGeom>
        </p:spPr>
        <p:txBody>
          <a:bodyPr vert="horz" lIns="92830" tIns="46415" rIns="92830" bIns="46415" rtlCol="0"/>
          <a:lstStyle>
            <a:lvl1pPr algn="r">
              <a:defRPr sz="1200"/>
            </a:lvl1pPr>
          </a:lstStyle>
          <a:p>
            <a:fld id="{C7371D6F-B2BE-4BD1-AF88-30143677F8C9}" type="datetimeFigureOut">
              <a:rPr lang="en-US" smtClean="0"/>
              <a:t>11/4/2014</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258"/>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2173" y="6658258"/>
            <a:ext cx="4002299" cy="350520"/>
          </a:xfrm>
          <a:prstGeom prst="rect">
            <a:avLst/>
          </a:prstGeom>
        </p:spPr>
        <p:txBody>
          <a:bodyPr vert="horz" lIns="92830" tIns="46415" rIns="92830" bIns="46415" rtlCol="0" anchor="b"/>
          <a:lstStyle>
            <a:lvl1pPr algn="r">
              <a:defRPr sz="1200"/>
            </a:lvl1pPr>
          </a:lstStyle>
          <a:p>
            <a:fld id="{A60AC89F-369D-490E-8931-82810DC2B505}" type="slidenum">
              <a:rPr lang="en-US" smtClean="0"/>
              <a:t>‹#›</a:t>
            </a:fld>
            <a:endParaRPr lang="en-US"/>
          </a:p>
        </p:txBody>
      </p:sp>
    </p:spTree>
    <p:extLst>
      <p:ext uri="{BB962C8B-B14F-4D97-AF65-F5344CB8AC3E}">
        <p14:creationId xmlns:p14="http://schemas.microsoft.com/office/powerpoint/2010/main" val="278451176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77173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281A13-C409-4A5F-920E-3AE3870BA1A6}"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58088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81A13-C409-4A5F-920E-3AE3870BA1A6}"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234585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81A13-C409-4A5F-920E-3AE3870BA1A6}"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68728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281A13-C409-4A5F-920E-3AE3870BA1A6}"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363280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281A13-C409-4A5F-920E-3AE3870BA1A6}" type="datetimeFigureOut">
              <a:rPr lang="en-US" smtClean="0"/>
              <a:t>11/4/2014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4019070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281A13-C409-4A5F-920E-3AE3870BA1A6}"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222767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281A13-C409-4A5F-920E-3AE3870BA1A6}" type="datetimeFigureOut">
              <a:rPr lang="en-US" smtClean="0"/>
              <a:t>11/4/2014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77774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281A13-C409-4A5F-920E-3AE3870BA1A6}" type="datetimeFigureOut">
              <a:rPr lang="en-US" smtClean="0"/>
              <a:t>11/4/2014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2602297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281A13-C409-4A5F-920E-3AE3870BA1A6}" type="datetimeFigureOut">
              <a:rPr lang="en-US" smtClean="0"/>
              <a:t>11/4/2014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4128523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81A13-C409-4A5F-920E-3AE3870BA1A6}"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4050997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81A13-C409-4A5F-920E-3AE3870BA1A6}" type="datetimeFigureOut">
              <a:rPr lang="en-US" smtClean="0"/>
              <a:t>11/4/2014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2C4048-03DE-4020-A68B-6CAAE9974D83}" type="slidenum">
              <a:rPr lang="en-US" smtClean="0"/>
              <a:t>‹#›</a:t>
            </a:fld>
            <a:endParaRPr lang="en-US"/>
          </a:p>
        </p:txBody>
      </p:sp>
    </p:spTree>
    <p:extLst>
      <p:ext uri="{BB962C8B-B14F-4D97-AF65-F5344CB8AC3E}">
        <p14:creationId xmlns:p14="http://schemas.microsoft.com/office/powerpoint/2010/main" val="1731161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281A13-C409-4A5F-920E-3AE3870BA1A6}" type="datetimeFigureOut">
              <a:rPr lang="en-US" smtClean="0"/>
              <a:t>11/4/2014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2C4048-03DE-4020-A68B-6CAAE9974D83}" type="slidenum">
              <a:rPr lang="en-US" smtClean="0"/>
              <a:t>‹#›</a:t>
            </a:fld>
            <a:endParaRPr lang="en-US"/>
          </a:p>
        </p:txBody>
      </p:sp>
    </p:spTree>
    <p:extLst>
      <p:ext uri="{BB962C8B-B14F-4D97-AF65-F5344CB8AC3E}">
        <p14:creationId xmlns:p14="http://schemas.microsoft.com/office/powerpoint/2010/main" val="23562548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rOVmUnUM7A"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Start-Up</a:t>
            </a:r>
            <a:endParaRPr lang="en-US" b="1" dirty="0"/>
          </a:p>
        </p:txBody>
      </p:sp>
      <p:sp>
        <p:nvSpPr>
          <p:cNvPr id="5" name="Content Placeholder 4"/>
          <p:cNvSpPr>
            <a:spLocks noGrp="1"/>
          </p:cNvSpPr>
          <p:nvPr>
            <p:ph idx="1"/>
          </p:nvPr>
        </p:nvSpPr>
        <p:spPr/>
        <p:txBody>
          <a:bodyPr>
            <a:normAutofit/>
          </a:bodyPr>
          <a:lstStyle/>
          <a:p>
            <a:pPr marL="0" indent="0" algn="ctr">
              <a:buNone/>
            </a:pPr>
            <a:r>
              <a:rPr lang="en-US" sz="3600" b="1" dirty="0" smtClean="0"/>
              <a:t>What was the job Tom Walker agreed to do for the devil? How did he make money at it? Would you say that the work he did was “honest work?” Why or why not? What modern-day companies do the same job?</a:t>
            </a:r>
            <a:endParaRPr lang="en-US" sz="3600" b="1" dirty="0"/>
          </a:p>
        </p:txBody>
      </p:sp>
    </p:spTree>
    <p:extLst>
      <p:ext uri="{BB962C8B-B14F-4D97-AF65-F5344CB8AC3E}">
        <p14:creationId xmlns:p14="http://schemas.microsoft.com/office/powerpoint/2010/main" val="2580515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Principle # 6</a:t>
            </a:r>
            <a:endParaRPr lang="en-US" b="1" dirty="0"/>
          </a:p>
        </p:txBody>
      </p:sp>
      <p:sp>
        <p:nvSpPr>
          <p:cNvPr id="3" name="Content Placeholder 2"/>
          <p:cNvSpPr>
            <a:spLocks noGrp="1"/>
          </p:cNvSpPr>
          <p:nvPr>
            <p:ph idx="1"/>
          </p:nvPr>
        </p:nvSpPr>
        <p:spPr/>
        <p:txBody>
          <a:bodyPr/>
          <a:lstStyle/>
          <a:p>
            <a:pPr marL="0" indent="0" algn="ctr">
              <a:buNone/>
            </a:pPr>
            <a:r>
              <a:rPr lang="en-US" b="1" u="sng" dirty="0" smtClean="0"/>
              <a:t>The choice of whether or not to “make a deal with the devil” is yours alone.</a:t>
            </a:r>
          </a:p>
          <a:p>
            <a:pPr marL="0" indent="0" algn="ctr">
              <a:buNone/>
            </a:pPr>
            <a:endParaRPr lang="en-US" b="1" u="sng" dirty="0"/>
          </a:p>
          <a:p>
            <a:pPr marL="0" indent="0">
              <a:buNone/>
            </a:pPr>
            <a:r>
              <a:rPr lang="en-US" b="1" dirty="0" smtClean="0"/>
              <a:t>10. Ultimately, it was Tom Walker alone who </a:t>
            </a:r>
          </a:p>
          <a:p>
            <a:pPr marL="0" indent="0">
              <a:buNone/>
            </a:pPr>
            <a:r>
              <a:rPr lang="en-US" b="1" dirty="0"/>
              <a:t> </a:t>
            </a:r>
            <a:r>
              <a:rPr lang="en-US" b="1" dirty="0" smtClean="0"/>
              <a:t>     made the choice to deal with the devil. How</a:t>
            </a:r>
          </a:p>
          <a:p>
            <a:pPr marL="0" indent="0">
              <a:buNone/>
            </a:pPr>
            <a:r>
              <a:rPr lang="en-US" b="1" dirty="0"/>
              <a:t> </a:t>
            </a:r>
            <a:r>
              <a:rPr lang="en-US" b="1" dirty="0" smtClean="0"/>
              <a:t>     can people today make sure that the </a:t>
            </a:r>
          </a:p>
          <a:p>
            <a:pPr marL="0" indent="0">
              <a:buNone/>
            </a:pPr>
            <a:r>
              <a:rPr lang="en-US" b="1" dirty="0"/>
              <a:t> </a:t>
            </a:r>
            <a:r>
              <a:rPr lang="en-US" b="1" dirty="0" smtClean="0"/>
              <a:t>     financial choices they make are wise ones?</a:t>
            </a:r>
            <a:endParaRPr lang="en-US" b="1" dirty="0"/>
          </a:p>
        </p:txBody>
      </p:sp>
    </p:spTree>
    <p:extLst>
      <p:ext uri="{BB962C8B-B14F-4D97-AF65-F5344CB8AC3E}">
        <p14:creationId xmlns:p14="http://schemas.microsoft.com/office/powerpoint/2010/main" val="1292224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Literacy Poster/Flier</a:t>
            </a:r>
            <a:endParaRPr lang="en-US" b="1" dirty="0"/>
          </a:p>
        </p:txBody>
      </p:sp>
      <p:sp>
        <p:nvSpPr>
          <p:cNvPr id="3" name="Content Placeholder 2"/>
          <p:cNvSpPr>
            <a:spLocks noGrp="1"/>
          </p:cNvSpPr>
          <p:nvPr>
            <p:ph idx="1"/>
          </p:nvPr>
        </p:nvSpPr>
        <p:spPr/>
        <p:txBody>
          <a:bodyPr/>
          <a:lstStyle/>
          <a:p>
            <a:r>
              <a:rPr lang="en-US" sz="3600" b="1" dirty="0" smtClean="0"/>
              <a:t>You will be working to create a mini-poster/flier (one page size) to illustrate one of the 6 financial principles we just discussed.</a:t>
            </a:r>
          </a:p>
          <a:p>
            <a:r>
              <a:rPr lang="en-US" sz="3600" b="1" dirty="0" smtClean="0"/>
              <a:t>You will create this as a Google Document and submit it to my webpage.</a:t>
            </a:r>
          </a:p>
          <a:p>
            <a:endParaRPr lang="en-US" b="1" dirty="0"/>
          </a:p>
        </p:txBody>
      </p:sp>
    </p:spTree>
    <p:extLst>
      <p:ext uri="{BB962C8B-B14F-4D97-AF65-F5344CB8AC3E}">
        <p14:creationId xmlns:p14="http://schemas.microsoft.com/office/powerpoint/2010/main" val="325414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Literacy Poster/Flier</a:t>
            </a:r>
            <a:endParaRPr lang="en-US" b="1" dirty="0"/>
          </a:p>
        </p:txBody>
      </p:sp>
      <p:sp>
        <p:nvSpPr>
          <p:cNvPr id="3" name="Content Placeholder 2"/>
          <p:cNvSpPr>
            <a:spLocks noGrp="1"/>
          </p:cNvSpPr>
          <p:nvPr>
            <p:ph idx="1"/>
          </p:nvPr>
        </p:nvSpPr>
        <p:spPr/>
        <p:txBody>
          <a:bodyPr/>
          <a:lstStyle/>
          <a:p>
            <a:pPr marL="0" indent="0" algn="ctr">
              <a:buNone/>
            </a:pPr>
            <a:r>
              <a:rPr lang="en-US" b="1" dirty="0" smtClean="0"/>
              <a:t>Your poster/flier must include:</a:t>
            </a:r>
          </a:p>
          <a:p>
            <a:pPr marL="514350" indent="-514350">
              <a:buFont typeface="+mj-lt"/>
              <a:buAutoNum type="arabicPeriod"/>
            </a:pPr>
            <a:r>
              <a:rPr lang="en-US" b="1" dirty="0" smtClean="0"/>
              <a:t>The financial principle you have chosen</a:t>
            </a:r>
          </a:p>
          <a:p>
            <a:pPr marL="514350" indent="-514350">
              <a:buFont typeface="+mj-lt"/>
              <a:buAutoNum type="arabicPeriod"/>
            </a:pPr>
            <a:r>
              <a:rPr lang="en-US" b="1" dirty="0" smtClean="0"/>
              <a:t>An explanation of and commentary on that principle.</a:t>
            </a:r>
          </a:p>
          <a:p>
            <a:pPr marL="514350" indent="-514350">
              <a:buFont typeface="+mj-lt"/>
              <a:buAutoNum type="arabicPeriod"/>
            </a:pPr>
            <a:r>
              <a:rPr lang="en-US" b="1" dirty="0" smtClean="0"/>
              <a:t>No less than 2 (two) images that relate to that principal.</a:t>
            </a:r>
          </a:p>
          <a:p>
            <a:pPr marL="514350" indent="-514350">
              <a:buFont typeface="+mj-lt"/>
              <a:buAutoNum type="arabicPeriod"/>
            </a:pPr>
            <a:r>
              <a:rPr lang="en-US" b="1" dirty="0" smtClean="0"/>
              <a:t>No blank spaces in your ad. Use all the room you have!</a:t>
            </a:r>
            <a:endParaRPr lang="en-US" b="1" dirty="0"/>
          </a:p>
        </p:txBody>
      </p:sp>
    </p:spTree>
    <p:extLst>
      <p:ext uri="{BB962C8B-B14F-4D97-AF65-F5344CB8AC3E}">
        <p14:creationId xmlns:p14="http://schemas.microsoft.com/office/powerpoint/2010/main" val="513942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00" y="942048"/>
            <a:ext cx="8991600" cy="5839752"/>
          </a:xfrm>
          <a:prstGeom prst="rect">
            <a:avLst/>
          </a:prstGeom>
          <a:ln w="38100">
            <a:solidFill>
              <a:schemeClr val="tx1"/>
            </a:solidFill>
          </a:ln>
        </p:spPr>
      </p:pic>
      <p:sp>
        <p:nvSpPr>
          <p:cNvPr id="2" name="Title 1"/>
          <p:cNvSpPr>
            <a:spLocks noGrp="1"/>
          </p:cNvSpPr>
          <p:nvPr>
            <p:ph type="title"/>
          </p:nvPr>
        </p:nvSpPr>
        <p:spPr>
          <a:xfrm>
            <a:off x="457200" y="-200891"/>
            <a:ext cx="8229600" cy="1143000"/>
          </a:xfrm>
        </p:spPr>
        <p:txBody>
          <a:bodyPr/>
          <a:lstStyle/>
          <a:p>
            <a:r>
              <a:rPr lang="en-US" b="1" dirty="0" smtClean="0"/>
              <a:t>Poster/Flier Example</a:t>
            </a:r>
            <a:endParaRPr lang="en-US" b="1" dirty="0"/>
          </a:p>
        </p:txBody>
      </p:sp>
      <p:sp>
        <p:nvSpPr>
          <p:cNvPr id="6" name="TextBox 5"/>
          <p:cNvSpPr txBox="1"/>
          <p:nvPr/>
        </p:nvSpPr>
        <p:spPr>
          <a:xfrm>
            <a:off x="226291" y="941742"/>
            <a:ext cx="8686800" cy="369332"/>
          </a:xfrm>
          <a:prstGeom prst="rect">
            <a:avLst/>
          </a:prstGeom>
          <a:noFill/>
        </p:spPr>
        <p:txBody>
          <a:bodyPr wrap="square" rtlCol="0">
            <a:spAutoFit/>
          </a:bodyPr>
          <a:lstStyle/>
          <a:p>
            <a:pPr algn="ctr"/>
            <a:r>
              <a:rPr lang="en-US" b="1" u="sng" dirty="0" smtClean="0"/>
              <a:t>Friend or Foe? A nice tie, a smile, and a claim to care doesn’t really mean they care!</a:t>
            </a:r>
            <a:endParaRPr lang="en-US" b="1"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285487"/>
            <a:ext cx="2743200" cy="3474429"/>
          </a:xfrm>
          <a:prstGeom prst="rect">
            <a:avLst/>
          </a:prstGeom>
          <a:ln w="28575">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6" y="3973228"/>
            <a:ext cx="4267200" cy="2725679"/>
          </a:xfrm>
          <a:prstGeom prst="rect">
            <a:avLst/>
          </a:prstGeom>
          <a:ln w="28575">
            <a:solidFill>
              <a:schemeClr val="tx1"/>
            </a:solidFill>
          </a:ln>
        </p:spPr>
      </p:pic>
      <p:sp>
        <p:nvSpPr>
          <p:cNvPr id="10" name="TextBox 9"/>
          <p:cNvSpPr txBox="1"/>
          <p:nvPr/>
        </p:nvSpPr>
        <p:spPr>
          <a:xfrm>
            <a:off x="457200" y="1219200"/>
            <a:ext cx="5031509" cy="2862322"/>
          </a:xfrm>
          <a:prstGeom prst="rect">
            <a:avLst/>
          </a:prstGeom>
          <a:noFill/>
        </p:spPr>
        <p:txBody>
          <a:bodyPr wrap="square" rtlCol="0">
            <a:spAutoFit/>
          </a:bodyPr>
          <a:lstStyle/>
          <a:p>
            <a:r>
              <a:rPr lang="en-US" sz="5400" dirty="0" smtClean="0">
                <a:latin typeface="Aharoni" panose="02010803020104030203" pitchFamily="2" charset="-79"/>
                <a:cs typeface="Aharoni" panose="02010803020104030203" pitchFamily="2" charset="-79"/>
              </a:rPr>
              <a:t>All he’s really interested in </a:t>
            </a:r>
          </a:p>
          <a:p>
            <a:r>
              <a:rPr lang="en-US" sz="5400" dirty="0" smtClean="0">
                <a:latin typeface="Aharoni" panose="02010803020104030203" pitchFamily="2" charset="-79"/>
                <a:cs typeface="Aharoni" panose="02010803020104030203" pitchFamily="2" charset="-79"/>
              </a:rPr>
              <a:t>is… </a:t>
            </a:r>
            <a:r>
              <a:rPr lang="en-US" sz="5400" u="wavyHeavy" dirty="0" smtClean="0">
                <a:solidFill>
                  <a:srgbClr val="00B050"/>
                </a:solidFill>
                <a:uFill>
                  <a:solidFill>
                    <a:srgbClr val="00B050"/>
                  </a:solidFill>
                </a:uFill>
                <a:latin typeface="Aharoni" panose="02010803020104030203" pitchFamily="2" charset="-79"/>
                <a:cs typeface="Aharoni" panose="02010803020104030203" pitchFamily="2" charset="-79"/>
              </a:rPr>
              <a:t>INTERE</a:t>
            </a:r>
            <a:r>
              <a:rPr lang="en-US" sz="7200" u="wavyHeavy" dirty="0" smtClean="0">
                <a:solidFill>
                  <a:srgbClr val="00B050"/>
                </a:solidFill>
                <a:uFill>
                  <a:solidFill>
                    <a:srgbClr val="00B050"/>
                  </a:solidFill>
                </a:uFill>
                <a:latin typeface="Aharoni" panose="02010803020104030203" pitchFamily="2" charset="-79"/>
                <a:cs typeface="Aharoni" panose="02010803020104030203" pitchFamily="2" charset="-79"/>
              </a:rPr>
              <a:t>$</a:t>
            </a:r>
            <a:r>
              <a:rPr lang="en-US" sz="5400" u="wavyHeavy" dirty="0" smtClean="0">
                <a:solidFill>
                  <a:srgbClr val="00B050"/>
                </a:solidFill>
                <a:uFill>
                  <a:solidFill>
                    <a:srgbClr val="00B050"/>
                  </a:solidFill>
                </a:uFill>
                <a:latin typeface="Aharoni" panose="02010803020104030203" pitchFamily="2" charset="-79"/>
                <a:cs typeface="Aharoni" panose="02010803020104030203" pitchFamily="2" charset="-79"/>
              </a:rPr>
              <a:t>T</a:t>
            </a:r>
            <a:r>
              <a:rPr lang="en-US" sz="5400" dirty="0" smtClean="0">
                <a:latin typeface="Aharoni" panose="02010803020104030203" pitchFamily="2" charset="-79"/>
                <a:cs typeface="Aharoni" panose="02010803020104030203" pitchFamily="2" charset="-79"/>
              </a:rPr>
              <a:t>!</a:t>
            </a:r>
            <a:endParaRPr lang="en-US" sz="5400" dirty="0">
              <a:latin typeface="Aharoni" panose="02010803020104030203" pitchFamily="2" charset="-79"/>
              <a:cs typeface="Aharoni" panose="02010803020104030203" pitchFamily="2" charset="-79"/>
            </a:endParaRPr>
          </a:p>
        </p:txBody>
      </p:sp>
      <p:sp>
        <p:nvSpPr>
          <p:cNvPr id="12" name="TextBox 11"/>
          <p:cNvSpPr txBox="1"/>
          <p:nvPr/>
        </p:nvSpPr>
        <p:spPr>
          <a:xfrm>
            <a:off x="4264891" y="4759916"/>
            <a:ext cx="4722091" cy="1938992"/>
          </a:xfrm>
          <a:prstGeom prst="rect">
            <a:avLst/>
          </a:prstGeom>
          <a:noFill/>
        </p:spPr>
        <p:txBody>
          <a:bodyPr wrap="square" rtlCol="0">
            <a:spAutoFit/>
          </a:bodyPr>
          <a:lstStyle/>
          <a:p>
            <a:pPr algn="ctr"/>
            <a:r>
              <a:rPr lang="en-US" sz="2000" b="1" dirty="0" smtClean="0"/>
              <a:t>Remember who you are dealing with! The person you </a:t>
            </a:r>
            <a:r>
              <a:rPr lang="en-US" sz="2000" b="1" dirty="0" smtClean="0">
                <a:solidFill>
                  <a:srgbClr val="00B050"/>
                </a:solidFill>
              </a:rPr>
              <a:t>THINK</a:t>
            </a:r>
            <a:r>
              <a:rPr lang="en-US" sz="2000" b="1" dirty="0" smtClean="0"/>
              <a:t> is your friend is really just trying to </a:t>
            </a:r>
            <a:r>
              <a:rPr lang="en-US" sz="2000" b="1" dirty="0" smtClean="0">
                <a:solidFill>
                  <a:srgbClr val="00B050"/>
                </a:solidFill>
              </a:rPr>
              <a:t>MAKE MONEY </a:t>
            </a:r>
            <a:r>
              <a:rPr lang="en-US" sz="2000" b="1" dirty="0" smtClean="0"/>
              <a:t>from the </a:t>
            </a:r>
            <a:r>
              <a:rPr lang="en-US" sz="2000" b="1" dirty="0" smtClean="0">
                <a:solidFill>
                  <a:srgbClr val="00B050"/>
                </a:solidFill>
              </a:rPr>
              <a:t>INTEREST</a:t>
            </a:r>
            <a:r>
              <a:rPr lang="en-US" sz="2000" b="1" dirty="0" smtClean="0"/>
              <a:t> on your loan! BUSINESS is BUSINESS! Don’t be fooled into thinking they want the best for you!</a:t>
            </a:r>
            <a:endParaRPr lang="en-US" sz="2000" b="1" dirty="0"/>
          </a:p>
        </p:txBody>
      </p:sp>
    </p:spTree>
    <p:extLst>
      <p:ext uri="{BB962C8B-B14F-4D97-AF65-F5344CB8AC3E}">
        <p14:creationId xmlns:p14="http://schemas.microsoft.com/office/powerpoint/2010/main" val="4101973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endParaRPr lang="en-US" b="1" dirty="0"/>
          </a:p>
        </p:txBody>
      </p:sp>
      <p:sp>
        <p:nvSpPr>
          <p:cNvPr id="3" name="Content Placeholder 2"/>
          <p:cNvSpPr>
            <a:spLocks noGrp="1"/>
          </p:cNvSpPr>
          <p:nvPr>
            <p:ph idx="1"/>
          </p:nvPr>
        </p:nvSpPr>
        <p:spPr/>
        <p:txBody>
          <a:bodyPr>
            <a:normAutofit/>
          </a:bodyPr>
          <a:lstStyle/>
          <a:p>
            <a:r>
              <a:rPr lang="en-US" sz="4400" b="1" dirty="0" smtClean="0"/>
              <a:t>Questions on financial principles are due TOMORROW!</a:t>
            </a:r>
          </a:p>
          <a:p>
            <a:r>
              <a:rPr lang="en-US" sz="4400" b="1" dirty="0" smtClean="0"/>
              <a:t>Posters/Fliers are due, SUBMITTED TO MY WEBPAGE, by FRIDAY!</a:t>
            </a:r>
            <a:endParaRPr lang="en-US" sz="4400" b="1" dirty="0"/>
          </a:p>
        </p:txBody>
      </p:sp>
    </p:spTree>
    <p:extLst>
      <p:ext uri="{BB962C8B-B14F-4D97-AF65-F5344CB8AC3E}">
        <p14:creationId xmlns:p14="http://schemas.microsoft.com/office/powerpoint/2010/main" val="2299647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Exit Ticket</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000" b="1" dirty="0" smtClean="0"/>
              <a:t>Which one of the financial principles discussed do you think is the most important for people to be aware of? Why? Which one do you think you will do your poster on? Why?</a:t>
            </a:r>
            <a:endParaRPr lang="en-US" sz="4000" b="1" dirty="0"/>
          </a:p>
        </p:txBody>
      </p:sp>
    </p:spTree>
    <p:extLst>
      <p:ext uri="{BB962C8B-B14F-4D97-AF65-F5344CB8AC3E}">
        <p14:creationId xmlns:p14="http://schemas.microsoft.com/office/powerpoint/2010/main" val="2825825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Today’s Objective</a:t>
            </a:r>
            <a:endParaRPr lang="en-US" b="1" dirty="0"/>
          </a:p>
        </p:txBody>
      </p:sp>
      <p:sp>
        <p:nvSpPr>
          <p:cNvPr id="3" name="Content Placeholder 2"/>
          <p:cNvSpPr>
            <a:spLocks noGrp="1"/>
          </p:cNvSpPr>
          <p:nvPr>
            <p:ph idx="1"/>
          </p:nvPr>
        </p:nvSpPr>
        <p:spPr/>
        <p:txBody>
          <a:bodyPr>
            <a:normAutofit/>
          </a:bodyPr>
          <a:lstStyle/>
          <a:p>
            <a:pPr marL="0" indent="0" algn="ctr">
              <a:buNone/>
            </a:pPr>
            <a:r>
              <a:rPr lang="en-US" sz="4000" b="1" dirty="0" smtClean="0"/>
              <a:t>By the end of the period, students will be able to relate the practice of usury in “The Devil and Tom Walker to modern-day financial principles. They will discuss and reflect on the importance of financial literacy.</a:t>
            </a:r>
            <a:endParaRPr lang="en-US" sz="4000" b="1" dirty="0"/>
          </a:p>
        </p:txBody>
      </p:sp>
    </p:spTree>
    <p:extLst>
      <p:ext uri="{BB962C8B-B14F-4D97-AF65-F5344CB8AC3E}">
        <p14:creationId xmlns:p14="http://schemas.microsoft.com/office/powerpoint/2010/main" val="4151982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Modern Day Tom Walker</a:t>
            </a:r>
            <a:endParaRPr lang="en-US" b="1" dirty="0"/>
          </a:p>
        </p:txBody>
      </p:sp>
      <p:sp>
        <p:nvSpPr>
          <p:cNvPr id="3" name="Content Placeholder 2"/>
          <p:cNvSpPr>
            <a:spLocks noGrp="1"/>
          </p:cNvSpPr>
          <p:nvPr>
            <p:ph idx="1"/>
          </p:nvPr>
        </p:nvSpPr>
        <p:spPr/>
        <p:txBody>
          <a:bodyPr>
            <a:normAutofit lnSpcReduction="10000"/>
          </a:bodyPr>
          <a:lstStyle/>
          <a:p>
            <a:pPr marL="0" indent="0" algn="ctr">
              <a:buNone/>
            </a:pPr>
            <a:r>
              <a:rPr lang="en-US" sz="4400" b="1" dirty="0" smtClean="0"/>
              <a:t>Watch the Public Service Announcement on Payday loans. In what ways are they similar to Tom Walker in his work as a usurer?</a:t>
            </a:r>
          </a:p>
          <a:p>
            <a:pPr marL="0" indent="0" algn="ctr">
              <a:buNone/>
            </a:pPr>
            <a:endParaRPr lang="en-US" b="1" dirty="0"/>
          </a:p>
          <a:p>
            <a:pPr marL="0" indent="0" algn="ctr">
              <a:buNone/>
            </a:pPr>
            <a:r>
              <a:rPr lang="en-US" b="1" dirty="0" smtClean="0">
                <a:hlinkClick r:id="rId2"/>
              </a:rPr>
              <a:t>Watch</a:t>
            </a:r>
            <a:endParaRPr lang="en-US" b="1" dirty="0"/>
          </a:p>
        </p:txBody>
      </p:sp>
      <p:pic>
        <p:nvPicPr>
          <p:cNvPr id="4" name="Content Placeholder 3"/>
          <p:cNvPicPr>
            <a:picLocks/>
          </p:cNvPicPr>
          <p:nvPr/>
        </p:nvPicPr>
        <p:blipFill>
          <a:blip r:embed="rId3">
            <a:extLst>
              <a:ext uri="{28A0092B-C50C-407E-A947-70E740481C1C}">
                <a14:useLocalDpi xmlns:a14="http://schemas.microsoft.com/office/drawing/2010/main" val="0"/>
              </a:ext>
            </a:extLst>
          </a:blip>
          <a:stretch>
            <a:fillRect/>
          </a:stretch>
        </p:blipFill>
        <p:spPr>
          <a:xfrm rot="21358200">
            <a:off x="6095262" y="4671255"/>
            <a:ext cx="2898042" cy="2087491"/>
          </a:xfrm>
          <a:prstGeom prst="rect">
            <a:avLst/>
          </a:prstGeom>
          <a:solidFill>
            <a:scrgbClr r="0" g="0" b="0">
              <a:alpha val="0"/>
            </a:scrgbClr>
          </a:solidFill>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rot="888658">
            <a:off x="286283" y="4994783"/>
            <a:ext cx="3023391" cy="1440434"/>
          </a:xfrm>
          <a:prstGeom prst="rect">
            <a:avLst/>
          </a:prstGeom>
          <a:solidFill>
            <a:scrgbClr r="0" g="0" b="0">
              <a:alpha val="0"/>
            </a:scrgbClr>
          </a:solidFill>
        </p:spPr>
      </p:pic>
    </p:spTree>
    <p:extLst>
      <p:ext uri="{BB962C8B-B14F-4D97-AF65-F5344CB8AC3E}">
        <p14:creationId xmlns:p14="http://schemas.microsoft.com/office/powerpoint/2010/main" val="1808475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Applying Symbolism to Today</a:t>
            </a:r>
            <a:endParaRPr lang="en-US" b="1" dirty="0"/>
          </a:p>
        </p:txBody>
      </p:sp>
      <p:sp>
        <p:nvSpPr>
          <p:cNvPr id="3" name="Content Placeholder 2"/>
          <p:cNvSpPr>
            <a:spLocks noGrp="1"/>
          </p:cNvSpPr>
          <p:nvPr>
            <p:ph idx="1"/>
          </p:nvPr>
        </p:nvSpPr>
        <p:spPr/>
        <p:txBody>
          <a:bodyPr>
            <a:normAutofit/>
          </a:bodyPr>
          <a:lstStyle/>
          <a:p>
            <a:pPr marL="0" indent="0" algn="ctr">
              <a:buNone/>
            </a:pPr>
            <a:r>
              <a:rPr lang="en-US" sz="3600" b="1" dirty="0" smtClean="0"/>
              <a:t>Let’s take some of the things we see in Tom Walker’s story and apply them to today.</a:t>
            </a:r>
          </a:p>
          <a:p>
            <a:pPr marL="0" indent="0" algn="ctr">
              <a:buNone/>
            </a:pPr>
            <a:endParaRPr lang="en-US" sz="3600" b="1" dirty="0"/>
          </a:p>
          <a:p>
            <a:pPr marL="0" indent="0" algn="ctr">
              <a:buNone/>
            </a:pPr>
            <a:r>
              <a:rPr lang="en-US" sz="3600" b="1" dirty="0" smtClean="0"/>
              <a:t>As we discuss the following financial principles, answer the questions on your papers. </a:t>
            </a:r>
            <a:endParaRPr lang="en-US" sz="3600" b="1" dirty="0"/>
          </a:p>
        </p:txBody>
      </p:sp>
    </p:spTree>
    <p:extLst>
      <p:ext uri="{BB962C8B-B14F-4D97-AF65-F5344CB8AC3E}">
        <p14:creationId xmlns:p14="http://schemas.microsoft.com/office/powerpoint/2010/main" val="477779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Financial Principle #1</a:t>
            </a:r>
            <a:endParaRPr lang="en-US" b="1" dirty="0"/>
          </a:p>
        </p:txBody>
      </p:sp>
      <p:sp>
        <p:nvSpPr>
          <p:cNvPr id="3" name="Content Placeholder 2"/>
          <p:cNvSpPr>
            <a:spLocks noGrp="1"/>
          </p:cNvSpPr>
          <p:nvPr>
            <p:ph idx="1"/>
          </p:nvPr>
        </p:nvSpPr>
        <p:spPr>
          <a:xfrm>
            <a:off x="457200" y="1143000"/>
            <a:ext cx="8229600" cy="5562600"/>
          </a:xfrm>
        </p:spPr>
        <p:txBody>
          <a:bodyPr/>
          <a:lstStyle/>
          <a:p>
            <a:pPr marL="0" indent="0" algn="ctr">
              <a:buNone/>
            </a:pPr>
            <a:r>
              <a:rPr lang="en-US" b="1" u="sng" dirty="0" smtClean="0"/>
              <a:t>There are no shortcuts to wealth!</a:t>
            </a:r>
          </a:p>
          <a:p>
            <a:pPr marL="0" indent="0" algn="ctr">
              <a:buNone/>
            </a:pPr>
            <a:endParaRPr lang="en-US" b="1" u="sng" dirty="0"/>
          </a:p>
          <a:p>
            <a:pPr marL="514350" indent="-514350">
              <a:buFont typeface="+mj-lt"/>
              <a:buAutoNum type="arabicPeriod"/>
            </a:pPr>
            <a:r>
              <a:rPr lang="en-US" b="1" dirty="0" smtClean="0"/>
              <a:t>Tom Walker’s “ill chosen” shortcut leads him to his meeting with the devil, which then leads to his ill-gotten riches. What are some modern day shortcuts to wealth?</a:t>
            </a:r>
          </a:p>
          <a:p>
            <a:pPr marL="514350" indent="-514350">
              <a:buFont typeface="+mj-lt"/>
              <a:buAutoNum type="arabicPeriod"/>
            </a:pPr>
            <a:endParaRPr lang="en-US" b="1" dirty="0" smtClean="0"/>
          </a:p>
          <a:p>
            <a:pPr marL="514350" indent="-514350">
              <a:buFont typeface="+mj-lt"/>
              <a:buAutoNum type="arabicPeriod"/>
            </a:pPr>
            <a:r>
              <a:rPr lang="en-US" b="1" dirty="0" smtClean="0"/>
              <a:t>What usually happens when people take these shortcuts?</a:t>
            </a:r>
          </a:p>
          <a:p>
            <a:pPr marL="0" indent="0">
              <a:buNone/>
            </a:pPr>
            <a:endParaRPr lang="en-US" b="1" dirty="0" smtClean="0"/>
          </a:p>
          <a:p>
            <a:pPr marL="514350" indent="-514350">
              <a:buFont typeface="+mj-lt"/>
              <a:buAutoNum type="arabicPeriod"/>
            </a:pPr>
            <a:endParaRPr lang="en-US" b="1" dirty="0"/>
          </a:p>
        </p:txBody>
      </p:sp>
    </p:spTree>
    <p:extLst>
      <p:ext uri="{BB962C8B-B14F-4D97-AF65-F5344CB8AC3E}">
        <p14:creationId xmlns:p14="http://schemas.microsoft.com/office/powerpoint/2010/main" val="3680401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Principle # 2</a:t>
            </a:r>
            <a:endParaRPr lang="en-US" b="1" dirty="0"/>
          </a:p>
        </p:txBody>
      </p:sp>
      <p:sp>
        <p:nvSpPr>
          <p:cNvPr id="3" name="Content Placeholder 2"/>
          <p:cNvSpPr>
            <a:spLocks noGrp="1"/>
          </p:cNvSpPr>
          <p:nvPr>
            <p:ph idx="1"/>
          </p:nvPr>
        </p:nvSpPr>
        <p:spPr>
          <a:xfrm>
            <a:off x="457200" y="1600200"/>
            <a:ext cx="8229600" cy="5181600"/>
          </a:xfrm>
        </p:spPr>
        <p:txBody>
          <a:bodyPr/>
          <a:lstStyle/>
          <a:p>
            <a:pPr marL="0" indent="0" algn="ctr">
              <a:buNone/>
            </a:pPr>
            <a:r>
              <a:rPr lang="en-US" b="1" u="sng" dirty="0" smtClean="0"/>
              <a:t>Understand interest rates</a:t>
            </a:r>
          </a:p>
          <a:p>
            <a:pPr marL="0" indent="0">
              <a:buNone/>
            </a:pPr>
            <a:r>
              <a:rPr lang="en-US" b="1" dirty="0" smtClean="0"/>
              <a:t>3. Compare Tom’s interest rate, 4% monthly, to </a:t>
            </a:r>
          </a:p>
          <a:p>
            <a:pPr marL="0" indent="0">
              <a:buNone/>
            </a:pPr>
            <a:r>
              <a:rPr lang="en-US" b="1" dirty="0"/>
              <a:t> </a:t>
            </a:r>
            <a:r>
              <a:rPr lang="en-US" b="1" dirty="0" smtClean="0"/>
              <a:t>   an average mortgage rate of 6% annually. </a:t>
            </a:r>
          </a:p>
          <a:p>
            <a:pPr marL="0" indent="0">
              <a:buNone/>
            </a:pPr>
            <a:r>
              <a:rPr lang="en-US" b="1" dirty="0"/>
              <a:t> </a:t>
            </a:r>
            <a:r>
              <a:rPr lang="en-US" b="1" dirty="0" smtClean="0"/>
              <a:t>   Many see the 4% and assume it is better. </a:t>
            </a:r>
          </a:p>
          <a:p>
            <a:pPr marL="0" indent="0">
              <a:buNone/>
            </a:pPr>
            <a:r>
              <a:rPr lang="en-US" b="1" dirty="0"/>
              <a:t> </a:t>
            </a:r>
            <a:r>
              <a:rPr lang="en-US" b="1" dirty="0" smtClean="0"/>
              <a:t>   Why is this not the case?</a:t>
            </a:r>
          </a:p>
          <a:p>
            <a:pPr marL="0" indent="0">
              <a:buNone/>
            </a:pPr>
            <a:endParaRPr lang="en-US" b="1" dirty="0"/>
          </a:p>
          <a:p>
            <a:pPr marL="0" indent="0">
              <a:buNone/>
            </a:pPr>
            <a:r>
              <a:rPr lang="en-US" b="1" dirty="0" smtClean="0"/>
              <a:t>4. How do lenders often try to trick us? Where</a:t>
            </a:r>
          </a:p>
          <a:p>
            <a:pPr marL="0" indent="0">
              <a:buNone/>
            </a:pPr>
            <a:r>
              <a:rPr lang="en-US" b="1" dirty="0"/>
              <a:t> </a:t>
            </a:r>
            <a:r>
              <a:rPr lang="en-US" b="1" dirty="0" smtClean="0"/>
              <a:t>   do they hide the details?</a:t>
            </a:r>
            <a:endParaRPr lang="en-US" b="1" dirty="0"/>
          </a:p>
        </p:txBody>
      </p:sp>
    </p:spTree>
    <p:extLst>
      <p:ext uri="{BB962C8B-B14F-4D97-AF65-F5344CB8AC3E}">
        <p14:creationId xmlns:p14="http://schemas.microsoft.com/office/powerpoint/2010/main" val="38949300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Financial Principle #3</a:t>
            </a:r>
            <a:endParaRPr lang="en-US" b="1" dirty="0"/>
          </a:p>
        </p:txBody>
      </p:sp>
      <p:sp>
        <p:nvSpPr>
          <p:cNvPr id="3" name="Content Placeholder 2"/>
          <p:cNvSpPr>
            <a:spLocks noGrp="1"/>
          </p:cNvSpPr>
          <p:nvPr>
            <p:ph idx="1"/>
          </p:nvPr>
        </p:nvSpPr>
        <p:spPr>
          <a:xfrm>
            <a:off x="457200" y="990600"/>
            <a:ext cx="8229600" cy="5638800"/>
          </a:xfrm>
        </p:spPr>
        <p:txBody>
          <a:bodyPr>
            <a:normAutofit fontScale="85000" lnSpcReduction="10000"/>
          </a:bodyPr>
          <a:lstStyle/>
          <a:p>
            <a:pPr marL="0" indent="0" algn="ctr">
              <a:buNone/>
            </a:pPr>
            <a:r>
              <a:rPr lang="en-US" b="1" u="sng" dirty="0" smtClean="0"/>
              <a:t>Payday loans are bad</a:t>
            </a:r>
          </a:p>
          <a:p>
            <a:pPr marL="0" indent="0">
              <a:buNone/>
            </a:pPr>
            <a:r>
              <a:rPr lang="en-US" sz="2800" b="1" dirty="0" smtClean="0"/>
              <a:t>Tom Walker loaned money at high rates to people who had no guarantee that they would be able to pay him back. Short term lenders charge $15 per week for each $100 borrowed. That’s a 390% interest rate. If you were to borrow $1000 at that rate and then got injured at work the next day and had to stop working for a year, you would owe your lender over $32,000.</a:t>
            </a:r>
          </a:p>
          <a:p>
            <a:pPr marL="0" indent="0">
              <a:buNone/>
            </a:pPr>
            <a:endParaRPr lang="en-US" sz="2800" b="1" dirty="0"/>
          </a:p>
          <a:p>
            <a:pPr marL="0" indent="0">
              <a:buNone/>
            </a:pPr>
            <a:r>
              <a:rPr lang="en-US" sz="2800" b="1" dirty="0" smtClean="0"/>
              <a:t>5. </a:t>
            </a:r>
            <a:r>
              <a:rPr lang="en-US" b="1" dirty="0" smtClean="0"/>
              <a:t>What happened to the people Tom loaned to if they</a:t>
            </a:r>
          </a:p>
          <a:p>
            <a:pPr marL="0" indent="0">
              <a:buNone/>
            </a:pPr>
            <a:r>
              <a:rPr lang="en-US" b="1" dirty="0"/>
              <a:t> </a:t>
            </a:r>
            <a:r>
              <a:rPr lang="en-US" b="1" dirty="0" smtClean="0"/>
              <a:t>    couldn’t pay? What could happen to you in this </a:t>
            </a:r>
          </a:p>
          <a:p>
            <a:pPr marL="0" indent="0">
              <a:buNone/>
            </a:pPr>
            <a:r>
              <a:rPr lang="en-US" b="1" dirty="0"/>
              <a:t> </a:t>
            </a:r>
            <a:r>
              <a:rPr lang="en-US" b="1" dirty="0" smtClean="0"/>
              <a:t>    situation?</a:t>
            </a:r>
          </a:p>
          <a:p>
            <a:pPr marL="0" indent="0">
              <a:buNone/>
            </a:pPr>
            <a:r>
              <a:rPr lang="en-US" sz="2800" b="1" dirty="0" smtClean="0"/>
              <a:t>6. </a:t>
            </a:r>
            <a:r>
              <a:rPr lang="en-US" b="1" dirty="0" smtClean="0"/>
              <a:t>Can people avoid being taken advantage of </a:t>
            </a:r>
          </a:p>
          <a:p>
            <a:pPr marL="0" indent="0">
              <a:buNone/>
            </a:pPr>
            <a:r>
              <a:rPr lang="en-US" b="1" dirty="0" smtClean="0"/>
              <a:t>    by this type of lender? How?</a:t>
            </a:r>
          </a:p>
          <a:p>
            <a:pPr marL="0" indent="0">
              <a:buNone/>
            </a:pPr>
            <a:endParaRPr lang="en-US" b="1" dirty="0"/>
          </a:p>
        </p:txBody>
      </p:sp>
    </p:spTree>
    <p:extLst>
      <p:ext uri="{BB962C8B-B14F-4D97-AF65-F5344CB8AC3E}">
        <p14:creationId xmlns:p14="http://schemas.microsoft.com/office/powerpoint/2010/main" val="25958084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Principle # 4</a:t>
            </a:r>
            <a:endParaRPr lang="en-US" b="1" dirty="0"/>
          </a:p>
        </p:txBody>
      </p:sp>
      <p:sp>
        <p:nvSpPr>
          <p:cNvPr id="3" name="Content Placeholder 2"/>
          <p:cNvSpPr>
            <a:spLocks noGrp="1"/>
          </p:cNvSpPr>
          <p:nvPr>
            <p:ph idx="1"/>
          </p:nvPr>
        </p:nvSpPr>
        <p:spPr/>
        <p:txBody>
          <a:bodyPr>
            <a:normAutofit/>
          </a:bodyPr>
          <a:lstStyle/>
          <a:p>
            <a:pPr marL="0" indent="0" algn="ctr">
              <a:buNone/>
            </a:pPr>
            <a:r>
              <a:rPr lang="en-US" sz="2800" b="1" u="sng" dirty="0" smtClean="0"/>
              <a:t>Just because a lender acts like he cares about your best interests, all he really cares about is INTEREST.</a:t>
            </a:r>
          </a:p>
          <a:p>
            <a:pPr marL="0" indent="0" algn="ctr">
              <a:buNone/>
            </a:pPr>
            <a:endParaRPr lang="en-US" sz="2800" b="1" u="sng" dirty="0"/>
          </a:p>
          <a:p>
            <a:pPr marL="0" indent="0">
              <a:buNone/>
            </a:pPr>
            <a:r>
              <a:rPr lang="en-US" sz="2800" b="1" dirty="0" smtClean="0"/>
              <a:t>Tom Walker was “the universal friend of the needy, and he acted like a friend in need; that is to say he always exacted good pay and good security.”</a:t>
            </a:r>
          </a:p>
          <a:p>
            <a:pPr marL="0" indent="0">
              <a:buNone/>
            </a:pPr>
            <a:endParaRPr lang="en-US" sz="2800" b="1" dirty="0"/>
          </a:p>
          <a:p>
            <a:pPr marL="0" indent="0">
              <a:buNone/>
            </a:pPr>
            <a:r>
              <a:rPr lang="en-US" sz="2800" b="1" dirty="0" smtClean="0"/>
              <a:t>7. How can people avoid falling for these kinds of</a:t>
            </a:r>
          </a:p>
          <a:p>
            <a:pPr marL="0" indent="0">
              <a:buNone/>
            </a:pPr>
            <a:r>
              <a:rPr lang="en-US" sz="2800" b="1" dirty="0"/>
              <a:t> </a:t>
            </a:r>
            <a:r>
              <a:rPr lang="en-US" sz="2800" b="1" dirty="0" smtClean="0"/>
              <a:t>    tactics? </a:t>
            </a:r>
            <a:endParaRPr lang="en-US" sz="2800" b="1" dirty="0"/>
          </a:p>
        </p:txBody>
      </p:sp>
    </p:spTree>
    <p:extLst>
      <p:ext uri="{BB962C8B-B14F-4D97-AF65-F5344CB8AC3E}">
        <p14:creationId xmlns:p14="http://schemas.microsoft.com/office/powerpoint/2010/main" val="2993306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Principle # 5</a:t>
            </a:r>
            <a:endParaRPr lang="en-US" b="1" dirty="0"/>
          </a:p>
        </p:txBody>
      </p:sp>
      <p:sp>
        <p:nvSpPr>
          <p:cNvPr id="3" name="Content Placeholder 2"/>
          <p:cNvSpPr>
            <a:spLocks noGrp="1"/>
          </p:cNvSpPr>
          <p:nvPr>
            <p:ph idx="1"/>
          </p:nvPr>
        </p:nvSpPr>
        <p:spPr/>
        <p:txBody>
          <a:bodyPr>
            <a:normAutofit lnSpcReduction="10000"/>
          </a:bodyPr>
          <a:lstStyle/>
          <a:p>
            <a:pPr marL="0" indent="0" algn="ctr">
              <a:buNone/>
            </a:pPr>
            <a:r>
              <a:rPr lang="en-US" b="1" u="sng" dirty="0" smtClean="0"/>
              <a:t>Avoid credit card debt</a:t>
            </a:r>
            <a:endParaRPr lang="en-US" b="1" dirty="0" smtClean="0"/>
          </a:p>
          <a:p>
            <a:pPr marL="0" indent="0" algn="ctr">
              <a:buNone/>
            </a:pPr>
            <a:endParaRPr lang="en-US" b="1" u="sng" dirty="0"/>
          </a:p>
          <a:p>
            <a:pPr marL="0" indent="0">
              <a:buNone/>
            </a:pPr>
            <a:r>
              <a:rPr lang="en-US" b="1" dirty="0" smtClean="0"/>
              <a:t>8. Tom Walker could not have gotten so rich if </a:t>
            </a:r>
          </a:p>
          <a:p>
            <a:pPr marL="0" indent="0">
              <a:buNone/>
            </a:pPr>
            <a:r>
              <a:rPr lang="en-US" b="1" dirty="0"/>
              <a:t> </a:t>
            </a:r>
            <a:r>
              <a:rPr lang="en-US" b="1" dirty="0" smtClean="0"/>
              <a:t>    the people of Boston were not such “eager </a:t>
            </a:r>
          </a:p>
          <a:p>
            <a:pPr marL="0" indent="0">
              <a:buNone/>
            </a:pPr>
            <a:r>
              <a:rPr lang="en-US" b="1" dirty="0"/>
              <a:t> </a:t>
            </a:r>
            <a:r>
              <a:rPr lang="en-US" b="1" dirty="0" smtClean="0"/>
              <a:t>    speculators.” How is buying things on credit</a:t>
            </a:r>
          </a:p>
          <a:p>
            <a:pPr marL="0" indent="0">
              <a:buNone/>
            </a:pPr>
            <a:r>
              <a:rPr lang="en-US" b="1" dirty="0"/>
              <a:t> </a:t>
            </a:r>
            <a:r>
              <a:rPr lang="en-US" b="1" dirty="0" smtClean="0"/>
              <a:t>    similar to speculation? </a:t>
            </a:r>
          </a:p>
          <a:p>
            <a:pPr marL="0" indent="0">
              <a:buNone/>
            </a:pPr>
            <a:r>
              <a:rPr lang="en-US" b="1" dirty="0" smtClean="0"/>
              <a:t>9. What can people do to avoid credit card </a:t>
            </a:r>
          </a:p>
          <a:p>
            <a:pPr marL="0" indent="0">
              <a:buNone/>
            </a:pPr>
            <a:r>
              <a:rPr lang="en-US" b="1" dirty="0"/>
              <a:t> </a:t>
            </a:r>
            <a:r>
              <a:rPr lang="en-US" b="1" dirty="0" smtClean="0"/>
              <a:t>   debt?</a:t>
            </a:r>
            <a:endParaRPr lang="en-US" b="1" dirty="0"/>
          </a:p>
        </p:txBody>
      </p:sp>
    </p:spTree>
    <p:extLst>
      <p:ext uri="{BB962C8B-B14F-4D97-AF65-F5344CB8AC3E}">
        <p14:creationId xmlns:p14="http://schemas.microsoft.com/office/powerpoint/2010/main" val="24443553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832</Words>
  <Application>Microsoft Office PowerPoint</Application>
  <PresentationFormat>On-screen Show (4:3)</PresentationFormat>
  <Paragraphs>78</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Start-Up</vt:lpstr>
      <vt:lpstr>Today’s Objective</vt:lpstr>
      <vt:lpstr>Modern Day Tom Walker</vt:lpstr>
      <vt:lpstr>Applying Symbolism to Today</vt:lpstr>
      <vt:lpstr>Financial Principle #1</vt:lpstr>
      <vt:lpstr>Financial Principle # 2</vt:lpstr>
      <vt:lpstr>Financial Principle #3</vt:lpstr>
      <vt:lpstr>Financial Principle # 4</vt:lpstr>
      <vt:lpstr>Financial Principle # 5</vt:lpstr>
      <vt:lpstr>Financial Principle # 6</vt:lpstr>
      <vt:lpstr>Financial Literacy Poster/Flier</vt:lpstr>
      <vt:lpstr>Financial Literacy Poster/Flier</vt:lpstr>
      <vt:lpstr>Poster/Flier Example</vt:lpstr>
      <vt:lpstr>Homework</vt:lpstr>
      <vt:lpstr>Exit Ticket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dc:title>
  <dc:creator>JAMES MCELROY</dc:creator>
  <cp:lastModifiedBy>JAMES MCELROY</cp:lastModifiedBy>
  <cp:revision>16</cp:revision>
  <cp:lastPrinted>2014-11-04T20:20:48Z</cp:lastPrinted>
  <dcterms:created xsi:type="dcterms:W3CDTF">2014-11-04T15:10:18Z</dcterms:created>
  <dcterms:modified xsi:type="dcterms:W3CDTF">2014-11-05T17:27:35Z</dcterms:modified>
</cp:coreProperties>
</file>