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56" r:id="rId4"/>
    <p:sldId id="276" r:id="rId5"/>
    <p:sldId id="277" r:id="rId6"/>
    <p:sldId id="307" r:id="rId7"/>
    <p:sldId id="308" r:id="rId8"/>
    <p:sldId id="309" r:id="rId9"/>
    <p:sldId id="310" r:id="rId10"/>
    <p:sldId id="257" r:id="rId11"/>
    <p:sldId id="258" r:id="rId12"/>
    <p:sldId id="317" r:id="rId13"/>
    <p:sldId id="318" r:id="rId14"/>
    <p:sldId id="259" r:id="rId15"/>
    <p:sldId id="260" r:id="rId16"/>
    <p:sldId id="297" r:id="rId17"/>
    <p:sldId id="295" r:id="rId18"/>
    <p:sldId id="296" r:id="rId19"/>
    <p:sldId id="357" r:id="rId20"/>
    <p:sldId id="262" r:id="rId21"/>
    <p:sldId id="264" r:id="rId22"/>
    <p:sldId id="265" r:id="rId23"/>
    <p:sldId id="267" r:id="rId24"/>
    <p:sldId id="275" r:id="rId25"/>
    <p:sldId id="319" r:id="rId26"/>
    <p:sldId id="320" r:id="rId27"/>
    <p:sldId id="332" r:id="rId28"/>
    <p:sldId id="333" r:id="rId29"/>
    <p:sldId id="334" r:id="rId30"/>
    <p:sldId id="335" r:id="rId31"/>
    <p:sldId id="336" r:id="rId32"/>
    <p:sldId id="321" r:id="rId33"/>
    <p:sldId id="345" r:id="rId34"/>
    <p:sldId id="337" r:id="rId35"/>
    <p:sldId id="338" r:id="rId36"/>
    <p:sldId id="339" r:id="rId37"/>
    <p:sldId id="341" r:id="rId38"/>
    <p:sldId id="342" r:id="rId39"/>
    <p:sldId id="343" r:id="rId40"/>
    <p:sldId id="348" r:id="rId41"/>
    <p:sldId id="358" r:id="rId42"/>
    <p:sldId id="359" r:id="rId43"/>
    <p:sldId id="347" r:id="rId44"/>
    <p:sldId id="349" r:id="rId45"/>
    <p:sldId id="351" r:id="rId46"/>
    <p:sldId id="361" r:id="rId47"/>
    <p:sldId id="352" r:id="rId4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FBB6AE-8ABB-4616-8BE8-EBE4CA47C5CE}"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338791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FBB6AE-8ABB-4616-8BE8-EBE4CA47C5CE}"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723806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FBB6AE-8ABB-4616-8BE8-EBE4CA47C5CE}"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97580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FBB6AE-8ABB-4616-8BE8-EBE4CA47C5CE}"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191098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BB6AE-8ABB-4616-8BE8-EBE4CA47C5CE}"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175815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FBB6AE-8ABB-4616-8BE8-EBE4CA47C5CE}"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329879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FBB6AE-8ABB-4616-8BE8-EBE4CA47C5CE}" type="datetimeFigureOut">
              <a:rPr lang="en-US" smtClean="0"/>
              <a:t>8/14/2019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268267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FBB6AE-8ABB-4616-8BE8-EBE4CA47C5CE}" type="datetimeFigureOut">
              <a:rPr lang="en-US" smtClean="0"/>
              <a:t>8/14/2019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309291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BB6AE-8ABB-4616-8BE8-EBE4CA47C5CE}" type="datetimeFigureOut">
              <a:rPr lang="en-US" smtClean="0"/>
              <a:t>8/14/2019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53184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FBB6AE-8ABB-4616-8BE8-EBE4CA47C5CE}"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206527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FBB6AE-8ABB-4616-8BE8-EBE4CA47C5CE}"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62543-F7FC-4700-B25B-1FD194373C92}" type="slidenum">
              <a:rPr lang="en-US" smtClean="0"/>
              <a:t>‹#›</a:t>
            </a:fld>
            <a:endParaRPr lang="en-US"/>
          </a:p>
        </p:txBody>
      </p:sp>
    </p:spTree>
    <p:extLst>
      <p:ext uri="{BB962C8B-B14F-4D97-AF65-F5344CB8AC3E}">
        <p14:creationId xmlns:p14="http://schemas.microsoft.com/office/powerpoint/2010/main" val="393767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BB6AE-8ABB-4616-8BE8-EBE4CA47C5CE}" type="datetimeFigureOut">
              <a:rPr lang="en-US" smtClean="0"/>
              <a:t>8/14/2019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F62543-F7FC-4700-B25B-1FD194373C92}" type="slidenum">
              <a:rPr lang="en-US" smtClean="0"/>
              <a:t>‹#›</a:t>
            </a:fld>
            <a:endParaRPr lang="en-US"/>
          </a:p>
        </p:txBody>
      </p:sp>
    </p:spTree>
    <p:extLst>
      <p:ext uri="{BB962C8B-B14F-4D97-AF65-F5344CB8AC3E}">
        <p14:creationId xmlns:p14="http://schemas.microsoft.com/office/powerpoint/2010/main" val="2123937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56266" y="421105"/>
            <a:ext cx="2691707" cy="601610"/>
          </a:xfrm>
          <a:prstGeom prst="rect">
            <a:avLst/>
          </a:prstGeom>
          <a:noFill/>
        </p:spPr>
        <p:txBody>
          <a:bodyPr wrap="none" lIns="77633" tIns="38816" rIns="77633" bIns="38816" rtlCol="0">
            <a:spAutoFit/>
          </a:bodyPr>
          <a:lstStyle/>
          <a:p>
            <a:pPr algn="ctr"/>
            <a:r>
              <a:rPr lang="en-US" sz="3400" b="1" u="sng" dirty="0">
                <a:solidFill>
                  <a:schemeClr val="bg1"/>
                </a:solidFill>
              </a:rPr>
              <a:t>Daily Start-Up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 y="1203158"/>
            <a:ext cx="8458200" cy="4451684"/>
          </a:xfrm>
          <a:prstGeom prst="rect">
            <a:avLst/>
          </a:prstGeom>
        </p:spPr>
      </p:pic>
      <p:sp>
        <p:nvSpPr>
          <p:cNvPr id="5" name="TextBox 4"/>
          <p:cNvSpPr txBox="1"/>
          <p:nvPr/>
        </p:nvSpPr>
        <p:spPr>
          <a:xfrm>
            <a:off x="594360" y="1263316"/>
            <a:ext cx="7955280" cy="447722"/>
          </a:xfrm>
          <a:prstGeom prst="rect">
            <a:avLst/>
          </a:prstGeom>
          <a:noFill/>
        </p:spPr>
        <p:txBody>
          <a:bodyPr wrap="square" lIns="77633" tIns="38816" rIns="77633" bIns="38816" rtlCol="0">
            <a:spAutoFit/>
          </a:bodyPr>
          <a:lstStyle/>
          <a:p>
            <a:r>
              <a:rPr lang="en-US" sz="2400" b="1" dirty="0"/>
              <a:t>Your Name                                                                            Your ID #</a:t>
            </a:r>
          </a:p>
        </p:txBody>
      </p:sp>
      <p:sp>
        <p:nvSpPr>
          <p:cNvPr id="6" name="TextBox 5"/>
          <p:cNvSpPr txBox="1"/>
          <p:nvPr/>
        </p:nvSpPr>
        <p:spPr>
          <a:xfrm>
            <a:off x="3268980" y="2105527"/>
            <a:ext cx="2606040" cy="447722"/>
          </a:xfrm>
          <a:prstGeom prst="rect">
            <a:avLst/>
          </a:prstGeom>
          <a:noFill/>
        </p:spPr>
        <p:txBody>
          <a:bodyPr wrap="square" lIns="77633" tIns="38816" rIns="77633" bIns="38816" rtlCol="0">
            <a:spAutoFit/>
          </a:bodyPr>
          <a:lstStyle/>
          <a:p>
            <a:pPr algn="ctr"/>
            <a:r>
              <a:rPr lang="en-US" sz="2400" b="1" dirty="0"/>
              <a:t>Class Period                                  </a:t>
            </a:r>
          </a:p>
        </p:txBody>
      </p:sp>
      <p:sp>
        <p:nvSpPr>
          <p:cNvPr id="7" name="TextBox 6"/>
          <p:cNvSpPr txBox="1"/>
          <p:nvPr/>
        </p:nvSpPr>
        <p:spPr>
          <a:xfrm>
            <a:off x="589742" y="2887579"/>
            <a:ext cx="7933399" cy="447722"/>
          </a:xfrm>
          <a:prstGeom prst="rect">
            <a:avLst/>
          </a:prstGeom>
          <a:noFill/>
        </p:spPr>
        <p:txBody>
          <a:bodyPr wrap="none" lIns="77633" tIns="38816" rIns="77633" bIns="38816" rtlCol="0">
            <a:spAutoFit/>
          </a:bodyPr>
          <a:lstStyle/>
          <a:p>
            <a:pPr algn="ctr"/>
            <a:r>
              <a:rPr lang="en-US" sz="2400" b="1" dirty="0"/>
              <a:t>Birthdate                                                                               Your Age</a:t>
            </a:r>
          </a:p>
        </p:txBody>
      </p:sp>
      <p:sp>
        <p:nvSpPr>
          <p:cNvPr id="8" name="TextBox 7"/>
          <p:cNvSpPr txBox="1"/>
          <p:nvPr/>
        </p:nvSpPr>
        <p:spPr>
          <a:xfrm>
            <a:off x="585124" y="4370546"/>
            <a:ext cx="8032528" cy="817054"/>
          </a:xfrm>
          <a:prstGeom prst="rect">
            <a:avLst/>
          </a:prstGeom>
          <a:noFill/>
        </p:spPr>
        <p:txBody>
          <a:bodyPr wrap="none" lIns="77633" tIns="38816" rIns="77633" bIns="38816" rtlCol="0">
            <a:spAutoFit/>
          </a:bodyPr>
          <a:lstStyle/>
          <a:p>
            <a:r>
              <a:rPr lang="en-US" sz="2400" b="1" dirty="0"/>
              <a:t>Parent/Guardian’s				Parent/Guardian’s</a:t>
            </a:r>
          </a:p>
          <a:p>
            <a:r>
              <a:rPr lang="en-US" sz="2400" b="1" dirty="0"/>
              <a:t>Name                                                               	Email</a:t>
            </a:r>
          </a:p>
        </p:txBody>
      </p:sp>
      <p:sp>
        <p:nvSpPr>
          <p:cNvPr id="9" name="TextBox 8"/>
          <p:cNvSpPr txBox="1"/>
          <p:nvPr/>
        </p:nvSpPr>
        <p:spPr>
          <a:xfrm>
            <a:off x="3178151" y="3609474"/>
            <a:ext cx="2920359" cy="447722"/>
          </a:xfrm>
          <a:prstGeom prst="rect">
            <a:avLst/>
          </a:prstGeom>
          <a:noFill/>
        </p:spPr>
        <p:txBody>
          <a:bodyPr wrap="none" lIns="77633" tIns="38816" rIns="77633" bIns="38816" rtlCol="0">
            <a:spAutoFit/>
          </a:bodyPr>
          <a:lstStyle/>
          <a:p>
            <a:r>
              <a:rPr lang="en-US" sz="2400" b="1" dirty="0"/>
              <a:t>Home Phone Number</a:t>
            </a:r>
          </a:p>
        </p:txBody>
      </p:sp>
      <p:sp>
        <p:nvSpPr>
          <p:cNvPr id="2" name="TextBox 1"/>
          <p:cNvSpPr txBox="1"/>
          <p:nvPr/>
        </p:nvSpPr>
        <p:spPr>
          <a:xfrm>
            <a:off x="7317509" y="537244"/>
            <a:ext cx="1234440" cy="369332"/>
          </a:xfrm>
          <a:prstGeom prst="rect">
            <a:avLst/>
          </a:prstGeom>
          <a:noFill/>
        </p:spPr>
        <p:txBody>
          <a:bodyPr wrap="square" rtlCol="0">
            <a:spAutoFit/>
          </a:bodyPr>
          <a:lstStyle/>
          <a:p>
            <a:r>
              <a:rPr lang="en-US" b="1" smtClean="0">
                <a:solidFill>
                  <a:schemeClr val="bg1"/>
                </a:solidFill>
              </a:rPr>
              <a:t>8/12/19</a:t>
            </a:r>
            <a:endParaRPr lang="en-US" b="1" dirty="0">
              <a:solidFill>
                <a:schemeClr val="bg1"/>
              </a:solidFill>
            </a:endParaRPr>
          </a:p>
        </p:txBody>
      </p:sp>
    </p:spTree>
    <p:extLst>
      <p:ext uri="{BB962C8B-B14F-4D97-AF65-F5344CB8AC3E}">
        <p14:creationId xmlns:p14="http://schemas.microsoft.com/office/powerpoint/2010/main" val="246646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CLASSROOM RULES</a:t>
            </a:r>
          </a:p>
        </p:txBody>
      </p:sp>
      <p:sp>
        <p:nvSpPr>
          <p:cNvPr id="3" name="Content Placeholder 2"/>
          <p:cNvSpPr>
            <a:spLocks noGrp="1"/>
          </p:cNvSpPr>
          <p:nvPr>
            <p:ph idx="1"/>
          </p:nvPr>
        </p:nvSpPr>
        <p:spPr>
          <a:xfrm>
            <a:off x="228600" y="1371600"/>
            <a:ext cx="8458200" cy="4525963"/>
          </a:xfrm>
        </p:spPr>
        <p:txBody>
          <a:bodyPr/>
          <a:lstStyle/>
          <a:p>
            <a:r>
              <a:rPr lang="en-US" b="1" dirty="0">
                <a:solidFill>
                  <a:schemeClr val="bg1"/>
                </a:solidFill>
              </a:rPr>
              <a:t>Look around – Find the classroom rules </a:t>
            </a:r>
          </a:p>
          <a:p>
            <a:pPr lvl="1"/>
            <a:r>
              <a:rPr lang="en-US" b="1" dirty="0">
                <a:solidFill>
                  <a:schemeClr val="bg1"/>
                </a:solidFill>
              </a:rPr>
              <a:t>Point it out to your group</a:t>
            </a:r>
          </a:p>
          <a:p>
            <a:r>
              <a:rPr lang="en-US" b="1" dirty="0">
                <a:solidFill>
                  <a:schemeClr val="bg1"/>
                </a:solidFill>
              </a:rPr>
              <a:t>WE will create the rules for this class – starting today!</a:t>
            </a:r>
          </a:p>
          <a:p>
            <a:r>
              <a:rPr lang="en-US" b="1" dirty="0">
                <a:solidFill>
                  <a:schemeClr val="bg1"/>
                </a:solidFill>
              </a:rPr>
              <a:t>We will do it by thinking about/ answering 4 questions.</a:t>
            </a:r>
          </a:p>
        </p:txBody>
      </p:sp>
    </p:spTree>
    <p:extLst>
      <p:ext uri="{BB962C8B-B14F-4D97-AF65-F5344CB8AC3E}">
        <p14:creationId xmlns:p14="http://schemas.microsoft.com/office/powerpoint/2010/main" val="89616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838200"/>
          </a:xfrm>
        </p:spPr>
        <p:txBody>
          <a:bodyPr/>
          <a:lstStyle/>
          <a:p>
            <a:r>
              <a:rPr lang="en-US" b="1" dirty="0">
                <a:solidFill>
                  <a:schemeClr val="bg1"/>
                </a:solidFill>
              </a:rPr>
              <a:t>The 3 Questions</a:t>
            </a:r>
          </a:p>
        </p:txBody>
      </p:sp>
      <p:sp>
        <p:nvSpPr>
          <p:cNvPr id="3" name="Content Placeholder 2"/>
          <p:cNvSpPr>
            <a:spLocks noGrp="1"/>
          </p:cNvSpPr>
          <p:nvPr>
            <p:ph idx="1"/>
          </p:nvPr>
        </p:nvSpPr>
        <p:spPr>
          <a:xfrm>
            <a:off x="304800" y="1447800"/>
            <a:ext cx="8382000" cy="4419600"/>
          </a:xfrm>
        </p:spPr>
        <p:txBody>
          <a:bodyPr>
            <a:normAutofit/>
          </a:bodyPr>
          <a:lstStyle/>
          <a:p>
            <a:pPr marL="514350" indent="-514350">
              <a:buFont typeface="+mj-lt"/>
              <a:buAutoNum type="arabicPeriod"/>
            </a:pPr>
            <a:r>
              <a:rPr lang="en-US" sz="2800" b="1" dirty="0">
                <a:solidFill>
                  <a:schemeClr val="bg1"/>
                </a:solidFill>
              </a:rPr>
              <a:t>How do you, as a student, want to be treated by me as your teacher?</a:t>
            </a:r>
          </a:p>
          <a:p>
            <a:pPr marL="514350" indent="-514350">
              <a:buFont typeface="+mj-lt"/>
              <a:buAutoNum type="arabicPeriod"/>
            </a:pPr>
            <a:r>
              <a:rPr lang="en-US" sz="2800" b="1" dirty="0">
                <a:solidFill>
                  <a:schemeClr val="bg1"/>
                </a:solidFill>
              </a:rPr>
              <a:t>How do you think I, as your teacher, want to be treated by you as students?</a:t>
            </a:r>
          </a:p>
          <a:p>
            <a:pPr marL="514350" indent="-514350">
              <a:buFont typeface="+mj-lt"/>
              <a:buAutoNum type="arabicPeriod"/>
            </a:pPr>
            <a:r>
              <a:rPr lang="en-US" sz="2800" b="1" dirty="0">
                <a:solidFill>
                  <a:schemeClr val="bg1"/>
                </a:solidFill>
              </a:rPr>
              <a:t>How do you want to be treated by your classmates?</a:t>
            </a:r>
          </a:p>
          <a:p>
            <a:pPr marL="514350" indent="-514350">
              <a:buFont typeface="+mj-lt"/>
              <a:buAutoNum type="arabicPeriod"/>
            </a:pPr>
            <a:r>
              <a:rPr lang="en-US" sz="2800" b="1" dirty="0">
                <a:solidFill>
                  <a:schemeClr val="bg1"/>
                </a:solidFill>
              </a:rPr>
              <a:t>How do you think your classmates want to be treated by you?</a:t>
            </a:r>
          </a:p>
        </p:txBody>
      </p:sp>
    </p:spTree>
    <p:extLst>
      <p:ext uri="{BB962C8B-B14F-4D97-AF65-F5344CB8AC3E}">
        <p14:creationId xmlns:p14="http://schemas.microsoft.com/office/powerpoint/2010/main" val="330935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EAB508-354F-434A-9554-139317B1E979}"/>
              </a:ext>
            </a:extLst>
          </p:cNvPr>
          <p:cNvSpPr>
            <a:spLocks noGrp="1"/>
          </p:cNvSpPr>
          <p:nvPr>
            <p:ph type="title"/>
          </p:nvPr>
        </p:nvSpPr>
        <p:spPr/>
        <p:txBody>
          <a:bodyPr/>
          <a:lstStyle/>
          <a:p>
            <a:r>
              <a:rPr lang="en-US" b="1" dirty="0">
                <a:solidFill>
                  <a:schemeClr val="bg1"/>
                </a:solidFill>
              </a:rPr>
              <a:t>“With Respect”</a:t>
            </a:r>
          </a:p>
        </p:txBody>
      </p:sp>
      <p:sp>
        <p:nvSpPr>
          <p:cNvPr id="3" name="Content Placeholder 2">
            <a:extLst>
              <a:ext uri="{FF2B5EF4-FFF2-40B4-BE49-F238E27FC236}">
                <a16:creationId xmlns:a16="http://schemas.microsoft.com/office/drawing/2014/main" xmlns="" id="{60F93ED0-B494-4B71-8C5B-C9752C916EB3}"/>
              </a:ext>
            </a:extLst>
          </p:cNvPr>
          <p:cNvSpPr>
            <a:spLocks noGrp="1"/>
          </p:cNvSpPr>
          <p:nvPr>
            <p:ph idx="1"/>
          </p:nvPr>
        </p:nvSpPr>
        <p:spPr/>
        <p:txBody>
          <a:bodyPr/>
          <a:lstStyle/>
          <a:p>
            <a:r>
              <a:rPr lang="en-US" b="1" dirty="0">
                <a:solidFill>
                  <a:schemeClr val="bg1"/>
                </a:solidFill>
              </a:rPr>
              <a:t>Let’s take a minute to clear this up…</a:t>
            </a:r>
          </a:p>
          <a:p>
            <a:r>
              <a:rPr lang="en-US" b="1" dirty="0">
                <a:solidFill>
                  <a:schemeClr val="bg1"/>
                </a:solidFill>
              </a:rPr>
              <a:t>The most common answer I get to these questions is “with respect.”</a:t>
            </a:r>
          </a:p>
          <a:p>
            <a:r>
              <a:rPr lang="en-US" b="1" dirty="0">
                <a:solidFill>
                  <a:schemeClr val="bg1"/>
                </a:solidFill>
              </a:rPr>
              <a:t>That answer is hereby FORBIDDEN!</a:t>
            </a:r>
          </a:p>
          <a:p>
            <a:r>
              <a:rPr lang="en-US" b="1" dirty="0">
                <a:solidFill>
                  <a:schemeClr val="bg1"/>
                </a:solidFill>
              </a:rPr>
              <a:t>Why? Because it tells us NOTHING! </a:t>
            </a:r>
          </a:p>
          <a:p>
            <a:r>
              <a:rPr lang="en-US" b="1" dirty="0">
                <a:solidFill>
                  <a:schemeClr val="bg1"/>
                </a:solidFill>
              </a:rPr>
              <a:t>Instead of just saying, “Treat me with respect,” you have to GIVE EXAMPLES of what that respect LOOKS LIKE!</a:t>
            </a:r>
          </a:p>
        </p:txBody>
      </p:sp>
    </p:spTree>
    <p:extLst>
      <p:ext uri="{BB962C8B-B14F-4D97-AF65-F5344CB8AC3E}">
        <p14:creationId xmlns:p14="http://schemas.microsoft.com/office/powerpoint/2010/main" val="3916095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EAB508-354F-434A-9554-139317B1E979}"/>
              </a:ext>
            </a:extLst>
          </p:cNvPr>
          <p:cNvSpPr>
            <a:spLocks noGrp="1"/>
          </p:cNvSpPr>
          <p:nvPr>
            <p:ph type="title"/>
          </p:nvPr>
        </p:nvSpPr>
        <p:spPr/>
        <p:txBody>
          <a:bodyPr/>
          <a:lstStyle/>
          <a:p>
            <a:r>
              <a:rPr lang="en-US" b="1" dirty="0">
                <a:solidFill>
                  <a:schemeClr val="bg1"/>
                </a:solidFill>
              </a:rPr>
              <a:t>“With Respect”</a:t>
            </a:r>
          </a:p>
        </p:txBody>
      </p:sp>
      <p:sp>
        <p:nvSpPr>
          <p:cNvPr id="3" name="Content Placeholder 2">
            <a:extLst>
              <a:ext uri="{FF2B5EF4-FFF2-40B4-BE49-F238E27FC236}">
                <a16:creationId xmlns:a16="http://schemas.microsoft.com/office/drawing/2014/main" xmlns="" id="{60F93ED0-B494-4B71-8C5B-C9752C916EB3}"/>
              </a:ext>
            </a:extLst>
          </p:cNvPr>
          <p:cNvSpPr>
            <a:spLocks noGrp="1"/>
          </p:cNvSpPr>
          <p:nvPr>
            <p:ph idx="1"/>
          </p:nvPr>
        </p:nvSpPr>
        <p:spPr/>
        <p:txBody>
          <a:bodyPr/>
          <a:lstStyle/>
          <a:p>
            <a:pPr marL="0" indent="0" algn="ctr">
              <a:buNone/>
            </a:pPr>
            <a:r>
              <a:rPr lang="en-US" b="1" u="sng" dirty="0">
                <a:solidFill>
                  <a:schemeClr val="bg1"/>
                </a:solidFill>
              </a:rPr>
              <a:t>Examples</a:t>
            </a:r>
          </a:p>
          <a:p>
            <a:r>
              <a:rPr lang="en-US" b="1" dirty="0">
                <a:solidFill>
                  <a:schemeClr val="bg1"/>
                </a:solidFill>
              </a:rPr>
              <a:t>Don’t embarrass me in front of my classmates.</a:t>
            </a:r>
          </a:p>
          <a:p>
            <a:r>
              <a:rPr lang="en-US" b="1" dirty="0">
                <a:solidFill>
                  <a:schemeClr val="bg1"/>
                </a:solidFill>
              </a:rPr>
              <a:t>Give me time to get work done.</a:t>
            </a:r>
          </a:p>
          <a:p>
            <a:r>
              <a:rPr lang="en-US" b="1" dirty="0">
                <a:solidFill>
                  <a:schemeClr val="bg1"/>
                </a:solidFill>
              </a:rPr>
              <a:t>Don’t talk when I am talking.</a:t>
            </a:r>
          </a:p>
          <a:p>
            <a:r>
              <a:rPr lang="en-US" b="1" dirty="0">
                <a:solidFill>
                  <a:schemeClr val="bg1"/>
                </a:solidFill>
              </a:rPr>
              <a:t>Don’t touch my stuff.</a:t>
            </a:r>
          </a:p>
          <a:p>
            <a:r>
              <a:rPr lang="en-US" b="1" dirty="0">
                <a:solidFill>
                  <a:schemeClr val="bg1"/>
                </a:solidFill>
              </a:rPr>
              <a:t>Come to class prepared.</a:t>
            </a:r>
          </a:p>
        </p:txBody>
      </p:sp>
    </p:spTree>
    <p:extLst>
      <p:ext uri="{BB962C8B-B14F-4D97-AF65-F5344CB8AC3E}">
        <p14:creationId xmlns:p14="http://schemas.microsoft.com/office/powerpoint/2010/main" val="4104289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Autofit/>
          </a:bodyPr>
          <a:lstStyle/>
          <a:p>
            <a:r>
              <a:rPr lang="en-US" sz="3600" b="1" dirty="0">
                <a:solidFill>
                  <a:schemeClr val="bg1"/>
                </a:solidFill>
              </a:rPr>
              <a:t>Question 1 – How do you, as a student, want to be treated by me as your teacher? </a:t>
            </a:r>
          </a:p>
        </p:txBody>
      </p:sp>
      <p:sp>
        <p:nvSpPr>
          <p:cNvPr id="3" name="Content Placeholder 2"/>
          <p:cNvSpPr>
            <a:spLocks noGrp="1"/>
          </p:cNvSpPr>
          <p:nvPr>
            <p:ph idx="1"/>
          </p:nvPr>
        </p:nvSpPr>
        <p:spPr>
          <a:xfrm>
            <a:off x="228600" y="1676400"/>
            <a:ext cx="8458200" cy="4525963"/>
          </a:xfrm>
        </p:spPr>
        <p:txBody>
          <a:bodyPr/>
          <a:lstStyle/>
          <a:p>
            <a:r>
              <a:rPr lang="en-US" b="1" dirty="0">
                <a:solidFill>
                  <a:schemeClr val="bg1"/>
                </a:solidFill>
              </a:rPr>
              <a:t>In your QUADS, you will pass the card around for 1 minute. </a:t>
            </a:r>
          </a:p>
          <a:p>
            <a:r>
              <a:rPr lang="en-US" b="1" dirty="0">
                <a:solidFill>
                  <a:schemeClr val="bg1"/>
                </a:solidFill>
              </a:rPr>
              <a:t>Each person will add to the list of ideas.</a:t>
            </a:r>
          </a:p>
          <a:p>
            <a:r>
              <a:rPr lang="en-US" b="1" dirty="0">
                <a:solidFill>
                  <a:schemeClr val="bg1"/>
                </a:solidFill>
              </a:rPr>
              <a:t>You may only pass ONCE!</a:t>
            </a:r>
          </a:p>
        </p:txBody>
      </p:sp>
    </p:spTree>
    <p:extLst>
      <p:ext uri="{BB962C8B-B14F-4D97-AF65-F5344CB8AC3E}">
        <p14:creationId xmlns:p14="http://schemas.microsoft.com/office/powerpoint/2010/main" val="372711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b="1" dirty="0">
                <a:solidFill>
                  <a:schemeClr val="bg1"/>
                </a:solidFill>
              </a:rPr>
              <a:t>Question 1 – How do you, as a student, want to be treated by me as your teacher? </a:t>
            </a:r>
          </a:p>
        </p:txBody>
      </p:sp>
      <p:sp>
        <p:nvSpPr>
          <p:cNvPr id="3" name="Content Placeholder 2"/>
          <p:cNvSpPr>
            <a:spLocks noGrp="1"/>
          </p:cNvSpPr>
          <p:nvPr>
            <p:ph idx="1"/>
          </p:nvPr>
        </p:nvSpPr>
        <p:spPr>
          <a:xfrm>
            <a:off x="228600" y="1752600"/>
            <a:ext cx="8458200" cy="4525963"/>
          </a:xfrm>
        </p:spPr>
        <p:txBody>
          <a:bodyPr>
            <a:normAutofit/>
          </a:bodyPr>
          <a:lstStyle/>
          <a:p>
            <a:r>
              <a:rPr lang="en-US" b="1" dirty="0">
                <a:solidFill>
                  <a:schemeClr val="bg1"/>
                </a:solidFill>
              </a:rPr>
              <a:t>Now take 2 minutes to discuss, with your QUAD, the answers on your card. Each person should discuss the answers they added.</a:t>
            </a:r>
          </a:p>
          <a:p>
            <a:pPr lvl="1"/>
            <a:r>
              <a:rPr lang="en-US" b="1" dirty="0">
                <a:solidFill>
                  <a:schemeClr val="bg1"/>
                </a:solidFill>
              </a:rPr>
              <a:t> What did you mean by that answer and why do you think it’s important?</a:t>
            </a:r>
          </a:p>
          <a:p>
            <a:pPr lvl="1"/>
            <a:endParaRPr lang="en-US" b="1" dirty="0">
              <a:solidFill>
                <a:schemeClr val="bg1"/>
              </a:solidFill>
            </a:endParaRPr>
          </a:p>
          <a:p>
            <a:pPr marL="457200" lvl="1" indent="0" algn="ctr">
              <a:buNone/>
            </a:pPr>
            <a:r>
              <a:rPr lang="en-US" b="1" dirty="0">
                <a:solidFill>
                  <a:schemeClr val="bg1"/>
                </a:solidFill>
              </a:rPr>
              <a:t>BE PREPARED TO SHARE!</a:t>
            </a:r>
          </a:p>
        </p:txBody>
      </p:sp>
    </p:spTree>
    <p:extLst>
      <p:ext uri="{BB962C8B-B14F-4D97-AF65-F5344CB8AC3E}">
        <p14:creationId xmlns:p14="http://schemas.microsoft.com/office/powerpoint/2010/main" val="23701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143000"/>
          </a:xfrm>
        </p:spPr>
        <p:txBody>
          <a:bodyPr/>
          <a:lstStyle/>
          <a:p>
            <a:r>
              <a:rPr lang="en-US" b="1" dirty="0">
                <a:solidFill>
                  <a:schemeClr val="bg1"/>
                </a:solidFill>
              </a:rPr>
              <a:t>Homework</a:t>
            </a:r>
          </a:p>
        </p:txBody>
      </p:sp>
      <p:sp>
        <p:nvSpPr>
          <p:cNvPr id="3" name="Content Placeholder 2"/>
          <p:cNvSpPr>
            <a:spLocks noGrp="1"/>
          </p:cNvSpPr>
          <p:nvPr>
            <p:ph idx="1"/>
          </p:nvPr>
        </p:nvSpPr>
        <p:spPr>
          <a:xfrm>
            <a:off x="304800" y="1143000"/>
            <a:ext cx="8382000" cy="4525963"/>
          </a:xfrm>
        </p:spPr>
        <p:txBody>
          <a:bodyPr>
            <a:normAutofit/>
          </a:bodyPr>
          <a:lstStyle/>
          <a:p>
            <a:r>
              <a:rPr lang="en-US" b="1" dirty="0">
                <a:solidFill>
                  <a:schemeClr val="bg1"/>
                </a:solidFill>
              </a:rPr>
              <a:t>Begin working on your 60 Second Speech!</a:t>
            </a:r>
          </a:p>
          <a:p>
            <a:r>
              <a:rPr lang="en-US" b="1" dirty="0">
                <a:solidFill>
                  <a:schemeClr val="bg1"/>
                </a:solidFill>
              </a:rPr>
              <a:t>Bring back your 20 questions page COMPLETE by Friday!</a:t>
            </a:r>
          </a:p>
          <a:p>
            <a:r>
              <a:rPr lang="en-US" b="1" dirty="0">
                <a:solidFill>
                  <a:schemeClr val="bg1"/>
                </a:solidFill>
              </a:rPr>
              <a:t>Bring back the signature portion of your syllabus by Friday.</a:t>
            </a:r>
          </a:p>
          <a:p>
            <a:pPr marL="0" indent="0" algn="ctr">
              <a:buNone/>
            </a:pPr>
            <a:r>
              <a:rPr lang="en-US" b="1" dirty="0">
                <a:solidFill>
                  <a:schemeClr val="bg1"/>
                </a:solidFill>
              </a:rPr>
              <a:t> </a:t>
            </a:r>
            <a:r>
              <a:rPr lang="en-US" b="1" i="1" dirty="0">
                <a:solidFill>
                  <a:srgbClr val="FF0000"/>
                </a:solidFill>
              </a:rPr>
              <a:t>YOUR GRADES IN THIS CLASS WILL NOT BE COUNTED UNTIL THESE HAVE BEEN SIGNED AND RETURNED!</a:t>
            </a:r>
          </a:p>
        </p:txBody>
      </p:sp>
    </p:spTree>
    <p:extLst>
      <p:ext uri="{BB962C8B-B14F-4D97-AF65-F5344CB8AC3E}">
        <p14:creationId xmlns:p14="http://schemas.microsoft.com/office/powerpoint/2010/main" val="363193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b="1" dirty="0">
                <a:solidFill>
                  <a:schemeClr val="bg1"/>
                </a:solidFill>
              </a:rPr>
              <a:t>Exit Ticket</a:t>
            </a:r>
          </a:p>
        </p:txBody>
      </p:sp>
      <p:sp>
        <p:nvSpPr>
          <p:cNvPr id="3" name="Content Placeholder 2"/>
          <p:cNvSpPr>
            <a:spLocks noGrp="1"/>
          </p:cNvSpPr>
          <p:nvPr>
            <p:ph idx="1"/>
          </p:nvPr>
        </p:nvSpPr>
        <p:spPr>
          <a:xfrm>
            <a:off x="228600" y="1600200"/>
            <a:ext cx="8458200" cy="4525963"/>
          </a:xfrm>
        </p:spPr>
        <p:txBody>
          <a:bodyPr/>
          <a:lstStyle/>
          <a:p>
            <a:r>
              <a:rPr lang="en-US" b="1" dirty="0">
                <a:solidFill>
                  <a:schemeClr val="bg1"/>
                </a:solidFill>
              </a:rPr>
              <a:t>Your Exit Ticket for today is your Start-up 3x5 card, completed.</a:t>
            </a:r>
          </a:p>
          <a:p>
            <a:pPr marL="0" indent="0">
              <a:buNone/>
            </a:pPr>
            <a:endParaRPr lang="en-US" b="1" dirty="0">
              <a:solidFill>
                <a:schemeClr val="bg1"/>
              </a:solidFill>
            </a:endParaRPr>
          </a:p>
          <a:p>
            <a:r>
              <a:rPr lang="en-US" b="1" dirty="0">
                <a:solidFill>
                  <a:schemeClr val="bg1"/>
                </a:solidFill>
              </a:rPr>
              <a:t>Turn it in to me before you leave today.</a:t>
            </a:r>
          </a:p>
        </p:txBody>
      </p:sp>
      <p:sp>
        <p:nvSpPr>
          <p:cNvPr id="4" name="TextBox 3"/>
          <p:cNvSpPr txBox="1"/>
          <p:nvPr/>
        </p:nvSpPr>
        <p:spPr>
          <a:xfrm>
            <a:off x="7239000" y="661472"/>
            <a:ext cx="1234440" cy="369332"/>
          </a:xfrm>
          <a:prstGeom prst="rect">
            <a:avLst/>
          </a:prstGeom>
          <a:noFill/>
        </p:spPr>
        <p:txBody>
          <a:bodyPr wrap="square" rtlCol="0">
            <a:spAutoFit/>
          </a:bodyPr>
          <a:lstStyle/>
          <a:p>
            <a:r>
              <a:rPr lang="en-US" b="1" dirty="0">
                <a:solidFill>
                  <a:schemeClr val="bg1"/>
                </a:solidFill>
              </a:rPr>
              <a:t>8/12/18</a:t>
            </a:r>
          </a:p>
        </p:txBody>
      </p:sp>
    </p:spTree>
    <p:extLst>
      <p:ext uri="{BB962C8B-B14F-4D97-AF65-F5344CB8AC3E}">
        <p14:creationId xmlns:p14="http://schemas.microsoft.com/office/powerpoint/2010/main" val="196462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a:solidFill>
                  <a:schemeClr val="bg1"/>
                </a:solidFill>
              </a:rPr>
              <a:t>Start-Up - Discussion</a:t>
            </a:r>
          </a:p>
        </p:txBody>
      </p:sp>
      <p:sp>
        <p:nvSpPr>
          <p:cNvPr id="3" name="Content Placeholder 2"/>
          <p:cNvSpPr>
            <a:spLocks noGrp="1"/>
          </p:cNvSpPr>
          <p:nvPr>
            <p:ph idx="1"/>
          </p:nvPr>
        </p:nvSpPr>
        <p:spPr>
          <a:xfrm>
            <a:off x="228600" y="1524000"/>
            <a:ext cx="8458200" cy="4343400"/>
          </a:xfrm>
        </p:spPr>
        <p:txBody>
          <a:bodyPr>
            <a:normAutofit fontScale="92500"/>
          </a:bodyPr>
          <a:lstStyle/>
          <a:p>
            <a:r>
              <a:rPr lang="en-US" b="1" dirty="0">
                <a:solidFill>
                  <a:schemeClr val="bg1"/>
                </a:solidFill>
              </a:rPr>
              <a:t>In your QUADS, discuss the following questions:</a:t>
            </a:r>
            <a:endParaRPr lang="en-US" sz="1000" b="1" dirty="0">
              <a:solidFill>
                <a:schemeClr val="bg1"/>
              </a:solidFill>
            </a:endParaRPr>
          </a:p>
          <a:p>
            <a:pPr marL="0" indent="0">
              <a:buNone/>
            </a:pPr>
            <a:r>
              <a:rPr lang="en-US" b="1" dirty="0">
                <a:solidFill>
                  <a:schemeClr val="bg1"/>
                </a:solidFill>
              </a:rPr>
              <a:t>Think of a teacher you have had in the past whose class you really liked. What was it about them or their class that made you like it? DO NOT USE THEIR NAMES!!!</a:t>
            </a:r>
          </a:p>
          <a:p>
            <a:pPr marL="0" indent="0">
              <a:buNone/>
            </a:pPr>
            <a:endParaRPr lang="en-US" sz="1000" b="1" dirty="0">
              <a:solidFill>
                <a:schemeClr val="bg1"/>
              </a:solidFill>
            </a:endParaRPr>
          </a:p>
          <a:p>
            <a:pPr marL="0" indent="0">
              <a:buNone/>
            </a:pPr>
            <a:r>
              <a:rPr lang="en-US" b="1" dirty="0">
                <a:solidFill>
                  <a:schemeClr val="bg1"/>
                </a:solidFill>
              </a:rPr>
              <a:t>Now do the same for a teacher whose class you did not like. DO NOT USE THEIR NAMES!!!</a:t>
            </a:r>
          </a:p>
          <a:p>
            <a:pPr marL="0" indent="0" algn="ctr">
              <a:buNone/>
            </a:pPr>
            <a:r>
              <a:rPr lang="en-US" sz="2400" b="1" dirty="0">
                <a:solidFill>
                  <a:schemeClr val="bg1"/>
                </a:solidFill>
              </a:rPr>
              <a:t>Be prepared to share!</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a:solidFill>
                  <a:schemeClr val="bg1"/>
                </a:solidFill>
              </a:rPr>
              <a:t>8/13/18</a:t>
            </a:r>
          </a:p>
        </p:txBody>
      </p:sp>
    </p:spTree>
    <p:extLst>
      <p:ext uri="{BB962C8B-B14F-4D97-AF65-F5344CB8AC3E}">
        <p14:creationId xmlns:p14="http://schemas.microsoft.com/office/powerpoint/2010/main" val="164457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Arial Black" panose="020B0A04020102020204" pitchFamily="34" charset="0"/>
              </a:rPr>
              <a:t>P6</a:t>
            </a: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6666" t="5555" r="35555" b="2593"/>
          <a:stretch/>
        </p:blipFill>
        <p:spPr>
          <a:xfrm rot="5400000">
            <a:off x="1752600" y="524608"/>
            <a:ext cx="5638800" cy="6723184"/>
          </a:xfrm>
          <a:prstGeom prst="rect">
            <a:avLst/>
          </a:prstGeom>
        </p:spPr>
      </p:pic>
    </p:spTree>
    <p:extLst>
      <p:ext uri="{BB962C8B-B14F-4D97-AF65-F5344CB8AC3E}">
        <p14:creationId xmlns:p14="http://schemas.microsoft.com/office/powerpoint/2010/main" val="24281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3783" y="421105"/>
            <a:ext cx="4696678" cy="601610"/>
          </a:xfrm>
          <a:prstGeom prst="rect">
            <a:avLst/>
          </a:prstGeom>
          <a:noFill/>
        </p:spPr>
        <p:txBody>
          <a:bodyPr wrap="none" lIns="77633" tIns="38816" rIns="77633" bIns="38816" rtlCol="0">
            <a:spAutoFit/>
          </a:bodyPr>
          <a:lstStyle/>
          <a:p>
            <a:pPr algn="ctr"/>
            <a:r>
              <a:rPr lang="en-US" sz="3400" b="1" u="sng" dirty="0">
                <a:solidFill>
                  <a:prstClr val="white"/>
                </a:solidFill>
              </a:rPr>
              <a:t>Daily Start-Up  (Example)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 y="1203158"/>
            <a:ext cx="8458200" cy="4451684"/>
          </a:xfrm>
          <a:prstGeom prst="rect">
            <a:avLst/>
          </a:prstGeom>
        </p:spPr>
      </p:pic>
      <p:sp>
        <p:nvSpPr>
          <p:cNvPr id="5" name="TextBox 4"/>
          <p:cNvSpPr txBox="1"/>
          <p:nvPr/>
        </p:nvSpPr>
        <p:spPr>
          <a:xfrm>
            <a:off x="594360" y="1263316"/>
            <a:ext cx="7955280" cy="447722"/>
          </a:xfrm>
          <a:prstGeom prst="rect">
            <a:avLst/>
          </a:prstGeom>
          <a:noFill/>
        </p:spPr>
        <p:txBody>
          <a:bodyPr wrap="square" lIns="77633" tIns="38816" rIns="77633" bIns="38816" rtlCol="0">
            <a:spAutoFit/>
          </a:bodyPr>
          <a:lstStyle/>
          <a:p>
            <a:r>
              <a:rPr lang="en-US" sz="2400" b="1" dirty="0">
                <a:solidFill>
                  <a:prstClr val="black"/>
                </a:solidFill>
                <a:latin typeface="Bradley Hand ITC" panose="03070402050302030203" pitchFamily="66" charset="0"/>
              </a:rPr>
              <a:t>James “Jay” McElroy                                                123456</a:t>
            </a:r>
          </a:p>
        </p:txBody>
      </p:sp>
      <p:sp>
        <p:nvSpPr>
          <p:cNvPr id="6" name="TextBox 5"/>
          <p:cNvSpPr txBox="1"/>
          <p:nvPr/>
        </p:nvSpPr>
        <p:spPr>
          <a:xfrm>
            <a:off x="3268980" y="2105527"/>
            <a:ext cx="2606040" cy="447722"/>
          </a:xfrm>
          <a:prstGeom prst="rect">
            <a:avLst/>
          </a:prstGeom>
          <a:noFill/>
        </p:spPr>
        <p:txBody>
          <a:bodyPr wrap="square" lIns="77633" tIns="38816" rIns="77633" bIns="38816" rtlCol="0">
            <a:spAutoFit/>
          </a:bodyPr>
          <a:lstStyle/>
          <a:p>
            <a:pPr algn="ctr"/>
            <a:r>
              <a:rPr lang="en-US" sz="2400" b="1" dirty="0">
                <a:solidFill>
                  <a:prstClr val="black"/>
                </a:solidFill>
                <a:latin typeface="Bradley Hand ITC" panose="03070402050302030203" pitchFamily="66" charset="0"/>
              </a:rPr>
              <a:t>Period _______</a:t>
            </a:r>
            <a:r>
              <a:rPr lang="en-US" sz="2400" b="1" dirty="0">
                <a:solidFill>
                  <a:prstClr val="black"/>
                </a:solidFill>
              </a:rPr>
              <a:t>                                  </a:t>
            </a:r>
          </a:p>
        </p:txBody>
      </p:sp>
      <p:sp>
        <p:nvSpPr>
          <p:cNvPr id="7" name="TextBox 6"/>
          <p:cNvSpPr txBox="1"/>
          <p:nvPr/>
        </p:nvSpPr>
        <p:spPr>
          <a:xfrm>
            <a:off x="582815" y="2911885"/>
            <a:ext cx="7391135" cy="447722"/>
          </a:xfrm>
          <a:prstGeom prst="rect">
            <a:avLst/>
          </a:prstGeom>
          <a:noFill/>
        </p:spPr>
        <p:txBody>
          <a:bodyPr wrap="none" lIns="77633" tIns="38816" rIns="77633" bIns="38816" rtlCol="0">
            <a:spAutoFit/>
          </a:bodyPr>
          <a:lstStyle/>
          <a:p>
            <a:r>
              <a:rPr lang="en-US" sz="2400" b="1" dirty="0">
                <a:solidFill>
                  <a:prstClr val="black"/>
                </a:solidFill>
                <a:latin typeface="Bradley Hand ITC" panose="03070402050302030203" pitchFamily="66" charset="0"/>
              </a:rPr>
              <a:t>9/10/1970</a:t>
            </a:r>
            <a:r>
              <a:rPr lang="en-US" sz="2400" b="1" dirty="0">
                <a:solidFill>
                  <a:prstClr val="black"/>
                </a:solidFill>
              </a:rPr>
              <a:t>                                                                               </a:t>
            </a:r>
            <a:r>
              <a:rPr lang="en-US" sz="2400" b="1" dirty="0">
                <a:solidFill>
                  <a:prstClr val="black"/>
                </a:solidFill>
                <a:latin typeface="Bradley Hand ITC" panose="03070402050302030203" pitchFamily="66" charset="0"/>
              </a:rPr>
              <a:t>44</a:t>
            </a:r>
          </a:p>
        </p:txBody>
      </p:sp>
      <p:sp>
        <p:nvSpPr>
          <p:cNvPr id="8" name="TextBox 7"/>
          <p:cNvSpPr txBox="1"/>
          <p:nvPr/>
        </p:nvSpPr>
        <p:spPr>
          <a:xfrm>
            <a:off x="541667" y="4365055"/>
            <a:ext cx="8145134" cy="447722"/>
          </a:xfrm>
          <a:prstGeom prst="rect">
            <a:avLst/>
          </a:prstGeom>
          <a:noFill/>
        </p:spPr>
        <p:txBody>
          <a:bodyPr wrap="square" lIns="77633" tIns="38816" rIns="77633" bIns="38816" rtlCol="0">
            <a:spAutoFit/>
          </a:bodyPr>
          <a:lstStyle/>
          <a:p>
            <a:r>
              <a:rPr lang="en-US" sz="2400" b="1" dirty="0">
                <a:solidFill>
                  <a:prstClr val="black"/>
                </a:solidFill>
                <a:latin typeface="Bradley Hand ITC" panose="03070402050302030203" pitchFamily="66" charset="0"/>
              </a:rPr>
              <a:t>Margaret McElroy</a:t>
            </a:r>
            <a:r>
              <a:rPr lang="en-US" sz="2400" b="1" dirty="0">
                <a:solidFill>
                  <a:prstClr val="black"/>
                </a:solidFill>
              </a:rPr>
              <a:t>                                 </a:t>
            </a:r>
            <a:r>
              <a:rPr lang="en-US" sz="2400" b="1" dirty="0">
                <a:solidFill>
                  <a:prstClr val="black"/>
                </a:solidFill>
                <a:latin typeface="Bradley Hand ITC" panose="03070402050302030203" pitchFamily="66" charset="0"/>
              </a:rPr>
              <a:t>mrmacsmom@gmail.com</a:t>
            </a:r>
          </a:p>
        </p:txBody>
      </p:sp>
      <p:sp>
        <p:nvSpPr>
          <p:cNvPr id="9" name="TextBox 8"/>
          <p:cNvSpPr txBox="1"/>
          <p:nvPr/>
        </p:nvSpPr>
        <p:spPr>
          <a:xfrm>
            <a:off x="3268980" y="3609474"/>
            <a:ext cx="2444268" cy="447722"/>
          </a:xfrm>
          <a:prstGeom prst="rect">
            <a:avLst/>
          </a:prstGeom>
          <a:noFill/>
        </p:spPr>
        <p:txBody>
          <a:bodyPr wrap="none" lIns="77633" tIns="38816" rIns="77633" bIns="38816" rtlCol="0">
            <a:spAutoFit/>
          </a:bodyPr>
          <a:lstStyle/>
          <a:p>
            <a:r>
              <a:rPr lang="en-US" sz="2400" b="1" dirty="0">
                <a:solidFill>
                  <a:prstClr val="black"/>
                </a:solidFill>
                <a:latin typeface="Bradley Hand ITC" panose="03070402050302030203" pitchFamily="66" charset="0"/>
              </a:rPr>
              <a:t>(209) XXX-XXXX</a:t>
            </a:r>
          </a:p>
        </p:txBody>
      </p:sp>
    </p:spTree>
    <p:extLst>
      <p:ext uri="{BB962C8B-B14F-4D97-AF65-F5344CB8AC3E}">
        <p14:creationId xmlns:p14="http://schemas.microsoft.com/office/powerpoint/2010/main" val="3227697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200" b="1" dirty="0">
                <a:solidFill>
                  <a:schemeClr val="bg1"/>
                </a:solidFill>
              </a:rPr>
              <a:t>Question 2 – How do you think I, as your teacher, want to be treated by you as students?</a:t>
            </a:r>
            <a:endParaRPr lang="en-US" sz="3600" b="1" dirty="0">
              <a:solidFill>
                <a:schemeClr val="bg1"/>
              </a:solidFill>
            </a:endParaRPr>
          </a:p>
        </p:txBody>
      </p:sp>
      <p:sp>
        <p:nvSpPr>
          <p:cNvPr id="3" name="Content Placeholder 2"/>
          <p:cNvSpPr>
            <a:spLocks noGrp="1"/>
          </p:cNvSpPr>
          <p:nvPr>
            <p:ph idx="1"/>
          </p:nvPr>
        </p:nvSpPr>
        <p:spPr>
          <a:xfrm>
            <a:off x="228600" y="1905000"/>
            <a:ext cx="8458200" cy="4525963"/>
          </a:xfrm>
        </p:spPr>
        <p:txBody>
          <a:bodyPr/>
          <a:lstStyle/>
          <a:p>
            <a:r>
              <a:rPr lang="en-US" b="1" dirty="0">
                <a:solidFill>
                  <a:schemeClr val="bg1"/>
                </a:solidFill>
              </a:rPr>
              <a:t>In your QUADS, you will pass the card around for 2 minutes. </a:t>
            </a:r>
          </a:p>
          <a:p>
            <a:r>
              <a:rPr lang="en-US" b="1" dirty="0">
                <a:solidFill>
                  <a:schemeClr val="bg1"/>
                </a:solidFill>
              </a:rPr>
              <a:t>Each person will add to the list of ideas.</a:t>
            </a:r>
          </a:p>
          <a:p>
            <a:r>
              <a:rPr lang="en-US" b="1" dirty="0">
                <a:solidFill>
                  <a:schemeClr val="bg1"/>
                </a:solidFill>
              </a:rPr>
              <a:t>You may only pass ONCE!</a:t>
            </a:r>
          </a:p>
        </p:txBody>
      </p:sp>
    </p:spTree>
    <p:extLst>
      <p:ext uri="{BB962C8B-B14F-4D97-AF65-F5344CB8AC3E}">
        <p14:creationId xmlns:p14="http://schemas.microsoft.com/office/powerpoint/2010/main" val="321193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200" b="1" dirty="0">
                <a:solidFill>
                  <a:prstClr val="white"/>
                </a:solidFill>
              </a:rPr>
              <a:t>Question 2 – How do you think I, as your teacher, want to be treated by you as students?</a:t>
            </a:r>
            <a:endParaRPr lang="en-US" sz="3600" b="1" dirty="0">
              <a:solidFill>
                <a:schemeClr val="bg1"/>
              </a:solidFill>
            </a:endParaRPr>
          </a:p>
        </p:txBody>
      </p:sp>
      <p:sp>
        <p:nvSpPr>
          <p:cNvPr id="3" name="Content Placeholder 2"/>
          <p:cNvSpPr>
            <a:spLocks noGrp="1"/>
          </p:cNvSpPr>
          <p:nvPr>
            <p:ph idx="1"/>
          </p:nvPr>
        </p:nvSpPr>
        <p:spPr>
          <a:xfrm>
            <a:off x="304800" y="1828801"/>
            <a:ext cx="8382000" cy="2667000"/>
          </a:xfrm>
        </p:spPr>
        <p:txBody>
          <a:bodyPr>
            <a:normAutofit/>
          </a:bodyPr>
          <a:lstStyle/>
          <a:p>
            <a:r>
              <a:rPr lang="en-US" b="1" dirty="0">
                <a:solidFill>
                  <a:schemeClr val="bg1"/>
                </a:solidFill>
              </a:rPr>
              <a:t>Now let’s share as a class and add to our CLASSROOM CONTRACT.</a:t>
            </a:r>
          </a:p>
        </p:txBody>
      </p:sp>
    </p:spTree>
    <p:extLst>
      <p:ext uri="{BB962C8B-B14F-4D97-AF65-F5344CB8AC3E}">
        <p14:creationId xmlns:p14="http://schemas.microsoft.com/office/powerpoint/2010/main" val="149017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p:spPr>
        <p:txBody>
          <a:bodyPr>
            <a:noAutofit/>
          </a:bodyPr>
          <a:lstStyle/>
          <a:p>
            <a:pPr marL="514350" indent="-514350"/>
            <a:r>
              <a:rPr lang="en-US" sz="3200" b="1" dirty="0">
                <a:solidFill>
                  <a:schemeClr val="bg1"/>
                </a:solidFill>
              </a:rPr>
              <a:t>Question 3 – How do you want to be treated by your classmates? How do you think they want to be treated by you?</a:t>
            </a:r>
          </a:p>
        </p:txBody>
      </p:sp>
      <p:sp>
        <p:nvSpPr>
          <p:cNvPr id="3" name="Content Placeholder 2"/>
          <p:cNvSpPr>
            <a:spLocks noGrp="1"/>
          </p:cNvSpPr>
          <p:nvPr>
            <p:ph idx="1"/>
          </p:nvPr>
        </p:nvSpPr>
        <p:spPr>
          <a:xfrm>
            <a:off x="228600" y="2057400"/>
            <a:ext cx="8458200" cy="2590800"/>
          </a:xfrm>
        </p:spPr>
        <p:txBody>
          <a:bodyPr/>
          <a:lstStyle/>
          <a:p>
            <a:r>
              <a:rPr lang="en-US" b="1" dirty="0">
                <a:solidFill>
                  <a:schemeClr val="bg1"/>
                </a:solidFill>
              </a:rPr>
              <a:t>In your QUADS, you will pass the card around for 1 minute. </a:t>
            </a:r>
          </a:p>
          <a:p>
            <a:r>
              <a:rPr lang="en-US" b="1" dirty="0">
                <a:solidFill>
                  <a:schemeClr val="bg1"/>
                </a:solidFill>
              </a:rPr>
              <a:t>Each person will add to the list of ideas.</a:t>
            </a:r>
          </a:p>
          <a:p>
            <a:r>
              <a:rPr lang="en-US" b="1" dirty="0">
                <a:solidFill>
                  <a:schemeClr val="bg1"/>
                </a:solidFill>
              </a:rPr>
              <a:t>You may only pass ONCE!</a:t>
            </a:r>
          </a:p>
        </p:txBody>
      </p:sp>
    </p:spTree>
    <p:extLst>
      <p:ext uri="{BB962C8B-B14F-4D97-AF65-F5344CB8AC3E}">
        <p14:creationId xmlns:p14="http://schemas.microsoft.com/office/powerpoint/2010/main" val="156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Autofit/>
          </a:bodyPr>
          <a:lstStyle/>
          <a:p>
            <a:pPr marL="514350" indent="-514350"/>
            <a:r>
              <a:rPr lang="en-US" sz="3200" b="1" dirty="0">
                <a:solidFill>
                  <a:prstClr val="white"/>
                </a:solidFill>
              </a:rPr>
              <a:t>Question 3 – How do you want to be treated by your classmates? How do you think they want to be treated by you?</a:t>
            </a:r>
            <a:endParaRPr lang="en-US" sz="3200" b="1" dirty="0">
              <a:solidFill>
                <a:schemeClr val="bg1"/>
              </a:solidFill>
            </a:endParaRPr>
          </a:p>
        </p:txBody>
      </p:sp>
      <p:sp>
        <p:nvSpPr>
          <p:cNvPr id="3" name="Content Placeholder 2"/>
          <p:cNvSpPr>
            <a:spLocks noGrp="1"/>
          </p:cNvSpPr>
          <p:nvPr>
            <p:ph idx="1"/>
          </p:nvPr>
        </p:nvSpPr>
        <p:spPr>
          <a:xfrm>
            <a:off x="228600" y="2133600"/>
            <a:ext cx="8458200" cy="1828800"/>
          </a:xfrm>
        </p:spPr>
        <p:txBody>
          <a:bodyPr>
            <a:normAutofit/>
          </a:bodyPr>
          <a:lstStyle/>
          <a:p>
            <a:r>
              <a:rPr lang="en-US" b="1" dirty="0">
                <a:solidFill>
                  <a:schemeClr val="bg1"/>
                </a:solidFill>
              </a:rPr>
              <a:t>Now let’s share as a class and add to our CLASSROOM CONTRACT.</a:t>
            </a:r>
          </a:p>
        </p:txBody>
      </p:sp>
    </p:spTree>
    <p:extLst>
      <p:ext uri="{BB962C8B-B14F-4D97-AF65-F5344CB8AC3E}">
        <p14:creationId xmlns:p14="http://schemas.microsoft.com/office/powerpoint/2010/main" val="149470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Homework</a:t>
            </a:r>
          </a:p>
        </p:txBody>
      </p:sp>
      <p:sp>
        <p:nvSpPr>
          <p:cNvPr id="3" name="Content Placeholder 2"/>
          <p:cNvSpPr>
            <a:spLocks noGrp="1"/>
          </p:cNvSpPr>
          <p:nvPr>
            <p:ph idx="1"/>
          </p:nvPr>
        </p:nvSpPr>
        <p:spPr>
          <a:xfrm>
            <a:off x="304800" y="1600200"/>
            <a:ext cx="8382000" cy="4525963"/>
          </a:xfrm>
        </p:spPr>
        <p:txBody>
          <a:bodyPr>
            <a:normAutofit lnSpcReduction="10000"/>
          </a:bodyPr>
          <a:lstStyle/>
          <a:p>
            <a:r>
              <a:rPr lang="en-US" b="1" dirty="0">
                <a:solidFill>
                  <a:schemeClr val="bg1"/>
                </a:solidFill>
              </a:rPr>
              <a:t>Continue working on your 60 Second Speech!</a:t>
            </a:r>
          </a:p>
          <a:p>
            <a:r>
              <a:rPr lang="en-US" b="1" dirty="0">
                <a:solidFill>
                  <a:schemeClr val="bg1"/>
                </a:solidFill>
              </a:rPr>
              <a:t>Bring back your 20 questions page COMPLETE by FRIDAY!</a:t>
            </a:r>
          </a:p>
          <a:p>
            <a:r>
              <a:rPr lang="en-US" b="1" dirty="0">
                <a:solidFill>
                  <a:schemeClr val="bg1"/>
                </a:solidFill>
              </a:rPr>
              <a:t>Bring back the signature portion of your syllabus and your Academic Honesty Policy page by FRIDAY! </a:t>
            </a:r>
          </a:p>
          <a:p>
            <a:pPr marL="0" indent="0" algn="ctr">
              <a:buNone/>
            </a:pPr>
            <a:r>
              <a:rPr lang="en-US" b="1" i="1" dirty="0">
                <a:solidFill>
                  <a:srgbClr val="FF0000"/>
                </a:solidFill>
              </a:rPr>
              <a:t>YOUR GRADES IN THIS CLASS WILL NOT BE COUNTED UNTIL THESE HAVE BEEN SIGNED AND RETURNED!</a:t>
            </a:r>
          </a:p>
        </p:txBody>
      </p:sp>
    </p:spTree>
    <p:extLst>
      <p:ext uri="{BB962C8B-B14F-4D97-AF65-F5344CB8AC3E}">
        <p14:creationId xmlns:p14="http://schemas.microsoft.com/office/powerpoint/2010/main" val="56953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b="1" dirty="0">
                <a:solidFill>
                  <a:schemeClr val="bg1"/>
                </a:solidFill>
              </a:rPr>
              <a:t>Exit Ticket</a:t>
            </a:r>
          </a:p>
        </p:txBody>
      </p:sp>
      <p:sp>
        <p:nvSpPr>
          <p:cNvPr id="3" name="Content Placeholder 2"/>
          <p:cNvSpPr>
            <a:spLocks noGrp="1"/>
          </p:cNvSpPr>
          <p:nvPr>
            <p:ph idx="1"/>
          </p:nvPr>
        </p:nvSpPr>
        <p:spPr>
          <a:xfrm>
            <a:off x="228600" y="1600200"/>
            <a:ext cx="8458200" cy="4525963"/>
          </a:xfrm>
        </p:spPr>
        <p:txBody>
          <a:bodyPr/>
          <a:lstStyle/>
          <a:p>
            <a:pPr marL="0" indent="0" algn="ctr">
              <a:buNone/>
            </a:pPr>
            <a:r>
              <a:rPr lang="en-US" b="1" dirty="0">
                <a:solidFill>
                  <a:schemeClr val="bg1"/>
                </a:solidFill>
              </a:rPr>
              <a:t>NO </a:t>
            </a:r>
          </a:p>
          <a:p>
            <a:pPr marL="0" indent="0" algn="ctr">
              <a:buNone/>
            </a:pPr>
            <a:r>
              <a:rPr lang="en-US" b="1" dirty="0">
                <a:solidFill>
                  <a:schemeClr val="bg1"/>
                </a:solidFill>
              </a:rPr>
              <a:t>EXIT TICKET</a:t>
            </a:r>
          </a:p>
          <a:p>
            <a:pPr marL="0" indent="0" algn="ctr">
              <a:buNone/>
            </a:pPr>
            <a:r>
              <a:rPr lang="en-US" b="1" dirty="0">
                <a:solidFill>
                  <a:schemeClr val="bg1"/>
                </a:solidFill>
              </a:rPr>
              <a:t>TODAY!</a:t>
            </a:r>
          </a:p>
        </p:txBody>
      </p:sp>
      <p:sp>
        <p:nvSpPr>
          <p:cNvPr id="4" name="TextBox 3"/>
          <p:cNvSpPr txBox="1"/>
          <p:nvPr/>
        </p:nvSpPr>
        <p:spPr>
          <a:xfrm>
            <a:off x="7239000" y="661472"/>
            <a:ext cx="1234440" cy="369332"/>
          </a:xfrm>
          <a:prstGeom prst="rect">
            <a:avLst/>
          </a:prstGeom>
          <a:noFill/>
        </p:spPr>
        <p:txBody>
          <a:bodyPr wrap="square" rtlCol="0">
            <a:spAutoFit/>
          </a:bodyPr>
          <a:lstStyle/>
          <a:p>
            <a:r>
              <a:rPr lang="en-US" b="1" dirty="0">
                <a:solidFill>
                  <a:schemeClr val="bg1"/>
                </a:solidFill>
              </a:rPr>
              <a:t>8/13/18</a:t>
            </a:r>
          </a:p>
        </p:txBody>
      </p:sp>
    </p:spTree>
    <p:extLst>
      <p:ext uri="{BB962C8B-B14F-4D97-AF65-F5344CB8AC3E}">
        <p14:creationId xmlns:p14="http://schemas.microsoft.com/office/powerpoint/2010/main" val="150645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a:solidFill>
                  <a:schemeClr val="bg1"/>
                </a:solidFill>
              </a:rPr>
              <a:t>Start-Up - Discussion</a:t>
            </a:r>
          </a:p>
        </p:txBody>
      </p:sp>
      <p:sp>
        <p:nvSpPr>
          <p:cNvPr id="3" name="Content Placeholder 2"/>
          <p:cNvSpPr>
            <a:spLocks noGrp="1"/>
          </p:cNvSpPr>
          <p:nvPr>
            <p:ph idx="1"/>
          </p:nvPr>
        </p:nvSpPr>
        <p:spPr>
          <a:xfrm>
            <a:off x="228600" y="1219200"/>
            <a:ext cx="8458200" cy="4648200"/>
          </a:xfrm>
        </p:spPr>
        <p:txBody>
          <a:bodyPr>
            <a:normAutofit fontScale="92500" lnSpcReduction="20000"/>
          </a:bodyPr>
          <a:lstStyle/>
          <a:p>
            <a:pPr marL="0" indent="0" algn="ctr">
              <a:buNone/>
            </a:pPr>
            <a:r>
              <a:rPr lang="en-US" sz="2400" b="1" dirty="0">
                <a:solidFill>
                  <a:schemeClr val="bg1"/>
                </a:solidFill>
              </a:rPr>
              <a:t>In your QUADS, discuss the following</a:t>
            </a:r>
            <a:r>
              <a:rPr lang="en-US" sz="2400" b="1" dirty="0" smtClean="0">
                <a:solidFill>
                  <a:schemeClr val="bg1"/>
                </a:solidFill>
              </a:rPr>
              <a:t>:</a:t>
            </a:r>
          </a:p>
          <a:p>
            <a:pPr marL="0" indent="0" algn="ctr">
              <a:buNone/>
            </a:pPr>
            <a:endParaRPr lang="en-US" sz="2400" b="1" dirty="0">
              <a:solidFill>
                <a:schemeClr val="bg1"/>
              </a:solidFill>
            </a:endParaRPr>
          </a:p>
          <a:p>
            <a:pPr marL="0" indent="0" algn="ctr">
              <a:buNone/>
            </a:pPr>
            <a:r>
              <a:rPr lang="en-US" b="1" dirty="0">
                <a:solidFill>
                  <a:schemeClr val="bg1"/>
                </a:solidFill>
              </a:rPr>
              <a:t>Looking at the items added to the board yesterday and Monday, are there any things there that you were surprised got mentioned?</a:t>
            </a:r>
          </a:p>
          <a:p>
            <a:pPr marL="0" indent="0" algn="ctr">
              <a:buNone/>
            </a:pPr>
            <a:endParaRPr lang="en-US" b="1" dirty="0">
              <a:solidFill>
                <a:schemeClr val="bg1"/>
              </a:solidFill>
            </a:endParaRPr>
          </a:p>
          <a:p>
            <a:pPr marL="0" indent="0" algn="ctr">
              <a:buNone/>
            </a:pPr>
            <a:r>
              <a:rPr lang="en-US" b="1" dirty="0">
                <a:solidFill>
                  <a:schemeClr val="bg1"/>
                </a:solidFill>
              </a:rPr>
              <a:t>With your group, discuss whether you think these rules are enough or if there is anything else we need to add.</a:t>
            </a:r>
          </a:p>
          <a:p>
            <a:pPr marL="0" indent="0" algn="ctr">
              <a:buNone/>
            </a:pPr>
            <a:endParaRPr lang="en-US" sz="2400" b="1" dirty="0">
              <a:solidFill>
                <a:schemeClr val="bg1"/>
              </a:solidFill>
            </a:endParaRPr>
          </a:p>
          <a:p>
            <a:pPr marL="0" indent="0" algn="ctr">
              <a:buNone/>
            </a:pPr>
            <a:r>
              <a:rPr lang="en-US" sz="2400" b="1" dirty="0">
                <a:solidFill>
                  <a:schemeClr val="bg1"/>
                </a:solidFill>
              </a:rPr>
              <a:t>Be prepared to share!</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a:solidFill>
                  <a:schemeClr val="bg1"/>
                </a:solidFill>
              </a:rPr>
              <a:t>8/14/18</a:t>
            </a:r>
          </a:p>
        </p:txBody>
      </p:sp>
    </p:spTree>
    <p:extLst>
      <p:ext uri="{BB962C8B-B14F-4D97-AF65-F5344CB8AC3E}">
        <p14:creationId xmlns:p14="http://schemas.microsoft.com/office/powerpoint/2010/main" val="70060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solidFill>
                  <a:schemeClr val="bg1"/>
                </a:solidFill>
              </a:rPr>
              <a:t>60 Second Speech Outlines</a:t>
            </a:r>
          </a:p>
        </p:txBody>
      </p:sp>
      <p:sp>
        <p:nvSpPr>
          <p:cNvPr id="3" name="Content Placeholder 2"/>
          <p:cNvSpPr>
            <a:spLocks noGrp="1"/>
          </p:cNvSpPr>
          <p:nvPr>
            <p:ph idx="1"/>
          </p:nvPr>
        </p:nvSpPr>
        <p:spPr>
          <a:xfrm>
            <a:off x="457200" y="1066801"/>
            <a:ext cx="8229600" cy="4800600"/>
          </a:xfrm>
        </p:spPr>
        <p:txBody>
          <a:bodyPr>
            <a:normAutofit fontScale="92500" lnSpcReduction="10000"/>
          </a:bodyPr>
          <a:lstStyle/>
          <a:p>
            <a:r>
              <a:rPr lang="en-US" b="1" dirty="0">
                <a:solidFill>
                  <a:schemeClr val="bg1"/>
                </a:solidFill>
              </a:rPr>
              <a:t>Tomorrow, and Friday as necessary, you will be presenting your 60 second speeches to the class.</a:t>
            </a:r>
          </a:p>
          <a:p>
            <a:r>
              <a:rPr lang="en-US" b="1" dirty="0">
                <a:solidFill>
                  <a:schemeClr val="bg1"/>
                </a:solidFill>
              </a:rPr>
              <a:t>One requirement for your speeches is to complete and turn in an outline for your speech.</a:t>
            </a:r>
          </a:p>
          <a:p>
            <a:r>
              <a:rPr lang="en-US" b="1" dirty="0">
                <a:solidFill>
                  <a:schemeClr val="bg1"/>
                </a:solidFill>
              </a:rPr>
              <a:t>These outlines must be turned in to me BEFORE you go up to speak, so IT IS CRITICAL that you MAKE YOURSELF A COPY of your outline or have your full speech in hand when you are called on to present.</a:t>
            </a:r>
          </a:p>
          <a:p>
            <a:r>
              <a:rPr lang="en-US" b="1" dirty="0">
                <a:solidFill>
                  <a:schemeClr val="bg1"/>
                </a:solidFill>
              </a:rPr>
              <a:t>Your Outlines are set up for your success.</a:t>
            </a:r>
          </a:p>
          <a:p>
            <a:endParaRPr lang="en-US" b="1" dirty="0">
              <a:solidFill>
                <a:schemeClr val="bg1"/>
              </a:solidFill>
            </a:endParaRPr>
          </a:p>
        </p:txBody>
      </p:sp>
    </p:spTree>
    <p:extLst>
      <p:ext uri="{BB962C8B-B14F-4D97-AF65-F5344CB8AC3E}">
        <p14:creationId xmlns:p14="http://schemas.microsoft.com/office/powerpoint/2010/main" val="80755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solidFill>
                  <a:schemeClr val="bg1"/>
                </a:solidFill>
              </a:rPr>
              <a:t>60 Second Speech Outlines</a:t>
            </a:r>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fontAlgn="base"/>
            <a:r>
              <a:rPr lang="en-US" b="1" dirty="0">
                <a:solidFill>
                  <a:schemeClr val="bg1"/>
                </a:solidFill>
              </a:rPr>
              <a:t>Greeting / Name and Age</a:t>
            </a:r>
          </a:p>
          <a:p>
            <a:pPr lvl="1" fontAlgn="base"/>
            <a:r>
              <a:rPr lang="en-US" b="1" dirty="0">
                <a:solidFill>
                  <a:schemeClr val="bg1"/>
                </a:solidFill>
              </a:rPr>
              <a:t>My name is _______________________________</a:t>
            </a:r>
          </a:p>
          <a:p>
            <a:pPr lvl="1" fontAlgn="base"/>
            <a:r>
              <a:rPr lang="en-US" b="1" dirty="0">
                <a:solidFill>
                  <a:schemeClr val="bg1"/>
                </a:solidFill>
              </a:rPr>
              <a:t>I am _________ years old</a:t>
            </a:r>
          </a:p>
          <a:p>
            <a:pPr lvl="1" fontAlgn="base"/>
            <a:r>
              <a:rPr lang="en-US" b="1" dirty="0">
                <a:solidFill>
                  <a:schemeClr val="bg1"/>
                </a:solidFill>
              </a:rPr>
              <a:t>Intro statement - ____________________________________________________________________________________________________________________________________________________________</a:t>
            </a:r>
            <a:endParaRPr lang="en-US" dirty="0">
              <a:solidFill>
                <a:schemeClr val="bg1"/>
              </a:solidFill>
            </a:endParaRPr>
          </a:p>
          <a:p>
            <a:pPr fontAlgn="base"/>
            <a:r>
              <a:rPr lang="en-US" b="1" dirty="0">
                <a:solidFill>
                  <a:schemeClr val="bg1"/>
                </a:solidFill>
              </a:rPr>
              <a:t>Topic 1 - _________________________________________</a:t>
            </a:r>
          </a:p>
          <a:p>
            <a:pPr lvl="1" fontAlgn="base"/>
            <a:r>
              <a:rPr lang="en-US" b="1" dirty="0">
                <a:solidFill>
                  <a:schemeClr val="bg1"/>
                </a:solidFill>
              </a:rPr>
              <a:t>Subtopic/Detail 1 - ____________________________________</a:t>
            </a:r>
          </a:p>
          <a:p>
            <a:pPr lvl="1" fontAlgn="base"/>
            <a:r>
              <a:rPr lang="en-US" b="1" dirty="0">
                <a:solidFill>
                  <a:schemeClr val="bg1"/>
                </a:solidFill>
              </a:rPr>
              <a:t>Subtopic/Detail 2 - ____________________________________</a:t>
            </a:r>
          </a:p>
          <a:p>
            <a:pPr lvl="1" fontAlgn="base"/>
            <a:r>
              <a:rPr lang="en-US" b="1" dirty="0">
                <a:solidFill>
                  <a:schemeClr val="bg1"/>
                </a:solidFill>
              </a:rPr>
              <a:t>Subtopic/Detail 3 - ____________________________________</a:t>
            </a:r>
          </a:p>
          <a:p>
            <a:endParaRPr lang="en-US" b="1" dirty="0">
              <a:solidFill>
                <a:schemeClr val="bg1"/>
              </a:solidFill>
            </a:endParaRPr>
          </a:p>
        </p:txBody>
      </p:sp>
    </p:spTree>
    <p:extLst>
      <p:ext uri="{BB962C8B-B14F-4D97-AF65-F5344CB8AC3E}">
        <p14:creationId xmlns:p14="http://schemas.microsoft.com/office/powerpoint/2010/main" val="3318283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a:solidFill>
                  <a:schemeClr val="bg1"/>
                </a:solidFill>
              </a:rPr>
              <a:t>60 Second Speech Outlines</a:t>
            </a:r>
            <a:br>
              <a:rPr lang="en-US" b="1" dirty="0">
                <a:solidFill>
                  <a:schemeClr val="bg1"/>
                </a:solidFill>
              </a:rPr>
            </a:br>
            <a:r>
              <a:rPr lang="en-US" b="1" dirty="0">
                <a:solidFill>
                  <a:schemeClr val="bg1"/>
                </a:solidFill>
              </a:rPr>
              <a:t>Example</a:t>
            </a:r>
          </a:p>
        </p:txBody>
      </p:sp>
      <p:sp>
        <p:nvSpPr>
          <p:cNvPr id="3" name="Content Placeholder 2"/>
          <p:cNvSpPr>
            <a:spLocks noGrp="1"/>
          </p:cNvSpPr>
          <p:nvPr>
            <p:ph idx="1"/>
          </p:nvPr>
        </p:nvSpPr>
        <p:spPr>
          <a:xfrm>
            <a:off x="457200" y="1752601"/>
            <a:ext cx="8229600" cy="3810000"/>
          </a:xfrm>
        </p:spPr>
        <p:txBody>
          <a:bodyPr>
            <a:normAutofit fontScale="77500" lnSpcReduction="20000"/>
          </a:bodyPr>
          <a:lstStyle/>
          <a:p>
            <a:pPr fontAlgn="base"/>
            <a:r>
              <a:rPr lang="en-US" b="1" dirty="0">
                <a:solidFill>
                  <a:schemeClr val="bg1"/>
                </a:solidFill>
              </a:rPr>
              <a:t>Greeting / Name and Age</a:t>
            </a:r>
          </a:p>
          <a:p>
            <a:pPr lvl="1" fontAlgn="base"/>
            <a:r>
              <a:rPr lang="en-US" b="1" dirty="0">
                <a:solidFill>
                  <a:schemeClr val="bg1"/>
                </a:solidFill>
              </a:rPr>
              <a:t>My name is _</a:t>
            </a:r>
            <a:r>
              <a:rPr lang="en-US" b="1" u="sng" dirty="0">
                <a:solidFill>
                  <a:schemeClr val="bg1"/>
                </a:solidFill>
              </a:rPr>
              <a:t>James F. McElroy Jr.</a:t>
            </a:r>
            <a:r>
              <a:rPr lang="en-US" b="1" dirty="0">
                <a:solidFill>
                  <a:schemeClr val="bg1"/>
                </a:solidFill>
              </a:rPr>
              <a:t>___</a:t>
            </a:r>
          </a:p>
          <a:p>
            <a:pPr lvl="1" fontAlgn="base"/>
            <a:r>
              <a:rPr lang="en-US" b="1" dirty="0">
                <a:solidFill>
                  <a:schemeClr val="bg1"/>
                </a:solidFill>
              </a:rPr>
              <a:t>I am __</a:t>
            </a:r>
            <a:r>
              <a:rPr lang="en-US" b="1" u="sng" dirty="0">
                <a:solidFill>
                  <a:schemeClr val="bg1"/>
                </a:solidFill>
              </a:rPr>
              <a:t>47</a:t>
            </a:r>
            <a:r>
              <a:rPr lang="en-US" b="1" dirty="0">
                <a:solidFill>
                  <a:schemeClr val="bg1"/>
                </a:solidFill>
              </a:rPr>
              <a:t>__ years old</a:t>
            </a:r>
          </a:p>
          <a:p>
            <a:pPr lvl="1" fontAlgn="base"/>
            <a:r>
              <a:rPr lang="en-US" b="1" dirty="0">
                <a:solidFill>
                  <a:schemeClr val="bg1"/>
                </a:solidFill>
              </a:rPr>
              <a:t>Intro statement - _</a:t>
            </a:r>
            <a:r>
              <a:rPr lang="en-US" b="1" u="sng" dirty="0">
                <a:solidFill>
                  <a:schemeClr val="bg1"/>
                </a:solidFill>
              </a:rPr>
              <a:t>I am excited to be back at THS for another year, my second, year teaching here. I look forward to getting to know all of you better this year and hopefully learn as much from you as you do from me.</a:t>
            </a:r>
            <a:endParaRPr lang="en-US" b="1" dirty="0">
              <a:solidFill>
                <a:schemeClr val="bg1"/>
              </a:solidFill>
            </a:endParaRPr>
          </a:p>
          <a:p>
            <a:pPr fontAlgn="base"/>
            <a:r>
              <a:rPr lang="en-US" b="1" dirty="0">
                <a:solidFill>
                  <a:schemeClr val="bg1"/>
                </a:solidFill>
              </a:rPr>
              <a:t>Topic 1 - _</a:t>
            </a:r>
            <a:r>
              <a:rPr lang="en-US" b="1" u="sng" dirty="0">
                <a:solidFill>
                  <a:schemeClr val="bg1"/>
                </a:solidFill>
              </a:rPr>
              <a:t>My Family</a:t>
            </a:r>
            <a:r>
              <a:rPr lang="en-US" b="1" dirty="0">
                <a:solidFill>
                  <a:schemeClr val="bg1"/>
                </a:solidFill>
              </a:rPr>
              <a:t>_______________________________</a:t>
            </a:r>
          </a:p>
          <a:p>
            <a:pPr lvl="1" fontAlgn="base"/>
            <a:r>
              <a:rPr lang="en-US" b="1" dirty="0">
                <a:solidFill>
                  <a:schemeClr val="bg1"/>
                </a:solidFill>
              </a:rPr>
              <a:t>Subtopic/Detail 1 - _</a:t>
            </a:r>
            <a:r>
              <a:rPr lang="en-US" b="1" u="sng" dirty="0">
                <a:solidFill>
                  <a:schemeClr val="bg1"/>
                </a:solidFill>
              </a:rPr>
              <a:t>Amber - my wife_</a:t>
            </a:r>
            <a:r>
              <a:rPr lang="en-US" b="1" dirty="0">
                <a:solidFill>
                  <a:schemeClr val="bg1"/>
                </a:solidFill>
              </a:rPr>
              <a:t>____________________</a:t>
            </a:r>
          </a:p>
          <a:p>
            <a:pPr lvl="1" fontAlgn="base"/>
            <a:r>
              <a:rPr lang="en-US" b="1" dirty="0">
                <a:solidFill>
                  <a:schemeClr val="bg1"/>
                </a:solidFill>
              </a:rPr>
              <a:t>Subtopic/Detail 2 - _</a:t>
            </a:r>
            <a:r>
              <a:rPr lang="en-US" b="1" u="sng" dirty="0">
                <a:solidFill>
                  <a:schemeClr val="bg1"/>
                </a:solidFill>
              </a:rPr>
              <a:t>J.T. - My son_</a:t>
            </a:r>
            <a:r>
              <a:rPr lang="en-US" b="1" dirty="0">
                <a:solidFill>
                  <a:schemeClr val="bg1"/>
                </a:solidFill>
              </a:rPr>
              <a:t>________________________</a:t>
            </a:r>
          </a:p>
          <a:p>
            <a:pPr lvl="1" fontAlgn="base"/>
            <a:r>
              <a:rPr lang="en-US" b="1" dirty="0">
                <a:solidFill>
                  <a:schemeClr val="bg1"/>
                </a:solidFill>
              </a:rPr>
              <a:t>Subtopic/Detail 3 - _</a:t>
            </a:r>
            <a:r>
              <a:rPr lang="en-US" b="1" u="sng" dirty="0">
                <a:solidFill>
                  <a:schemeClr val="bg1"/>
                </a:solidFill>
              </a:rPr>
              <a:t>Jillian - My daughter_</a:t>
            </a:r>
            <a:r>
              <a:rPr lang="en-US" b="1" dirty="0">
                <a:solidFill>
                  <a:schemeClr val="bg1"/>
                </a:solidFill>
              </a:rPr>
              <a:t>_________________</a:t>
            </a:r>
          </a:p>
          <a:p>
            <a:endParaRPr lang="en-US" b="1" dirty="0">
              <a:solidFill>
                <a:schemeClr val="bg1"/>
              </a:solidFill>
            </a:endParaRPr>
          </a:p>
        </p:txBody>
      </p:sp>
    </p:spTree>
    <p:extLst>
      <p:ext uri="{BB962C8B-B14F-4D97-AF65-F5344CB8AC3E}">
        <p14:creationId xmlns:p14="http://schemas.microsoft.com/office/powerpoint/2010/main" val="3036496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382000" cy="1143000"/>
          </a:xfrm>
        </p:spPr>
        <p:txBody>
          <a:bodyPr/>
          <a:lstStyle/>
          <a:p>
            <a:r>
              <a:rPr lang="en-US" b="1" dirty="0">
                <a:solidFill>
                  <a:schemeClr val="bg1"/>
                </a:solidFill>
              </a:rPr>
              <a:t>Welcome to English 9</a:t>
            </a:r>
          </a:p>
        </p:txBody>
      </p:sp>
      <p:sp>
        <p:nvSpPr>
          <p:cNvPr id="5" name="Content Placeholder 4"/>
          <p:cNvSpPr>
            <a:spLocks noGrp="1"/>
          </p:cNvSpPr>
          <p:nvPr>
            <p:ph idx="1"/>
          </p:nvPr>
        </p:nvSpPr>
        <p:spPr>
          <a:xfrm>
            <a:off x="152400" y="1600200"/>
            <a:ext cx="8915400" cy="4525963"/>
          </a:xfrm>
        </p:spPr>
        <p:txBody>
          <a:bodyPr/>
          <a:lstStyle/>
          <a:p>
            <a:r>
              <a:rPr lang="en-US" b="1" dirty="0">
                <a:solidFill>
                  <a:schemeClr val="bg1"/>
                </a:solidFill>
              </a:rPr>
              <a:t>Mr. McElroy </a:t>
            </a:r>
          </a:p>
          <a:p>
            <a:endParaRPr lang="en-US" b="1" dirty="0">
              <a:solidFill>
                <a:schemeClr val="bg1"/>
              </a:solidFill>
            </a:endParaRPr>
          </a:p>
          <a:p>
            <a:pPr marL="0" indent="0" algn="ctr">
              <a:buNone/>
            </a:pPr>
            <a:r>
              <a:rPr lang="en-US" sz="2800" b="1" dirty="0">
                <a:solidFill>
                  <a:schemeClr val="bg1"/>
                </a:solidFill>
              </a:rPr>
              <a:t>http://mrmcelroysclass.weebly.com/</a:t>
            </a:r>
          </a:p>
          <a:p>
            <a:endParaRPr lang="en-US" b="1" dirty="0">
              <a:solidFill>
                <a:schemeClr val="bg1"/>
              </a:solidFill>
            </a:endParaRPr>
          </a:p>
        </p:txBody>
      </p:sp>
    </p:spTree>
    <p:extLst>
      <p:ext uri="{BB962C8B-B14F-4D97-AF65-F5344CB8AC3E}">
        <p14:creationId xmlns:p14="http://schemas.microsoft.com/office/powerpoint/2010/main" val="12837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solidFill>
                  <a:schemeClr val="bg1"/>
                </a:solidFill>
              </a:rPr>
              <a:t>Your Job…</a:t>
            </a:r>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b="1" dirty="0">
                <a:solidFill>
                  <a:schemeClr val="bg1"/>
                </a:solidFill>
              </a:rPr>
              <a:t>You have the remainder of the period to work on your outlines for your 60 second speeches.</a:t>
            </a:r>
          </a:p>
          <a:p>
            <a:r>
              <a:rPr lang="en-US" b="1" dirty="0">
                <a:solidFill>
                  <a:schemeClr val="bg1"/>
                </a:solidFill>
              </a:rPr>
              <a:t>Remember, part of your grade will be based on your ability to keep this speech as close to 60 seconds as possible.</a:t>
            </a:r>
          </a:p>
          <a:p>
            <a:r>
              <a:rPr lang="en-US" b="1" dirty="0">
                <a:solidFill>
                  <a:schemeClr val="bg1"/>
                </a:solidFill>
              </a:rPr>
              <a:t>You may need to adjust/add to/delete information from your outline and speech in order to make sure your timing is good. </a:t>
            </a:r>
          </a:p>
          <a:p>
            <a:r>
              <a:rPr lang="en-US" b="1" dirty="0">
                <a:solidFill>
                  <a:schemeClr val="bg1"/>
                </a:solidFill>
              </a:rPr>
              <a:t>Be sure to PRACTICE giving your speech in front of a mirror or with family/friends. This will help you with timing and fluency.</a:t>
            </a:r>
          </a:p>
        </p:txBody>
      </p:sp>
    </p:spTree>
    <p:extLst>
      <p:ext uri="{BB962C8B-B14F-4D97-AF65-F5344CB8AC3E}">
        <p14:creationId xmlns:p14="http://schemas.microsoft.com/office/powerpoint/2010/main" val="192327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Homework</a:t>
            </a:r>
          </a:p>
        </p:txBody>
      </p:sp>
      <p:sp>
        <p:nvSpPr>
          <p:cNvPr id="3" name="Content Placeholder 2"/>
          <p:cNvSpPr>
            <a:spLocks noGrp="1"/>
          </p:cNvSpPr>
          <p:nvPr>
            <p:ph idx="1"/>
          </p:nvPr>
        </p:nvSpPr>
        <p:spPr>
          <a:xfrm>
            <a:off x="304800" y="1600200"/>
            <a:ext cx="8382000" cy="4525963"/>
          </a:xfrm>
        </p:spPr>
        <p:txBody>
          <a:bodyPr>
            <a:normAutofit fontScale="92500" lnSpcReduction="10000"/>
          </a:bodyPr>
          <a:lstStyle/>
          <a:p>
            <a:r>
              <a:rPr lang="en-US" b="1" dirty="0">
                <a:solidFill>
                  <a:schemeClr val="bg1"/>
                </a:solidFill>
              </a:rPr>
              <a:t>Continue working on your 60 Second Speech and PRACTICE IT! Be prepared to present tomorrow!</a:t>
            </a:r>
          </a:p>
          <a:p>
            <a:r>
              <a:rPr lang="en-US" b="1" dirty="0">
                <a:solidFill>
                  <a:schemeClr val="bg1"/>
                </a:solidFill>
              </a:rPr>
              <a:t>Bring back your 20 questions page COMPLETE by FRIDAY!</a:t>
            </a:r>
          </a:p>
          <a:p>
            <a:r>
              <a:rPr lang="en-US" b="1" dirty="0">
                <a:solidFill>
                  <a:schemeClr val="bg1"/>
                </a:solidFill>
              </a:rPr>
              <a:t>Bring back the signature portion of your syllabus and your Academic Honesty Policy page by FRIDAY! </a:t>
            </a:r>
          </a:p>
          <a:p>
            <a:pPr marL="0" indent="0" algn="ctr">
              <a:buNone/>
            </a:pPr>
            <a:r>
              <a:rPr lang="en-US" b="1" i="1" dirty="0">
                <a:solidFill>
                  <a:srgbClr val="FF0000"/>
                </a:solidFill>
              </a:rPr>
              <a:t>YOUR GRADES IN THIS CLASS WILL NOT BE COUNTED UNTIL THESE HAVE BEEN SIGNED AND RETURNED!</a:t>
            </a:r>
          </a:p>
        </p:txBody>
      </p:sp>
    </p:spTree>
    <p:extLst>
      <p:ext uri="{BB962C8B-B14F-4D97-AF65-F5344CB8AC3E}">
        <p14:creationId xmlns:p14="http://schemas.microsoft.com/office/powerpoint/2010/main" val="75335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b="1" dirty="0">
                <a:solidFill>
                  <a:schemeClr val="bg1"/>
                </a:solidFill>
              </a:rPr>
              <a:t>Exit Ticket</a:t>
            </a:r>
          </a:p>
        </p:txBody>
      </p:sp>
      <p:sp>
        <p:nvSpPr>
          <p:cNvPr id="3" name="Content Placeholder 2"/>
          <p:cNvSpPr>
            <a:spLocks noGrp="1"/>
          </p:cNvSpPr>
          <p:nvPr>
            <p:ph idx="1"/>
          </p:nvPr>
        </p:nvSpPr>
        <p:spPr>
          <a:xfrm>
            <a:off x="228600" y="1219200"/>
            <a:ext cx="8458200" cy="4906963"/>
          </a:xfrm>
        </p:spPr>
        <p:txBody>
          <a:bodyPr>
            <a:normAutofit/>
          </a:bodyPr>
          <a:lstStyle/>
          <a:p>
            <a:pPr marL="0" indent="0" algn="ctr">
              <a:buNone/>
            </a:pPr>
            <a:r>
              <a:rPr lang="en-US" sz="2400" b="1" dirty="0">
                <a:solidFill>
                  <a:schemeClr val="bg1"/>
                </a:solidFill>
              </a:rPr>
              <a:t>On your card, write about the following:</a:t>
            </a:r>
          </a:p>
          <a:p>
            <a:pPr marL="0" indent="0" algn="ctr">
              <a:buNone/>
            </a:pPr>
            <a:endParaRPr lang="en-US" sz="2400" b="1" dirty="0">
              <a:solidFill>
                <a:schemeClr val="bg1"/>
              </a:solidFill>
            </a:endParaRPr>
          </a:p>
          <a:p>
            <a:pPr marL="0" indent="0" algn="ctr">
              <a:buNone/>
            </a:pPr>
            <a:r>
              <a:rPr lang="en-US" sz="2800" b="1" dirty="0">
                <a:solidFill>
                  <a:schemeClr val="bg1"/>
                </a:solidFill>
              </a:rPr>
              <a:t>What do you think is the most difficult thing about the 60 Second Speech assignment for you personally </a:t>
            </a:r>
          </a:p>
          <a:p>
            <a:pPr marL="0" indent="0" algn="ctr">
              <a:buNone/>
            </a:pPr>
            <a:r>
              <a:rPr lang="en-US" sz="2800" b="1" dirty="0">
                <a:solidFill>
                  <a:schemeClr val="bg1"/>
                </a:solidFill>
              </a:rPr>
              <a:t>(</a:t>
            </a:r>
            <a:r>
              <a:rPr lang="en-US" sz="2800" b="1" dirty="0" err="1">
                <a:solidFill>
                  <a:schemeClr val="bg1"/>
                </a:solidFill>
              </a:rPr>
              <a:t>eg</a:t>
            </a:r>
            <a:r>
              <a:rPr lang="en-US" sz="2800" b="1" dirty="0">
                <a:solidFill>
                  <a:schemeClr val="bg1"/>
                </a:solidFill>
              </a:rPr>
              <a:t>: the timing, coming up with content, speaking fluently, speaking in front of the class)?</a:t>
            </a:r>
          </a:p>
          <a:p>
            <a:pPr marL="0" indent="0" algn="ctr">
              <a:buNone/>
            </a:pPr>
            <a:r>
              <a:rPr lang="en-US" sz="2800" b="1" dirty="0">
                <a:solidFill>
                  <a:schemeClr val="bg1"/>
                </a:solidFill>
              </a:rPr>
              <a:t>What could you do tonight to help you be better prepared to present in class tomorrow?</a:t>
            </a:r>
          </a:p>
          <a:p>
            <a:pPr marL="0" indent="0" algn="ctr">
              <a:buNone/>
            </a:pPr>
            <a:r>
              <a:rPr lang="en-US" sz="2800" b="1" dirty="0">
                <a:solidFill>
                  <a:schemeClr val="bg1"/>
                </a:solidFill>
              </a:rPr>
              <a:t>Why would that help?</a:t>
            </a:r>
          </a:p>
        </p:txBody>
      </p:sp>
      <p:sp>
        <p:nvSpPr>
          <p:cNvPr id="4" name="TextBox 3"/>
          <p:cNvSpPr txBox="1"/>
          <p:nvPr/>
        </p:nvSpPr>
        <p:spPr>
          <a:xfrm>
            <a:off x="7239000" y="661472"/>
            <a:ext cx="1234440" cy="369332"/>
          </a:xfrm>
          <a:prstGeom prst="rect">
            <a:avLst/>
          </a:prstGeom>
          <a:noFill/>
        </p:spPr>
        <p:txBody>
          <a:bodyPr wrap="square" rtlCol="0">
            <a:spAutoFit/>
          </a:bodyPr>
          <a:lstStyle/>
          <a:p>
            <a:r>
              <a:rPr lang="en-US" b="1" dirty="0">
                <a:solidFill>
                  <a:schemeClr val="bg1"/>
                </a:solidFill>
              </a:rPr>
              <a:t>8/14/18</a:t>
            </a:r>
          </a:p>
        </p:txBody>
      </p:sp>
    </p:spTree>
    <p:extLst>
      <p:ext uri="{BB962C8B-B14F-4D97-AF65-F5344CB8AC3E}">
        <p14:creationId xmlns:p14="http://schemas.microsoft.com/office/powerpoint/2010/main" val="62349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a:solidFill>
                  <a:schemeClr val="bg1"/>
                </a:solidFill>
              </a:rPr>
              <a:t>Start-Up - Discussion</a:t>
            </a:r>
          </a:p>
        </p:txBody>
      </p:sp>
      <p:sp>
        <p:nvSpPr>
          <p:cNvPr id="3" name="Content Placeholder 2"/>
          <p:cNvSpPr>
            <a:spLocks noGrp="1"/>
          </p:cNvSpPr>
          <p:nvPr>
            <p:ph idx="1"/>
          </p:nvPr>
        </p:nvSpPr>
        <p:spPr>
          <a:xfrm>
            <a:off x="228600" y="1219200"/>
            <a:ext cx="8458200" cy="4648200"/>
          </a:xfrm>
        </p:spPr>
        <p:txBody>
          <a:bodyPr>
            <a:normAutofit/>
          </a:bodyPr>
          <a:lstStyle/>
          <a:p>
            <a:pPr marL="0" indent="0" algn="ctr">
              <a:buNone/>
            </a:pPr>
            <a:r>
              <a:rPr lang="en-US" sz="2400" b="1" dirty="0">
                <a:solidFill>
                  <a:schemeClr val="bg1"/>
                </a:solidFill>
              </a:rPr>
              <a:t>In your TRIADS, discuss the following:</a:t>
            </a:r>
          </a:p>
          <a:p>
            <a:pPr marL="0" indent="0" algn="ctr">
              <a:buNone/>
            </a:pPr>
            <a:r>
              <a:rPr lang="en-US" sz="3000" b="1" dirty="0">
                <a:solidFill>
                  <a:schemeClr val="bg1"/>
                </a:solidFill>
              </a:rPr>
              <a:t>How do you feel about speaking in front of a class or group? Does it make you nervous or scared? Why do you think that is?</a:t>
            </a:r>
          </a:p>
          <a:p>
            <a:pPr marL="0" indent="0" algn="ctr">
              <a:buNone/>
            </a:pPr>
            <a:r>
              <a:rPr lang="en-US" sz="3000" b="1" dirty="0">
                <a:solidFill>
                  <a:schemeClr val="bg1"/>
                </a:solidFill>
              </a:rPr>
              <a:t>Are you confident and calm about it? Why do you think that is?</a:t>
            </a:r>
          </a:p>
          <a:p>
            <a:pPr marL="0" indent="0" algn="ctr">
              <a:buNone/>
            </a:pPr>
            <a:endParaRPr lang="en-US" sz="3000" b="1" dirty="0">
              <a:solidFill>
                <a:schemeClr val="bg1"/>
              </a:solidFill>
            </a:endParaRPr>
          </a:p>
          <a:p>
            <a:pPr marL="0" indent="0" algn="ctr">
              <a:buNone/>
            </a:pPr>
            <a:r>
              <a:rPr lang="en-US" sz="2400" b="1" dirty="0">
                <a:solidFill>
                  <a:schemeClr val="bg1"/>
                </a:solidFill>
              </a:rPr>
              <a:t>Be prepared to share!</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a:solidFill>
                  <a:schemeClr val="bg1"/>
                </a:solidFill>
              </a:rPr>
              <a:t>8/15/18</a:t>
            </a:r>
          </a:p>
        </p:txBody>
      </p:sp>
    </p:spTree>
    <p:extLst>
      <p:ext uri="{BB962C8B-B14F-4D97-AF65-F5344CB8AC3E}">
        <p14:creationId xmlns:p14="http://schemas.microsoft.com/office/powerpoint/2010/main" val="111316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chemeClr val="bg1"/>
                </a:solidFill>
              </a:rPr>
              <a:t>Start-ups and Exit Tickets</a:t>
            </a:r>
          </a:p>
        </p:txBody>
      </p:sp>
      <p:sp>
        <p:nvSpPr>
          <p:cNvPr id="3" name="Content Placeholder 2"/>
          <p:cNvSpPr>
            <a:spLocks noGrp="1"/>
          </p:cNvSpPr>
          <p:nvPr>
            <p:ph idx="1"/>
          </p:nvPr>
        </p:nvSpPr>
        <p:spPr>
          <a:xfrm>
            <a:off x="457200" y="1066800"/>
            <a:ext cx="8229600" cy="5059363"/>
          </a:xfrm>
        </p:spPr>
        <p:txBody>
          <a:bodyPr>
            <a:normAutofit/>
          </a:bodyPr>
          <a:lstStyle/>
          <a:p>
            <a:r>
              <a:rPr lang="en-US" b="1" dirty="0">
                <a:solidFill>
                  <a:schemeClr val="bg1"/>
                </a:solidFill>
              </a:rPr>
              <a:t>Beginning NEXT WEEK, you will be responsible for DAILY Start-up and Exit Ticket writing.</a:t>
            </a:r>
          </a:p>
          <a:p>
            <a:r>
              <a:rPr lang="en-US" b="1" dirty="0">
                <a:solidFill>
                  <a:schemeClr val="bg1"/>
                </a:solidFill>
              </a:rPr>
              <a:t>This writing will be done in Google Classroom.</a:t>
            </a:r>
          </a:p>
        </p:txBody>
      </p:sp>
    </p:spTree>
    <p:extLst>
      <p:ext uri="{BB962C8B-B14F-4D97-AF65-F5344CB8AC3E}">
        <p14:creationId xmlns:p14="http://schemas.microsoft.com/office/powerpoint/2010/main" val="9761059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chemeClr val="bg1"/>
                </a:solidFill>
              </a:rPr>
              <a:t>Start-ups and Exit Tickets</a:t>
            </a:r>
          </a:p>
        </p:txBody>
      </p:sp>
      <p:sp>
        <p:nvSpPr>
          <p:cNvPr id="3" name="Content Placeholder 2"/>
          <p:cNvSpPr>
            <a:spLocks noGrp="1"/>
          </p:cNvSpPr>
          <p:nvPr>
            <p:ph idx="1"/>
          </p:nvPr>
        </p:nvSpPr>
        <p:spPr>
          <a:xfrm>
            <a:off x="457200" y="1066800"/>
            <a:ext cx="8229600" cy="5059363"/>
          </a:xfrm>
        </p:spPr>
        <p:txBody>
          <a:bodyPr>
            <a:normAutofit/>
          </a:bodyPr>
          <a:lstStyle/>
          <a:p>
            <a:r>
              <a:rPr lang="en-US" b="1" dirty="0">
                <a:solidFill>
                  <a:schemeClr val="bg1"/>
                </a:solidFill>
              </a:rPr>
              <a:t>Each week, you should see an ASSIGNMENT labeled “Start-ups and Exit Tickets – Week _.”</a:t>
            </a:r>
          </a:p>
          <a:p>
            <a:r>
              <a:rPr lang="en-US" b="1" dirty="0">
                <a:solidFill>
                  <a:schemeClr val="bg1"/>
                </a:solidFill>
              </a:rPr>
              <a:t>With that assignment is a document. When you open the document, you are looking at a copy that is yours alone. Take a look at it now.</a:t>
            </a:r>
          </a:p>
          <a:p>
            <a:pPr marL="0" indent="0">
              <a:buNone/>
            </a:pPr>
            <a:endParaRPr lang="en-US"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3657600"/>
            <a:ext cx="4572000" cy="2691925"/>
          </a:xfrm>
          <a:prstGeom prst="rect">
            <a:avLst/>
          </a:prstGeom>
        </p:spPr>
      </p:pic>
    </p:spTree>
    <p:extLst>
      <p:ext uri="{BB962C8B-B14F-4D97-AF65-F5344CB8AC3E}">
        <p14:creationId xmlns:p14="http://schemas.microsoft.com/office/powerpoint/2010/main" val="1296225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chemeClr val="bg1"/>
                </a:solidFill>
              </a:rPr>
              <a:t>Start-ups and Exit Tickets</a:t>
            </a:r>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marL="0" indent="0" algn="ctr">
              <a:buNone/>
            </a:pPr>
            <a:r>
              <a:rPr lang="en-US" b="1" dirty="0">
                <a:solidFill>
                  <a:schemeClr val="bg1"/>
                </a:solidFill>
              </a:rPr>
              <a:t>Some important things to note:</a:t>
            </a:r>
          </a:p>
          <a:p>
            <a:r>
              <a:rPr lang="en-US" b="1" dirty="0">
                <a:solidFill>
                  <a:schemeClr val="bg1"/>
                </a:solidFill>
              </a:rPr>
              <a:t>At the top of the page </a:t>
            </a:r>
          </a:p>
          <a:p>
            <a:endParaRPr lang="en-US" b="1" dirty="0">
              <a:solidFill>
                <a:schemeClr val="bg1"/>
              </a:solidFill>
            </a:endParaRPr>
          </a:p>
          <a:p>
            <a:endParaRPr lang="en-US" b="1" dirty="0">
              <a:solidFill>
                <a:schemeClr val="bg1"/>
              </a:solidFill>
            </a:endParaRPr>
          </a:p>
          <a:p>
            <a:endParaRPr lang="en-US" b="1" dirty="0">
              <a:solidFill>
                <a:schemeClr val="bg1"/>
              </a:solidFill>
            </a:endParaRPr>
          </a:p>
          <a:p>
            <a:endParaRPr lang="en-US" b="1" dirty="0">
              <a:solidFill>
                <a:schemeClr val="bg1"/>
              </a:solidFill>
            </a:endParaRPr>
          </a:p>
          <a:p>
            <a:r>
              <a:rPr lang="en-US" b="1" dirty="0">
                <a:solidFill>
                  <a:schemeClr val="bg1"/>
                </a:solidFill>
              </a:rPr>
              <a:t>The Start-up and Exit Ticket documents for each week are DUE SUBMITTED IN GOOGLE CLASSROOM by 7:00 a.m. on the Monday of the following week.</a:t>
            </a:r>
          </a:p>
          <a:p>
            <a:r>
              <a:rPr lang="en-US" b="1" dirty="0">
                <a:solidFill>
                  <a:schemeClr val="bg1"/>
                </a:solidFill>
              </a:rPr>
              <a:t>To receive full points, each entry MUST BE NO LESS THAN FOUR COMPLETE SENTENCES (a.k.a. a PARAGRAPH).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935162"/>
            <a:ext cx="8534400" cy="1600200"/>
          </a:xfrm>
          <a:prstGeom prst="rect">
            <a:avLst/>
          </a:prstGeom>
        </p:spPr>
      </p:pic>
    </p:spTree>
    <p:extLst>
      <p:ext uri="{BB962C8B-B14F-4D97-AF65-F5344CB8AC3E}">
        <p14:creationId xmlns:p14="http://schemas.microsoft.com/office/powerpoint/2010/main" val="1939828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chemeClr val="bg1"/>
                </a:solidFill>
              </a:rPr>
              <a:t>Start-ups and Exit Tickets</a:t>
            </a:r>
          </a:p>
        </p:txBody>
      </p:sp>
      <p:sp>
        <p:nvSpPr>
          <p:cNvPr id="3" name="Content Placeholder 2"/>
          <p:cNvSpPr>
            <a:spLocks noGrp="1"/>
          </p:cNvSpPr>
          <p:nvPr>
            <p:ph idx="1"/>
          </p:nvPr>
        </p:nvSpPr>
        <p:spPr>
          <a:xfrm>
            <a:off x="457200" y="1066800"/>
            <a:ext cx="8229600" cy="5059363"/>
          </a:xfrm>
        </p:spPr>
        <p:txBody>
          <a:bodyPr>
            <a:normAutofit lnSpcReduction="10000"/>
          </a:bodyPr>
          <a:lstStyle/>
          <a:p>
            <a:pPr marL="0" indent="0" algn="ctr">
              <a:buNone/>
            </a:pPr>
            <a:r>
              <a:rPr lang="en-US" b="1" dirty="0">
                <a:solidFill>
                  <a:schemeClr val="bg1"/>
                </a:solidFill>
              </a:rPr>
              <a:t>Some important things to note:</a:t>
            </a:r>
          </a:p>
          <a:p>
            <a:r>
              <a:rPr lang="en-US" b="1" dirty="0">
                <a:solidFill>
                  <a:schemeClr val="bg1"/>
                </a:solidFill>
              </a:rPr>
              <a:t>There are two columns in the chart.</a:t>
            </a:r>
          </a:p>
          <a:p>
            <a:pPr lvl="1"/>
            <a:r>
              <a:rPr lang="en-US" b="1" dirty="0">
                <a:solidFill>
                  <a:schemeClr val="bg1"/>
                </a:solidFill>
              </a:rPr>
              <a:t>The left column is for your Start-up writing.</a:t>
            </a:r>
          </a:p>
          <a:p>
            <a:pPr lvl="1"/>
            <a:r>
              <a:rPr lang="en-US" b="1" dirty="0">
                <a:solidFill>
                  <a:schemeClr val="bg1"/>
                </a:solidFill>
              </a:rPr>
              <a:t>The right column is for your Exit Ticket writing.</a:t>
            </a:r>
          </a:p>
          <a:p>
            <a:r>
              <a:rPr lang="en-US" b="1" dirty="0">
                <a:solidFill>
                  <a:schemeClr val="bg1"/>
                </a:solidFill>
              </a:rPr>
              <a:t>There are five rows in the chart.</a:t>
            </a:r>
          </a:p>
          <a:p>
            <a:pPr lvl="1"/>
            <a:r>
              <a:rPr lang="en-US" b="1" dirty="0">
                <a:solidFill>
                  <a:schemeClr val="bg1"/>
                </a:solidFill>
              </a:rPr>
              <a:t>Each row represents a day in the week.</a:t>
            </a:r>
          </a:p>
          <a:p>
            <a:pPr lvl="1"/>
            <a:r>
              <a:rPr lang="en-US" b="1" dirty="0">
                <a:solidFill>
                  <a:schemeClr val="bg1"/>
                </a:solidFill>
              </a:rPr>
              <a:t>Row 1 = Monday, row 2 = Tuesday, etc.</a:t>
            </a:r>
          </a:p>
          <a:p>
            <a:r>
              <a:rPr lang="en-US" b="1" dirty="0">
                <a:solidFill>
                  <a:schemeClr val="bg1"/>
                </a:solidFill>
              </a:rPr>
              <a:t>There is a place for you to enter the DATE for each day’s writing. </a:t>
            </a:r>
          </a:p>
          <a:p>
            <a:pPr lvl="1"/>
            <a:r>
              <a:rPr lang="en-US" b="1" dirty="0">
                <a:solidFill>
                  <a:schemeClr val="bg1"/>
                </a:solidFill>
              </a:rPr>
              <a:t>Missing date = -2 points off that entry.</a:t>
            </a:r>
          </a:p>
        </p:txBody>
      </p:sp>
    </p:spTree>
    <p:extLst>
      <p:ext uri="{BB962C8B-B14F-4D97-AF65-F5344CB8AC3E}">
        <p14:creationId xmlns:p14="http://schemas.microsoft.com/office/powerpoint/2010/main" val="12029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chemeClr val="bg1"/>
                </a:solidFill>
              </a:rPr>
              <a:t>Start-ups and Exit Tickets</a:t>
            </a:r>
          </a:p>
        </p:txBody>
      </p:sp>
      <p:sp>
        <p:nvSpPr>
          <p:cNvPr id="3" name="Content Placeholder 2"/>
          <p:cNvSpPr>
            <a:spLocks noGrp="1"/>
          </p:cNvSpPr>
          <p:nvPr>
            <p:ph idx="1"/>
          </p:nvPr>
        </p:nvSpPr>
        <p:spPr>
          <a:xfrm>
            <a:off x="457200" y="1066800"/>
            <a:ext cx="8229600" cy="5059363"/>
          </a:xfrm>
        </p:spPr>
        <p:txBody>
          <a:bodyPr>
            <a:normAutofit/>
          </a:bodyPr>
          <a:lstStyle/>
          <a:p>
            <a:pPr marL="0" indent="0" algn="ctr">
              <a:buNone/>
            </a:pPr>
            <a:r>
              <a:rPr lang="en-US" b="1" dirty="0">
                <a:solidFill>
                  <a:schemeClr val="bg1"/>
                </a:solidFill>
              </a:rPr>
              <a:t>Some important things to note:</a:t>
            </a:r>
          </a:p>
          <a:p>
            <a:r>
              <a:rPr lang="en-US" b="1" dirty="0">
                <a:solidFill>
                  <a:schemeClr val="bg1"/>
                </a:solidFill>
              </a:rPr>
              <a:t>If there are days that we do not have an Start-up or Exit Ticket, you must WRITE IN THOSE BOXES “No Start-up” or “No Exit Ticket.”</a:t>
            </a:r>
          </a:p>
        </p:txBody>
      </p:sp>
    </p:spTree>
    <p:extLst>
      <p:ext uri="{BB962C8B-B14F-4D97-AF65-F5344CB8AC3E}">
        <p14:creationId xmlns:p14="http://schemas.microsoft.com/office/powerpoint/2010/main" val="2561252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chemeClr val="bg1"/>
                </a:solidFill>
              </a:rPr>
              <a:t>Start-ups and Exit Tickets</a:t>
            </a:r>
          </a:p>
        </p:txBody>
      </p:sp>
      <p:sp>
        <p:nvSpPr>
          <p:cNvPr id="3" name="Content Placeholder 2"/>
          <p:cNvSpPr>
            <a:spLocks noGrp="1"/>
          </p:cNvSpPr>
          <p:nvPr>
            <p:ph idx="1"/>
          </p:nvPr>
        </p:nvSpPr>
        <p:spPr>
          <a:xfrm>
            <a:off x="457200" y="1066801"/>
            <a:ext cx="8229600" cy="4724400"/>
          </a:xfrm>
        </p:spPr>
        <p:txBody>
          <a:bodyPr>
            <a:normAutofit fontScale="92500" lnSpcReduction="20000"/>
          </a:bodyPr>
          <a:lstStyle/>
          <a:p>
            <a:pPr marL="0" indent="0" algn="ctr">
              <a:buNone/>
            </a:pPr>
            <a:r>
              <a:rPr lang="en-US" b="1" dirty="0">
                <a:solidFill>
                  <a:schemeClr val="bg1"/>
                </a:solidFill>
              </a:rPr>
              <a:t>*** CRITICAL NOTE ***</a:t>
            </a:r>
          </a:p>
          <a:p>
            <a:pPr marL="0" indent="0" algn="ctr">
              <a:buNone/>
            </a:pPr>
            <a:r>
              <a:rPr lang="en-US" b="1" dirty="0">
                <a:solidFill>
                  <a:schemeClr val="bg1"/>
                </a:solidFill>
              </a:rPr>
              <a:t>At the end of every day, I will ensure that the </a:t>
            </a:r>
            <a:r>
              <a:rPr lang="en-US" b="1" dirty="0" err="1">
                <a:solidFill>
                  <a:schemeClr val="bg1"/>
                </a:solidFill>
              </a:rPr>
              <a:t>powerpoint</a:t>
            </a:r>
            <a:r>
              <a:rPr lang="en-US" b="1" dirty="0">
                <a:solidFill>
                  <a:schemeClr val="bg1"/>
                </a:solidFill>
              </a:rPr>
              <a:t> used for that day’s class is uploaded to my website. </a:t>
            </a:r>
          </a:p>
          <a:p>
            <a:pPr marL="0" indent="0" algn="ctr">
              <a:buNone/>
            </a:pPr>
            <a:r>
              <a:rPr lang="en-US" b="1" dirty="0">
                <a:solidFill>
                  <a:schemeClr val="bg1"/>
                </a:solidFill>
              </a:rPr>
              <a:t>That means that YOUR ABSENCE FROM CLASS IS NOT AN ACCEPTABLE EXCUSE FOR FAILING TO COMPLETE START-UPS AND EXIT TICKETS!</a:t>
            </a:r>
          </a:p>
          <a:p>
            <a:pPr marL="0" indent="0" algn="ctr">
              <a:buNone/>
            </a:pPr>
            <a:r>
              <a:rPr lang="en-US" b="1" dirty="0">
                <a:solidFill>
                  <a:schemeClr val="bg1"/>
                </a:solidFill>
              </a:rPr>
              <a:t>If you are absent for any reason, IT IS YOUR RESPONSIBILITY to visit my website and find the Start-up and Exit Ticket prompts and complete them as part of your HOMEWORK!</a:t>
            </a:r>
          </a:p>
        </p:txBody>
      </p:sp>
    </p:spTree>
    <p:extLst>
      <p:ext uri="{BB962C8B-B14F-4D97-AF65-F5344CB8AC3E}">
        <p14:creationId xmlns:p14="http://schemas.microsoft.com/office/powerpoint/2010/main" val="86706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1" y="152400"/>
            <a:ext cx="8686800" cy="2832990"/>
          </a:xfrm>
          <a:prstGeom prst="rect">
            <a:avLst/>
          </a:prstGeom>
          <a:noFill/>
        </p:spPr>
        <p:txBody>
          <a:bodyPr wrap="square" lIns="77633" tIns="38816" rIns="77633" bIns="38816" rtlCol="0">
            <a:spAutoFit/>
          </a:bodyPr>
          <a:lstStyle/>
          <a:p>
            <a:pPr algn="ctr"/>
            <a:r>
              <a:rPr lang="en-US" sz="2700" b="1" u="sng" dirty="0">
                <a:solidFill>
                  <a:schemeClr val="bg1"/>
                </a:solidFill>
              </a:rPr>
              <a:t>Classroom Vocabulary</a:t>
            </a:r>
          </a:p>
          <a:p>
            <a:endParaRPr lang="en-US" sz="1700" b="1" u="sng" dirty="0">
              <a:solidFill>
                <a:schemeClr val="bg1"/>
              </a:solidFill>
            </a:endParaRPr>
          </a:p>
          <a:p>
            <a:r>
              <a:rPr lang="en-US" sz="2700" b="1" dirty="0">
                <a:solidFill>
                  <a:schemeClr val="bg1"/>
                </a:solidFill>
              </a:rPr>
              <a:t>Quad – Yourself and the 2 or 3 people with desks which touch yours.</a:t>
            </a:r>
          </a:p>
          <a:p>
            <a:endParaRPr lang="en-US" sz="2700" b="1" dirty="0">
              <a:solidFill>
                <a:schemeClr val="bg1"/>
              </a:solidFill>
            </a:endParaRPr>
          </a:p>
          <a:p>
            <a:endParaRPr lang="en-US" sz="2700" b="1" dirty="0">
              <a:solidFill>
                <a:schemeClr val="bg1"/>
              </a:solidFill>
            </a:endParaRPr>
          </a:p>
          <a:p>
            <a:endParaRPr lang="en-US" sz="2700" b="1" dirty="0">
              <a:solidFill>
                <a:schemeClr val="bg1"/>
              </a:solidFill>
            </a:endParaRPr>
          </a:p>
        </p:txBody>
      </p:sp>
      <p:sp>
        <p:nvSpPr>
          <p:cNvPr id="4" name="Rectangle 3"/>
          <p:cNvSpPr/>
          <p:nvPr/>
        </p:nvSpPr>
        <p:spPr>
          <a:xfrm>
            <a:off x="2590799" y="3241576"/>
            <a:ext cx="1946209" cy="1955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77633" tIns="38816" rIns="77633" bIns="38816" rtlCol="0" anchor="ctr"/>
          <a:lstStyle/>
          <a:p>
            <a:pPr algn="ctr"/>
            <a:r>
              <a:rPr lang="en-US" dirty="0"/>
              <a:t>1</a:t>
            </a:r>
          </a:p>
        </p:txBody>
      </p:sp>
      <p:sp>
        <p:nvSpPr>
          <p:cNvPr id="7" name="Rectangle 6"/>
          <p:cNvSpPr/>
          <p:nvPr/>
        </p:nvSpPr>
        <p:spPr>
          <a:xfrm>
            <a:off x="2730970" y="1371600"/>
            <a:ext cx="1805103" cy="1869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77633" tIns="38816" rIns="77633" bIns="38816" rtlCol="0" anchor="ctr"/>
          <a:lstStyle/>
          <a:p>
            <a:pPr algn="ctr"/>
            <a:r>
              <a:rPr lang="en-US" dirty="0"/>
              <a:t>3</a:t>
            </a:r>
          </a:p>
        </p:txBody>
      </p:sp>
      <p:sp>
        <p:nvSpPr>
          <p:cNvPr id="8" name="Rectangle 7"/>
          <p:cNvSpPr/>
          <p:nvPr/>
        </p:nvSpPr>
        <p:spPr>
          <a:xfrm>
            <a:off x="4572001" y="3241577"/>
            <a:ext cx="1911218" cy="1955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77633" tIns="38816" rIns="77633" bIns="38816" rtlCol="0" anchor="ctr"/>
          <a:lstStyle/>
          <a:p>
            <a:pPr algn="ctr"/>
            <a:r>
              <a:rPr lang="en-US" dirty="0"/>
              <a:t>2</a:t>
            </a:r>
          </a:p>
        </p:txBody>
      </p:sp>
      <p:sp>
        <p:nvSpPr>
          <p:cNvPr id="6" name="Rectangle 5">
            <a:extLst>
              <a:ext uri="{FF2B5EF4-FFF2-40B4-BE49-F238E27FC236}">
                <a16:creationId xmlns:a16="http://schemas.microsoft.com/office/drawing/2014/main" xmlns="" id="{C745E730-C4E2-41E8-AD4F-ED5CC80B491A}"/>
              </a:ext>
            </a:extLst>
          </p:cNvPr>
          <p:cNvSpPr/>
          <p:nvPr/>
        </p:nvSpPr>
        <p:spPr>
          <a:xfrm>
            <a:off x="4536073" y="1371600"/>
            <a:ext cx="1805103" cy="1869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77633" tIns="38816" rIns="77633" bIns="38816" rtlCol="0" anchor="ctr"/>
          <a:lstStyle/>
          <a:p>
            <a:pPr algn="ctr"/>
            <a:r>
              <a:rPr lang="en-US" dirty="0"/>
              <a:t>4</a:t>
            </a:r>
          </a:p>
        </p:txBody>
      </p:sp>
    </p:spTree>
    <p:extLst>
      <p:ext uri="{BB962C8B-B14F-4D97-AF65-F5344CB8AC3E}">
        <p14:creationId xmlns:p14="http://schemas.microsoft.com/office/powerpoint/2010/main" val="254199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60 Second Speeches</a:t>
            </a:r>
          </a:p>
        </p:txBody>
      </p:sp>
      <p:sp>
        <p:nvSpPr>
          <p:cNvPr id="3" name="Content Placeholder 2"/>
          <p:cNvSpPr>
            <a:spLocks noGrp="1"/>
          </p:cNvSpPr>
          <p:nvPr>
            <p:ph idx="1"/>
          </p:nvPr>
        </p:nvSpPr>
        <p:spPr>
          <a:xfrm>
            <a:off x="454090" y="1219200"/>
            <a:ext cx="8229600" cy="4800600"/>
          </a:xfrm>
        </p:spPr>
        <p:txBody>
          <a:bodyPr>
            <a:normAutofit fontScale="92500" lnSpcReduction="10000"/>
          </a:bodyPr>
          <a:lstStyle/>
          <a:p>
            <a:r>
              <a:rPr lang="en-US" b="1" dirty="0">
                <a:solidFill>
                  <a:schemeClr val="bg1"/>
                </a:solidFill>
              </a:rPr>
              <a:t>You will be called at random to present your speech. </a:t>
            </a:r>
          </a:p>
          <a:p>
            <a:r>
              <a:rPr lang="en-US" b="1" dirty="0">
                <a:solidFill>
                  <a:schemeClr val="bg1"/>
                </a:solidFill>
              </a:rPr>
              <a:t>I will take volunteers, if there are any, who would like to get it over with.</a:t>
            </a:r>
          </a:p>
          <a:p>
            <a:r>
              <a:rPr lang="en-US" b="1" dirty="0">
                <a:solidFill>
                  <a:schemeClr val="bg1"/>
                </a:solidFill>
              </a:rPr>
              <a:t>Remember that I need your outline before you present.</a:t>
            </a:r>
          </a:p>
          <a:p>
            <a:r>
              <a:rPr lang="en-US" b="1" dirty="0">
                <a:solidFill>
                  <a:schemeClr val="bg1"/>
                </a:solidFill>
              </a:rPr>
              <a:t>Speak loudly and clearly enough for the whole room to hear you!</a:t>
            </a:r>
          </a:p>
          <a:p>
            <a:r>
              <a:rPr lang="en-US" b="1" dirty="0">
                <a:solidFill>
                  <a:schemeClr val="bg1"/>
                </a:solidFill>
              </a:rPr>
              <a:t>I will try to signal you when you are about 10 seconds from the one minute mark.</a:t>
            </a:r>
          </a:p>
        </p:txBody>
      </p:sp>
    </p:spTree>
    <p:extLst>
      <p:ext uri="{BB962C8B-B14F-4D97-AF65-F5344CB8AC3E}">
        <p14:creationId xmlns:p14="http://schemas.microsoft.com/office/powerpoint/2010/main" val="33189558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60 Second Speeches</a:t>
            </a:r>
          </a:p>
        </p:txBody>
      </p:sp>
      <p:sp>
        <p:nvSpPr>
          <p:cNvPr id="3" name="Content Placeholder 2"/>
          <p:cNvSpPr>
            <a:spLocks noGrp="1"/>
          </p:cNvSpPr>
          <p:nvPr>
            <p:ph idx="1"/>
          </p:nvPr>
        </p:nvSpPr>
        <p:spPr>
          <a:xfrm>
            <a:off x="454090" y="1219200"/>
            <a:ext cx="8229600" cy="4800600"/>
          </a:xfrm>
        </p:spPr>
        <p:txBody>
          <a:bodyPr>
            <a:normAutofit/>
          </a:bodyPr>
          <a:lstStyle/>
          <a:p>
            <a:pPr marL="0" indent="0" algn="ctr">
              <a:buNone/>
            </a:pPr>
            <a:r>
              <a:rPr lang="en-US" b="1" u="sng" dirty="0">
                <a:solidFill>
                  <a:schemeClr val="bg1"/>
                </a:solidFill>
              </a:rPr>
              <a:t>Listening</a:t>
            </a:r>
          </a:p>
          <a:p>
            <a:r>
              <a:rPr lang="en-US" b="1" dirty="0">
                <a:solidFill>
                  <a:schemeClr val="bg1"/>
                </a:solidFill>
              </a:rPr>
              <a:t>For those NOT speaking, you also have an assignment.</a:t>
            </a:r>
          </a:p>
          <a:p>
            <a:r>
              <a:rPr lang="en-US" b="1" dirty="0">
                <a:solidFill>
                  <a:schemeClr val="bg1"/>
                </a:solidFill>
              </a:rPr>
              <a:t>You will be LISTENING and taking down a few simple notes while your classmates are delivering their speeches.</a:t>
            </a:r>
          </a:p>
          <a:p>
            <a:r>
              <a:rPr lang="en-US" b="1" dirty="0">
                <a:solidFill>
                  <a:schemeClr val="bg1"/>
                </a:solidFill>
              </a:rPr>
              <a:t>You are only required to do this for THREE people who get up to speak.</a:t>
            </a:r>
          </a:p>
        </p:txBody>
      </p:sp>
    </p:spTree>
    <p:extLst>
      <p:ext uri="{BB962C8B-B14F-4D97-AF65-F5344CB8AC3E}">
        <p14:creationId xmlns:p14="http://schemas.microsoft.com/office/powerpoint/2010/main" val="14674199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60 Second Speeches</a:t>
            </a:r>
          </a:p>
        </p:txBody>
      </p:sp>
      <p:sp>
        <p:nvSpPr>
          <p:cNvPr id="3" name="Content Placeholder 2"/>
          <p:cNvSpPr>
            <a:spLocks noGrp="1"/>
          </p:cNvSpPr>
          <p:nvPr>
            <p:ph idx="1"/>
          </p:nvPr>
        </p:nvSpPr>
        <p:spPr>
          <a:xfrm>
            <a:off x="454090" y="1219200"/>
            <a:ext cx="8229600" cy="4800600"/>
          </a:xfrm>
        </p:spPr>
        <p:txBody>
          <a:bodyPr>
            <a:normAutofit/>
          </a:bodyPr>
          <a:lstStyle/>
          <a:p>
            <a:pPr marL="0" indent="0" algn="ctr">
              <a:buNone/>
            </a:pPr>
            <a:r>
              <a:rPr lang="en-US" b="1" u="sng" dirty="0">
                <a:solidFill>
                  <a:schemeClr val="bg1"/>
                </a:solidFill>
              </a:rPr>
              <a:t>Listening</a:t>
            </a:r>
          </a:p>
          <a:p>
            <a:pPr marL="0" indent="0" algn="ctr">
              <a:buNone/>
            </a:pPr>
            <a:endParaRPr lang="en-US" b="1" u="sng" dirty="0">
              <a:solidFill>
                <a:schemeClr val="bg1"/>
              </a:solidFill>
            </a:endParaRPr>
          </a:p>
        </p:txBody>
      </p:sp>
      <p:pic>
        <p:nvPicPr>
          <p:cNvPr id="6" name="Picture 5" descr="A screenshot of a social media post&#10;&#10;Description automatically generated">
            <a:extLst>
              <a:ext uri="{FF2B5EF4-FFF2-40B4-BE49-F238E27FC236}">
                <a16:creationId xmlns:a16="http://schemas.microsoft.com/office/drawing/2014/main" xmlns="" id="{12261D6A-F940-4054-87AB-B154531C0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752600"/>
            <a:ext cx="8839200" cy="4953000"/>
          </a:xfrm>
          <a:prstGeom prst="rect">
            <a:avLst/>
          </a:prstGeom>
        </p:spPr>
      </p:pic>
    </p:spTree>
    <p:extLst>
      <p:ext uri="{BB962C8B-B14F-4D97-AF65-F5344CB8AC3E}">
        <p14:creationId xmlns:p14="http://schemas.microsoft.com/office/powerpoint/2010/main" val="33972550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b="1" dirty="0">
                <a:solidFill>
                  <a:schemeClr val="bg1"/>
                </a:solidFill>
              </a:rPr>
              <a:t>Exit Ticket</a:t>
            </a:r>
          </a:p>
        </p:txBody>
      </p:sp>
      <p:sp>
        <p:nvSpPr>
          <p:cNvPr id="3" name="Content Placeholder 2"/>
          <p:cNvSpPr>
            <a:spLocks noGrp="1"/>
          </p:cNvSpPr>
          <p:nvPr>
            <p:ph idx="1"/>
          </p:nvPr>
        </p:nvSpPr>
        <p:spPr>
          <a:xfrm>
            <a:off x="228600" y="1219200"/>
            <a:ext cx="8458200" cy="4906963"/>
          </a:xfrm>
        </p:spPr>
        <p:txBody>
          <a:bodyPr>
            <a:normAutofit/>
          </a:bodyPr>
          <a:lstStyle/>
          <a:p>
            <a:pPr marL="0" indent="0" algn="ctr">
              <a:buNone/>
            </a:pPr>
            <a:r>
              <a:rPr lang="en-US" sz="2400" b="1" dirty="0">
                <a:solidFill>
                  <a:schemeClr val="bg1"/>
                </a:solidFill>
              </a:rPr>
              <a:t>In your Exit Ticket chart for today, write about the following:</a:t>
            </a:r>
          </a:p>
          <a:p>
            <a:pPr marL="0" indent="0" algn="ctr">
              <a:buNone/>
            </a:pPr>
            <a:endParaRPr lang="en-US" sz="2400" b="1" dirty="0">
              <a:solidFill>
                <a:schemeClr val="bg1"/>
              </a:solidFill>
            </a:endParaRPr>
          </a:p>
          <a:p>
            <a:pPr marL="0" indent="0" algn="ctr">
              <a:buNone/>
            </a:pPr>
            <a:r>
              <a:rPr lang="en-US" sz="2800" b="1" dirty="0">
                <a:solidFill>
                  <a:schemeClr val="bg1"/>
                </a:solidFill>
              </a:rPr>
              <a:t>What was one interesting fact that you learned about a classmate today? Why did that particular thing stand out to you? </a:t>
            </a:r>
          </a:p>
          <a:p>
            <a:pPr marL="0" indent="0" algn="ctr">
              <a:buNone/>
            </a:pPr>
            <a:r>
              <a:rPr lang="en-US" sz="2800" b="1" dirty="0">
                <a:solidFill>
                  <a:schemeClr val="bg1"/>
                </a:solidFill>
              </a:rPr>
              <a:t>What is one thing you hope that your fellow classmates learned (or will learn tomorrow) about you?</a:t>
            </a:r>
          </a:p>
        </p:txBody>
      </p:sp>
      <p:sp>
        <p:nvSpPr>
          <p:cNvPr id="4" name="TextBox 3"/>
          <p:cNvSpPr txBox="1"/>
          <p:nvPr/>
        </p:nvSpPr>
        <p:spPr>
          <a:xfrm>
            <a:off x="7239000" y="661472"/>
            <a:ext cx="1234440" cy="369332"/>
          </a:xfrm>
          <a:prstGeom prst="rect">
            <a:avLst/>
          </a:prstGeom>
          <a:noFill/>
        </p:spPr>
        <p:txBody>
          <a:bodyPr wrap="square" rtlCol="0">
            <a:spAutoFit/>
          </a:bodyPr>
          <a:lstStyle/>
          <a:p>
            <a:r>
              <a:rPr lang="en-US" b="1" dirty="0">
                <a:solidFill>
                  <a:schemeClr val="bg1"/>
                </a:solidFill>
              </a:rPr>
              <a:t>8/15/19</a:t>
            </a:r>
          </a:p>
        </p:txBody>
      </p:sp>
    </p:spTree>
    <p:extLst>
      <p:ext uri="{BB962C8B-B14F-4D97-AF65-F5344CB8AC3E}">
        <p14:creationId xmlns:p14="http://schemas.microsoft.com/office/powerpoint/2010/main" val="123634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382" y="305771"/>
            <a:ext cx="6248400" cy="1143000"/>
          </a:xfrm>
        </p:spPr>
        <p:txBody>
          <a:bodyPr/>
          <a:lstStyle/>
          <a:p>
            <a:r>
              <a:rPr lang="en-US" b="1" dirty="0">
                <a:solidFill>
                  <a:schemeClr val="bg1"/>
                </a:solidFill>
              </a:rPr>
              <a:t>Start-Up - Discussion</a:t>
            </a:r>
          </a:p>
        </p:txBody>
      </p:sp>
      <p:sp>
        <p:nvSpPr>
          <p:cNvPr id="3" name="Content Placeholder 2"/>
          <p:cNvSpPr>
            <a:spLocks noGrp="1"/>
          </p:cNvSpPr>
          <p:nvPr>
            <p:ph idx="1"/>
          </p:nvPr>
        </p:nvSpPr>
        <p:spPr>
          <a:xfrm>
            <a:off x="228600" y="1219200"/>
            <a:ext cx="8458200" cy="4648200"/>
          </a:xfrm>
        </p:spPr>
        <p:txBody>
          <a:bodyPr>
            <a:normAutofit/>
          </a:bodyPr>
          <a:lstStyle/>
          <a:p>
            <a:pPr marL="0" indent="0" algn="ctr">
              <a:buNone/>
            </a:pPr>
            <a:r>
              <a:rPr lang="en-US" sz="2400" b="1" dirty="0">
                <a:solidFill>
                  <a:schemeClr val="bg1"/>
                </a:solidFill>
              </a:rPr>
              <a:t>In your TRIADS, discuss the following:</a:t>
            </a:r>
          </a:p>
          <a:p>
            <a:pPr marL="0" indent="0" algn="ctr">
              <a:buNone/>
            </a:pPr>
            <a:r>
              <a:rPr lang="en-US" sz="3000" b="1" dirty="0">
                <a:solidFill>
                  <a:schemeClr val="bg1"/>
                </a:solidFill>
              </a:rPr>
              <a:t>Which is easier for you: speaking to a group of 35 or speaking to a group of 3?</a:t>
            </a:r>
          </a:p>
          <a:p>
            <a:pPr marL="0" indent="0" algn="ctr">
              <a:buNone/>
            </a:pPr>
            <a:r>
              <a:rPr lang="en-US" sz="3000" b="1" dirty="0">
                <a:solidFill>
                  <a:schemeClr val="bg1"/>
                </a:solidFill>
              </a:rPr>
              <a:t>What is it that makes the difference?</a:t>
            </a:r>
          </a:p>
          <a:p>
            <a:pPr marL="0" indent="0" algn="ctr">
              <a:buNone/>
            </a:pPr>
            <a:r>
              <a:rPr lang="en-US" sz="3000" b="1" dirty="0">
                <a:solidFill>
                  <a:schemeClr val="bg1"/>
                </a:solidFill>
              </a:rPr>
              <a:t>Why is one easier than the other?</a:t>
            </a:r>
          </a:p>
          <a:p>
            <a:pPr marL="0" indent="0" algn="ctr">
              <a:buNone/>
            </a:pPr>
            <a:endParaRPr lang="en-US" sz="3000" b="1" dirty="0">
              <a:solidFill>
                <a:schemeClr val="bg1"/>
              </a:solidFill>
            </a:endParaRPr>
          </a:p>
          <a:p>
            <a:pPr marL="0" indent="0" algn="ctr">
              <a:buNone/>
            </a:pPr>
            <a:endParaRPr lang="en-US" sz="3000" b="1" dirty="0">
              <a:solidFill>
                <a:schemeClr val="bg1"/>
              </a:solidFill>
            </a:endParaRPr>
          </a:p>
          <a:p>
            <a:pPr marL="0" indent="0" algn="ctr">
              <a:buNone/>
            </a:pPr>
            <a:r>
              <a:rPr lang="en-US" sz="2400" b="1" dirty="0">
                <a:solidFill>
                  <a:schemeClr val="bg1"/>
                </a:solidFill>
              </a:rPr>
              <a:t>Be prepared to share!</a:t>
            </a:r>
          </a:p>
        </p:txBody>
      </p:sp>
      <p:sp>
        <p:nvSpPr>
          <p:cNvPr id="4" name="TextBox 3"/>
          <p:cNvSpPr txBox="1"/>
          <p:nvPr/>
        </p:nvSpPr>
        <p:spPr>
          <a:xfrm>
            <a:off x="7513782" y="692605"/>
            <a:ext cx="1371600" cy="369332"/>
          </a:xfrm>
          <a:prstGeom prst="rect">
            <a:avLst/>
          </a:prstGeom>
          <a:noFill/>
        </p:spPr>
        <p:txBody>
          <a:bodyPr wrap="square" rtlCol="0">
            <a:spAutoFit/>
          </a:bodyPr>
          <a:lstStyle/>
          <a:p>
            <a:pPr algn="ctr"/>
            <a:r>
              <a:rPr lang="en-US" b="1" dirty="0">
                <a:solidFill>
                  <a:schemeClr val="bg1"/>
                </a:solidFill>
              </a:rPr>
              <a:t>8/16/19</a:t>
            </a:r>
          </a:p>
        </p:txBody>
      </p:sp>
    </p:spTree>
    <p:extLst>
      <p:ext uri="{BB962C8B-B14F-4D97-AF65-F5344CB8AC3E}">
        <p14:creationId xmlns:p14="http://schemas.microsoft.com/office/powerpoint/2010/main" val="80479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60 Second Speeches</a:t>
            </a:r>
          </a:p>
        </p:txBody>
      </p:sp>
      <p:sp>
        <p:nvSpPr>
          <p:cNvPr id="3" name="Content Placeholder 2"/>
          <p:cNvSpPr>
            <a:spLocks noGrp="1"/>
          </p:cNvSpPr>
          <p:nvPr>
            <p:ph idx="1"/>
          </p:nvPr>
        </p:nvSpPr>
        <p:spPr>
          <a:xfrm>
            <a:off x="454090" y="1219200"/>
            <a:ext cx="8229600" cy="4800600"/>
          </a:xfrm>
        </p:spPr>
        <p:txBody>
          <a:bodyPr>
            <a:normAutofit fontScale="92500" lnSpcReduction="10000"/>
          </a:bodyPr>
          <a:lstStyle/>
          <a:p>
            <a:r>
              <a:rPr lang="en-US" b="1" dirty="0">
                <a:solidFill>
                  <a:schemeClr val="bg1"/>
                </a:solidFill>
              </a:rPr>
              <a:t>You will be called at random to present your speech. </a:t>
            </a:r>
          </a:p>
          <a:p>
            <a:r>
              <a:rPr lang="en-US" b="1" dirty="0">
                <a:solidFill>
                  <a:schemeClr val="bg1"/>
                </a:solidFill>
              </a:rPr>
              <a:t>I will take volunteers, if there are any, who would like to get it over with.</a:t>
            </a:r>
          </a:p>
          <a:p>
            <a:r>
              <a:rPr lang="en-US" b="1" dirty="0">
                <a:solidFill>
                  <a:schemeClr val="bg1"/>
                </a:solidFill>
              </a:rPr>
              <a:t>Remember that I need your outline before you present.</a:t>
            </a:r>
          </a:p>
          <a:p>
            <a:r>
              <a:rPr lang="en-US" b="1" dirty="0">
                <a:solidFill>
                  <a:schemeClr val="bg1"/>
                </a:solidFill>
              </a:rPr>
              <a:t>Speak loudly and clearly enough for the whole room to hear you!</a:t>
            </a:r>
          </a:p>
          <a:p>
            <a:r>
              <a:rPr lang="en-US" b="1" dirty="0">
                <a:solidFill>
                  <a:schemeClr val="bg1"/>
                </a:solidFill>
              </a:rPr>
              <a:t>I will try to signal you when you are about 10 seconds from the one minute mark.</a:t>
            </a:r>
          </a:p>
        </p:txBody>
      </p:sp>
    </p:spTree>
    <p:extLst>
      <p:ext uri="{BB962C8B-B14F-4D97-AF65-F5344CB8AC3E}">
        <p14:creationId xmlns:p14="http://schemas.microsoft.com/office/powerpoint/2010/main" val="3001075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60 Second Speeches</a:t>
            </a:r>
          </a:p>
        </p:txBody>
      </p:sp>
      <p:sp>
        <p:nvSpPr>
          <p:cNvPr id="3" name="Content Placeholder 2"/>
          <p:cNvSpPr>
            <a:spLocks noGrp="1"/>
          </p:cNvSpPr>
          <p:nvPr>
            <p:ph idx="1"/>
          </p:nvPr>
        </p:nvSpPr>
        <p:spPr>
          <a:xfrm>
            <a:off x="454090" y="1219200"/>
            <a:ext cx="8229600" cy="4800600"/>
          </a:xfrm>
        </p:spPr>
        <p:txBody>
          <a:bodyPr>
            <a:normAutofit/>
          </a:bodyPr>
          <a:lstStyle/>
          <a:p>
            <a:pPr marL="0" indent="0" algn="ctr">
              <a:buNone/>
            </a:pPr>
            <a:r>
              <a:rPr lang="en-US" b="1" u="sng" dirty="0">
                <a:solidFill>
                  <a:schemeClr val="bg1"/>
                </a:solidFill>
              </a:rPr>
              <a:t>Listening</a:t>
            </a:r>
          </a:p>
          <a:p>
            <a:pPr marL="0" indent="0" algn="ctr">
              <a:buNone/>
            </a:pPr>
            <a:endParaRPr lang="en-US" b="1" u="sng" dirty="0">
              <a:solidFill>
                <a:schemeClr val="bg1"/>
              </a:solidFill>
            </a:endParaRPr>
          </a:p>
        </p:txBody>
      </p:sp>
      <p:pic>
        <p:nvPicPr>
          <p:cNvPr id="6" name="Picture 5" descr="A screenshot of a social media post&#10;&#10;Description automatically generated">
            <a:extLst>
              <a:ext uri="{FF2B5EF4-FFF2-40B4-BE49-F238E27FC236}">
                <a16:creationId xmlns:a16="http://schemas.microsoft.com/office/drawing/2014/main" xmlns="" id="{12261D6A-F940-4054-87AB-B154531C0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752600"/>
            <a:ext cx="8839200" cy="4953000"/>
          </a:xfrm>
          <a:prstGeom prst="rect">
            <a:avLst/>
          </a:prstGeom>
        </p:spPr>
      </p:pic>
    </p:spTree>
    <p:extLst>
      <p:ext uri="{BB962C8B-B14F-4D97-AF65-F5344CB8AC3E}">
        <p14:creationId xmlns:p14="http://schemas.microsoft.com/office/powerpoint/2010/main" val="22042922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US" b="1" dirty="0">
                <a:solidFill>
                  <a:schemeClr val="bg1"/>
                </a:solidFill>
              </a:rPr>
              <a:t>Exit Ticket</a:t>
            </a:r>
          </a:p>
        </p:txBody>
      </p:sp>
      <p:sp>
        <p:nvSpPr>
          <p:cNvPr id="3" name="Content Placeholder 2"/>
          <p:cNvSpPr>
            <a:spLocks noGrp="1"/>
          </p:cNvSpPr>
          <p:nvPr>
            <p:ph idx="1"/>
          </p:nvPr>
        </p:nvSpPr>
        <p:spPr>
          <a:xfrm>
            <a:off x="228600" y="1219200"/>
            <a:ext cx="8458200" cy="4906963"/>
          </a:xfrm>
        </p:spPr>
        <p:txBody>
          <a:bodyPr>
            <a:normAutofit/>
          </a:bodyPr>
          <a:lstStyle/>
          <a:p>
            <a:pPr marL="0" indent="0" algn="ctr">
              <a:buNone/>
            </a:pPr>
            <a:r>
              <a:rPr lang="en-US" sz="2400" b="1" dirty="0">
                <a:solidFill>
                  <a:schemeClr val="bg1"/>
                </a:solidFill>
              </a:rPr>
              <a:t>In your Exit Ticket chart for today, write about the following:</a:t>
            </a:r>
          </a:p>
          <a:p>
            <a:pPr marL="0" indent="0" algn="ctr">
              <a:buNone/>
            </a:pPr>
            <a:endParaRPr lang="en-US" sz="2400" b="1" dirty="0">
              <a:solidFill>
                <a:schemeClr val="bg1"/>
              </a:solidFill>
            </a:endParaRPr>
          </a:p>
          <a:p>
            <a:pPr marL="0" indent="0" algn="ctr">
              <a:buNone/>
            </a:pPr>
            <a:r>
              <a:rPr lang="en-US" sz="2800" b="1" dirty="0">
                <a:solidFill>
                  <a:schemeClr val="bg1"/>
                </a:solidFill>
              </a:rPr>
              <a:t>What was one interesting fact that you learned about a classmate today? Why did that particular thing stand out to you? </a:t>
            </a:r>
          </a:p>
          <a:p>
            <a:pPr marL="0" indent="0" algn="ctr">
              <a:buNone/>
            </a:pPr>
            <a:r>
              <a:rPr lang="en-US" sz="2800" b="1" dirty="0">
                <a:solidFill>
                  <a:schemeClr val="bg1"/>
                </a:solidFill>
              </a:rPr>
              <a:t>What is one thing you heard that you wish you could find out more about?</a:t>
            </a:r>
          </a:p>
        </p:txBody>
      </p:sp>
      <p:sp>
        <p:nvSpPr>
          <p:cNvPr id="4" name="TextBox 3"/>
          <p:cNvSpPr txBox="1"/>
          <p:nvPr/>
        </p:nvSpPr>
        <p:spPr>
          <a:xfrm>
            <a:off x="7239000" y="661472"/>
            <a:ext cx="1234440" cy="369332"/>
          </a:xfrm>
          <a:prstGeom prst="rect">
            <a:avLst/>
          </a:prstGeom>
          <a:noFill/>
        </p:spPr>
        <p:txBody>
          <a:bodyPr wrap="square" rtlCol="0">
            <a:spAutoFit/>
          </a:bodyPr>
          <a:lstStyle/>
          <a:p>
            <a:r>
              <a:rPr lang="en-US" b="1" dirty="0">
                <a:solidFill>
                  <a:schemeClr val="bg1"/>
                </a:solidFill>
              </a:rPr>
              <a:t>8/16/19</a:t>
            </a:r>
          </a:p>
        </p:txBody>
      </p:sp>
    </p:spTree>
    <p:extLst>
      <p:ext uri="{BB962C8B-B14F-4D97-AF65-F5344CB8AC3E}">
        <p14:creationId xmlns:p14="http://schemas.microsoft.com/office/powerpoint/2010/main" val="62976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60947"/>
            <a:ext cx="8671560" cy="2986879"/>
          </a:xfrm>
          <a:prstGeom prst="rect">
            <a:avLst/>
          </a:prstGeom>
        </p:spPr>
        <p:txBody>
          <a:bodyPr wrap="square" lIns="77633" tIns="38816" rIns="77633" bIns="38816">
            <a:spAutoFit/>
          </a:bodyPr>
          <a:lstStyle/>
          <a:p>
            <a:pPr algn="ctr"/>
            <a:r>
              <a:rPr lang="en-US" sz="2700" b="1" u="sng" dirty="0">
                <a:solidFill>
                  <a:schemeClr val="bg1"/>
                </a:solidFill>
              </a:rPr>
              <a:t>Classroom Vocabulary (Cont.)</a:t>
            </a:r>
          </a:p>
          <a:p>
            <a:endParaRPr lang="en-US" sz="2700" b="1" i="1" dirty="0">
              <a:solidFill>
                <a:schemeClr val="bg1"/>
              </a:solidFill>
              <a:latin typeface="Comic Sans MS - 16"/>
            </a:endParaRPr>
          </a:p>
          <a:p>
            <a:r>
              <a:rPr lang="en-US" sz="2700" b="1" dirty="0">
                <a:solidFill>
                  <a:schemeClr val="bg1"/>
                </a:solidFill>
                <a:latin typeface="Comic Sans MS - 16"/>
              </a:rPr>
              <a:t>The 4 L’s: </a:t>
            </a:r>
          </a:p>
          <a:p>
            <a:r>
              <a:rPr lang="en-US" sz="2700" b="1" dirty="0">
                <a:solidFill>
                  <a:schemeClr val="bg1"/>
                </a:solidFill>
                <a:latin typeface="Comic Sans MS - 16"/>
              </a:rPr>
              <a:t>	- Look at your partner’s eyes. </a:t>
            </a:r>
          </a:p>
          <a:p>
            <a:r>
              <a:rPr lang="en-US" sz="2700" b="1" dirty="0">
                <a:solidFill>
                  <a:schemeClr val="bg1"/>
                </a:solidFill>
                <a:latin typeface="Comic Sans MS - 16"/>
              </a:rPr>
              <a:t>	- Lean toward your partner.</a:t>
            </a:r>
          </a:p>
          <a:p>
            <a:r>
              <a:rPr lang="en-US" sz="2700" b="1" dirty="0">
                <a:solidFill>
                  <a:schemeClr val="bg1"/>
                </a:solidFill>
                <a:latin typeface="Comic Sans MS - 16"/>
              </a:rPr>
              <a:t>	- Lower your voice.</a:t>
            </a:r>
          </a:p>
          <a:p>
            <a:r>
              <a:rPr lang="en-US" sz="2700" b="1" dirty="0">
                <a:solidFill>
                  <a:schemeClr val="bg1"/>
                </a:solidFill>
                <a:latin typeface="Comic Sans MS - 16"/>
              </a:rPr>
              <a:t>	- Listen attentively.</a:t>
            </a:r>
          </a:p>
        </p:txBody>
      </p:sp>
    </p:spTree>
    <p:extLst>
      <p:ext uri="{BB962C8B-B14F-4D97-AF65-F5344CB8AC3E}">
        <p14:creationId xmlns:p14="http://schemas.microsoft.com/office/powerpoint/2010/main" val="263879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en-US" b="1" dirty="0">
                <a:solidFill>
                  <a:schemeClr val="bg1"/>
                </a:solidFill>
              </a:rPr>
              <a:t>60 Second Speeches</a:t>
            </a:r>
          </a:p>
        </p:txBody>
      </p:sp>
      <p:sp>
        <p:nvSpPr>
          <p:cNvPr id="3" name="Content Placeholder 2"/>
          <p:cNvSpPr>
            <a:spLocks noGrp="1"/>
          </p:cNvSpPr>
          <p:nvPr>
            <p:ph idx="1"/>
          </p:nvPr>
        </p:nvSpPr>
        <p:spPr>
          <a:xfrm>
            <a:off x="228600" y="1600200"/>
            <a:ext cx="8458200" cy="4525963"/>
          </a:xfrm>
        </p:spPr>
        <p:txBody>
          <a:bodyPr/>
          <a:lstStyle/>
          <a:p>
            <a:r>
              <a:rPr lang="en-US" b="1" dirty="0">
                <a:solidFill>
                  <a:schemeClr val="bg1"/>
                </a:solidFill>
              </a:rPr>
              <a:t>You will be writing, this week AS A HOMEWORK ASSIGNMENT, a 60 second (1 Minute) speech which you will be delivering to the class at the end of this week.</a:t>
            </a:r>
          </a:p>
        </p:txBody>
      </p:sp>
    </p:spTree>
    <p:extLst>
      <p:ext uri="{BB962C8B-B14F-4D97-AF65-F5344CB8AC3E}">
        <p14:creationId xmlns:p14="http://schemas.microsoft.com/office/powerpoint/2010/main" val="3325096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868362"/>
          </a:xfrm>
        </p:spPr>
        <p:txBody>
          <a:bodyPr/>
          <a:lstStyle/>
          <a:p>
            <a:r>
              <a:rPr lang="en-US" b="1" dirty="0">
                <a:solidFill>
                  <a:schemeClr val="bg1"/>
                </a:solidFill>
              </a:rPr>
              <a:t>60 Second Speeches</a:t>
            </a:r>
          </a:p>
        </p:txBody>
      </p:sp>
      <p:sp>
        <p:nvSpPr>
          <p:cNvPr id="3" name="Content Placeholder 2"/>
          <p:cNvSpPr>
            <a:spLocks noGrp="1"/>
          </p:cNvSpPr>
          <p:nvPr>
            <p:ph idx="1"/>
          </p:nvPr>
        </p:nvSpPr>
        <p:spPr>
          <a:xfrm>
            <a:off x="228600" y="1143000"/>
            <a:ext cx="8763000" cy="5029200"/>
          </a:xfrm>
        </p:spPr>
        <p:txBody>
          <a:bodyPr>
            <a:normAutofit fontScale="92500" lnSpcReduction="20000"/>
          </a:bodyPr>
          <a:lstStyle/>
          <a:p>
            <a:r>
              <a:rPr lang="en-US" b="1" dirty="0">
                <a:solidFill>
                  <a:schemeClr val="bg1"/>
                </a:solidFill>
              </a:rPr>
              <a:t>Your speech must include:</a:t>
            </a:r>
          </a:p>
          <a:p>
            <a:pPr lvl="1"/>
            <a:r>
              <a:rPr lang="en-US" b="1" dirty="0">
                <a:solidFill>
                  <a:schemeClr val="bg1"/>
                </a:solidFill>
              </a:rPr>
              <a:t>Name </a:t>
            </a:r>
          </a:p>
          <a:p>
            <a:pPr lvl="1"/>
            <a:r>
              <a:rPr lang="en-US" b="1" dirty="0">
                <a:solidFill>
                  <a:schemeClr val="bg1"/>
                </a:solidFill>
              </a:rPr>
              <a:t>Age </a:t>
            </a:r>
          </a:p>
          <a:p>
            <a:r>
              <a:rPr lang="en-US" b="1" dirty="0">
                <a:solidFill>
                  <a:schemeClr val="bg1"/>
                </a:solidFill>
              </a:rPr>
              <a:t>Your speech may include:</a:t>
            </a:r>
          </a:p>
          <a:p>
            <a:pPr lvl="1"/>
            <a:r>
              <a:rPr lang="en-US" b="1" dirty="0">
                <a:solidFill>
                  <a:schemeClr val="bg1"/>
                </a:solidFill>
              </a:rPr>
              <a:t>Where did your name come from? What is significant?</a:t>
            </a:r>
          </a:p>
          <a:p>
            <a:pPr lvl="1"/>
            <a:r>
              <a:rPr lang="en-US" b="1" dirty="0">
                <a:solidFill>
                  <a:schemeClr val="bg1"/>
                </a:solidFill>
              </a:rPr>
              <a:t>Where and when were you born?</a:t>
            </a:r>
          </a:p>
          <a:p>
            <a:pPr lvl="1"/>
            <a:r>
              <a:rPr lang="en-US" b="1" dirty="0">
                <a:solidFill>
                  <a:schemeClr val="bg1"/>
                </a:solidFill>
              </a:rPr>
              <a:t>Family – Tell about them – parents (or whomever you live with), brothers and sisters (or whomever lives with you)?</a:t>
            </a:r>
          </a:p>
          <a:p>
            <a:pPr lvl="1"/>
            <a:r>
              <a:rPr lang="en-US" b="1" dirty="0">
                <a:solidFill>
                  <a:schemeClr val="bg1"/>
                </a:solidFill>
              </a:rPr>
              <a:t>Hobbies – What do you like to do in your free time (sports, video games, etc.)?</a:t>
            </a:r>
          </a:p>
          <a:p>
            <a:pPr lvl="1"/>
            <a:r>
              <a:rPr lang="en-US" b="1" dirty="0">
                <a:solidFill>
                  <a:schemeClr val="bg1"/>
                </a:solidFill>
              </a:rPr>
              <a:t>Favorites – foods, places to hang out, sports teams, activities, movies, TV shows, etc. </a:t>
            </a:r>
          </a:p>
          <a:p>
            <a:pPr lvl="2"/>
            <a:endParaRPr lang="en-US" b="1" dirty="0">
              <a:solidFill>
                <a:schemeClr val="bg1"/>
              </a:solidFill>
            </a:endParaRPr>
          </a:p>
        </p:txBody>
      </p:sp>
    </p:spTree>
    <p:extLst>
      <p:ext uri="{BB962C8B-B14F-4D97-AF65-F5344CB8AC3E}">
        <p14:creationId xmlns:p14="http://schemas.microsoft.com/office/powerpoint/2010/main" val="309893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868362"/>
          </a:xfrm>
        </p:spPr>
        <p:txBody>
          <a:bodyPr/>
          <a:lstStyle/>
          <a:p>
            <a:r>
              <a:rPr lang="en-US" b="1" dirty="0">
                <a:solidFill>
                  <a:schemeClr val="bg1"/>
                </a:solidFill>
              </a:rPr>
              <a:t>60 Second Speeches</a:t>
            </a:r>
          </a:p>
        </p:txBody>
      </p:sp>
      <p:sp>
        <p:nvSpPr>
          <p:cNvPr id="3" name="Content Placeholder 2"/>
          <p:cNvSpPr>
            <a:spLocks noGrp="1"/>
          </p:cNvSpPr>
          <p:nvPr>
            <p:ph idx="1"/>
          </p:nvPr>
        </p:nvSpPr>
        <p:spPr>
          <a:xfrm>
            <a:off x="152400" y="1066800"/>
            <a:ext cx="8839200" cy="5943600"/>
          </a:xfrm>
        </p:spPr>
        <p:txBody>
          <a:bodyPr>
            <a:normAutofit/>
          </a:bodyPr>
          <a:lstStyle/>
          <a:p>
            <a:r>
              <a:rPr lang="en-US" b="1" dirty="0">
                <a:solidFill>
                  <a:schemeClr val="bg1"/>
                </a:solidFill>
              </a:rPr>
              <a:t>On Wednesday, you will complete and submit to me:</a:t>
            </a:r>
          </a:p>
          <a:p>
            <a:pPr lvl="1"/>
            <a:r>
              <a:rPr lang="en-US" b="1" dirty="0">
                <a:solidFill>
                  <a:schemeClr val="bg1"/>
                </a:solidFill>
              </a:rPr>
              <a:t>An outline of your speech. </a:t>
            </a:r>
            <a:r>
              <a:rPr lang="en-US" b="1" i="1" dirty="0">
                <a:solidFill>
                  <a:schemeClr val="bg1"/>
                </a:solidFill>
              </a:rPr>
              <a:t>Make sure you keep a copy for yourself to use when you speak in front of the class. </a:t>
            </a:r>
          </a:p>
          <a:p>
            <a:pPr lvl="1"/>
            <a:r>
              <a:rPr lang="en-US" b="1" dirty="0">
                <a:solidFill>
                  <a:schemeClr val="bg1"/>
                </a:solidFill>
              </a:rPr>
              <a:t>We will work on the writing of these outlines in class on Wednesday.</a:t>
            </a:r>
          </a:p>
        </p:txBody>
      </p:sp>
    </p:spTree>
    <p:extLst>
      <p:ext uri="{BB962C8B-B14F-4D97-AF65-F5344CB8AC3E}">
        <p14:creationId xmlns:p14="http://schemas.microsoft.com/office/powerpoint/2010/main" val="401465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868362"/>
          </a:xfrm>
        </p:spPr>
        <p:txBody>
          <a:bodyPr/>
          <a:lstStyle/>
          <a:p>
            <a:r>
              <a:rPr lang="en-US" b="1" dirty="0">
                <a:solidFill>
                  <a:schemeClr val="bg1"/>
                </a:solidFill>
              </a:rPr>
              <a:t>60 Second Speeches</a:t>
            </a:r>
          </a:p>
        </p:txBody>
      </p:sp>
      <p:sp>
        <p:nvSpPr>
          <p:cNvPr id="3" name="Content Placeholder 2"/>
          <p:cNvSpPr>
            <a:spLocks noGrp="1"/>
          </p:cNvSpPr>
          <p:nvPr>
            <p:ph idx="1"/>
          </p:nvPr>
        </p:nvSpPr>
        <p:spPr>
          <a:xfrm>
            <a:off x="228600" y="1295400"/>
            <a:ext cx="8763000" cy="4876800"/>
          </a:xfrm>
        </p:spPr>
        <p:txBody>
          <a:bodyPr>
            <a:normAutofit fontScale="77500" lnSpcReduction="20000"/>
          </a:bodyPr>
          <a:lstStyle/>
          <a:p>
            <a:r>
              <a:rPr lang="en-US" b="1" dirty="0">
                <a:solidFill>
                  <a:schemeClr val="bg1"/>
                </a:solidFill>
              </a:rPr>
              <a:t>You will be graded using the PVLEGS Rubric:</a:t>
            </a:r>
          </a:p>
          <a:p>
            <a:pPr lvl="1"/>
            <a:r>
              <a:rPr lang="en-US" b="1" dirty="0">
                <a:solidFill>
                  <a:schemeClr val="bg1"/>
                </a:solidFill>
              </a:rPr>
              <a:t>Poise - You appeared calm and confident.  There was no distracting behavior. </a:t>
            </a:r>
          </a:p>
          <a:p>
            <a:pPr lvl="1"/>
            <a:r>
              <a:rPr lang="en-US" b="1" dirty="0">
                <a:solidFill>
                  <a:schemeClr val="bg1"/>
                </a:solidFill>
              </a:rPr>
              <a:t>Voice - Your voice was just right for the space—not too loud or too soft.  Every word was heard.  You didn’t mumble or blur words together.  You didn’t have any strange vocal pattern.</a:t>
            </a:r>
          </a:p>
          <a:p>
            <a:pPr lvl="1"/>
            <a:r>
              <a:rPr lang="en-US" b="1" dirty="0">
                <a:solidFill>
                  <a:schemeClr val="bg1"/>
                </a:solidFill>
              </a:rPr>
              <a:t>Life - You had a lot of feeling in your voice.  We heard emotion, passion, excitement, sadness, etc.  You were fun to listen to. </a:t>
            </a:r>
          </a:p>
          <a:p>
            <a:pPr lvl="1"/>
            <a:r>
              <a:rPr lang="en-US" b="1" dirty="0">
                <a:solidFill>
                  <a:schemeClr val="bg1"/>
                </a:solidFill>
              </a:rPr>
              <a:t>Eye-Contact - You constantly looked at your audience.  You looked at each member of the audience. You barely glanced at your note cards.</a:t>
            </a:r>
          </a:p>
          <a:p>
            <a:pPr lvl="1"/>
            <a:r>
              <a:rPr lang="en-US" b="1" dirty="0">
                <a:solidFill>
                  <a:schemeClr val="bg1"/>
                </a:solidFill>
              </a:rPr>
              <a:t>Gestures - You had very effective hand, face, and body gestures.  Your motions added a lot to your speech.</a:t>
            </a:r>
          </a:p>
          <a:p>
            <a:pPr lvl="1"/>
            <a:r>
              <a:rPr lang="en-US" b="1" dirty="0">
                <a:solidFill>
                  <a:schemeClr val="bg1"/>
                </a:solidFill>
              </a:rPr>
              <a:t>Speed - You were not too fast or too slow.  You varied your speed—faster for exciting parts, slower to add emphasis.  You used pauses to let main points sink in with the listeners. </a:t>
            </a:r>
          </a:p>
        </p:txBody>
      </p:sp>
    </p:spTree>
    <p:extLst>
      <p:ext uri="{BB962C8B-B14F-4D97-AF65-F5344CB8AC3E}">
        <p14:creationId xmlns:p14="http://schemas.microsoft.com/office/powerpoint/2010/main" val="189546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53810</TotalTime>
  <Words>2494</Words>
  <Application>Microsoft Office PowerPoint</Application>
  <PresentationFormat>On-screen Show (4:3)</PresentationFormat>
  <Paragraphs>261</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Arial Black</vt:lpstr>
      <vt:lpstr>Bradley Hand ITC</vt:lpstr>
      <vt:lpstr>Calibri</vt:lpstr>
      <vt:lpstr>Comic Sans MS - 16</vt:lpstr>
      <vt:lpstr>Office Theme</vt:lpstr>
      <vt:lpstr>PowerPoint Presentation</vt:lpstr>
      <vt:lpstr>PowerPoint Presentation</vt:lpstr>
      <vt:lpstr>Welcome to English 9</vt:lpstr>
      <vt:lpstr>PowerPoint Presentation</vt:lpstr>
      <vt:lpstr>PowerPoint Presentation</vt:lpstr>
      <vt:lpstr>60 Second Speeches</vt:lpstr>
      <vt:lpstr>60 Second Speeches</vt:lpstr>
      <vt:lpstr>60 Second Speeches</vt:lpstr>
      <vt:lpstr>60 Second Speeches</vt:lpstr>
      <vt:lpstr>CLASSROOM RULES</vt:lpstr>
      <vt:lpstr>The 3 Questions</vt:lpstr>
      <vt:lpstr>“With Respect”</vt:lpstr>
      <vt:lpstr>“With Respect”</vt:lpstr>
      <vt:lpstr>Question 1 – How do you, as a student, want to be treated by me as your teacher? </vt:lpstr>
      <vt:lpstr>Question 1 – How do you, as a student, want to be treated by me as your teacher? </vt:lpstr>
      <vt:lpstr>Homework</vt:lpstr>
      <vt:lpstr>Exit Ticket</vt:lpstr>
      <vt:lpstr>Start-Up - Discussion</vt:lpstr>
      <vt:lpstr>P6</vt:lpstr>
      <vt:lpstr>Question 2 – How do you think I, as your teacher, want to be treated by you as students?</vt:lpstr>
      <vt:lpstr>Question 2 – How do you think I, as your teacher, want to be treated by you as students?</vt:lpstr>
      <vt:lpstr>Question 3 – How do you want to be treated by your classmates? How do you think they want to be treated by you?</vt:lpstr>
      <vt:lpstr>Question 3 – How do you want to be treated by your classmates? How do you think they want to be treated by you?</vt:lpstr>
      <vt:lpstr>Homework</vt:lpstr>
      <vt:lpstr>Exit Ticket</vt:lpstr>
      <vt:lpstr>Start-Up - Discussion</vt:lpstr>
      <vt:lpstr>60 Second Speech Outlines</vt:lpstr>
      <vt:lpstr>60 Second Speech Outlines</vt:lpstr>
      <vt:lpstr>60 Second Speech Outlines Example</vt:lpstr>
      <vt:lpstr>Your Job…</vt:lpstr>
      <vt:lpstr>Homework</vt:lpstr>
      <vt:lpstr>Exit Ticket</vt:lpstr>
      <vt:lpstr>Start-Up - Discussion</vt:lpstr>
      <vt:lpstr>Start-ups and Exit Tickets</vt:lpstr>
      <vt:lpstr>Start-ups and Exit Tickets</vt:lpstr>
      <vt:lpstr>Start-ups and Exit Tickets</vt:lpstr>
      <vt:lpstr>Start-ups and Exit Tickets</vt:lpstr>
      <vt:lpstr>Start-ups and Exit Tickets</vt:lpstr>
      <vt:lpstr>Start-ups and Exit Tickets</vt:lpstr>
      <vt:lpstr>60 Second Speeches</vt:lpstr>
      <vt:lpstr>60 Second Speeches</vt:lpstr>
      <vt:lpstr>60 Second Speeches</vt:lpstr>
      <vt:lpstr>Exit Ticket</vt:lpstr>
      <vt:lpstr>Start-Up - Discussion</vt:lpstr>
      <vt:lpstr>60 Second Speeches</vt:lpstr>
      <vt:lpstr>60 Second Speeches</vt:lpstr>
      <vt:lpstr>Exit Ticket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English II</dc:title>
  <dc:creator>JAMES MCELROY</dc:creator>
  <cp:lastModifiedBy>James McElroy</cp:lastModifiedBy>
  <cp:revision>132</cp:revision>
  <cp:lastPrinted>2015-08-18T14:23:23Z</cp:lastPrinted>
  <dcterms:created xsi:type="dcterms:W3CDTF">2015-08-03T18:07:22Z</dcterms:created>
  <dcterms:modified xsi:type="dcterms:W3CDTF">2019-08-14T14:19:20Z</dcterms:modified>
</cp:coreProperties>
</file>