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56" r:id="rId4"/>
    <p:sldId id="276" r:id="rId5"/>
    <p:sldId id="277" r:id="rId6"/>
    <p:sldId id="307" r:id="rId7"/>
    <p:sldId id="308" r:id="rId8"/>
    <p:sldId id="309" r:id="rId9"/>
    <p:sldId id="310" r:id="rId10"/>
    <p:sldId id="311" r:id="rId11"/>
    <p:sldId id="257" r:id="rId12"/>
    <p:sldId id="258" r:id="rId13"/>
    <p:sldId id="317" r:id="rId14"/>
    <p:sldId id="318" r:id="rId15"/>
    <p:sldId id="259" r:id="rId16"/>
    <p:sldId id="260" r:id="rId17"/>
    <p:sldId id="297" r:id="rId18"/>
    <p:sldId id="295" r:id="rId19"/>
    <p:sldId id="296" r:id="rId20"/>
    <p:sldId id="262" r:id="rId21"/>
    <p:sldId id="264" r:id="rId22"/>
    <p:sldId id="265" r:id="rId23"/>
    <p:sldId id="267" r:id="rId24"/>
    <p:sldId id="275" r:id="rId25"/>
    <p:sldId id="319" r:id="rId26"/>
    <p:sldId id="323" r:id="rId27"/>
    <p:sldId id="324" r:id="rId28"/>
    <p:sldId id="325" r:id="rId29"/>
    <p:sldId id="326" r:id="rId30"/>
    <p:sldId id="327" r:id="rId31"/>
    <p:sldId id="328" r:id="rId32"/>
    <p:sldId id="329" r:id="rId33"/>
    <p:sldId id="330" r:id="rId34"/>
    <p:sldId id="331" r:id="rId35"/>
    <p:sldId id="344" r:id="rId36"/>
    <p:sldId id="337" r:id="rId37"/>
    <p:sldId id="338" r:id="rId38"/>
    <p:sldId id="339" r:id="rId39"/>
    <p:sldId id="341" r:id="rId40"/>
    <p:sldId id="342" r:id="rId41"/>
    <p:sldId id="343" r:id="rId42"/>
    <p:sldId id="320" r:id="rId43"/>
    <p:sldId id="322" r:id="rId44"/>
    <p:sldId id="332" r:id="rId45"/>
    <p:sldId id="333" r:id="rId46"/>
    <p:sldId id="334" r:id="rId47"/>
    <p:sldId id="335" r:id="rId48"/>
    <p:sldId id="336" r:id="rId49"/>
    <p:sldId id="321" r:id="rId50"/>
    <p:sldId id="345" r:id="rId51"/>
    <p:sldId id="346" r:id="rId52"/>
    <p:sldId id="348" r:id="rId53"/>
    <p:sldId id="347" r:id="rId54"/>
    <p:sldId id="349" r:id="rId55"/>
    <p:sldId id="350" r:id="rId56"/>
    <p:sldId id="351" r:id="rId57"/>
    <p:sldId id="352" r:id="rId5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FBB6AE-8ABB-4616-8BE8-EBE4CA47C5CE}"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3387913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FBB6AE-8ABB-4616-8BE8-EBE4CA47C5CE}"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723806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FBB6AE-8ABB-4616-8BE8-EBE4CA47C5CE}"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97580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FBB6AE-8ABB-4616-8BE8-EBE4CA47C5CE}"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1910980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BB6AE-8ABB-4616-8BE8-EBE4CA47C5CE}"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1758155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FBB6AE-8ABB-4616-8BE8-EBE4CA47C5CE}" type="datetimeFigureOut">
              <a:rPr lang="en-US" smtClean="0"/>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3298799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FBB6AE-8ABB-4616-8BE8-EBE4CA47C5CE}" type="datetimeFigureOut">
              <a:rPr lang="en-US" smtClean="0"/>
              <a:t>8/9/2018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268267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FBB6AE-8ABB-4616-8BE8-EBE4CA47C5CE}" type="datetimeFigureOut">
              <a:rPr lang="en-US" smtClean="0"/>
              <a:t>8/9/2018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3092915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FBB6AE-8ABB-4616-8BE8-EBE4CA47C5CE}" type="datetimeFigureOut">
              <a:rPr lang="en-US" smtClean="0"/>
              <a:t>8/9/2018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531842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FBB6AE-8ABB-4616-8BE8-EBE4CA47C5CE}" type="datetimeFigureOut">
              <a:rPr lang="en-US" smtClean="0"/>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2065272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FBB6AE-8ABB-4616-8BE8-EBE4CA47C5CE}" type="datetimeFigureOut">
              <a:rPr lang="en-US" smtClean="0"/>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3937671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BB6AE-8ABB-4616-8BE8-EBE4CA47C5CE}" type="datetimeFigureOut">
              <a:rPr lang="en-US" smtClean="0"/>
              <a:t>8/9/2018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F62543-F7FC-4700-B25B-1FD194373C92}" type="slidenum">
              <a:rPr lang="en-US" smtClean="0"/>
              <a:t>‹#›</a:t>
            </a:fld>
            <a:endParaRPr lang="en-US"/>
          </a:p>
        </p:txBody>
      </p:sp>
    </p:spTree>
    <p:extLst>
      <p:ext uri="{BB962C8B-B14F-4D97-AF65-F5344CB8AC3E}">
        <p14:creationId xmlns:p14="http://schemas.microsoft.com/office/powerpoint/2010/main" val="2123937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mrmcelroysclass.weebly.com/" TargetMode="External"/><Relationship Id="rId2" Type="http://schemas.openxmlformats.org/officeDocument/2006/relationships/hyperlink" Target="http://mrmcelroysclass.weebly.com/about-mr-mcelroy.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mrmcelroysclass.weebly.co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56266" y="421105"/>
            <a:ext cx="2691707" cy="601610"/>
          </a:xfrm>
          <a:prstGeom prst="rect">
            <a:avLst/>
          </a:prstGeom>
          <a:noFill/>
        </p:spPr>
        <p:txBody>
          <a:bodyPr wrap="none" lIns="77633" tIns="38816" rIns="77633" bIns="38816" rtlCol="0">
            <a:spAutoFit/>
          </a:bodyPr>
          <a:lstStyle/>
          <a:p>
            <a:pPr algn="ctr"/>
            <a:r>
              <a:rPr lang="en-US" sz="3400" b="1" u="sng" dirty="0">
                <a:solidFill>
                  <a:schemeClr val="bg1"/>
                </a:solidFill>
              </a:rPr>
              <a:t>Daily Start-Up</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 y="1203158"/>
            <a:ext cx="8458200" cy="4451684"/>
          </a:xfrm>
          <a:prstGeom prst="rect">
            <a:avLst/>
          </a:prstGeom>
        </p:spPr>
      </p:pic>
      <p:sp>
        <p:nvSpPr>
          <p:cNvPr id="5" name="TextBox 4"/>
          <p:cNvSpPr txBox="1"/>
          <p:nvPr/>
        </p:nvSpPr>
        <p:spPr>
          <a:xfrm>
            <a:off x="594360" y="1263316"/>
            <a:ext cx="7955280" cy="447722"/>
          </a:xfrm>
          <a:prstGeom prst="rect">
            <a:avLst/>
          </a:prstGeom>
          <a:noFill/>
        </p:spPr>
        <p:txBody>
          <a:bodyPr wrap="square" lIns="77633" tIns="38816" rIns="77633" bIns="38816" rtlCol="0">
            <a:spAutoFit/>
          </a:bodyPr>
          <a:lstStyle/>
          <a:p>
            <a:r>
              <a:rPr lang="en-US" sz="2400" b="1" dirty="0"/>
              <a:t>Your Name                                                                            Your ID #</a:t>
            </a:r>
          </a:p>
        </p:txBody>
      </p:sp>
      <p:sp>
        <p:nvSpPr>
          <p:cNvPr id="6" name="TextBox 5"/>
          <p:cNvSpPr txBox="1"/>
          <p:nvPr/>
        </p:nvSpPr>
        <p:spPr>
          <a:xfrm>
            <a:off x="3268980" y="2105527"/>
            <a:ext cx="2606040" cy="447722"/>
          </a:xfrm>
          <a:prstGeom prst="rect">
            <a:avLst/>
          </a:prstGeom>
          <a:noFill/>
        </p:spPr>
        <p:txBody>
          <a:bodyPr wrap="square" lIns="77633" tIns="38816" rIns="77633" bIns="38816" rtlCol="0">
            <a:spAutoFit/>
          </a:bodyPr>
          <a:lstStyle/>
          <a:p>
            <a:pPr algn="ctr"/>
            <a:r>
              <a:rPr lang="en-US" sz="2400" b="1" dirty="0"/>
              <a:t>Class Period                                  </a:t>
            </a:r>
          </a:p>
        </p:txBody>
      </p:sp>
      <p:sp>
        <p:nvSpPr>
          <p:cNvPr id="7" name="TextBox 6"/>
          <p:cNvSpPr txBox="1"/>
          <p:nvPr/>
        </p:nvSpPr>
        <p:spPr>
          <a:xfrm>
            <a:off x="589742" y="2887579"/>
            <a:ext cx="7933399" cy="447722"/>
          </a:xfrm>
          <a:prstGeom prst="rect">
            <a:avLst/>
          </a:prstGeom>
          <a:noFill/>
        </p:spPr>
        <p:txBody>
          <a:bodyPr wrap="none" lIns="77633" tIns="38816" rIns="77633" bIns="38816" rtlCol="0">
            <a:spAutoFit/>
          </a:bodyPr>
          <a:lstStyle/>
          <a:p>
            <a:pPr algn="ctr"/>
            <a:r>
              <a:rPr lang="en-US" sz="2400" b="1" dirty="0"/>
              <a:t>Birthdate                                                                               Your Age</a:t>
            </a:r>
          </a:p>
        </p:txBody>
      </p:sp>
      <p:sp>
        <p:nvSpPr>
          <p:cNvPr id="8" name="TextBox 7"/>
          <p:cNvSpPr txBox="1"/>
          <p:nvPr/>
        </p:nvSpPr>
        <p:spPr>
          <a:xfrm>
            <a:off x="585124" y="4370546"/>
            <a:ext cx="8032528" cy="817054"/>
          </a:xfrm>
          <a:prstGeom prst="rect">
            <a:avLst/>
          </a:prstGeom>
          <a:noFill/>
        </p:spPr>
        <p:txBody>
          <a:bodyPr wrap="none" lIns="77633" tIns="38816" rIns="77633" bIns="38816" rtlCol="0">
            <a:spAutoFit/>
          </a:bodyPr>
          <a:lstStyle/>
          <a:p>
            <a:r>
              <a:rPr lang="en-US" sz="2400" b="1" dirty="0"/>
              <a:t>Parent/Guardian’s				Parent/Guardian’s</a:t>
            </a:r>
          </a:p>
          <a:p>
            <a:r>
              <a:rPr lang="en-US" sz="2400" b="1" dirty="0"/>
              <a:t>Name                                                               	Email</a:t>
            </a:r>
          </a:p>
        </p:txBody>
      </p:sp>
      <p:sp>
        <p:nvSpPr>
          <p:cNvPr id="9" name="TextBox 8"/>
          <p:cNvSpPr txBox="1"/>
          <p:nvPr/>
        </p:nvSpPr>
        <p:spPr>
          <a:xfrm>
            <a:off x="3178151" y="3609474"/>
            <a:ext cx="2920359" cy="447722"/>
          </a:xfrm>
          <a:prstGeom prst="rect">
            <a:avLst/>
          </a:prstGeom>
          <a:noFill/>
        </p:spPr>
        <p:txBody>
          <a:bodyPr wrap="none" lIns="77633" tIns="38816" rIns="77633" bIns="38816" rtlCol="0">
            <a:spAutoFit/>
          </a:bodyPr>
          <a:lstStyle/>
          <a:p>
            <a:r>
              <a:rPr lang="en-US" sz="2400" b="1" dirty="0"/>
              <a:t>Home Phone Number</a:t>
            </a:r>
          </a:p>
        </p:txBody>
      </p:sp>
      <p:sp>
        <p:nvSpPr>
          <p:cNvPr id="2" name="TextBox 1"/>
          <p:cNvSpPr txBox="1"/>
          <p:nvPr/>
        </p:nvSpPr>
        <p:spPr>
          <a:xfrm>
            <a:off x="7317509" y="537244"/>
            <a:ext cx="1234440" cy="369332"/>
          </a:xfrm>
          <a:prstGeom prst="rect">
            <a:avLst/>
          </a:prstGeom>
          <a:noFill/>
        </p:spPr>
        <p:txBody>
          <a:bodyPr wrap="square" rtlCol="0">
            <a:spAutoFit/>
          </a:bodyPr>
          <a:lstStyle/>
          <a:p>
            <a:r>
              <a:rPr lang="en-US" b="1" dirty="0">
                <a:solidFill>
                  <a:schemeClr val="bg1"/>
                </a:solidFill>
              </a:rPr>
              <a:t>8/13/18</a:t>
            </a:r>
          </a:p>
        </p:txBody>
      </p:sp>
    </p:spTree>
    <p:extLst>
      <p:ext uri="{BB962C8B-B14F-4D97-AF65-F5344CB8AC3E}">
        <p14:creationId xmlns:p14="http://schemas.microsoft.com/office/powerpoint/2010/main" val="2466463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534400" cy="868362"/>
          </a:xfrm>
        </p:spPr>
        <p:txBody>
          <a:bodyPr/>
          <a:lstStyle/>
          <a:p>
            <a:r>
              <a:rPr lang="en-US" b="1" dirty="0">
                <a:solidFill>
                  <a:schemeClr val="bg1"/>
                </a:solidFill>
              </a:rPr>
              <a:t>60 Second Speeches</a:t>
            </a:r>
          </a:p>
        </p:txBody>
      </p:sp>
      <p:sp>
        <p:nvSpPr>
          <p:cNvPr id="3" name="Content Placeholder 2"/>
          <p:cNvSpPr>
            <a:spLocks noGrp="1"/>
          </p:cNvSpPr>
          <p:nvPr>
            <p:ph idx="1"/>
          </p:nvPr>
        </p:nvSpPr>
        <p:spPr>
          <a:xfrm>
            <a:off x="228600" y="1295400"/>
            <a:ext cx="8763000" cy="5943600"/>
          </a:xfrm>
        </p:spPr>
        <p:txBody>
          <a:bodyPr>
            <a:normAutofit/>
          </a:bodyPr>
          <a:lstStyle/>
          <a:p>
            <a:r>
              <a:rPr lang="en-US" b="1" dirty="0">
                <a:solidFill>
                  <a:schemeClr val="bg1"/>
                </a:solidFill>
              </a:rPr>
              <a:t>Example</a:t>
            </a:r>
          </a:p>
          <a:p>
            <a:pPr marL="0" indent="0">
              <a:buNone/>
            </a:pPr>
            <a:r>
              <a:rPr lang="en-US" sz="2400" b="1" dirty="0">
                <a:solidFill>
                  <a:schemeClr val="bg1"/>
                </a:solidFill>
              </a:rPr>
              <a:t>Speaker’s Name ______________</a:t>
            </a:r>
          </a:p>
          <a:p>
            <a:pPr marL="0" indent="0">
              <a:buNone/>
            </a:pPr>
            <a:r>
              <a:rPr lang="en-US" sz="2400" b="1" dirty="0">
                <a:solidFill>
                  <a:schemeClr val="bg1"/>
                </a:solidFill>
              </a:rPr>
              <a:t>Content (10 points): 1   2   3   4   5</a:t>
            </a:r>
          </a:p>
          <a:p>
            <a:pPr marL="0" indent="0">
              <a:buNone/>
            </a:pPr>
            <a:r>
              <a:rPr lang="en-US" sz="2400" b="1" dirty="0">
                <a:solidFill>
                  <a:schemeClr val="bg1"/>
                </a:solidFill>
              </a:rPr>
              <a:t>Timing (10 points): Final Time____ Minus____</a:t>
            </a:r>
          </a:p>
          <a:p>
            <a:pPr marL="0" indent="0">
              <a:buNone/>
            </a:pPr>
            <a:r>
              <a:rPr lang="en-US" sz="2400" b="1" dirty="0">
                <a:solidFill>
                  <a:schemeClr val="bg1"/>
                </a:solidFill>
              </a:rPr>
              <a:t>Fluency (10 points): # of breaks____ Minus____</a:t>
            </a:r>
          </a:p>
        </p:txBody>
      </p:sp>
    </p:spTree>
    <p:extLst>
      <p:ext uri="{BB962C8B-B14F-4D97-AF65-F5344CB8AC3E}">
        <p14:creationId xmlns:p14="http://schemas.microsoft.com/office/powerpoint/2010/main" val="163838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CLASSROOM RULES</a:t>
            </a:r>
          </a:p>
        </p:txBody>
      </p:sp>
      <p:sp>
        <p:nvSpPr>
          <p:cNvPr id="3" name="Content Placeholder 2"/>
          <p:cNvSpPr>
            <a:spLocks noGrp="1"/>
          </p:cNvSpPr>
          <p:nvPr>
            <p:ph idx="1"/>
          </p:nvPr>
        </p:nvSpPr>
        <p:spPr>
          <a:xfrm>
            <a:off x="228600" y="1371600"/>
            <a:ext cx="8458200" cy="4525963"/>
          </a:xfrm>
        </p:spPr>
        <p:txBody>
          <a:bodyPr/>
          <a:lstStyle/>
          <a:p>
            <a:r>
              <a:rPr lang="en-US" b="1" dirty="0">
                <a:solidFill>
                  <a:schemeClr val="bg1"/>
                </a:solidFill>
              </a:rPr>
              <a:t>Look around – Find the classroom rules </a:t>
            </a:r>
          </a:p>
          <a:p>
            <a:pPr lvl="1"/>
            <a:r>
              <a:rPr lang="en-US" b="1" dirty="0">
                <a:solidFill>
                  <a:schemeClr val="bg1"/>
                </a:solidFill>
              </a:rPr>
              <a:t>Point it out to your group</a:t>
            </a:r>
          </a:p>
          <a:p>
            <a:r>
              <a:rPr lang="en-US" b="1" dirty="0">
                <a:solidFill>
                  <a:schemeClr val="bg1"/>
                </a:solidFill>
              </a:rPr>
              <a:t>WE will create the rules for this class – starting today!</a:t>
            </a:r>
          </a:p>
          <a:p>
            <a:r>
              <a:rPr lang="en-US" b="1" dirty="0">
                <a:solidFill>
                  <a:schemeClr val="bg1"/>
                </a:solidFill>
              </a:rPr>
              <a:t>We will do it by thinking about/ answering 4 questions.</a:t>
            </a:r>
          </a:p>
        </p:txBody>
      </p:sp>
    </p:spTree>
    <p:extLst>
      <p:ext uri="{BB962C8B-B14F-4D97-AF65-F5344CB8AC3E}">
        <p14:creationId xmlns:p14="http://schemas.microsoft.com/office/powerpoint/2010/main" val="89616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458200" cy="838200"/>
          </a:xfrm>
        </p:spPr>
        <p:txBody>
          <a:bodyPr/>
          <a:lstStyle/>
          <a:p>
            <a:r>
              <a:rPr lang="en-US" b="1" dirty="0">
                <a:solidFill>
                  <a:schemeClr val="bg1"/>
                </a:solidFill>
              </a:rPr>
              <a:t>The 4 Questions</a:t>
            </a:r>
          </a:p>
        </p:txBody>
      </p:sp>
      <p:sp>
        <p:nvSpPr>
          <p:cNvPr id="3" name="Content Placeholder 2"/>
          <p:cNvSpPr>
            <a:spLocks noGrp="1"/>
          </p:cNvSpPr>
          <p:nvPr>
            <p:ph idx="1"/>
          </p:nvPr>
        </p:nvSpPr>
        <p:spPr>
          <a:xfrm>
            <a:off x="304800" y="1447800"/>
            <a:ext cx="8382000" cy="4419600"/>
          </a:xfrm>
        </p:spPr>
        <p:txBody>
          <a:bodyPr>
            <a:normAutofit/>
          </a:bodyPr>
          <a:lstStyle/>
          <a:p>
            <a:pPr marL="514350" indent="-514350">
              <a:buFont typeface="+mj-lt"/>
              <a:buAutoNum type="arabicPeriod"/>
            </a:pPr>
            <a:r>
              <a:rPr lang="en-US" sz="2800" b="1" dirty="0">
                <a:solidFill>
                  <a:schemeClr val="bg1"/>
                </a:solidFill>
              </a:rPr>
              <a:t>How do you, as a student, want to be treated by me as your teacher?</a:t>
            </a:r>
          </a:p>
          <a:p>
            <a:pPr marL="514350" indent="-514350">
              <a:buFont typeface="+mj-lt"/>
              <a:buAutoNum type="arabicPeriod"/>
            </a:pPr>
            <a:r>
              <a:rPr lang="en-US" sz="2800" b="1" dirty="0">
                <a:solidFill>
                  <a:schemeClr val="bg1"/>
                </a:solidFill>
              </a:rPr>
              <a:t>How do you think I, as your teacher, want to be treated by you as students?</a:t>
            </a:r>
          </a:p>
          <a:p>
            <a:pPr marL="514350" indent="-514350">
              <a:buFont typeface="+mj-lt"/>
              <a:buAutoNum type="arabicPeriod"/>
            </a:pPr>
            <a:r>
              <a:rPr lang="en-US" sz="2800" b="1" dirty="0">
                <a:solidFill>
                  <a:schemeClr val="bg1"/>
                </a:solidFill>
              </a:rPr>
              <a:t>How do you want to be treated by your classmates?</a:t>
            </a:r>
          </a:p>
          <a:p>
            <a:pPr marL="514350" indent="-514350">
              <a:buFont typeface="+mj-lt"/>
              <a:buAutoNum type="arabicPeriod"/>
            </a:pPr>
            <a:r>
              <a:rPr lang="en-US" sz="2800" b="1" dirty="0">
                <a:solidFill>
                  <a:schemeClr val="bg1"/>
                </a:solidFill>
              </a:rPr>
              <a:t>How do you think your classmates want to be treated by you?</a:t>
            </a:r>
          </a:p>
        </p:txBody>
      </p:sp>
    </p:spTree>
    <p:extLst>
      <p:ext uri="{BB962C8B-B14F-4D97-AF65-F5344CB8AC3E}">
        <p14:creationId xmlns:p14="http://schemas.microsoft.com/office/powerpoint/2010/main" val="330935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EAB508-354F-434A-9554-139317B1E979}"/>
              </a:ext>
            </a:extLst>
          </p:cNvPr>
          <p:cNvSpPr>
            <a:spLocks noGrp="1"/>
          </p:cNvSpPr>
          <p:nvPr>
            <p:ph type="title"/>
          </p:nvPr>
        </p:nvSpPr>
        <p:spPr/>
        <p:txBody>
          <a:bodyPr/>
          <a:lstStyle/>
          <a:p>
            <a:r>
              <a:rPr lang="en-US" b="1" dirty="0">
                <a:solidFill>
                  <a:schemeClr val="bg1"/>
                </a:solidFill>
              </a:rPr>
              <a:t>“With Respect”</a:t>
            </a:r>
          </a:p>
        </p:txBody>
      </p:sp>
      <p:sp>
        <p:nvSpPr>
          <p:cNvPr id="3" name="Content Placeholder 2">
            <a:extLst>
              <a:ext uri="{FF2B5EF4-FFF2-40B4-BE49-F238E27FC236}">
                <a16:creationId xmlns:a16="http://schemas.microsoft.com/office/drawing/2014/main" xmlns="" id="{60F93ED0-B494-4B71-8C5B-C9752C916EB3}"/>
              </a:ext>
            </a:extLst>
          </p:cNvPr>
          <p:cNvSpPr>
            <a:spLocks noGrp="1"/>
          </p:cNvSpPr>
          <p:nvPr>
            <p:ph idx="1"/>
          </p:nvPr>
        </p:nvSpPr>
        <p:spPr/>
        <p:txBody>
          <a:bodyPr/>
          <a:lstStyle/>
          <a:p>
            <a:r>
              <a:rPr lang="en-US" b="1" dirty="0">
                <a:solidFill>
                  <a:schemeClr val="bg1"/>
                </a:solidFill>
              </a:rPr>
              <a:t>Let’s take a minute to clear this up…</a:t>
            </a:r>
          </a:p>
          <a:p>
            <a:r>
              <a:rPr lang="en-US" b="1" dirty="0">
                <a:solidFill>
                  <a:schemeClr val="bg1"/>
                </a:solidFill>
              </a:rPr>
              <a:t>The most common answer I get to these questions is “with respect.”</a:t>
            </a:r>
          </a:p>
          <a:p>
            <a:r>
              <a:rPr lang="en-US" b="1" dirty="0">
                <a:solidFill>
                  <a:schemeClr val="bg1"/>
                </a:solidFill>
              </a:rPr>
              <a:t>That answer is hereby FORBIDDEN!</a:t>
            </a:r>
          </a:p>
          <a:p>
            <a:r>
              <a:rPr lang="en-US" b="1" dirty="0">
                <a:solidFill>
                  <a:schemeClr val="bg1"/>
                </a:solidFill>
              </a:rPr>
              <a:t>Why? Because it tells us NOTHING! </a:t>
            </a:r>
          </a:p>
          <a:p>
            <a:r>
              <a:rPr lang="en-US" b="1" dirty="0">
                <a:solidFill>
                  <a:schemeClr val="bg1"/>
                </a:solidFill>
              </a:rPr>
              <a:t>Instead of just saying, “Treat me with respect,” you have to GIVE EXAMPLES of what that respect LOOKS LIKE!</a:t>
            </a:r>
          </a:p>
        </p:txBody>
      </p:sp>
    </p:spTree>
    <p:extLst>
      <p:ext uri="{BB962C8B-B14F-4D97-AF65-F5344CB8AC3E}">
        <p14:creationId xmlns:p14="http://schemas.microsoft.com/office/powerpoint/2010/main" val="3916095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EAB508-354F-434A-9554-139317B1E979}"/>
              </a:ext>
            </a:extLst>
          </p:cNvPr>
          <p:cNvSpPr>
            <a:spLocks noGrp="1"/>
          </p:cNvSpPr>
          <p:nvPr>
            <p:ph type="title"/>
          </p:nvPr>
        </p:nvSpPr>
        <p:spPr/>
        <p:txBody>
          <a:bodyPr/>
          <a:lstStyle/>
          <a:p>
            <a:r>
              <a:rPr lang="en-US" b="1" dirty="0">
                <a:solidFill>
                  <a:schemeClr val="bg1"/>
                </a:solidFill>
              </a:rPr>
              <a:t>“With Respect”</a:t>
            </a:r>
          </a:p>
        </p:txBody>
      </p:sp>
      <p:sp>
        <p:nvSpPr>
          <p:cNvPr id="3" name="Content Placeholder 2">
            <a:extLst>
              <a:ext uri="{FF2B5EF4-FFF2-40B4-BE49-F238E27FC236}">
                <a16:creationId xmlns:a16="http://schemas.microsoft.com/office/drawing/2014/main" xmlns="" id="{60F93ED0-B494-4B71-8C5B-C9752C916EB3}"/>
              </a:ext>
            </a:extLst>
          </p:cNvPr>
          <p:cNvSpPr>
            <a:spLocks noGrp="1"/>
          </p:cNvSpPr>
          <p:nvPr>
            <p:ph idx="1"/>
          </p:nvPr>
        </p:nvSpPr>
        <p:spPr/>
        <p:txBody>
          <a:bodyPr/>
          <a:lstStyle/>
          <a:p>
            <a:pPr marL="0" indent="0" algn="ctr">
              <a:buNone/>
            </a:pPr>
            <a:r>
              <a:rPr lang="en-US" b="1" u="sng" dirty="0">
                <a:solidFill>
                  <a:schemeClr val="bg1"/>
                </a:solidFill>
              </a:rPr>
              <a:t>Examples</a:t>
            </a:r>
          </a:p>
          <a:p>
            <a:r>
              <a:rPr lang="en-US" b="1" dirty="0">
                <a:solidFill>
                  <a:schemeClr val="bg1"/>
                </a:solidFill>
              </a:rPr>
              <a:t>Don’t embarrass me in front of my classmates.</a:t>
            </a:r>
          </a:p>
          <a:p>
            <a:r>
              <a:rPr lang="en-US" b="1" dirty="0">
                <a:solidFill>
                  <a:schemeClr val="bg1"/>
                </a:solidFill>
              </a:rPr>
              <a:t>Give me time to get work done.</a:t>
            </a:r>
          </a:p>
          <a:p>
            <a:r>
              <a:rPr lang="en-US" b="1" dirty="0">
                <a:solidFill>
                  <a:schemeClr val="bg1"/>
                </a:solidFill>
              </a:rPr>
              <a:t>Don’t talk when I am talking.</a:t>
            </a:r>
          </a:p>
          <a:p>
            <a:r>
              <a:rPr lang="en-US" b="1" dirty="0">
                <a:solidFill>
                  <a:schemeClr val="bg1"/>
                </a:solidFill>
              </a:rPr>
              <a:t>Don’t touch my stuff.</a:t>
            </a:r>
          </a:p>
          <a:p>
            <a:r>
              <a:rPr lang="en-US" b="1" dirty="0">
                <a:solidFill>
                  <a:schemeClr val="bg1"/>
                </a:solidFill>
              </a:rPr>
              <a:t>Come to class prepared.</a:t>
            </a:r>
          </a:p>
        </p:txBody>
      </p:sp>
    </p:spTree>
    <p:extLst>
      <p:ext uri="{BB962C8B-B14F-4D97-AF65-F5344CB8AC3E}">
        <p14:creationId xmlns:p14="http://schemas.microsoft.com/office/powerpoint/2010/main" val="4104289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Autofit/>
          </a:bodyPr>
          <a:lstStyle/>
          <a:p>
            <a:r>
              <a:rPr lang="en-US" sz="3600" b="1" dirty="0">
                <a:solidFill>
                  <a:schemeClr val="bg1"/>
                </a:solidFill>
              </a:rPr>
              <a:t>Question 1 – How do you, as a student, want to be treated by me as your teacher? </a:t>
            </a:r>
          </a:p>
        </p:txBody>
      </p:sp>
      <p:sp>
        <p:nvSpPr>
          <p:cNvPr id="3" name="Content Placeholder 2"/>
          <p:cNvSpPr>
            <a:spLocks noGrp="1"/>
          </p:cNvSpPr>
          <p:nvPr>
            <p:ph idx="1"/>
          </p:nvPr>
        </p:nvSpPr>
        <p:spPr>
          <a:xfrm>
            <a:off x="228600" y="1676400"/>
            <a:ext cx="8458200" cy="4525963"/>
          </a:xfrm>
        </p:spPr>
        <p:txBody>
          <a:bodyPr/>
          <a:lstStyle/>
          <a:p>
            <a:r>
              <a:rPr lang="en-US" b="1" dirty="0">
                <a:solidFill>
                  <a:schemeClr val="bg1"/>
                </a:solidFill>
              </a:rPr>
              <a:t>In your TRIADS, you will pass the card around for 1 minute. </a:t>
            </a:r>
          </a:p>
          <a:p>
            <a:r>
              <a:rPr lang="en-US" b="1" dirty="0">
                <a:solidFill>
                  <a:schemeClr val="bg1"/>
                </a:solidFill>
              </a:rPr>
              <a:t>Each person will add to the list of ideas.</a:t>
            </a:r>
          </a:p>
          <a:p>
            <a:r>
              <a:rPr lang="en-US" b="1" dirty="0">
                <a:solidFill>
                  <a:schemeClr val="bg1"/>
                </a:solidFill>
              </a:rPr>
              <a:t>You may only pass ONCE!</a:t>
            </a:r>
          </a:p>
        </p:txBody>
      </p:sp>
    </p:spTree>
    <p:extLst>
      <p:ext uri="{BB962C8B-B14F-4D97-AF65-F5344CB8AC3E}">
        <p14:creationId xmlns:p14="http://schemas.microsoft.com/office/powerpoint/2010/main" val="3727117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b="1" dirty="0">
                <a:solidFill>
                  <a:schemeClr val="bg1"/>
                </a:solidFill>
              </a:rPr>
              <a:t>Question 1 – How do you, as a student, want to be treated by me as your teacher? </a:t>
            </a:r>
          </a:p>
        </p:txBody>
      </p:sp>
      <p:sp>
        <p:nvSpPr>
          <p:cNvPr id="3" name="Content Placeholder 2"/>
          <p:cNvSpPr>
            <a:spLocks noGrp="1"/>
          </p:cNvSpPr>
          <p:nvPr>
            <p:ph idx="1"/>
          </p:nvPr>
        </p:nvSpPr>
        <p:spPr>
          <a:xfrm>
            <a:off x="228600" y="1752600"/>
            <a:ext cx="8458200" cy="4525963"/>
          </a:xfrm>
        </p:spPr>
        <p:txBody>
          <a:bodyPr>
            <a:normAutofit/>
          </a:bodyPr>
          <a:lstStyle/>
          <a:p>
            <a:r>
              <a:rPr lang="en-US" b="1" dirty="0">
                <a:solidFill>
                  <a:schemeClr val="bg1"/>
                </a:solidFill>
              </a:rPr>
              <a:t>Now take 2 minutes to discuss, with your TRIAD, the answers on your card. Each person should discuss the answers they added.</a:t>
            </a:r>
          </a:p>
          <a:p>
            <a:pPr lvl="1"/>
            <a:r>
              <a:rPr lang="en-US" b="1" dirty="0">
                <a:solidFill>
                  <a:schemeClr val="bg1"/>
                </a:solidFill>
              </a:rPr>
              <a:t> What did you mean by that answer and why do you think it’s important?</a:t>
            </a:r>
          </a:p>
          <a:p>
            <a:pPr lvl="1"/>
            <a:endParaRPr lang="en-US" b="1" dirty="0">
              <a:solidFill>
                <a:schemeClr val="bg1"/>
              </a:solidFill>
            </a:endParaRPr>
          </a:p>
          <a:p>
            <a:pPr marL="457200" lvl="1" indent="0" algn="ctr">
              <a:buNone/>
            </a:pPr>
            <a:r>
              <a:rPr lang="en-US" b="1" dirty="0">
                <a:solidFill>
                  <a:schemeClr val="bg1"/>
                </a:solidFill>
              </a:rPr>
              <a:t>BE PREPARED TO SHARE!</a:t>
            </a:r>
          </a:p>
        </p:txBody>
      </p:sp>
    </p:spTree>
    <p:extLst>
      <p:ext uri="{BB962C8B-B14F-4D97-AF65-F5344CB8AC3E}">
        <p14:creationId xmlns:p14="http://schemas.microsoft.com/office/powerpoint/2010/main" val="23701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1143000"/>
          </a:xfrm>
        </p:spPr>
        <p:txBody>
          <a:bodyPr/>
          <a:lstStyle/>
          <a:p>
            <a:r>
              <a:rPr lang="en-US" b="1" dirty="0">
                <a:solidFill>
                  <a:schemeClr val="bg1"/>
                </a:solidFill>
              </a:rPr>
              <a:t>Homework</a:t>
            </a:r>
          </a:p>
        </p:txBody>
      </p:sp>
      <p:sp>
        <p:nvSpPr>
          <p:cNvPr id="3" name="Content Placeholder 2"/>
          <p:cNvSpPr>
            <a:spLocks noGrp="1"/>
          </p:cNvSpPr>
          <p:nvPr>
            <p:ph idx="1"/>
          </p:nvPr>
        </p:nvSpPr>
        <p:spPr>
          <a:xfrm>
            <a:off x="304800" y="1143000"/>
            <a:ext cx="8382000" cy="4525963"/>
          </a:xfrm>
        </p:spPr>
        <p:txBody>
          <a:bodyPr>
            <a:normAutofit/>
          </a:bodyPr>
          <a:lstStyle/>
          <a:p>
            <a:r>
              <a:rPr lang="en-US" b="1" dirty="0">
                <a:solidFill>
                  <a:schemeClr val="bg1"/>
                </a:solidFill>
              </a:rPr>
              <a:t>Begin working on your 60 Second Speech!</a:t>
            </a:r>
          </a:p>
          <a:p>
            <a:r>
              <a:rPr lang="en-US" b="1" dirty="0">
                <a:solidFill>
                  <a:schemeClr val="bg1"/>
                </a:solidFill>
              </a:rPr>
              <a:t>Bring back your 20 questions page COMPLETE by Friday!</a:t>
            </a:r>
          </a:p>
          <a:p>
            <a:r>
              <a:rPr lang="en-US" b="1" dirty="0">
                <a:solidFill>
                  <a:schemeClr val="bg1"/>
                </a:solidFill>
              </a:rPr>
              <a:t>Bring back the signature portion of your syllabus by Friday.</a:t>
            </a:r>
          </a:p>
          <a:p>
            <a:pPr marL="0" indent="0" algn="ctr">
              <a:buNone/>
            </a:pPr>
            <a:r>
              <a:rPr lang="en-US" b="1" dirty="0">
                <a:solidFill>
                  <a:schemeClr val="bg1"/>
                </a:solidFill>
              </a:rPr>
              <a:t> </a:t>
            </a:r>
            <a:r>
              <a:rPr lang="en-US" b="1" i="1" dirty="0">
                <a:solidFill>
                  <a:srgbClr val="FF0000"/>
                </a:solidFill>
              </a:rPr>
              <a:t>YOUR GRADES IN THIS CLASS WILL NOT BE COUNTED UNTIL THESE HAVE BEEN SIGNED AND RETURNED!</a:t>
            </a:r>
          </a:p>
        </p:txBody>
      </p:sp>
    </p:spTree>
    <p:extLst>
      <p:ext uri="{BB962C8B-B14F-4D97-AF65-F5344CB8AC3E}">
        <p14:creationId xmlns:p14="http://schemas.microsoft.com/office/powerpoint/2010/main" val="363193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lstStyle/>
          <a:p>
            <a:r>
              <a:rPr lang="en-US" b="1" dirty="0">
                <a:solidFill>
                  <a:schemeClr val="bg1"/>
                </a:solidFill>
              </a:rPr>
              <a:t>Exit Ticket</a:t>
            </a:r>
          </a:p>
        </p:txBody>
      </p:sp>
      <p:sp>
        <p:nvSpPr>
          <p:cNvPr id="3" name="Content Placeholder 2"/>
          <p:cNvSpPr>
            <a:spLocks noGrp="1"/>
          </p:cNvSpPr>
          <p:nvPr>
            <p:ph idx="1"/>
          </p:nvPr>
        </p:nvSpPr>
        <p:spPr>
          <a:xfrm>
            <a:off x="228600" y="1600200"/>
            <a:ext cx="8458200" cy="4525963"/>
          </a:xfrm>
        </p:spPr>
        <p:txBody>
          <a:bodyPr/>
          <a:lstStyle/>
          <a:p>
            <a:r>
              <a:rPr lang="en-US" b="1" dirty="0">
                <a:solidFill>
                  <a:schemeClr val="bg1"/>
                </a:solidFill>
              </a:rPr>
              <a:t>Your Exit Ticket for today is your Start-up 3x5 card, completed.</a:t>
            </a:r>
          </a:p>
          <a:p>
            <a:pPr marL="0" indent="0">
              <a:buNone/>
            </a:pPr>
            <a:endParaRPr lang="en-US" b="1" dirty="0">
              <a:solidFill>
                <a:schemeClr val="bg1"/>
              </a:solidFill>
            </a:endParaRPr>
          </a:p>
          <a:p>
            <a:r>
              <a:rPr lang="en-US" b="1" dirty="0">
                <a:solidFill>
                  <a:schemeClr val="bg1"/>
                </a:solidFill>
              </a:rPr>
              <a:t>Turn it in to me before you leave today.</a:t>
            </a:r>
          </a:p>
        </p:txBody>
      </p:sp>
      <p:sp>
        <p:nvSpPr>
          <p:cNvPr id="4" name="TextBox 3"/>
          <p:cNvSpPr txBox="1"/>
          <p:nvPr/>
        </p:nvSpPr>
        <p:spPr>
          <a:xfrm>
            <a:off x="7239000" y="661472"/>
            <a:ext cx="1234440" cy="369332"/>
          </a:xfrm>
          <a:prstGeom prst="rect">
            <a:avLst/>
          </a:prstGeom>
          <a:noFill/>
        </p:spPr>
        <p:txBody>
          <a:bodyPr wrap="square" rtlCol="0">
            <a:spAutoFit/>
          </a:bodyPr>
          <a:lstStyle/>
          <a:p>
            <a:r>
              <a:rPr lang="en-US" b="1" dirty="0">
                <a:solidFill>
                  <a:schemeClr val="bg1"/>
                </a:solidFill>
              </a:rPr>
              <a:t>8/13/18</a:t>
            </a:r>
          </a:p>
        </p:txBody>
      </p:sp>
    </p:spTree>
    <p:extLst>
      <p:ext uri="{BB962C8B-B14F-4D97-AF65-F5344CB8AC3E}">
        <p14:creationId xmlns:p14="http://schemas.microsoft.com/office/powerpoint/2010/main" val="196462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382" y="305771"/>
            <a:ext cx="6248400" cy="1143000"/>
          </a:xfrm>
        </p:spPr>
        <p:txBody>
          <a:bodyPr/>
          <a:lstStyle/>
          <a:p>
            <a:r>
              <a:rPr lang="en-US" b="1" dirty="0" smtClean="0">
                <a:solidFill>
                  <a:schemeClr val="bg1"/>
                </a:solidFill>
              </a:rPr>
              <a:t>Start-Up - Discussion</a:t>
            </a:r>
            <a:endParaRPr lang="en-US" b="1" dirty="0">
              <a:solidFill>
                <a:schemeClr val="bg1"/>
              </a:solidFill>
            </a:endParaRPr>
          </a:p>
        </p:txBody>
      </p:sp>
      <p:sp>
        <p:nvSpPr>
          <p:cNvPr id="3" name="Content Placeholder 2"/>
          <p:cNvSpPr>
            <a:spLocks noGrp="1"/>
          </p:cNvSpPr>
          <p:nvPr>
            <p:ph idx="1"/>
          </p:nvPr>
        </p:nvSpPr>
        <p:spPr>
          <a:xfrm>
            <a:off x="228600" y="1524000"/>
            <a:ext cx="8458200" cy="4343400"/>
          </a:xfrm>
        </p:spPr>
        <p:txBody>
          <a:bodyPr>
            <a:normAutofit fontScale="92500"/>
          </a:bodyPr>
          <a:lstStyle/>
          <a:p>
            <a:r>
              <a:rPr lang="en-US" b="1" dirty="0">
                <a:solidFill>
                  <a:schemeClr val="bg1"/>
                </a:solidFill>
              </a:rPr>
              <a:t>In your TRIADS, discuss the following questions:</a:t>
            </a:r>
            <a:endParaRPr lang="en-US" sz="1000" b="1" dirty="0">
              <a:solidFill>
                <a:schemeClr val="bg1"/>
              </a:solidFill>
            </a:endParaRPr>
          </a:p>
          <a:p>
            <a:pPr marL="0" indent="0">
              <a:buNone/>
            </a:pPr>
            <a:r>
              <a:rPr lang="en-US" b="1" dirty="0">
                <a:solidFill>
                  <a:schemeClr val="bg1"/>
                </a:solidFill>
              </a:rPr>
              <a:t>Think of a teacher you have had in the past whose class you really liked. What was it about them or their class that made you like it? DO NOT USE THEIR NAMES!!!</a:t>
            </a:r>
          </a:p>
          <a:p>
            <a:pPr marL="0" indent="0">
              <a:buNone/>
            </a:pPr>
            <a:endParaRPr lang="en-US" sz="1000" b="1" dirty="0">
              <a:solidFill>
                <a:schemeClr val="bg1"/>
              </a:solidFill>
            </a:endParaRPr>
          </a:p>
          <a:p>
            <a:pPr marL="0" indent="0">
              <a:buNone/>
            </a:pPr>
            <a:r>
              <a:rPr lang="en-US" b="1" dirty="0">
                <a:solidFill>
                  <a:schemeClr val="bg1"/>
                </a:solidFill>
              </a:rPr>
              <a:t>Now do the same for a teacher whose class you did not like. DO NOT USE THEIR NAMES!!!</a:t>
            </a:r>
          </a:p>
          <a:p>
            <a:pPr marL="0" indent="0" algn="ctr">
              <a:buNone/>
            </a:pPr>
            <a:r>
              <a:rPr lang="en-US" sz="2400" b="1" dirty="0">
                <a:solidFill>
                  <a:schemeClr val="bg1"/>
                </a:solidFill>
              </a:rPr>
              <a:t>Be prepared to share!</a:t>
            </a:r>
          </a:p>
        </p:txBody>
      </p:sp>
      <p:sp>
        <p:nvSpPr>
          <p:cNvPr id="4" name="TextBox 3"/>
          <p:cNvSpPr txBox="1"/>
          <p:nvPr/>
        </p:nvSpPr>
        <p:spPr>
          <a:xfrm>
            <a:off x="7513782" y="692605"/>
            <a:ext cx="1371600" cy="369332"/>
          </a:xfrm>
          <a:prstGeom prst="rect">
            <a:avLst/>
          </a:prstGeom>
          <a:noFill/>
        </p:spPr>
        <p:txBody>
          <a:bodyPr wrap="square" rtlCol="0">
            <a:spAutoFit/>
          </a:bodyPr>
          <a:lstStyle/>
          <a:p>
            <a:pPr algn="ctr"/>
            <a:r>
              <a:rPr lang="en-US" b="1" dirty="0">
                <a:solidFill>
                  <a:schemeClr val="bg1"/>
                </a:solidFill>
              </a:rPr>
              <a:t>8/14/18</a:t>
            </a:r>
          </a:p>
        </p:txBody>
      </p:sp>
    </p:spTree>
    <p:extLst>
      <p:ext uri="{BB962C8B-B14F-4D97-AF65-F5344CB8AC3E}">
        <p14:creationId xmlns:p14="http://schemas.microsoft.com/office/powerpoint/2010/main" val="164457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3783" y="421105"/>
            <a:ext cx="4696678" cy="601610"/>
          </a:xfrm>
          <a:prstGeom prst="rect">
            <a:avLst/>
          </a:prstGeom>
          <a:noFill/>
        </p:spPr>
        <p:txBody>
          <a:bodyPr wrap="none" lIns="77633" tIns="38816" rIns="77633" bIns="38816" rtlCol="0">
            <a:spAutoFit/>
          </a:bodyPr>
          <a:lstStyle/>
          <a:p>
            <a:pPr algn="ctr"/>
            <a:r>
              <a:rPr lang="en-US" sz="3400" b="1" u="sng" dirty="0">
                <a:solidFill>
                  <a:prstClr val="white"/>
                </a:solidFill>
              </a:rPr>
              <a:t>Daily Start-Up  (Example)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 y="1203158"/>
            <a:ext cx="8458200" cy="4451684"/>
          </a:xfrm>
          <a:prstGeom prst="rect">
            <a:avLst/>
          </a:prstGeom>
        </p:spPr>
      </p:pic>
      <p:sp>
        <p:nvSpPr>
          <p:cNvPr id="5" name="TextBox 4"/>
          <p:cNvSpPr txBox="1"/>
          <p:nvPr/>
        </p:nvSpPr>
        <p:spPr>
          <a:xfrm>
            <a:off x="594360" y="1263316"/>
            <a:ext cx="7955280" cy="447722"/>
          </a:xfrm>
          <a:prstGeom prst="rect">
            <a:avLst/>
          </a:prstGeom>
          <a:noFill/>
        </p:spPr>
        <p:txBody>
          <a:bodyPr wrap="square" lIns="77633" tIns="38816" rIns="77633" bIns="38816" rtlCol="0">
            <a:spAutoFit/>
          </a:bodyPr>
          <a:lstStyle/>
          <a:p>
            <a:r>
              <a:rPr lang="en-US" sz="2400" b="1" dirty="0">
                <a:solidFill>
                  <a:prstClr val="black"/>
                </a:solidFill>
                <a:latin typeface="Bradley Hand ITC" panose="03070402050302030203" pitchFamily="66" charset="0"/>
              </a:rPr>
              <a:t>James “Jay” McElroy                                                123456</a:t>
            </a:r>
          </a:p>
        </p:txBody>
      </p:sp>
      <p:sp>
        <p:nvSpPr>
          <p:cNvPr id="6" name="TextBox 5"/>
          <p:cNvSpPr txBox="1"/>
          <p:nvPr/>
        </p:nvSpPr>
        <p:spPr>
          <a:xfrm>
            <a:off x="3268980" y="2105527"/>
            <a:ext cx="2606040" cy="447722"/>
          </a:xfrm>
          <a:prstGeom prst="rect">
            <a:avLst/>
          </a:prstGeom>
          <a:noFill/>
        </p:spPr>
        <p:txBody>
          <a:bodyPr wrap="square" lIns="77633" tIns="38816" rIns="77633" bIns="38816" rtlCol="0">
            <a:spAutoFit/>
          </a:bodyPr>
          <a:lstStyle/>
          <a:p>
            <a:pPr algn="ctr"/>
            <a:r>
              <a:rPr lang="en-US" sz="2400" b="1" dirty="0">
                <a:solidFill>
                  <a:prstClr val="black"/>
                </a:solidFill>
                <a:latin typeface="Bradley Hand ITC" panose="03070402050302030203" pitchFamily="66" charset="0"/>
              </a:rPr>
              <a:t>Period _______</a:t>
            </a:r>
            <a:r>
              <a:rPr lang="en-US" sz="2400" b="1" dirty="0">
                <a:solidFill>
                  <a:prstClr val="black"/>
                </a:solidFill>
              </a:rPr>
              <a:t>                                  </a:t>
            </a:r>
          </a:p>
        </p:txBody>
      </p:sp>
      <p:sp>
        <p:nvSpPr>
          <p:cNvPr id="7" name="TextBox 6"/>
          <p:cNvSpPr txBox="1"/>
          <p:nvPr/>
        </p:nvSpPr>
        <p:spPr>
          <a:xfrm>
            <a:off x="582815" y="2911885"/>
            <a:ext cx="7391135" cy="447722"/>
          </a:xfrm>
          <a:prstGeom prst="rect">
            <a:avLst/>
          </a:prstGeom>
          <a:noFill/>
        </p:spPr>
        <p:txBody>
          <a:bodyPr wrap="none" lIns="77633" tIns="38816" rIns="77633" bIns="38816" rtlCol="0">
            <a:spAutoFit/>
          </a:bodyPr>
          <a:lstStyle/>
          <a:p>
            <a:r>
              <a:rPr lang="en-US" sz="2400" b="1" dirty="0">
                <a:solidFill>
                  <a:prstClr val="black"/>
                </a:solidFill>
                <a:latin typeface="Bradley Hand ITC" panose="03070402050302030203" pitchFamily="66" charset="0"/>
              </a:rPr>
              <a:t>9/10/1970</a:t>
            </a:r>
            <a:r>
              <a:rPr lang="en-US" sz="2400" b="1" dirty="0">
                <a:solidFill>
                  <a:prstClr val="black"/>
                </a:solidFill>
              </a:rPr>
              <a:t>                                                                               </a:t>
            </a:r>
            <a:r>
              <a:rPr lang="en-US" sz="2400" b="1" dirty="0">
                <a:solidFill>
                  <a:prstClr val="black"/>
                </a:solidFill>
                <a:latin typeface="Bradley Hand ITC" panose="03070402050302030203" pitchFamily="66" charset="0"/>
              </a:rPr>
              <a:t>44</a:t>
            </a:r>
          </a:p>
        </p:txBody>
      </p:sp>
      <p:sp>
        <p:nvSpPr>
          <p:cNvPr id="8" name="TextBox 7"/>
          <p:cNvSpPr txBox="1"/>
          <p:nvPr/>
        </p:nvSpPr>
        <p:spPr>
          <a:xfrm>
            <a:off x="541667" y="4365055"/>
            <a:ext cx="8145134" cy="447722"/>
          </a:xfrm>
          <a:prstGeom prst="rect">
            <a:avLst/>
          </a:prstGeom>
          <a:noFill/>
        </p:spPr>
        <p:txBody>
          <a:bodyPr wrap="square" lIns="77633" tIns="38816" rIns="77633" bIns="38816" rtlCol="0">
            <a:spAutoFit/>
          </a:bodyPr>
          <a:lstStyle/>
          <a:p>
            <a:r>
              <a:rPr lang="en-US" sz="2400" b="1" dirty="0">
                <a:solidFill>
                  <a:prstClr val="black"/>
                </a:solidFill>
                <a:latin typeface="Bradley Hand ITC" panose="03070402050302030203" pitchFamily="66" charset="0"/>
              </a:rPr>
              <a:t>Margaret McElroy</a:t>
            </a:r>
            <a:r>
              <a:rPr lang="en-US" sz="2400" b="1" dirty="0">
                <a:solidFill>
                  <a:prstClr val="black"/>
                </a:solidFill>
              </a:rPr>
              <a:t>                                 </a:t>
            </a:r>
            <a:r>
              <a:rPr lang="en-US" sz="2400" b="1" dirty="0">
                <a:solidFill>
                  <a:prstClr val="black"/>
                </a:solidFill>
                <a:latin typeface="Bradley Hand ITC" panose="03070402050302030203" pitchFamily="66" charset="0"/>
              </a:rPr>
              <a:t>mrmacsmom@gmail.com</a:t>
            </a:r>
          </a:p>
        </p:txBody>
      </p:sp>
      <p:sp>
        <p:nvSpPr>
          <p:cNvPr id="9" name="TextBox 8"/>
          <p:cNvSpPr txBox="1"/>
          <p:nvPr/>
        </p:nvSpPr>
        <p:spPr>
          <a:xfrm>
            <a:off x="3268980" y="3609474"/>
            <a:ext cx="2444268" cy="447722"/>
          </a:xfrm>
          <a:prstGeom prst="rect">
            <a:avLst/>
          </a:prstGeom>
          <a:noFill/>
        </p:spPr>
        <p:txBody>
          <a:bodyPr wrap="none" lIns="77633" tIns="38816" rIns="77633" bIns="38816" rtlCol="0">
            <a:spAutoFit/>
          </a:bodyPr>
          <a:lstStyle/>
          <a:p>
            <a:r>
              <a:rPr lang="en-US" sz="2400" b="1" dirty="0">
                <a:solidFill>
                  <a:prstClr val="black"/>
                </a:solidFill>
                <a:latin typeface="Bradley Hand ITC" panose="03070402050302030203" pitchFamily="66" charset="0"/>
              </a:rPr>
              <a:t>(209) XXX-XXXX</a:t>
            </a:r>
          </a:p>
        </p:txBody>
      </p:sp>
    </p:spTree>
    <p:extLst>
      <p:ext uri="{BB962C8B-B14F-4D97-AF65-F5344CB8AC3E}">
        <p14:creationId xmlns:p14="http://schemas.microsoft.com/office/powerpoint/2010/main" val="3227697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200" b="1" dirty="0">
                <a:solidFill>
                  <a:schemeClr val="bg1"/>
                </a:solidFill>
              </a:rPr>
              <a:t>Question 2 – How do you think I, as your teacher, want to be treated by you as students?</a:t>
            </a:r>
            <a:endParaRPr lang="en-US" sz="3600" b="1" dirty="0">
              <a:solidFill>
                <a:schemeClr val="bg1"/>
              </a:solidFill>
            </a:endParaRPr>
          </a:p>
        </p:txBody>
      </p:sp>
      <p:sp>
        <p:nvSpPr>
          <p:cNvPr id="3" name="Content Placeholder 2"/>
          <p:cNvSpPr>
            <a:spLocks noGrp="1"/>
          </p:cNvSpPr>
          <p:nvPr>
            <p:ph idx="1"/>
          </p:nvPr>
        </p:nvSpPr>
        <p:spPr>
          <a:xfrm>
            <a:off x="228600" y="1905000"/>
            <a:ext cx="8458200" cy="4525963"/>
          </a:xfrm>
        </p:spPr>
        <p:txBody>
          <a:bodyPr/>
          <a:lstStyle/>
          <a:p>
            <a:r>
              <a:rPr lang="en-US" b="1" dirty="0">
                <a:solidFill>
                  <a:schemeClr val="bg1"/>
                </a:solidFill>
              </a:rPr>
              <a:t>In your TRIADS, you will pass the card around for 2 minutes. </a:t>
            </a:r>
          </a:p>
          <a:p>
            <a:r>
              <a:rPr lang="en-US" b="1" dirty="0">
                <a:solidFill>
                  <a:schemeClr val="bg1"/>
                </a:solidFill>
              </a:rPr>
              <a:t>Each person will add to the list of ideas.</a:t>
            </a:r>
          </a:p>
          <a:p>
            <a:r>
              <a:rPr lang="en-US" b="1" dirty="0">
                <a:solidFill>
                  <a:schemeClr val="bg1"/>
                </a:solidFill>
              </a:rPr>
              <a:t>You may only pass ONCE!</a:t>
            </a:r>
          </a:p>
        </p:txBody>
      </p:sp>
    </p:spTree>
    <p:extLst>
      <p:ext uri="{BB962C8B-B14F-4D97-AF65-F5344CB8AC3E}">
        <p14:creationId xmlns:p14="http://schemas.microsoft.com/office/powerpoint/2010/main" val="321193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3200" b="1" dirty="0">
                <a:solidFill>
                  <a:prstClr val="white"/>
                </a:solidFill>
              </a:rPr>
              <a:t>Question 2 – How do you think I, as your teacher, want to be treated by you as students?</a:t>
            </a:r>
            <a:endParaRPr lang="en-US" sz="3600" b="1" dirty="0">
              <a:solidFill>
                <a:schemeClr val="bg1"/>
              </a:solidFill>
            </a:endParaRPr>
          </a:p>
        </p:txBody>
      </p:sp>
      <p:sp>
        <p:nvSpPr>
          <p:cNvPr id="3" name="Content Placeholder 2"/>
          <p:cNvSpPr>
            <a:spLocks noGrp="1"/>
          </p:cNvSpPr>
          <p:nvPr>
            <p:ph idx="1"/>
          </p:nvPr>
        </p:nvSpPr>
        <p:spPr>
          <a:xfrm>
            <a:off x="304800" y="1828801"/>
            <a:ext cx="8382000" cy="2667000"/>
          </a:xfrm>
        </p:spPr>
        <p:txBody>
          <a:bodyPr>
            <a:normAutofit/>
          </a:bodyPr>
          <a:lstStyle/>
          <a:p>
            <a:r>
              <a:rPr lang="en-US" b="1" dirty="0">
                <a:solidFill>
                  <a:schemeClr val="bg1"/>
                </a:solidFill>
              </a:rPr>
              <a:t>Now let’s share as a class and add to our CLASSROOM CONTRACT.</a:t>
            </a:r>
          </a:p>
        </p:txBody>
      </p:sp>
    </p:spTree>
    <p:extLst>
      <p:ext uri="{BB962C8B-B14F-4D97-AF65-F5344CB8AC3E}">
        <p14:creationId xmlns:p14="http://schemas.microsoft.com/office/powerpoint/2010/main" val="149017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524000"/>
          </a:xfrm>
        </p:spPr>
        <p:txBody>
          <a:bodyPr>
            <a:noAutofit/>
          </a:bodyPr>
          <a:lstStyle/>
          <a:p>
            <a:pPr marL="514350" indent="-514350"/>
            <a:r>
              <a:rPr lang="en-US" sz="3200" b="1" dirty="0">
                <a:solidFill>
                  <a:schemeClr val="bg1"/>
                </a:solidFill>
              </a:rPr>
              <a:t>Question 3/4 – How do you want to be treated by your classmates? How do you think they want to be treated by you?</a:t>
            </a:r>
          </a:p>
        </p:txBody>
      </p:sp>
      <p:sp>
        <p:nvSpPr>
          <p:cNvPr id="3" name="Content Placeholder 2"/>
          <p:cNvSpPr>
            <a:spLocks noGrp="1"/>
          </p:cNvSpPr>
          <p:nvPr>
            <p:ph idx="1"/>
          </p:nvPr>
        </p:nvSpPr>
        <p:spPr>
          <a:xfrm>
            <a:off x="228600" y="2057400"/>
            <a:ext cx="8458200" cy="2590800"/>
          </a:xfrm>
        </p:spPr>
        <p:txBody>
          <a:bodyPr/>
          <a:lstStyle/>
          <a:p>
            <a:r>
              <a:rPr lang="en-US" b="1" dirty="0">
                <a:solidFill>
                  <a:schemeClr val="bg1"/>
                </a:solidFill>
              </a:rPr>
              <a:t>In your TRIADS, you will pass the card around for 1 minute. </a:t>
            </a:r>
          </a:p>
          <a:p>
            <a:r>
              <a:rPr lang="en-US" b="1" dirty="0">
                <a:solidFill>
                  <a:schemeClr val="bg1"/>
                </a:solidFill>
              </a:rPr>
              <a:t>Each person will add to the list of ideas.</a:t>
            </a:r>
          </a:p>
          <a:p>
            <a:r>
              <a:rPr lang="en-US" b="1" dirty="0">
                <a:solidFill>
                  <a:schemeClr val="bg1"/>
                </a:solidFill>
              </a:rPr>
              <a:t>You may only pass ONCE!</a:t>
            </a:r>
          </a:p>
        </p:txBody>
      </p:sp>
    </p:spTree>
    <p:extLst>
      <p:ext uri="{BB962C8B-B14F-4D97-AF65-F5344CB8AC3E}">
        <p14:creationId xmlns:p14="http://schemas.microsoft.com/office/powerpoint/2010/main" val="156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47800"/>
          </a:xfrm>
        </p:spPr>
        <p:txBody>
          <a:bodyPr>
            <a:noAutofit/>
          </a:bodyPr>
          <a:lstStyle/>
          <a:p>
            <a:pPr marL="514350" indent="-514350"/>
            <a:r>
              <a:rPr lang="en-US" sz="3200" b="1" dirty="0">
                <a:solidFill>
                  <a:prstClr val="white"/>
                </a:solidFill>
              </a:rPr>
              <a:t>Question 3/4 – How do you want to be treated by your classmates? How do you think they want to be treated by you?</a:t>
            </a:r>
            <a:endParaRPr lang="en-US" sz="3200" b="1" dirty="0">
              <a:solidFill>
                <a:schemeClr val="bg1"/>
              </a:solidFill>
            </a:endParaRPr>
          </a:p>
        </p:txBody>
      </p:sp>
      <p:sp>
        <p:nvSpPr>
          <p:cNvPr id="3" name="Content Placeholder 2"/>
          <p:cNvSpPr>
            <a:spLocks noGrp="1"/>
          </p:cNvSpPr>
          <p:nvPr>
            <p:ph idx="1"/>
          </p:nvPr>
        </p:nvSpPr>
        <p:spPr>
          <a:xfrm>
            <a:off x="228600" y="2133600"/>
            <a:ext cx="8458200" cy="1828800"/>
          </a:xfrm>
        </p:spPr>
        <p:txBody>
          <a:bodyPr>
            <a:normAutofit/>
          </a:bodyPr>
          <a:lstStyle/>
          <a:p>
            <a:r>
              <a:rPr lang="en-US" b="1" dirty="0">
                <a:solidFill>
                  <a:schemeClr val="bg1"/>
                </a:solidFill>
              </a:rPr>
              <a:t>Now let’s share as a class and add to our CLASSROOM CONTRACT.</a:t>
            </a:r>
          </a:p>
        </p:txBody>
      </p:sp>
    </p:spTree>
    <p:extLst>
      <p:ext uri="{BB962C8B-B14F-4D97-AF65-F5344CB8AC3E}">
        <p14:creationId xmlns:p14="http://schemas.microsoft.com/office/powerpoint/2010/main" val="149470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Homework</a:t>
            </a:r>
          </a:p>
        </p:txBody>
      </p:sp>
      <p:sp>
        <p:nvSpPr>
          <p:cNvPr id="3" name="Content Placeholder 2"/>
          <p:cNvSpPr>
            <a:spLocks noGrp="1"/>
          </p:cNvSpPr>
          <p:nvPr>
            <p:ph idx="1"/>
          </p:nvPr>
        </p:nvSpPr>
        <p:spPr>
          <a:xfrm>
            <a:off x="304800" y="1600200"/>
            <a:ext cx="8382000" cy="4525963"/>
          </a:xfrm>
        </p:spPr>
        <p:txBody>
          <a:bodyPr>
            <a:normAutofit lnSpcReduction="10000"/>
          </a:bodyPr>
          <a:lstStyle/>
          <a:p>
            <a:r>
              <a:rPr lang="en-US" b="1" dirty="0">
                <a:solidFill>
                  <a:schemeClr val="bg1"/>
                </a:solidFill>
              </a:rPr>
              <a:t>Continue working on your 60 Second Speech!</a:t>
            </a:r>
          </a:p>
          <a:p>
            <a:r>
              <a:rPr lang="en-US" b="1" dirty="0">
                <a:solidFill>
                  <a:schemeClr val="bg1"/>
                </a:solidFill>
              </a:rPr>
              <a:t>Bring back your 20 questions page COMPLETE </a:t>
            </a:r>
            <a:r>
              <a:rPr lang="en-US" b="1" dirty="0" smtClean="0">
                <a:solidFill>
                  <a:schemeClr val="bg1"/>
                </a:solidFill>
              </a:rPr>
              <a:t>by FRIDAY!</a:t>
            </a:r>
            <a:endParaRPr lang="en-US" b="1" dirty="0">
              <a:solidFill>
                <a:schemeClr val="bg1"/>
              </a:solidFill>
            </a:endParaRPr>
          </a:p>
          <a:p>
            <a:r>
              <a:rPr lang="en-US" b="1" dirty="0">
                <a:solidFill>
                  <a:schemeClr val="bg1"/>
                </a:solidFill>
              </a:rPr>
              <a:t>Bring back the signature portion of your syllabus and your Academic Honesty Policy page by </a:t>
            </a:r>
            <a:r>
              <a:rPr lang="en-US" b="1" dirty="0" smtClean="0">
                <a:solidFill>
                  <a:schemeClr val="bg1"/>
                </a:solidFill>
              </a:rPr>
              <a:t>FRIDAY! </a:t>
            </a:r>
            <a:endParaRPr lang="en-US" b="1" dirty="0">
              <a:solidFill>
                <a:schemeClr val="bg1"/>
              </a:solidFill>
            </a:endParaRPr>
          </a:p>
          <a:p>
            <a:pPr marL="0" indent="0" algn="ctr">
              <a:buNone/>
            </a:pPr>
            <a:r>
              <a:rPr lang="en-US" b="1" i="1" dirty="0">
                <a:solidFill>
                  <a:srgbClr val="FF0000"/>
                </a:solidFill>
              </a:rPr>
              <a:t>YOUR GRADES IN THIS CLASS WILL NOT BE COUNTED UNTIL THESE HAVE BEEN SIGNED AND RETURNED!</a:t>
            </a:r>
          </a:p>
        </p:txBody>
      </p:sp>
    </p:spTree>
    <p:extLst>
      <p:ext uri="{BB962C8B-B14F-4D97-AF65-F5344CB8AC3E}">
        <p14:creationId xmlns:p14="http://schemas.microsoft.com/office/powerpoint/2010/main" val="56953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lstStyle/>
          <a:p>
            <a:r>
              <a:rPr lang="en-US" b="1" dirty="0">
                <a:solidFill>
                  <a:schemeClr val="bg1"/>
                </a:solidFill>
              </a:rPr>
              <a:t>Exit Ticket</a:t>
            </a:r>
          </a:p>
        </p:txBody>
      </p:sp>
      <p:sp>
        <p:nvSpPr>
          <p:cNvPr id="3" name="Content Placeholder 2"/>
          <p:cNvSpPr>
            <a:spLocks noGrp="1"/>
          </p:cNvSpPr>
          <p:nvPr>
            <p:ph idx="1"/>
          </p:nvPr>
        </p:nvSpPr>
        <p:spPr>
          <a:xfrm>
            <a:off x="228600" y="1600200"/>
            <a:ext cx="8458200" cy="4525963"/>
          </a:xfrm>
        </p:spPr>
        <p:txBody>
          <a:bodyPr/>
          <a:lstStyle/>
          <a:p>
            <a:pPr marL="0" indent="0" algn="ctr">
              <a:buNone/>
            </a:pPr>
            <a:r>
              <a:rPr lang="en-US" b="1" dirty="0" smtClean="0">
                <a:solidFill>
                  <a:schemeClr val="bg1"/>
                </a:solidFill>
              </a:rPr>
              <a:t>NO </a:t>
            </a:r>
          </a:p>
          <a:p>
            <a:pPr marL="0" indent="0" algn="ctr">
              <a:buNone/>
            </a:pPr>
            <a:r>
              <a:rPr lang="en-US" b="1" dirty="0" smtClean="0">
                <a:solidFill>
                  <a:schemeClr val="bg1"/>
                </a:solidFill>
              </a:rPr>
              <a:t>EXIT TICKET</a:t>
            </a:r>
          </a:p>
          <a:p>
            <a:pPr marL="0" indent="0" algn="ctr">
              <a:buNone/>
            </a:pPr>
            <a:r>
              <a:rPr lang="en-US" b="1" dirty="0" smtClean="0">
                <a:solidFill>
                  <a:schemeClr val="bg1"/>
                </a:solidFill>
              </a:rPr>
              <a:t>TODAY!</a:t>
            </a:r>
            <a:endParaRPr lang="en-US" b="1" dirty="0">
              <a:solidFill>
                <a:schemeClr val="bg1"/>
              </a:solidFill>
            </a:endParaRPr>
          </a:p>
        </p:txBody>
      </p:sp>
      <p:sp>
        <p:nvSpPr>
          <p:cNvPr id="4" name="TextBox 3"/>
          <p:cNvSpPr txBox="1"/>
          <p:nvPr/>
        </p:nvSpPr>
        <p:spPr>
          <a:xfrm>
            <a:off x="7239000" y="661472"/>
            <a:ext cx="1234440" cy="369332"/>
          </a:xfrm>
          <a:prstGeom prst="rect">
            <a:avLst/>
          </a:prstGeom>
          <a:noFill/>
        </p:spPr>
        <p:txBody>
          <a:bodyPr wrap="square" rtlCol="0">
            <a:spAutoFit/>
          </a:bodyPr>
          <a:lstStyle/>
          <a:p>
            <a:r>
              <a:rPr lang="en-US" b="1" dirty="0" smtClean="0">
                <a:solidFill>
                  <a:schemeClr val="bg1"/>
                </a:solidFill>
              </a:rPr>
              <a:t>8/14/18</a:t>
            </a:r>
            <a:endParaRPr lang="en-US" b="1" dirty="0">
              <a:solidFill>
                <a:schemeClr val="bg1"/>
              </a:solidFill>
            </a:endParaRPr>
          </a:p>
        </p:txBody>
      </p:sp>
    </p:spTree>
    <p:extLst>
      <p:ext uri="{BB962C8B-B14F-4D97-AF65-F5344CB8AC3E}">
        <p14:creationId xmlns:p14="http://schemas.microsoft.com/office/powerpoint/2010/main" val="150645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5771"/>
            <a:ext cx="8732982" cy="1143000"/>
          </a:xfrm>
        </p:spPr>
        <p:txBody>
          <a:bodyPr>
            <a:normAutofit fontScale="90000"/>
          </a:bodyPr>
          <a:lstStyle/>
          <a:p>
            <a:r>
              <a:rPr lang="en-US" b="1" dirty="0" smtClean="0">
                <a:solidFill>
                  <a:schemeClr val="bg1"/>
                </a:solidFill>
              </a:rPr>
              <a:t>CHROMEBOOK RULES AND PROCEDURES</a:t>
            </a:r>
            <a:endParaRPr lang="en-US" b="1" dirty="0">
              <a:solidFill>
                <a:schemeClr val="bg1"/>
              </a:solidFill>
            </a:endParaRPr>
          </a:p>
        </p:txBody>
      </p:sp>
      <p:sp>
        <p:nvSpPr>
          <p:cNvPr id="3" name="Content Placeholder 2"/>
          <p:cNvSpPr>
            <a:spLocks noGrp="1"/>
          </p:cNvSpPr>
          <p:nvPr>
            <p:ph idx="1"/>
          </p:nvPr>
        </p:nvSpPr>
        <p:spPr>
          <a:xfrm>
            <a:off x="228600" y="1448770"/>
            <a:ext cx="8458200" cy="4418629"/>
          </a:xfrm>
        </p:spPr>
        <p:txBody>
          <a:bodyPr>
            <a:normAutofit fontScale="92500" lnSpcReduction="10000"/>
          </a:bodyPr>
          <a:lstStyle/>
          <a:p>
            <a:r>
              <a:rPr lang="en-US" sz="2800" b="1" dirty="0" smtClean="0">
                <a:solidFill>
                  <a:schemeClr val="bg1"/>
                </a:solidFill>
              </a:rPr>
              <a:t>Before we can begin using </a:t>
            </a:r>
            <a:r>
              <a:rPr lang="en-US" sz="2800" b="1" dirty="0" err="1" smtClean="0">
                <a:solidFill>
                  <a:schemeClr val="bg1"/>
                </a:solidFill>
              </a:rPr>
              <a:t>chromebooks</a:t>
            </a:r>
            <a:r>
              <a:rPr lang="en-US" sz="2800" b="1" dirty="0" smtClean="0">
                <a:solidFill>
                  <a:schemeClr val="bg1"/>
                </a:solidFill>
              </a:rPr>
              <a:t> in class, which we will do daily (with very few exceptions), we need to spend some time discussing the rules and procedures.</a:t>
            </a:r>
          </a:p>
          <a:p>
            <a:r>
              <a:rPr lang="en-US" sz="2800" b="1" dirty="0" smtClean="0">
                <a:solidFill>
                  <a:schemeClr val="bg1"/>
                </a:solidFill>
              </a:rPr>
              <a:t>First, understand that, unless instructions on the board state otherwise, starting tomorrow, the VERY FIRST thing you should do when you come in to class is go and get your assigned </a:t>
            </a:r>
            <a:r>
              <a:rPr lang="en-US" sz="2800" b="1" dirty="0" err="1" smtClean="0">
                <a:solidFill>
                  <a:schemeClr val="bg1"/>
                </a:solidFill>
              </a:rPr>
              <a:t>chromebook</a:t>
            </a:r>
            <a:r>
              <a:rPr lang="en-US" sz="2800" b="1" dirty="0" smtClean="0">
                <a:solidFill>
                  <a:schemeClr val="bg1"/>
                </a:solidFill>
              </a:rPr>
              <a:t> from the cart.</a:t>
            </a:r>
          </a:p>
          <a:p>
            <a:r>
              <a:rPr lang="en-US" sz="2800" b="1" dirty="0" smtClean="0">
                <a:solidFill>
                  <a:schemeClr val="bg1"/>
                </a:solidFill>
              </a:rPr>
              <a:t>Your </a:t>
            </a:r>
            <a:r>
              <a:rPr lang="en-US" sz="2800" b="1" dirty="0" err="1" smtClean="0">
                <a:solidFill>
                  <a:schemeClr val="bg1"/>
                </a:solidFill>
              </a:rPr>
              <a:t>chromebook</a:t>
            </a:r>
            <a:r>
              <a:rPr lang="en-US" sz="2800" b="1" dirty="0" smtClean="0">
                <a:solidFill>
                  <a:schemeClr val="bg1"/>
                </a:solidFill>
              </a:rPr>
              <a:t> will be assigned according to your number on my class roster and will not change for the remainder of the year (unless there is damage or malfunction of the </a:t>
            </a:r>
            <a:r>
              <a:rPr lang="en-US" sz="2800" b="1" dirty="0" err="1" smtClean="0">
                <a:solidFill>
                  <a:schemeClr val="bg1"/>
                </a:solidFill>
              </a:rPr>
              <a:t>chromebook</a:t>
            </a:r>
            <a:r>
              <a:rPr lang="en-US" sz="2800" b="1" dirty="0" smtClean="0">
                <a:solidFill>
                  <a:schemeClr val="bg1"/>
                </a:solidFill>
              </a:rPr>
              <a:t>).</a:t>
            </a:r>
            <a:endParaRPr lang="en-US" sz="2800" b="1" dirty="0">
              <a:solidFill>
                <a:schemeClr val="bg1"/>
              </a:solidFill>
            </a:endParaRPr>
          </a:p>
        </p:txBody>
      </p:sp>
      <p:sp>
        <p:nvSpPr>
          <p:cNvPr id="4" name="TextBox 3"/>
          <p:cNvSpPr txBox="1"/>
          <p:nvPr/>
        </p:nvSpPr>
        <p:spPr>
          <a:xfrm>
            <a:off x="7513782" y="692605"/>
            <a:ext cx="1371600" cy="369332"/>
          </a:xfrm>
          <a:prstGeom prst="rect">
            <a:avLst/>
          </a:prstGeom>
          <a:noFill/>
        </p:spPr>
        <p:txBody>
          <a:bodyPr wrap="square" rtlCol="0">
            <a:spAutoFit/>
          </a:bodyPr>
          <a:lstStyle/>
          <a:p>
            <a:pPr algn="ctr"/>
            <a:r>
              <a:rPr lang="en-US" b="1" dirty="0" smtClean="0">
                <a:solidFill>
                  <a:schemeClr val="bg1"/>
                </a:solidFill>
              </a:rPr>
              <a:t>8/15/18</a:t>
            </a:r>
            <a:endParaRPr lang="en-US" b="1" dirty="0">
              <a:solidFill>
                <a:schemeClr val="bg1"/>
              </a:solidFill>
            </a:endParaRPr>
          </a:p>
        </p:txBody>
      </p:sp>
    </p:spTree>
    <p:extLst>
      <p:ext uri="{BB962C8B-B14F-4D97-AF65-F5344CB8AC3E}">
        <p14:creationId xmlns:p14="http://schemas.microsoft.com/office/powerpoint/2010/main" val="145080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5771"/>
            <a:ext cx="8732982" cy="1143000"/>
          </a:xfrm>
        </p:spPr>
        <p:txBody>
          <a:bodyPr>
            <a:normAutofit fontScale="90000"/>
          </a:bodyPr>
          <a:lstStyle/>
          <a:p>
            <a:r>
              <a:rPr lang="en-US" b="1" dirty="0" smtClean="0">
                <a:solidFill>
                  <a:schemeClr val="bg1"/>
                </a:solidFill>
              </a:rPr>
              <a:t>CHROMEBOOK RULES AND PROCEDURES</a:t>
            </a:r>
            <a:endParaRPr lang="en-US" b="1" dirty="0">
              <a:solidFill>
                <a:schemeClr val="bg1"/>
              </a:solidFill>
            </a:endParaRPr>
          </a:p>
        </p:txBody>
      </p:sp>
      <p:sp>
        <p:nvSpPr>
          <p:cNvPr id="3" name="Content Placeholder 2"/>
          <p:cNvSpPr>
            <a:spLocks noGrp="1"/>
          </p:cNvSpPr>
          <p:nvPr>
            <p:ph idx="1"/>
          </p:nvPr>
        </p:nvSpPr>
        <p:spPr>
          <a:xfrm>
            <a:off x="228600" y="1448770"/>
            <a:ext cx="8458200" cy="4418629"/>
          </a:xfrm>
        </p:spPr>
        <p:txBody>
          <a:bodyPr>
            <a:normAutofit lnSpcReduction="10000"/>
          </a:bodyPr>
          <a:lstStyle/>
          <a:p>
            <a:r>
              <a:rPr lang="en-US" sz="2800" b="1" dirty="0" smtClean="0">
                <a:solidFill>
                  <a:schemeClr val="bg1"/>
                </a:solidFill>
              </a:rPr>
              <a:t>In order to use a </a:t>
            </a:r>
            <a:r>
              <a:rPr lang="en-US" sz="2800" b="1" dirty="0" err="1" smtClean="0">
                <a:solidFill>
                  <a:schemeClr val="bg1"/>
                </a:solidFill>
              </a:rPr>
              <a:t>chromebook</a:t>
            </a:r>
            <a:r>
              <a:rPr lang="en-US" sz="2800" b="1" dirty="0" smtClean="0">
                <a:solidFill>
                  <a:schemeClr val="bg1"/>
                </a:solidFill>
              </a:rPr>
              <a:t> on campus, per school policy, you must have a technology use form on file.</a:t>
            </a:r>
          </a:p>
          <a:p>
            <a:r>
              <a:rPr lang="en-US" sz="2800" b="1" dirty="0" smtClean="0">
                <a:solidFill>
                  <a:schemeClr val="bg1"/>
                </a:solidFill>
              </a:rPr>
              <a:t>In addition to the school’s technology use form, you will also be required to sign the Chromebook Contract for this class.</a:t>
            </a:r>
          </a:p>
          <a:p>
            <a:r>
              <a:rPr lang="en-US" sz="2800" b="1" dirty="0" smtClean="0">
                <a:solidFill>
                  <a:schemeClr val="bg1"/>
                </a:solidFill>
              </a:rPr>
              <a:t>Failure to complete either of these will result in your loss of </a:t>
            </a:r>
            <a:r>
              <a:rPr lang="en-US" sz="2800" b="1" dirty="0" err="1" smtClean="0">
                <a:solidFill>
                  <a:schemeClr val="bg1"/>
                </a:solidFill>
              </a:rPr>
              <a:t>chromebook</a:t>
            </a:r>
            <a:r>
              <a:rPr lang="en-US" sz="2800" b="1" dirty="0" smtClean="0">
                <a:solidFill>
                  <a:schemeClr val="bg1"/>
                </a:solidFill>
              </a:rPr>
              <a:t> privileges during your class time in English 10.</a:t>
            </a:r>
          </a:p>
          <a:p>
            <a:r>
              <a:rPr lang="en-US" sz="2800" b="1" dirty="0" smtClean="0">
                <a:solidFill>
                  <a:schemeClr val="bg1"/>
                </a:solidFill>
              </a:rPr>
              <a:t>The following are the rules and procedures for </a:t>
            </a:r>
            <a:r>
              <a:rPr lang="en-US" sz="2800" b="1" dirty="0" err="1" smtClean="0">
                <a:solidFill>
                  <a:schemeClr val="bg1"/>
                </a:solidFill>
              </a:rPr>
              <a:t>chromebook</a:t>
            </a:r>
            <a:r>
              <a:rPr lang="en-US" sz="2800" b="1" dirty="0" smtClean="0">
                <a:solidFill>
                  <a:schemeClr val="bg1"/>
                </a:solidFill>
              </a:rPr>
              <a:t> use in Room L11.</a:t>
            </a:r>
            <a:endParaRPr lang="en-US" sz="2800" b="1" dirty="0">
              <a:solidFill>
                <a:schemeClr val="bg1"/>
              </a:solidFill>
            </a:endParaRPr>
          </a:p>
        </p:txBody>
      </p:sp>
    </p:spTree>
    <p:extLst>
      <p:ext uri="{BB962C8B-B14F-4D97-AF65-F5344CB8AC3E}">
        <p14:creationId xmlns:p14="http://schemas.microsoft.com/office/powerpoint/2010/main" val="147555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5771"/>
            <a:ext cx="8732982" cy="1143000"/>
          </a:xfrm>
        </p:spPr>
        <p:txBody>
          <a:bodyPr>
            <a:normAutofit fontScale="90000"/>
          </a:bodyPr>
          <a:lstStyle/>
          <a:p>
            <a:r>
              <a:rPr lang="en-US" b="1" dirty="0" smtClean="0">
                <a:solidFill>
                  <a:schemeClr val="bg1"/>
                </a:solidFill>
              </a:rPr>
              <a:t>CHROMEBOOK RULES AND PROCEDURES</a:t>
            </a:r>
            <a:endParaRPr lang="en-US" b="1" dirty="0">
              <a:solidFill>
                <a:schemeClr val="bg1"/>
              </a:solidFill>
            </a:endParaRPr>
          </a:p>
        </p:txBody>
      </p:sp>
      <p:sp>
        <p:nvSpPr>
          <p:cNvPr id="3" name="Content Placeholder 2"/>
          <p:cNvSpPr>
            <a:spLocks noGrp="1"/>
          </p:cNvSpPr>
          <p:nvPr>
            <p:ph idx="1"/>
          </p:nvPr>
        </p:nvSpPr>
        <p:spPr>
          <a:xfrm>
            <a:off x="228600" y="1448770"/>
            <a:ext cx="8458200" cy="4418629"/>
          </a:xfrm>
        </p:spPr>
        <p:txBody>
          <a:bodyPr>
            <a:normAutofit lnSpcReduction="10000"/>
          </a:bodyPr>
          <a:lstStyle/>
          <a:p>
            <a:r>
              <a:rPr lang="en-US" sz="2800" b="1" dirty="0" smtClean="0">
                <a:solidFill>
                  <a:schemeClr val="bg1"/>
                </a:solidFill>
              </a:rPr>
              <a:t>In order to use a </a:t>
            </a:r>
            <a:r>
              <a:rPr lang="en-US" sz="2800" b="1" dirty="0" err="1" smtClean="0">
                <a:solidFill>
                  <a:schemeClr val="bg1"/>
                </a:solidFill>
              </a:rPr>
              <a:t>chromebook</a:t>
            </a:r>
            <a:r>
              <a:rPr lang="en-US" sz="2800" b="1" dirty="0" smtClean="0">
                <a:solidFill>
                  <a:schemeClr val="bg1"/>
                </a:solidFill>
              </a:rPr>
              <a:t> on campus, per school policy, you must have a technology use form on file.</a:t>
            </a:r>
          </a:p>
          <a:p>
            <a:r>
              <a:rPr lang="en-US" sz="2800" b="1" dirty="0" smtClean="0">
                <a:solidFill>
                  <a:schemeClr val="bg1"/>
                </a:solidFill>
              </a:rPr>
              <a:t>In addition to the school’s technology use form, you will also be required to sign the Chromebook Contract for this class.</a:t>
            </a:r>
          </a:p>
          <a:p>
            <a:r>
              <a:rPr lang="en-US" sz="2800" b="1" dirty="0" smtClean="0">
                <a:solidFill>
                  <a:schemeClr val="bg1"/>
                </a:solidFill>
              </a:rPr>
              <a:t>Failure to complete either of these will result in your loss of </a:t>
            </a:r>
            <a:r>
              <a:rPr lang="en-US" sz="2800" b="1" dirty="0" err="1" smtClean="0">
                <a:solidFill>
                  <a:schemeClr val="bg1"/>
                </a:solidFill>
              </a:rPr>
              <a:t>chromebook</a:t>
            </a:r>
            <a:r>
              <a:rPr lang="en-US" sz="2800" b="1" dirty="0" smtClean="0">
                <a:solidFill>
                  <a:schemeClr val="bg1"/>
                </a:solidFill>
              </a:rPr>
              <a:t> privileges during your class time in English 10.</a:t>
            </a:r>
          </a:p>
          <a:p>
            <a:r>
              <a:rPr lang="en-US" sz="2800" b="1" dirty="0" smtClean="0">
                <a:solidFill>
                  <a:schemeClr val="bg1"/>
                </a:solidFill>
              </a:rPr>
              <a:t>The following are the rules and procedures for </a:t>
            </a:r>
            <a:r>
              <a:rPr lang="en-US" sz="2800" b="1" dirty="0" err="1" smtClean="0">
                <a:solidFill>
                  <a:schemeClr val="bg1"/>
                </a:solidFill>
              </a:rPr>
              <a:t>chromebook</a:t>
            </a:r>
            <a:r>
              <a:rPr lang="en-US" sz="2800" b="1" dirty="0" smtClean="0">
                <a:solidFill>
                  <a:schemeClr val="bg1"/>
                </a:solidFill>
              </a:rPr>
              <a:t> use in Room L11.</a:t>
            </a:r>
            <a:endParaRPr lang="en-US" sz="2800" b="1" dirty="0">
              <a:solidFill>
                <a:schemeClr val="bg1"/>
              </a:solidFill>
            </a:endParaRPr>
          </a:p>
        </p:txBody>
      </p:sp>
    </p:spTree>
    <p:extLst>
      <p:ext uri="{BB962C8B-B14F-4D97-AF65-F5344CB8AC3E}">
        <p14:creationId xmlns:p14="http://schemas.microsoft.com/office/powerpoint/2010/main" val="404444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5771"/>
            <a:ext cx="8732982" cy="1143000"/>
          </a:xfrm>
        </p:spPr>
        <p:txBody>
          <a:bodyPr>
            <a:normAutofit fontScale="90000"/>
          </a:bodyPr>
          <a:lstStyle/>
          <a:p>
            <a:r>
              <a:rPr lang="en-US" b="1" dirty="0" smtClean="0">
                <a:solidFill>
                  <a:schemeClr val="bg1"/>
                </a:solidFill>
              </a:rPr>
              <a:t>CHROMEBOOK RULES AND PROCEDURES</a:t>
            </a:r>
            <a:endParaRPr lang="en-US" b="1" dirty="0">
              <a:solidFill>
                <a:schemeClr val="bg1"/>
              </a:solidFill>
            </a:endParaRPr>
          </a:p>
        </p:txBody>
      </p:sp>
      <p:sp>
        <p:nvSpPr>
          <p:cNvPr id="3" name="Content Placeholder 2"/>
          <p:cNvSpPr>
            <a:spLocks noGrp="1"/>
          </p:cNvSpPr>
          <p:nvPr>
            <p:ph idx="1"/>
          </p:nvPr>
        </p:nvSpPr>
        <p:spPr>
          <a:xfrm>
            <a:off x="228600" y="1448770"/>
            <a:ext cx="8458200" cy="4418629"/>
          </a:xfrm>
        </p:spPr>
        <p:txBody>
          <a:bodyPr>
            <a:normAutofit fontScale="85000" lnSpcReduction="20000"/>
          </a:bodyPr>
          <a:lstStyle/>
          <a:p>
            <a:pPr fontAlgn="base"/>
            <a:r>
              <a:rPr lang="en-US" b="1" dirty="0">
                <a:solidFill>
                  <a:schemeClr val="bg1"/>
                </a:solidFill>
              </a:rPr>
              <a:t>That responsibility includes keeping it clean and without damage.</a:t>
            </a:r>
          </a:p>
          <a:p>
            <a:pPr lvl="1" fontAlgn="base"/>
            <a:r>
              <a:rPr lang="en-US" b="1" dirty="0">
                <a:solidFill>
                  <a:schemeClr val="bg1"/>
                </a:solidFill>
              </a:rPr>
              <a:t>Cleanliness of the </a:t>
            </a:r>
            <a:r>
              <a:rPr lang="en-US" b="1" dirty="0" err="1">
                <a:solidFill>
                  <a:schemeClr val="bg1"/>
                </a:solidFill>
              </a:rPr>
              <a:t>chromebook</a:t>
            </a:r>
            <a:r>
              <a:rPr lang="en-US" b="1" dirty="0">
                <a:solidFill>
                  <a:schemeClr val="bg1"/>
                </a:solidFill>
              </a:rPr>
              <a:t> includes </a:t>
            </a:r>
          </a:p>
          <a:p>
            <a:pPr lvl="2" fontAlgn="base"/>
            <a:r>
              <a:rPr lang="en-US" b="1" dirty="0">
                <a:solidFill>
                  <a:schemeClr val="bg1"/>
                </a:solidFill>
              </a:rPr>
              <a:t>Keeping the </a:t>
            </a:r>
            <a:r>
              <a:rPr lang="en-US" b="1" dirty="0" err="1">
                <a:solidFill>
                  <a:schemeClr val="bg1"/>
                </a:solidFill>
              </a:rPr>
              <a:t>chromebook</a:t>
            </a:r>
            <a:r>
              <a:rPr lang="en-US" b="1" dirty="0">
                <a:solidFill>
                  <a:schemeClr val="bg1"/>
                </a:solidFill>
              </a:rPr>
              <a:t> free from any writing on the shell. </a:t>
            </a:r>
          </a:p>
          <a:p>
            <a:pPr lvl="2" fontAlgn="base"/>
            <a:r>
              <a:rPr lang="en-US" b="1" dirty="0">
                <a:solidFill>
                  <a:schemeClr val="bg1"/>
                </a:solidFill>
              </a:rPr>
              <a:t>Ensuring that nothing is spilled on or near the </a:t>
            </a:r>
            <a:r>
              <a:rPr lang="en-US" b="1" dirty="0" err="1">
                <a:solidFill>
                  <a:schemeClr val="bg1"/>
                </a:solidFill>
              </a:rPr>
              <a:t>chromebook</a:t>
            </a:r>
            <a:r>
              <a:rPr lang="en-US" b="1" dirty="0">
                <a:solidFill>
                  <a:schemeClr val="bg1"/>
                </a:solidFill>
              </a:rPr>
              <a:t>.</a:t>
            </a:r>
          </a:p>
          <a:p>
            <a:pPr lvl="1" fontAlgn="base"/>
            <a:r>
              <a:rPr lang="en-US" b="1" dirty="0">
                <a:solidFill>
                  <a:schemeClr val="bg1"/>
                </a:solidFill>
              </a:rPr>
              <a:t>Keeping a </a:t>
            </a:r>
            <a:r>
              <a:rPr lang="en-US" b="1" dirty="0" err="1">
                <a:solidFill>
                  <a:schemeClr val="bg1"/>
                </a:solidFill>
              </a:rPr>
              <a:t>chromebook</a:t>
            </a:r>
            <a:r>
              <a:rPr lang="en-US" b="1" dirty="0">
                <a:solidFill>
                  <a:schemeClr val="bg1"/>
                </a:solidFill>
              </a:rPr>
              <a:t> free from damage includes</a:t>
            </a:r>
          </a:p>
          <a:p>
            <a:pPr lvl="2" fontAlgn="base"/>
            <a:r>
              <a:rPr lang="en-US" b="1" dirty="0">
                <a:solidFill>
                  <a:schemeClr val="bg1"/>
                </a:solidFill>
              </a:rPr>
              <a:t>Being careful when carrying/moving a </a:t>
            </a:r>
            <a:r>
              <a:rPr lang="en-US" b="1" dirty="0" err="1">
                <a:solidFill>
                  <a:schemeClr val="bg1"/>
                </a:solidFill>
              </a:rPr>
              <a:t>chromebook</a:t>
            </a:r>
            <a:r>
              <a:rPr lang="en-US" b="1" dirty="0">
                <a:solidFill>
                  <a:schemeClr val="bg1"/>
                </a:solidFill>
              </a:rPr>
              <a:t>.</a:t>
            </a:r>
          </a:p>
          <a:p>
            <a:pPr lvl="2" fontAlgn="base"/>
            <a:r>
              <a:rPr lang="en-US" b="1" dirty="0">
                <a:solidFill>
                  <a:schemeClr val="bg1"/>
                </a:solidFill>
              </a:rPr>
              <a:t>Not downloading anything from the internet or opening any questionable emails that may impede processing or expose the </a:t>
            </a:r>
            <a:r>
              <a:rPr lang="en-US" b="1" dirty="0" err="1">
                <a:solidFill>
                  <a:schemeClr val="bg1"/>
                </a:solidFill>
              </a:rPr>
              <a:t>chromebook</a:t>
            </a:r>
            <a:r>
              <a:rPr lang="en-US" b="1" dirty="0">
                <a:solidFill>
                  <a:schemeClr val="bg1"/>
                </a:solidFill>
              </a:rPr>
              <a:t> to viruses.</a:t>
            </a:r>
          </a:p>
          <a:p>
            <a:pPr lvl="2" fontAlgn="base"/>
            <a:r>
              <a:rPr lang="en-US" b="1" dirty="0">
                <a:solidFill>
                  <a:schemeClr val="bg1"/>
                </a:solidFill>
              </a:rPr>
              <a:t>Not utilizing </a:t>
            </a:r>
            <a:r>
              <a:rPr lang="en-US" b="1" dirty="0" err="1">
                <a:solidFill>
                  <a:schemeClr val="bg1"/>
                </a:solidFill>
              </a:rPr>
              <a:t>chromebook</a:t>
            </a:r>
            <a:r>
              <a:rPr lang="en-US" b="1" dirty="0">
                <a:solidFill>
                  <a:schemeClr val="bg1"/>
                </a:solidFill>
              </a:rPr>
              <a:t> functions or keys to: change key functions, change </a:t>
            </a:r>
            <a:r>
              <a:rPr lang="en-US" b="1" dirty="0" err="1">
                <a:solidFill>
                  <a:schemeClr val="bg1"/>
                </a:solidFill>
              </a:rPr>
              <a:t>chromebook</a:t>
            </a:r>
            <a:r>
              <a:rPr lang="en-US" b="1" dirty="0">
                <a:solidFill>
                  <a:schemeClr val="bg1"/>
                </a:solidFill>
              </a:rPr>
              <a:t> language, change screen rotation, or any other functions that may keep others from being able to use the </a:t>
            </a:r>
            <a:r>
              <a:rPr lang="en-US" b="1" dirty="0" err="1">
                <a:solidFill>
                  <a:schemeClr val="bg1"/>
                </a:solidFill>
              </a:rPr>
              <a:t>chromebook</a:t>
            </a:r>
            <a:r>
              <a:rPr lang="en-US" b="1" dirty="0">
                <a:solidFill>
                  <a:schemeClr val="bg1"/>
                </a:solidFill>
              </a:rPr>
              <a:t> for its intended purpose.</a:t>
            </a:r>
          </a:p>
          <a:p>
            <a:pPr marL="0" indent="0">
              <a:buNone/>
            </a:pPr>
            <a:endParaRPr lang="en-US" sz="2800" b="1" dirty="0">
              <a:solidFill>
                <a:schemeClr val="bg1"/>
              </a:solidFill>
            </a:endParaRPr>
          </a:p>
        </p:txBody>
      </p:sp>
    </p:spTree>
    <p:extLst>
      <p:ext uri="{BB962C8B-B14F-4D97-AF65-F5344CB8AC3E}">
        <p14:creationId xmlns:p14="http://schemas.microsoft.com/office/powerpoint/2010/main" val="300202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74638"/>
            <a:ext cx="8382000" cy="1143000"/>
          </a:xfrm>
        </p:spPr>
        <p:txBody>
          <a:bodyPr/>
          <a:lstStyle/>
          <a:p>
            <a:r>
              <a:rPr lang="en-US" b="1" dirty="0">
                <a:solidFill>
                  <a:schemeClr val="bg1"/>
                </a:solidFill>
              </a:rPr>
              <a:t>Welcome to English 10</a:t>
            </a:r>
          </a:p>
        </p:txBody>
      </p:sp>
      <p:sp>
        <p:nvSpPr>
          <p:cNvPr id="5" name="Content Placeholder 4"/>
          <p:cNvSpPr>
            <a:spLocks noGrp="1"/>
          </p:cNvSpPr>
          <p:nvPr>
            <p:ph idx="1"/>
          </p:nvPr>
        </p:nvSpPr>
        <p:spPr>
          <a:xfrm>
            <a:off x="152400" y="1600200"/>
            <a:ext cx="8915400" cy="4525963"/>
          </a:xfrm>
        </p:spPr>
        <p:txBody>
          <a:bodyPr/>
          <a:lstStyle/>
          <a:p>
            <a:r>
              <a:rPr lang="en-US" b="1" dirty="0">
                <a:solidFill>
                  <a:schemeClr val="bg1"/>
                </a:solidFill>
                <a:hlinkClick r:id="rId2"/>
              </a:rPr>
              <a:t>Mr. McElroy</a:t>
            </a:r>
            <a:r>
              <a:rPr lang="en-US" b="1" dirty="0">
                <a:solidFill>
                  <a:schemeClr val="bg1"/>
                </a:solidFill>
              </a:rPr>
              <a:t> </a:t>
            </a:r>
          </a:p>
          <a:p>
            <a:endParaRPr lang="en-US" b="1" dirty="0">
              <a:solidFill>
                <a:schemeClr val="bg1"/>
              </a:solidFill>
            </a:endParaRPr>
          </a:p>
          <a:p>
            <a:pPr marL="0" indent="0" algn="ctr">
              <a:buNone/>
            </a:pPr>
            <a:r>
              <a:rPr lang="en-US" sz="2800" b="1" dirty="0">
                <a:solidFill>
                  <a:schemeClr val="bg1"/>
                </a:solidFill>
                <a:hlinkClick r:id="rId3"/>
              </a:rPr>
              <a:t>http://mrmcelroysclass.weebly.com/</a:t>
            </a:r>
            <a:endParaRPr lang="en-US" sz="2800" b="1" dirty="0">
              <a:solidFill>
                <a:schemeClr val="bg1"/>
              </a:solidFill>
            </a:endParaRPr>
          </a:p>
          <a:p>
            <a:endParaRPr lang="en-US" b="1" dirty="0">
              <a:solidFill>
                <a:schemeClr val="bg1"/>
              </a:solidFill>
            </a:endParaRPr>
          </a:p>
        </p:txBody>
      </p:sp>
    </p:spTree>
    <p:extLst>
      <p:ext uri="{BB962C8B-B14F-4D97-AF65-F5344CB8AC3E}">
        <p14:creationId xmlns:p14="http://schemas.microsoft.com/office/powerpoint/2010/main" val="12837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5771"/>
            <a:ext cx="8732982" cy="1143000"/>
          </a:xfrm>
        </p:spPr>
        <p:txBody>
          <a:bodyPr>
            <a:normAutofit fontScale="90000"/>
          </a:bodyPr>
          <a:lstStyle/>
          <a:p>
            <a:r>
              <a:rPr lang="en-US" b="1" dirty="0" smtClean="0">
                <a:solidFill>
                  <a:schemeClr val="bg1"/>
                </a:solidFill>
              </a:rPr>
              <a:t>CHROMEBOOK RULES AND PROCEDURES</a:t>
            </a:r>
            <a:endParaRPr lang="en-US" b="1" dirty="0">
              <a:solidFill>
                <a:schemeClr val="bg1"/>
              </a:solidFill>
            </a:endParaRPr>
          </a:p>
        </p:txBody>
      </p:sp>
      <p:sp>
        <p:nvSpPr>
          <p:cNvPr id="3" name="Content Placeholder 2"/>
          <p:cNvSpPr>
            <a:spLocks noGrp="1"/>
          </p:cNvSpPr>
          <p:nvPr>
            <p:ph idx="1"/>
          </p:nvPr>
        </p:nvSpPr>
        <p:spPr>
          <a:xfrm>
            <a:off x="228600" y="1448770"/>
            <a:ext cx="8458200" cy="4418629"/>
          </a:xfrm>
        </p:spPr>
        <p:txBody>
          <a:bodyPr>
            <a:normAutofit/>
          </a:bodyPr>
          <a:lstStyle/>
          <a:p>
            <a:pPr lvl="1" fontAlgn="base"/>
            <a:r>
              <a:rPr lang="en-US" b="1" dirty="0" smtClean="0">
                <a:solidFill>
                  <a:schemeClr val="bg1"/>
                </a:solidFill>
              </a:rPr>
              <a:t>It </a:t>
            </a:r>
            <a:r>
              <a:rPr lang="en-US" b="1" dirty="0">
                <a:solidFill>
                  <a:schemeClr val="bg1"/>
                </a:solidFill>
              </a:rPr>
              <a:t>is the student’s responsibility to inform Mr. McElroy IMMEDIATELY at the start of class if they find that their </a:t>
            </a:r>
            <a:r>
              <a:rPr lang="en-US" b="1" dirty="0" err="1">
                <a:solidFill>
                  <a:schemeClr val="bg1"/>
                </a:solidFill>
              </a:rPr>
              <a:t>chromebook</a:t>
            </a:r>
            <a:r>
              <a:rPr lang="en-US" b="1" dirty="0">
                <a:solidFill>
                  <a:schemeClr val="bg1"/>
                </a:solidFill>
              </a:rPr>
              <a:t> has any damage or is not functioning properly.</a:t>
            </a:r>
          </a:p>
          <a:p>
            <a:pPr lvl="1" fontAlgn="base"/>
            <a:r>
              <a:rPr lang="en-US" b="1" dirty="0">
                <a:solidFill>
                  <a:schemeClr val="bg1"/>
                </a:solidFill>
              </a:rPr>
              <a:t>If a student fails to inform Mr. McElroy of </a:t>
            </a:r>
            <a:r>
              <a:rPr lang="en-US" b="1" dirty="0" err="1">
                <a:solidFill>
                  <a:schemeClr val="bg1"/>
                </a:solidFill>
              </a:rPr>
              <a:t>chromebook</a:t>
            </a:r>
            <a:r>
              <a:rPr lang="en-US" b="1" dirty="0">
                <a:solidFill>
                  <a:schemeClr val="bg1"/>
                </a:solidFill>
              </a:rPr>
              <a:t> issues, they run the risk of consequences as outlined in point IV of this contract.</a:t>
            </a:r>
          </a:p>
          <a:p>
            <a:pPr marL="0" indent="0">
              <a:buNone/>
            </a:pPr>
            <a:endParaRPr lang="en-US" sz="2800" b="1" dirty="0">
              <a:solidFill>
                <a:schemeClr val="bg1"/>
              </a:solidFill>
            </a:endParaRPr>
          </a:p>
        </p:txBody>
      </p:sp>
    </p:spTree>
    <p:extLst>
      <p:ext uri="{BB962C8B-B14F-4D97-AF65-F5344CB8AC3E}">
        <p14:creationId xmlns:p14="http://schemas.microsoft.com/office/powerpoint/2010/main" val="377298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5771"/>
            <a:ext cx="8732982" cy="1143000"/>
          </a:xfrm>
        </p:spPr>
        <p:txBody>
          <a:bodyPr>
            <a:normAutofit fontScale="90000"/>
          </a:bodyPr>
          <a:lstStyle/>
          <a:p>
            <a:r>
              <a:rPr lang="en-US" b="1" dirty="0" smtClean="0">
                <a:solidFill>
                  <a:schemeClr val="bg1"/>
                </a:solidFill>
              </a:rPr>
              <a:t>CHROMEBOOK RULES AND PROCEDURES</a:t>
            </a:r>
            <a:endParaRPr lang="en-US" b="1" dirty="0">
              <a:solidFill>
                <a:schemeClr val="bg1"/>
              </a:solidFill>
            </a:endParaRPr>
          </a:p>
        </p:txBody>
      </p:sp>
      <p:sp>
        <p:nvSpPr>
          <p:cNvPr id="3" name="Content Placeholder 2"/>
          <p:cNvSpPr>
            <a:spLocks noGrp="1"/>
          </p:cNvSpPr>
          <p:nvPr>
            <p:ph idx="1"/>
          </p:nvPr>
        </p:nvSpPr>
        <p:spPr>
          <a:xfrm>
            <a:off x="228600" y="1448770"/>
            <a:ext cx="8458200" cy="4418629"/>
          </a:xfrm>
        </p:spPr>
        <p:txBody>
          <a:bodyPr>
            <a:normAutofit fontScale="92500"/>
          </a:bodyPr>
          <a:lstStyle/>
          <a:p>
            <a:pPr fontAlgn="base"/>
            <a:r>
              <a:rPr lang="en-US" b="1" dirty="0">
                <a:solidFill>
                  <a:schemeClr val="bg1"/>
                </a:solidFill>
              </a:rPr>
              <a:t>That responsibility also includes ensuring that I only use the </a:t>
            </a:r>
            <a:r>
              <a:rPr lang="en-US" b="1" dirty="0" err="1">
                <a:solidFill>
                  <a:schemeClr val="bg1"/>
                </a:solidFill>
              </a:rPr>
              <a:t>chromebook</a:t>
            </a:r>
            <a:r>
              <a:rPr lang="en-US" b="1" dirty="0">
                <a:solidFill>
                  <a:schemeClr val="bg1"/>
                </a:solidFill>
              </a:rPr>
              <a:t> for its intended purpose in class.</a:t>
            </a:r>
          </a:p>
          <a:p>
            <a:pPr lvl="1" fontAlgn="base"/>
            <a:r>
              <a:rPr lang="en-US" b="1" dirty="0">
                <a:solidFill>
                  <a:schemeClr val="bg1"/>
                </a:solidFill>
              </a:rPr>
              <a:t>Mr. McElroy reserves the right to sign in to any student profile and check/verify browser history at any time.</a:t>
            </a:r>
          </a:p>
          <a:p>
            <a:pPr lvl="1" fontAlgn="base"/>
            <a:r>
              <a:rPr lang="en-US" b="1" dirty="0">
                <a:solidFill>
                  <a:schemeClr val="bg1"/>
                </a:solidFill>
              </a:rPr>
              <a:t>The following are considered OFF LIMITS: use of proxy sites to circumvent school network security, music streaming sites, any and all social media, any and all game playing sites, any and all sites used for buying and selling of goods and services</a:t>
            </a:r>
          </a:p>
          <a:p>
            <a:pPr marL="0" indent="0">
              <a:buNone/>
            </a:pPr>
            <a:endParaRPr lang="en-US" sz="2800" b="1" dirty="0">
              <a:solidFill>
                <a:schemeClr val="bg1"/>
              </a:solidFill>
            </a:endParaRPr>
          </a:p>
        </p:txBody>
      </p:sp>
    </p:spTree>
    <p:extLst>
      <p:ext uri="{BB962C8B-B14F-4D97-AF65-F5344CB8AC3E}">
        <p14:creationId xmlns:p14="http://schemas.microsoft.com/office/powerpoint/2010/main" val="67674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5771"/>
            <a:ext cx="8732982" cy="1143000"/>
          </a:xfrm>
        </p:spPr>
        <p:txBody>
          <a:bodyPr>
            <a:normAutofit fontScale="90000"/>
          </a:bodyPr>
          <a:lstStyle/>
          <a:p>
            <a:r>
              <a:rPr lang="en-US" b="1" dirty="0" smtClean="0">
                <a:solidFill>
                  <a:schemeClr val="bg1"/>
                </a:solidFill>
              </a:rPr>
              <a:t>CHROMEBOOK RULES AND PROCEDURES</a:t>
            </a:r>
            <a:endParaRPr lang="en-US" b="1" dirty="0">
              <a:solidFill>
                <a:schemeClr val="bg1"/>
              </a:solidFill>
            </a:endParaRPr>
          </a:p>
        </p:txBody>
      </p:sp>
      <p:sp>
        <p:nvSpPr>
          <p:cNvPr id="3" name="Content Placeholder 2"/>
          <p:cNvSpPr>
            <a:spLocks noGrp="1"/>
          </p:cNvSpPr>
          <p:nvPr>
            <p:ph idx="1"/>
          </p:nvPr>
        </p:nvSpPr>
        <p:spPr>
          <a:xfrm>
            <a:off x="228600" y="1448770"/>
            <a:ext cx="8458200" cy="4418629"/>
          </a:xfrm>
        </p:spPr>
        <p:txBody>
          <a:bodyPr>
            <a:normAutofit fontScale="92500" lnSpcReduction="10000"/>
          </a:bodyPr>
          <a:lstStyle/>
          <a:p>
            <a:pPr fontAlgn="base"/>
            <a:r>
              <a:rPr lang="en-US" b="1" dirty="0">
                <a:solidFill>
                  <a:schemeClr val="bg1"/>
                </a:solidFill>
              </a:rPr>
              <a:t>That responsibility also includes ensuring that the </a:t>
            </a:r>
            <a:r>
              <a:rPr lang="en-US" b="1" dirty="0" err="1">
                <a:solidFill>
                  <a:schemeClr val="bg1"/>
                </a:solidFill>
              </a:rPr>
              <a:t>chromebook</a:t>
            </a:r>
            <a:r>
              <a:rPr lang="en-US" b="1" dirty="0">
                <a:solidFill>
                  <a:schemeClr val="bg1"/>
                </a:solidFill>
              </a:rPr>
              <a:t> is properly stored after each use.</a:t>
            </a:r>
          </a:p>
          <a:p>
            <a:pPr lvl="1" fontAlgn="base"/>
            <a:r>
              <a:rPr lang="en-US" b="1" dirty="0">
                <a:solidFill>
                  <a:schemeClr val="bg1"/>
                </a:solidFill>
              </a:rPr>
              <a:t>The NUMBERED STICKER on each </a:t>
            </a:r>
            <a:r>
              <a:rPr lang="en-US" b="1" dirty="0" err="1">
                <a:solidFill>
                  <a:schemeClr val="bg1"/>
                </a:solidFill>
              </a:rPr>
              <a:t>chromebook</a:t>
            </a:r>
            <a:r>
              <a:rPr lang="en-US" b="1" dirty="0">
                <a:solidFill>
                  <a:schemeClr val="bg1"/>
                </a:solidFill>
              </a:rPr>
              <a:t> is a critical part of keeping track of the </a:t>
            </a:r>
            <a:r>
              <a:rPr lang="en-US" b="1" dirty="0" err="1">
                <a:solidFill>
                  <a:schemeClr val="bg1"/>
                </a:solidFill>
              </a:rPr>
              <a:t>chromebooks</a:t>
            </a:r>
            <a:r>
              <a:rPr lang="en-US" b="1" dirty="0">
                <a:solidFill>
                  <a:schemeClr val="bg1"/>
                </a:solidFill>
              </a:rPr>
              <a:t>. DO NOT WRITE ON, PICK AT, OR REMOVE THE NUMBERED STICKERS!</a:t>
            </a:r>
          </a:p>
          <a:p>
            <a:pPr lvl="2" fontAlgn="base"/>
            <a:r>
              <a:rPr lang="en-US" b="1" dirty="0">
                <a:solidFill>
                  <a:schemeClr val="bg1"/>
                </a:solidFill>
              </a:rPr>
              <a:t>If a student gets their </a:t>
            </a:r>
            <a:r>
              <a:rPr lang="en-US" b="1" dirty="0" err="1">
                <a:solidFill>
                  <a:schemeClr val="bg1"/>
                </a:solidFill>
              </a:rPr>
              <a:t>chromebook</a:t>
            </a:r>
            <a:r>
              <a:rPr lang="en-US" b="1" dirty="0">
                <a:solidFill>
                  <a:schemeClr val="bg1"/>
                </a:solidFill>
              </a:rPr>
              <a:t> at the start of class and find it has no numbered sticker or that the sticker is in danger of falling off on its own, inform Mr. McElroy immediately.</a:t>
            </a:r>
          </a:p>
          <a:p>
            <a:pPr lvl="2" fontAlgn="base"/>
            <a:r>
              <a:rPr lang="en-US" b="1" dirty="0">
                <a:solidFill>
                  <a:schemeClr val="bg1"/>
                </a:solidFill>
              </a:rPr>
              <a:t>If you are found responsible for WRITING ON, PICKING AT, OR REMOVING the stickers, you may face consequences as outlined in point IV of this contract.</a:t>
            </a:r>
          </a:p>
          <a:p>
            <a:pPr marL="0" indent="0">
              <a:buNone/>
            </a:pPr>
            <a:endParaRPr lang="en-US" sz="2800" b="1" dirty="0">
              <a:solidFill>
                <a:schemeClr val="bg1"/>
              </a:solidFill>
            </a:endParaRPr>
          </a:p>
        </p:txBody>
      </p:sp>
    </p:spTree>
    <p:extLst>
      <p:ext uri="{BB962C8B-B14F-4D97-AF65-F5344CB8AC3E}">
        <p14:creationId xmlns:p14="http://schemas.microsoft.com/office/powerpoint/2010/main" val="3202491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5771"/>
            <a:ext cx="8732982" cy="1143000"/>
          </a:xfrm>
        </p:spPr>
        <p:txBody>
          <a:bodyPr>
            <a:normAutofit fontScale="90000"/>
          </a:bodyPr>
          <a:lstStyle/>
          <a:p>
            <a:r>
              <a:rPr lang="en-US" b="1" dirty="0" smtClean="0">
                <a:solidFill>
                  <a:schemeClr val="bg1"/>
                </a:solidFill>
              </a:rPr>
              <a:t>CHROMEBOOK RULES AND PROCEDURES</a:t>
            </a:r>
            <a:endParaRPr lang="en-US" b="1" dirty="0">
              <a:solidFill>
                <a:schemeClr val="bg1"/>
              </a:solidFill>
            </a:endParaRPr>
          </a:p>
        </p:txBody>
      </p:sp>
      <p:sp>
        <p:nvSpPr>
          <p:cNvPr id="3" name="Content Placeholder 2"/>
          <p:cNvSpPr>
            <a:spLocks noGrp="1"/>
          </p:cNvSpPr>
          <p:nvPr>
            <p:ph idx="1"/>
          </p:nvPr>
        </p:nvSpPr>
        <p:spPr>
          <a:xfrm>
            <a:off x="228600" y="1448770"/>
            <a:ext cx="8458200" cy="4418629"/>
          </a:xfrm>
        </p:spPr>
        <p:txBody>
          <a:bodyPr>
            <a:normAutofit lnSpcReduction="10000"/>
          </a:bodyPr>
          <a:lstStyle/>
          <a:p>
            <a:pPr lvl="1" fontAlgn="base"/>
            <a:r>
              <a:rPr lang="en-US" b="1" dirty="0" smtClean="0">
                <a:solidFill>
                  <a:schemeClr val="bg1"/>
                </a:solidFill>
              </a:rPr>
              <a:t>It </a:t>
            </a:r>
            <a:r>
              <a:rPr lang="en-US" b="1" dirty="0">
                <a:solidFill>
                  <a:schemeClr val="bg1"/>
                </a:solidFill>
              </a:rPr>
              <a:t>is each student’s responsibility to ensure that their </a:t>
            </a:r>
            <a:r>
              <a:rPr lang="en-US" b="1" dirty="0" err="1">
                <a:solidFill>
                  <a:schemeClr val="bg1"/>
                </a:solidFill>
              </a:rPr>
              <a:t>chromebooks</a:t>
            </a:r>
            <a:r>
              <a:rPr lang="en-US" b="1" dirty="0">
                <a:solidFill>
                  <a:schemeClr val="bg1"/>
                </a:solidFill>
              </a:rPr>
              <a:t> are placed IN THE PROPER SLOT on the cart AND PLUGGED IN with the CORRECT CORD FOR THAT SLOT after each use.</a:t>
            </a:r>
          </a:p>
          <a:p>
            <a:pPr lvl="1" fontAlgn="base"/>
            <a:r>
              <a:rPr lang="en-US" b="1" dirty="0">
                <a:solidFill>
                  <a:schemeClr val="bg1"/>
                </a:solidFill>
              </a:rPr>
              <a:t>The cords in the cart are aligned with the slots in the cart. They are set up with enough slack on each cord to allow it to be plugged in to its associated </a:t>
            </a:r>
            <a:r>
              <a:rPr lang="en-US" b="1" dirty="0" err="1">
                <a:solidFill>
                  <a:schemeClr val="bg1"/>
                </a:solidFill>
              </a:rPr>
              <a:t>chromebook</a:t>
            </a:r>
            <a:r>
              <a:rPr lang="en-US" b="1" dirty="0">
                <a:solidFill>
                  <a:schemeClr val="bg1"/>
                </a:solidFill>
              </a:rPr>
              <a:t>. DO NOT PULL THE CORDS OUT OF THEIR SLOTS and DO NOT USE A CORD FROM ANOTHER SLOT.</a:t>
            </a:r>
          </a:p>
          <a:p>
            <a:pPr marL="0" indent="0">
              <a:buNone/>
            </a:pPr>
            <a:endParaRPr lang="en-US" sz="2800" b="1" dirty="0">
              <a:solidFill>
                <a:schemeClr val="bg1"/>
              </a:solidFill>
            </a:endParaRPr>
          </a:p>
        </p:txBody>
      </p:sp>
    </p:spTree>
    <p:extLst>
      <p:ext uri="{BB962C8B-B14F-4D97-AF65-F5344CB8AC3E}">
        <p14:creationId xmlns:p14="http://schemas.microsoft.com/office/powerpoint/2010/main" val="408501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5771"/>
            <a:ext cx="8732982" cy="1143000"/>
          </a:xfrm>
        </p:spPr>
        <p:txBody>
          <a:bodyPr>
            <a:normAutofit fontScale="90000"/>
          </a:bodyPr>
          <a:lstStyle/>
          <a:p>
            <a:r>
              <a:rPr lang="en-US" b="1" dirty="0" smtClean="0">
                <a:solidFill>
                  <a:schemeClr val="bg1"/>
                </a:solidFill>
              </a:rPr>
              <a:t>CHROMEBOOK RULES AND PROCEDURES</a:t>
            </a:r>
            <a:endParaRPr lang="en-US" b="1" dirty="0">
              <a:solidFill>
                <a:schemeClr val="bg1"/>
              </a:solidFill>
            </a:endParaRPr>
          </a:p>
        </p:txBody>
      </p:sp>
      <p:sp>
        <p:nvSpPr>
          <p:cNvPr id="3" name="Content Placeholder 2"/>
          <p:cNvSpPr>
            <a:spLocks noGrp="1"/>
          </p:cNvSpPr>
          <p:nvPr>
            <p:ph idx="1"/>
          </p:nvPr>
        </p:nvSpPr>
        <p:spPr>
          <a:xfrm>
            <a:off x="228600" y="1448770"/>
            <a:ext cx="8458200" cy="4418629"/>
          </a:xfrm>
        </p:spPr>
        <p:txBody>
          <a:bodyPr>
            <a:normAutofit fontScale="92500" lnSpcReduction="10000"/>
          </a:bodyPr>
          <a:lstStyle/>
          <a:p>
            <a:pPr fontAlgn="base"/>
            <a:r>
              <a:rPr lang="en-US" b="1" dirty="0">
                <a:solidFill>
                  <a:schemeClr val="bg1"/>
                </a:solidFill>
              </a:rPr>
              <a:t>Consequences for failure to meet these responsibilities</a:t>
            </a:r>
          </a:p>
          <a:p>
            <a:pPr lvl="1" fontAlgn="base"/>
            <a:r>
              <a:rPr lang="en-US" b="1" dirty="0">
                <a:solidFill>
                  <a:schemeClr val="bg1"/>
                </a:solidFill>
              </a:rPr>
              <a:t>Failure to meet this responsibility may result in:</a:t>
            </a:r>
          </a:p>
          <a:p>
            <a:pPr lvl="2" fontAlgn="base"/>
            <a:r>
              <a:rPr lang="en-US" b="1" dirty="0">
                <a:solidFill>
                  <a:schemeClr val="bg1"/>
                </a:solidFill>
              </a:rPr>
              <a:t>Suspension of </a:t>
            </a:r>
            <a:r>
              <a:rPr lang="en-US" b="1" dirty="0" err="1">
                <a:solidFill>
                  <a:schemeClr val="bg1"/>
                </a:solidFill>
              </a:rPr>
              <a:t>chromebook</a:t>
            </a:r>
            <a:r>
              <a:rPr lang="en-US" b="1" dirty="0">
                <a:solidFill>
                  <a:schemeClr val="bg1"/>
                </a:solidFill>
              </a:rPr>
              <a:t> privileges in Room L11 for a period of time to be determined by Mr. McElroy. </a:t>
            </a:r>
          </a:p>
          <a:p>
            <a:pPr lvl="3" fontAlgn="base"/>
            <a:r>
              <a:rPr lang="en-US" b="1" dirty="0">
                <a:solidFill>
                  <a:schemeClr val="bg1"/>
                </a:solidFill>
              </a:rPr>
              <a:t>This means the student will be required to complete your assignments by hand during the suspension period. </a:t>
            </a:r>
          </a:p>
          <a:p>
            <a:pPr lvl="3" fontAlgn="base"/>
            <a:r>
              <a:rPr lang="en-US" b="1" dirty="0">
                <a:solidFill>
                  <a:schemeClr val="bg1"/>
                </a:solidFill>
              </a:rPr>
              <a:t>This does NOT excuse the suspended student from required assignments. </a:t>
            </a:r>
          </a:p>
          <a:p>
            <a:pPr lvl="3" fontAlgn="base"/>
            <a:r>
              <a:rPr lang="en-US" b="1" dirty="0">
                <a:solidFill>
                  <a:schemeClr val="bg1"/>
                </a:solidFill>
              </a:rPr>
              <a:t>It will be the student’s responsibility to get necessary work, on paper, from Mr. McElroy.</a:t>
            </a:r>
          </a:p>
          <a:p>
            <a:pPr lvl="2" fontAlgn="base"/>
            <a:r>
              <a:rPr lang="en-US" b="1" dirty="0">
                <a:solidFill>
                  <a:schemeClr val="bg1"/>
                </a:solidFill>
              </a:rPr>
              <a:t>Disciplinary referral for misuse/abuse of school technology.</a:t>
            </a:r>
          </a:p>
          <a:p>
            <a:pPr marL="0" indent="0">
              <a:buNone/>
            </a:pPr>
            <a:endParaRPr lang="en-US" sz="2800" b="1" dirty="0">
              <a:solidFill>
                <a:schemeClr val="bg1"/>
              </a:solidFill>
            </a:endParaRPr>
          </a:p>
        </p:txBody>
      </p:sp>
    </p:spTree>
    <p:extLst>
      <p:ext uri="{BB962C8B-B14F-4D97-AF65-F5344CB8AC3E}">
        <p14:creationId xmlns:p14="http://schemas.microsoft.com/office/powerpoint/2010/main" val="708692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5771"/>
            <a:ext cx="8732982" cy="1143000"/>
          </a:xfrm>
        </p:spPr>
        <p:txBody>
          <a:bodyPr>
            <a:normAutofit fontScale="90000"/>
          </a:bodyPr>
          <a:lstStyle/>
          <a:p>
            <a:r>
              <a:rPr lang="en-US" b="1" dirty="0" smtClean="0">
                <a:solidFill>
                  <a:schemeClr val="bg1"/>
                </a:solidFill>
              </a:rPr>
              <a:t>CHROMEBOOK RULES AND PROCEDURES</a:t>
            </a:r>
            <a:endParaRPr lang="en-US" b="1" dirty="0">
              <a:solidFill>
                <a:schemeClr val="bg1"/>
              </a:solidFill>
            </a:endParaRPr>
          </a:p>
        </p:txBody>
      </p:sp>
      <p:sp>
        <p:nvSpPr>
          <p:cNvPr id="3" name="Content Placeholder 2"/>
          <p:cNvSpPr>
            <a:spLocks noGrp="1"/>
          </p:cNvSpPr>
          <p:nvPr>
            <p:ph idx="1"/>
          </p:nvPr>
        </p:nvSpPr>
        <p:spPr>
          <a:xfrm>
            <a:off x="228600" y="1448770"/>
            <a:ext cx="8458200" cy="4418629"/>
          </a:xfrm>
        </p:spPr>
        <p:txBody>
          <a:bodyPr>
            <a:normAutofit lnSpcReduction="10000"/>
          </a:bodyPr>
          <a:lstStyle/>
          <a:p>
            <a:pPr fontAlgn="base"/>
            <a:r>
              <a:rPr lang="en-US" b="1" dirty="0" smtClean="0">
                <a:solidFill>
                  <a:schemeClr val="bg1"/>
                </a:solidFill>
              </a:rPr>
              <a:t>Let’s get you your </a:t>
            </a:r>
            <a:r>
              <a:rPr lang="en-US" b="1" dirty="0" err="1" smtClean="0">
                <a:solidFill>
                  <a:schemeClr val="bg1"/>
                </a:solidFill>
              </a:rPr>
              <a:t>chromebooks</a:t>
            </a:r>
            <a:r>
              <a:rPr lang="en-US" b="1" dirty="0" smtClean="0">
                <a:solidFill>
                  <a:schemeClr val="bg1"/>
                </a:solidFill>
              </a:rPr>
              <a:t>!</a:t>
            </a:r>
          </a:p>
          <a:p>
            <a:pPr fontAlgn="base"/>
            <a:r>
              <a:rPr lang="en-US" b="1" dirty="0" smtClean="0">
                <a:solidFill>
                  <a:schemeClr val="bg1"/>
                </a:solidFill>
              </a:rPr>
              <a:t>The VERY FIRST THING I want you to do once you are logged in is to go here:</a:t>
            </a:r>
          </a:p>
          <a:p>
            <a:pPr marL="0" indent="0" algn="ctr" fontAlgn="base">
              <a:buNone/>
            </a:pPr>
            <a:r>
              <a:rPr lang="en-US" b="1" dirty="0" smtClean="0">
                <a:solidFill>
                  <a:schemeClr val="bg1"/>
                </a:solidFill>
                <a:hlinkClick r:id="rId2"/>
              </a:rPr>
              <a:t>www.mrmcelroysclass.weebly.com</a:t>
            </a:r>
            <a:endParaRPr lang="en-US" b="1" dirty="0" smtClean="0">
              <a:solidFill>
                <a:schemeClr val="bg1"/>
              </a:solidFill>
            </a:endParaRPr>
          </a:p>
          <a:p>
            <a:pPr marL="0" indent="0" algn="ctr" fontAlgn="base">
              <a:buNone/>
            </a:pPr>
            <a:endParaRPr lang="en-US" b="1" dirty="0">
              <a:solidFill>
                <a:schemeClr val="bg1"/>
              </a:solidFill>
            </a:endParaRPr>
          </a:p>
          <a:p>
            <a:pPr marL="0" indent="0" algn="ctr" fontAlgn="base">
              <a:buNone/>
            </a:pPr>
            <a:r>
              <a:rPr lang="en-US" b="1" dirty="0" smtClean="0">
                <a:solidFill>
                  <a:schemeClr val="bg1"/>
                </a:solidFill>
              </a:rPr>
              <a:t>AND BOOKMARK THE PAGE!</a:t>
            </a:r>
          </a:p>
          <a:p>
            <a:pPr marL="0" indent="0" algn="ctr" fontAlgn="base">
              <a:buNone/>
            </a:pPr>
            <a:endParaRPr lang="en-US" b="1" dirty="0">
              <a:solidFill>
                <a:schemeClr val="bg1"/>
              </a:solidFill>
            </a:endParaRPr>
          </a:p>
          <a:p>
            <a:pPr marL="0" indent="0" algn="ctr" fontAlgn="base">
              <a:buNone/>
            </a:pPr>
            <a:r>
              <a:rPr lang="en-US" b="1" dirty="0" smtClean="0">
                <a:solidFill>
                  <a:schemeClr val="bg1"/>
                </a:solidFill>
              </a:rPr>
              <a:t>YOU WILL NEED IT…OFTEN!</a:t>
            </a:r>
            <a:endParaRPr lang="en-US" b="1" dirty="0">
              <a:solidFill>
                <a:schemeClr val="bg1"/>
              </a:solidFill>
            </a:endParaRPr>
          </a:p>
          <a:p>
            <a:pPr marL="0" indent="0">
              <a:buNone/>
            </a:pPr>
            <a:endParaRPr lang="en-US" sz="2800" b="1" dirty="0">
              <a:solidFill>
                <a:schemeClr val="bg1"/>
              </a:solidFill>
            </a:endParaRPr>
          </a:p>
        </p:txBody>
      </p:sp>
    </p:spTree>
    <p:extLst>
      <p:ext uri="{BB962C8B-B14F-4D97-AF65-F5344CB8AC3E}">
        <p14:creationId xmlns:p14="http://schemas.microsoft.com/office/powerpoint/2010/main" val="51601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chemeClr val="bg1"/>
                </a:solidFill>
              </a:rPr>
              <a:t>Start-ups and Exit Tickets</a:t>
            </a:r>
            <a:endParaRPr lang="en-US" b="1" dirty="0">
              <a:solidFill>
                <a:schemeClr val="bg1"/>
              </a:solidFill>
            </a:endParaRPr>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b="1" dirty="0" smtClean="0">
                <a:solidFill>
                  <a:schemeClr val="bg1"/>
                </a:solidFill>
              </a:rPr>
              <a:t>Beginning TODAY, you will be responsible for DAILY Start-up and Exit Ticket writing.</a:t>
            </a:r>
          </a:p>
          <a:p>
            <a:r>
              <a:rPr lang="en-US" b="1" dirty="0" smtClean="0">
                <a:solidFill>
                  <a:schemeClr val="bg1"/>
                </a:solidFill>
              </a:rPr>
              <a:t>This writing will be done in Google Classroom, so let’s get you signed in. </a:t>
            </a:r>
          </a:p>
          <a:p>
            <a:r>
              <a:rPr lang="en-US" b="1" dirty="0" smtClean="0">
                <a:solidFill>
                  <a:schemeClr val="bg1"/>
                </a:solidFill>
              </a:rPr>
              <a:t>Go to Google Classroom and enter the Class Code which I have written on the board.</a:t>
            </a:r>
          </a:p>
          <a:p>
            <a:r>
              <a:rPr lang="en-US" b="1" dirty="0" smtClean="0">
                <a:solidFill>
                  <a:schemeClr val="bg1"/>
                </a:solidFill>
              </a:rPr>
              <a:t>At the very top of the page, you should see an announcement which contains some important documents which we have already discussed in class: your syllabus and your </a:t>
            </a:r>
            <a:r>
              <a:rPr lang="en-US" b="1" dirty="0" err="1" smtClean="0">
                <a:solidFill>
                  <a:schemeClr val="bg1"/>
                </a:solidFill>
              </a:rPr>
              <a:t>chromebook</a:t>
            </a:r>
            <a:r>
              <a:rPr lang="en-US" b="1" dirty="0" smtClean="0">
                <a:solidFill>
                  <a:schemeClr val="bg1"/>
                </a:solidFill>
              </a:rPr>
              <a:t> contracts.</a:t>
            </a:r>
            <a:endParaRPr lang="en-US" b="1" dirty="0">
              <a:solidFill>
                <a:schemeClr val="bg1"/>
              </a:solidFill>
            </a:endParaRPr>
          </a:p>
        </p:txBody>
      </p:sp>
    </p:spTree>
    <p:extLst>
      <p:ext uri="{BB962C8B-B14F-4D97-AF65-F5344CB8AC3E}">
        <p14:creationId xmlns:p14="http://schemas.microsoft.com/office/powerpoint/2010/main" val="3825451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chemeClr val="bg1"/>
                </a:solidFill>
              </a:rPr>
              <a:t>Start-ups and Exit Tickets</a:t>
            </a:r>
            <a:endParaRPr lang="en-US" b="1" dirty="0">
              <a:solidFill>
                <a:schemeClr val="bg1"/>
              </a:solidFill>
            </a:endParaRPr>
          </a:p>
        </p:txBody>
      </p:sp>
      <p:sp>
        <p:nvSpPr>
          <p:cNvPr id="3" name="Content Placeholder 2"/>
          <p:cNvSpPr>
            <a:spLocks noGrp="1"/>
          </p:cNvSpPr>
          <p:nvPr>
            <p:ph idx="1"/>
          </p:nvPr>
        </p:nvSpPr>
        <p:spPr>
          <a:xfrm>
            <a:off x="457200" y="1066800"/>
            <a:ext cx="8229600" cy="5059363"/>
          </a:xfrm>
        </p:spPr>
        <p:txBody>
          <a:bodyPr>
            <a:normAutofit/>
          </a:bodyPr>
          <a:lstStyle/>
          <a:p>
            <a:r>
              <a:rPr lang="en-US" b="1" dirty="0" smtClean="0">
                <a:solidFill>
                  <a:schemeClr val="bg1"/>
                </a:solidFill>
              </a:rPr>
              <a:t>Below that, you should see an ASSIGNMENT labeled “Start-ups and Exit Tickets – Week 1.”</a:t>
            </a:r>
          </a:p>
          <a:p>
            <a:r>
              <a:rPr lang="en-US" b="1" dirty="0" smtClean="0">
                <a:solidFill>
                  <a:schemeClr val="bg1"/>
                </a:solidFill>
              </a:rPr>
              <a:t>With that assignment is a document. When you open the document, you are looking at a copy that is yours alone. Take a look at it now.</a:t>
            </a:r>
          </a:p>
          <a:p>
            <a:pPr marL="0" indent="0">
              <a:buNone/>
            </a:pPr>
            <a:endParaRPr lang="en-US" b="1"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3657600"/>
            <a:ext cx="4572000" cy="2691925"/>
          </a:xfrm>
          <a:prstGeom prst="rect">
            <a:avLst/>
          </a:prstGeom>
        </p:spPr>
      </p:pic>
    </p:spTree>
    <p:extLst>
      <p:ext uri="{BB962C8B-B14F-4D97-AF65-F5344CB8AC3E}">
        <p14:creationId xmlns:p14="http://schemas.microsoft.com/office/powerpoint/2010/main" val="3713000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chemeClr val="bg1"/>
                </a:solidFill>
              </a:rPr>
              <a:t>Start-ups and Exit Tickets</a:t>
            </a:r>
            <a:endParaRPr lang="en-US" b="1" dirty="0">
              <a:solidFill>
                <a:schemeClr val="bg1"/>
              </a:solidFill>
            </a:endParaRPr>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pPr marL="0" indent="0" algn="ctr">
              <a:buNone/>
            </a:pPr>
            <a:r>
              <a:rPr lang="en-US" b="1" dirty="0" smtClean="0">
                <a:solidFill>
                  <a:schemeClr val="bg1"/>
                </a:solidFill>
              </a:rPr>
              <a:t>Some important things to note:</a:t>
            </a:r>
          </a:p>
          <a:p>
            <a:r>
              <a:rPr lang="en-US" b="1" dirty="0" smtClean="0">
                <a:solidFill>
                  <a:schemeClr val="bg1"/>
                </a:solidFill>
              </a:rPr>
              <a:t>At the top of the page </a:t>
            </a:r>
          </a:p>
          <a:p>
            <a:endParaRPr lang="en-US" b="1" dirty="0" smtClean="0">
              <a:solidFill>
                <a:schemeClr val="bg1"/>
              </a:solidFill>
            </a:endParaRPr>
          </a:p>
          <a:p>
            <a:endParaRPr lang="en-US" b="1" dirty="0">
              <a:solidFill>
                <a:schemeClr val="bg1"/>
              </a:solidFill>
            </a:endParaRPr>
          </a:p>
          <a:p>
            <a:endParaRPr lang="en-US" b="1" dirty="0" smtClean="0">
              <a:solidFill>
                <a:schemeClr val="bg1"/>
              </a:solidFill>
            </a:endParaRPr>
          </a:p>
          <a:p>
            <a:endParaRPr lang="en-US" b="1" dirty="0">
              <a:solidFill>
                <a:schemeClr val="bg1"/>
              </a:solidFill>
            </a:endParaRPr>
          </a:p>
          <a:p>
            <a:r>
              <a:rPr lang="en-US" b="1" dirty="0" smtClean="0">
                <a:solidFill>
                  <a:schemeClr val="bg1"/>
                </a:solidFill>
              </a:rPr>
              <a:t>The Start-up and Exit Ticket documents for each week are DUE SUBMITTED IN GOOGLE CLASSROOM by 7:00 a.m. on the Monday of the following week.</a:t>
            </a:r>
          </a:p>
          <a:p>
            <a:r>
              <a:rPr lang="en-US" b="1" dirty="0" smtClean="0">
                <a:solidFill>
                  <a:schemeClr val="bg1"/>
                </a:solidFill>
              </a:rPr>
              <a:t>To receive full points, each entry MUST BE NO LESS THAN FOUR COMPLETE SENTENCES (a.k.a. a PARAGRAPH).</a:t>
            </a:r>
            <a:endParaRPr lang="en-US" b="1"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935162"/>
            <a:ext cx="8534400" cy="1600200"/>
          </a:xfrm>
          <a:prstGeom prst="rect">
            <a:avLst/>
          </a:prstGeom>
        </p:spPr>
      </p:pic>
    </p:spTree>
    <p:extLst>
      <p:ext uri="{BB962C8B-B14F-4D97-AF65-F5344CB8AC3E}">
        <p14:creationId xmlns:p14="http://schemas.microsoft.com/office/powerpoint/2010/main" val="31602059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chemeClr val="bg1"/>
                </a:solidFill>
              </a:rPr>
              <a:t>Start-ups and Exit Tickets</a:t>
            </a:r>
            <a:endParaRPr lang="en-US" b="1" dirty="0">
              <a:solidFill>
                <a:schemeClr val="bg1"/>
              </a:solidFill>
            </a:endParaRPr>
          </a:p>
        </p:txBody>
      </p:sp>
      <p:sp>
        <p:nvSpPr>
          <p:cNvPr id="3" name="Content Placeholder 2"/>
          <p:cNvSpPr>
            <a:spLocks noGrp="1"/>
          </p:cNvSpPr>
          <p:nvPr>
            <p:ph idx="1"/>
          </p:nvPr>
        </p:nvSpPr>
        <p:spPr>
          <a:xfrm>
            <a:off x="457200" y="1066800"/>
            <a:ext cx="8229600" cy="5059363"/>
          </a:xfrm>
        </p:spPr>
        <p:txBody>
          <a:bodyPr>
            <a:normAutofit lnSpcReduction="10000"/>
          </a:bodyPr>
          <a:lstStyle/>
          <a:p>
            <a:pPr marL="0" indent="0" algn="ctr">
              <a:buNone/>
            </a:pPr>
            <a:r>
              <a:rPr lang="en-US" b="1" dirty="0" smtClean="0">
                <a:solidFill>
                  <a:schemeClr val="bg1"/>
                </a:solidFill>
              </a:rPr>
              <a:t>Some important things to note:</a:t>
            </a:r>
          </a:p>
          <a:p>
            <a:r>
              <a:rPr lang="en-US" b="1" dirty="0" smtClean="0">
                <a:solidFill>
                  <a:schemeClr val="bg1"/>
                </a:solidFill>
              </a:rPr>
              <a:t>There are two columns in the chart.</a:t>
            </a:r>
          </a:p>
          <a:p>
            <a:pPr lvl="1"/>
            <a:r>
              <a:rPr lang="en-US" b="1" dirty="0" smtClean="0">
                <a:solidFill>
                  <a:schemeClr val="bg1"/>
                </a:solidFill>
              </a:rPr>
              <a:t>The left column is for your Start-up writing.</a:t>
            </a:r>
          </a:p>
          <a:p>
            <a:pPr lvl="1"/>
            <a:r>
              <a:rPr lang="en-US" b="1" dirty="0" smtClean="0">
                <a:solidFill>
                  <a:schemeClr val="bg1"/>
                </a:solidFill>
              </a:rPr>
              <a:t>The right column is for your Exit Ticket writing.</a:t>
            </a:r>
          </a:p>
          <a:p>
            <a:r>
              <a:rPr lang="en-US" b="1" dirty="0" smtClean="0">
                <a:solidFill>
                  <a:schemeClr val="bg1"/>
                </a:solidFill>
              </a:rPr>
              <a:t>There are five rows in the chart.</a:t>
            </a:r>
          </a:p>
          <a:p>
            <a:pPr lvl="1"/>
            <a:r>
              <a:rPr lang="en-US" b="1" dirty="0" smtClean="0">
                <a:solidFill>
                  <a:schemeClr val="bg1"/>
                </a:solidFill>
              </a:rPr>
              <a:t>Each row represents a day in the week.</a:t>
            </a:r>
          </a:p>
          <a:p>
            <a:pPr lvl="1"/>
            <a:r>
              <a:rPr lang="en-US" b="1" dirty="0" smtClean="0">
                <a:solidFill>
                  <a:schemeClr val="bg1"/>
                </a:solidFill>
              </a:rPr>
              <a:t>Row 1 = Monday, row 2 = Tuesday, etc.</a:t>
            </a:r>
          </a:p>
          <a:p>
            <a:r>
              <a:rPr lang="en-US" b="1" dirty="0" smtClean="0">
                <a:solidFill>
                  <a:schemeClr val="bg1"/>
                </a:solidFill>
              </a:rPr>
              <a:t>There is a place for you to enter the DATE for each day’s writing. </a:t>
            </a:r>
          </a:p>
          <a:p>
            <a:pPr lvl="1"/>
            <a:r>
              <a:rPr lang="en-US" b="1" dirty="0" smtClean="0">
                <a:solidFill>
                  <a:schemeClr val="bg1"/>
                </a:solidFill>
              </a:rPr>
              <a:t>Missing date = -2 points off that entry.</a:t>
            </a:r>
          </a:p>
        </p:txBody>
      </p:sp>
    </p:spTree>
    <p:extLst>
      <p:ext uri="{BB962C8B-B14F-4D97-AF65-F5344CB8AC3E}">
        <p14:creationId xmlns:p14="http://schemas.microsoft.com/office/powerpoint/2010/main" val="2964834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1" y="152400"/>
            <a:ext cx="8686800" cy="2832990"/>
          </a:xfrm>
          <a:prstGeom prst="rect">
            <a:avLst/>
          </a:prstGeom>
          <a:noFill/>
        </p:spPr>
        <p:txBody>
          <a:bodyPr wrap="square" lIns="77633" tIns="38816" rIns="77633" bIns="38816" rtlCol="0">
            <a:spAutoFit/>
          </a:bodyPr>
          <a:lstStyle/>
          <a:p>
            <a:pPr algn="ctr"/>
            <a:r>
              <a:rPr lang="en-US" sz="2700" b="1" u="sng" dirty="0">
                <a:solidFill>
                  <a:schemeClr val="bg1"/>
                </a:solidFill>
              </a:rPr>
              <a:t>Classroom Vocabulary</a:t>
            </a:r>
          </a:p>
          <a:p>
            <a:endParaRPr lang="en-US" sz="1700" b="1" u="sng" dirty="0">
              <a:solidFill>
                <a:schemeClr val="bg1"/>
              </a:solidFill>
            </a:endParaRPr>
          </a:p>
          <a:p>
            <a:r>
              <a:rPr lang="en-US" sz="2700" b="1" dirty="0">
                <a:solidFill>
                  <a:schemeClr val="bg1"/>
                </a:solidFill>
              </a:rPr>
              <a:t>Triad – Yourself and the 2 or 3 people with desks which touch yours.</a:t>
            </a:r>
          </a:p>
          <a:p>
            <a:endParaRPr lang="en-US" sz="2700" b="1" dirty="0">
              <a:solidFill>
                <a:schemeClr val="bg1"/>
              </a:solidFill>
            </a:endParaRPr>
          </a:p>
          <a:p>
            <a:endParaRPr lang="en-US" sz="2700" b="1" dirty="0">
              <a:solidFill>
                <a:schemeClr val="bg1"/>
              </a:solidFill>
            </a:endParaRPr>
          </a:p>
          <a:p>
            <a:endParaRPr lang="en-US" sz="2700" b="1" dirty="0">
              <a:solidFill>
                <a:schemeClr val="bg1"/>
              </a:solidFill>
            </a:endParaRPr>
          </a:p>
        </p:txBody>
      </p:sp>
      <p:sp>
        <p:nvSpPr>
          <p:cNvPr id="4" name="Rectangle 3"/>
          <p:cNvSpPr/>
          <p:nvPr/>
        </p:nvSpPr>
        <p:spPr>
          <a:xfrm>
            <a:off x="2590799" y="3241576"/>
            <a:ext cx="1946209" cy="1955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77633" tIns="38816" rIns="77633" bIns="38816" rtlCol="0" anchor="ctr"/>
          <a:lstStyle/>
          <a:p>
            <a:pPr algn="ctr"/>
            <a:r>
              <a:rPr lang="en-US" dirty="0"/>
              <a:t>1</a:t>
            </a:r>
          </a:p>
        </p:txBody>
      </p:sp>
      <p:sp>
        <p:nvSpPr>
          <p:cNvPr id="7" name="Rectangle 6"/>
          <p:cNvSpPr/>
          <p:nvPr/>
        </p:nvSpPr>
        <p:spPr>
          <a:xfrm>
            <a:off x="3634457" y="1371600"/>
            <a:ext cx="1805103" cy="1869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77633" tIns="38816" rIns="77633" bIns="38816" rtlCol="0" anchor="ctr"/>
          <a:lstStyle/>
          <a:p>
            <a:pPr algn="ctr"/>
            <a:r>
              <a:rPr lang="en-US" dirty="0"/>
              <a:t>3</a:t>
            </a:r>
          </a:p>
        </p:txBody>
      </p:sp>
      <p:sp>
        <p:nvSpPr>
          <p:cNvPr id="8" name="Rectangle 7"/>
          <p:cNvSpPr/>
          <p:nvPr/>
        </p:nvSpPr>
        <p:spPr>
          <a:xfrm>
            <a:off x="4572001" y="3241577"/>
            <a:ext cx="1911218" cy="1955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77633" tIns="38816" rIns="77633" bIns="38816" rtlCol="0" anchor="ctr"/>
          <a:lstStyle/>
          <a:p>
            <a:pPr algn="ctr"/>
            <a:r>
              <a:rPr lang="en-US" dirty="0"/>
              <a:t>2</a:t>
            </a:r>
          </a:p>
        </p:txBody>
      </p:sp>
    </p:spTree>
    <p:extLst>
      <p:ext uri="{BB962C8B-B14F-4D97-AF65-F5344CB8AC3E}">
        <p14:creationId xmlns:p14="http://schemas.microsoft.com/office/powerpoint/2010/main" val="254199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chemeClr val="bg1"/>
                </a:solidFill>
              </a:rPr>
              <a:t>Start-ups and Exit Tickets</a:t>
            </a:r>
            <a:endParaRPr lang="en-US" b="1" dirty="0">
              <a:solidFill>
                <a:schemeClr val="bg1"/>
              </a:solidFill>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ctr">
              <a:buNone/>
            </a:pPr>
            <a:r>
              <a:rPr lang="en-US" b="1" dirty="0" smtClean="0">
                <a:solidFill>
                  <a:schemeClr val="bg1"/>
                </a:solidFill>
              </a:rPr>
              <a:t>Some important things to note:</a:t>
            </a:r>
          </a:p>
          <a:p>
            <a:r>
              <a:rPr lang="en-US" b="1" dirty="0" smtClean="0">
                <a:solidFill>
                  <a:schemeClr val="bg1"/>
                </a:solidFill>
              </a:rPr>
              <a:t>If there are days that we do not have an Start-up or Exit Ticket, you must WRITE IN THOSE BOXES “No Start-up” or “No Exit Ticket.”</a:t>
            </a:r>
          </a:p>
          <a:p>
            <a:pPr lvl="1"/>
            <a:r>
              <a:rPr lang="en-US" b="1" dirty="0" smtClean="0">
                <a:solidFill>
                  <a:schemeClr val="bg1"/>
                </a:solidFill>
              </a:rPr>
              <a:t>For example, today is Wednesday and it will be the first day that we will have entries for this week, so in the boxes for Monday and Tuesday, you should write in “No Start-up” and “No Exit Ticket.”</a:t>
            </a:r>
          </a:p>
        </p:txBody>
      </p:sp>
    </p:spTree>
    <p:extLst>
      <p:ext uri="{BB962C8B-B14F-4D97-AF65-F5344CB8AC3E}">
        <p14:creationId xmlns:p14="http://schemas.microsoft.com/office/powerpoint/2010/main" val="10603871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chemeClr val="bg1"/>
                </a:solidFill>
              </a:rPr>
              <a:t>Start-ups and Exit Tickets</a:t>
            </a:r>
            <a:endParaRPr lang="en-US" b="1" dirty="0">
              <a:solidFill>
                <a:schemeClr val="bg1"/>
              </a:solidFill>
            </a:endParaRPr>
          </a:p>
        </p:txBody>
      </p:sp>
      <p:sp>
        <p:nvSpPr>
          <p:cNvPr id="3" name="Content Placeholder 2"/>
          <p:cNvSpPr>
            <a:spLocks noGrp="1"/>
          </p:cNvSpPr>
          <p:nvPr>
            <p:ph idx="1"/>
          </p:nvPr>
        </p:nvSpPr>
        <p:spPr>
          <a:xfrm>
            <a:off x="457200" y="1066801"/>
            <a:ext cx="8229600" cy="4724400"/>
          </a:xfrm>
        </p:spPr>
        <p:txBody>
          <a:bodyPr>
            <a:normAutofit fontScale="92500" lnSpcReduction="20000"/>
          </a:bodyPr>
          <a:lstStyle/>
          <a:p>
            <a:pPr marL="0" indent="0" algn="ctr">
              <a:buNone/>
            </a:pPr>
            <a:r>
              <a:rPr lang="en-US" b="1" dirty="0" smtClean="0">
                <a:solidFill>
                  <a:schemeClr val="bg1"/>
                </a:solidFill>
              </a:rPr>
              <a:t>*** CRITICAL NOTE ***</a:t>
            </a:r>
          </a:p>
          <a:p>
            <a:pPr marL="0" indent="0" algn="ctr">
              <a:buNone/>
            </a:pPr>
            <a:r>
              <a:rPr lang="en-US" b="1" dirty="0" smtClean="0">
                <a:solidFill>
                  <a:schemeClr val="bg1"/>
                </a:solidFill>
              </a:rPr>
              <a:t>At the end of every day, I will ensure that the </a:t>
            </a:r>
            <a:r>
              <a:rPr lang="en-US" b="1" dirty="0" err="1" smtClean="0">
                <a:solidFill>
                  <a:schemeClr val="bg1"/>
                </a:solidFill>
              </a:rPr>
              <a:t>powerpoint</a:t>
            </a:r>
            <a:r>
              <a:rPr lang="en-US" b="1" dirty="0" smtClean="0">
                <a:solidFill>
                  <a:schemeClr val="bg1"/>
                </a:solidFill>
              </a:rPr>
              <a:t> used for that day’s class is uploaded to my website. </a:t>
            </a:r>
          </a:p>
          <a:p>
            <a:pPr marL="0" indent="0" algn="ctr">
              <a:buNone/>
            </a:pPr>
            <a:r>
              <a:rPr lang="en-US" b="1" dirty="0" smtClean="0">
                <a:solidFill>
                  <a:schemeClr val="bg1"/>
                </a:solidFill>
              </a:rPr>
              <a:t>That means that YOUR ABSENCE FROM CLASS IS NOT AN ACCEPTABLE EXCUSE FOR FAILING TO COMPLETE START-UPS AND EXIT TICKETS!</a:t>
            </a:r>
          </a:p>
          <a:p>
            <a:pPr marL="0" indent="0" algn="ctr">
              <a:buNone/>
            </a:pPr>
            <a:r>
              <a:rPr lang="en-US" b="1" dirty="0" smtClean="0">
                <a:solidFill>
                  <a:schemeClr val="bg1"/>
                </a:solidFill>
              </a:rPr>
              <a:t>If you are absent for any reason, IT IS YOUR RESPONSIBILITY to visit my website and find the Start-up and Exit Ticket prompts and complete them as part of your HOMEWORK!</a:t>
            </a:r>
          </a:p>
        </p:txBody>
      </p:sp>
    </p:spTree>
    <p:extLst>
      <p:ext uri="{BB962C8B-B14F-4D97-AF65-F5344CB8AC3E}">
        <p14:creationId xmlns:p14="http://schemas.microsoft.com/office/powerpoint/2010/main" val="22228467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382" y="305771"/>
            <a:ext cx="6248400" cy="1143000"/>
          </a:xfrm>
        </p:spPr>
        <p:txBody>
          <a:bodyPr/>
          <a:lstStyle/>
          <a:p>
            <a:r>
              <a:rPr lang="en-US" b="1" dirty="0" smtClean="0">
                <a:solidFill>
                  <a:schemeClr val="bg1"/>
                </a:solidFill>
              </a:rPr>
              <a:t>Start-Up - Discussion</a:t>
            </a:r>
            <a:endParaRPr lang="en-US" b="1" dirty="0">
              <a:solidFill>
                <a:schemeClr val="bg1"/>
              </a:solidFill>
            </a:endParaRPr>
          </a:p>
        </p:txBody>
      </p:sp>
      <p:sp>
        <p:nvSpPr>
          <p:cNvPr id="3" name="Content Placeholder 2"/>
          <p:cNvSpPr>
            <a:spLocks noGrp="1"/>
          </p:cNvSpPr>
          <p:nvPr>
            <p:ph idx="1"/>
          </p:nvPr>
        </p:nvSpPr>
        <p:spPr>
          <a:xfrm>
            <a:off x="228600" y="1219200"/>
            <a:ext cx="8458200" cy="4648200"/>
          </a:xfrm>
        </p:spPr>
        <p:txBody>
          <a:bodyPr>
            <a:normAutofit/>
          </a:bodyPr>
          <a:lstStyle/>
          <a:p>
            <a:pPr marL="0" indent="0" algn="ctr">
              <a:buNone/>
            </a:pPr>
            <a:r>
              <a:rPr lang="en-US" sz="2400" b="1" dirty="0">
                <a:solidFill>
                  <a:schemeClr val="bg1"/>
                </a:solidFill>
              </a:rPr>
              <a:t>In your TRIADS, discuss the </a:t>
            </a:r>
            <a:r>
              <a:rPr lang="en-US" sz="2400" b="1" dirty="0" smtClean="0">
                <a:solidFill>
                  <a:schemeClr val="bg1"/>
                </a:solidFill>
              </a:rPr>
              <a:t>following:</a:t>
            </a:r>
            <a:endParaRPr lang="en-US" sz="2400" b="1" dirty="0">
              <a:solidFill>
                <a:schemeClr val="bg1"/>
              </a:solidFill>
            </a:endParaRPr>
          </a:p>
          <a:p>
            <a:pPr marL="0" indent="0" algn="ctr">
              <a:buNone/>
            </a:pPr>
            <a:r>
              <a:rPr lang="en-US" sz="3000" b="1" dirty="0" smtClean="0">
                <a:solidFill>
                  <a:schemeClr val="bg1"/>
                </a:solidFill>
              </a:rPr>
              <a:t>BESIDES the potential consequences in the contract, why do you think it would be important to follow the rules and procedures for </a:t>
            </a:r>
            <a:r>
              <a:rPr lang="en-US" sz="3000" b="1" dirty="0" err="1" smtClean="0">
                <a:solidFill>
                  <a:schemeClr val="bg1"/>
                </a:solidFill>
              </a:rPr>
              <a:t>chromebook</a:t>
            </a:r>
            <a:r>
              <a:rPr lang="en-US" sz="3000" b="1" dirty="0" smtClean="0">
                <a:solidFill>
                  <a:schemeClr val="bg1"/>
                </a:solidFill>
              </a:rPr>
              <a:t> use and storage?</a:t>
            </a:r>
          </a:p>
          <a:p>
            <a:pPr marL="0" indent="0" algn="ctr">
              <a:buNone/>
            </a:pPr>
            <a:r>
              <a:rPr lang="en-US" sz="3000" b="1" dirty="0" smtClean="0">
                <a:solidFill>
                  <a:schemeClr val="bg1"/>
                </a:solidFill>
              </a:rPr>
              <a:t>How can following those rules and procedures benefit your fellow students in other periods as well as yourself?</a:t>
            </a:r>
          </a:p>
          <a:p>
            <a:pPr marL="0" indent="0" algn="ctr">
              <a:buNone/>
            </a:pPr>
            <a:r>
              <a:rPr lang="en-US" sz="2400" b="1" dirty="0" smtClean="0">
                <a:solidFill>
                  <a:schemeClr val="bg1"/>
                </a:solidFill>
              </a:rPr>
              <a:t>Be </a:t>
            </a:r>
            <a:r>
              <a:rPr lang="en-US" sz="2400" b="1" dirty="0">
                <a:solidFill>
                  <a:schemeClr val="bg1"/>
                </a:solidFill>
              </a:rPr>
              <a:t>prepared to share!</a:t>
            </a:r>
          </a:p>
        </p:txBody>
      </p:sp>
      <p:sp>
        <p:nvSpPr>
          <p:cNvPr id="4" name="TextBox 3"/>
          <p:cNvSpPr txBox="1"/>
          <p:nvPr/>
        </p:nvSpPr>
        <p:spPr>
          <a:xfrm>
            <a:off x="7513782" y="692605"/>
            <a:ext cx="1371600" cy="369332"/>
          </a:xfrm>
          <a:prstGeom prst="rect">
            <a:avLst/>
          </a:prstGeom>
          <a:noFill/>
        </p:spPr>
        <p:txBody>
          <a:bodyPr wrap="square" rtlCol="0">
            <a:spAutoFit/>
          </a:bodyPr>
          <a:lstStyle/>
          <a:p>
            <a:pPr algn="ctr"/>
            <a:r>
              <a:rPr lang="en-US" b="1" dirty="0" smtClean="0">
                <a:solidFill>
                  <a:schemeClr val="bg1"/>
                </a:solidFill>
              </a:rPr>
              <a:t>8/15/18</a:t>
            </a:r>
            <a:endParaRPr lang="en-US" b="1" dirty="0">
              <a:solidFill>
                <a:schemeClr val="bg1"/>
              </a:solidFill>
            </a:endParaRPr>
          </a:p>
        </p:txBody>
      </p:sp>
    </p:spTree>
    <p:extLst>
      <p:ext uri="{BB962C8B-B14F-4D97-AF65-F5344CB8AC3E}">
        <p14:creationId xmlns:p14="http://schemas.microsoft.com/office/powerpoint/2010/main" val="70060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382" y="305771"/>
            <a:ext cx="6248400" cy="1143000"/>
          </a:xfrm>
        </p:spPr>
        <p:txBody>
          <a:bodyPr/>
          <a:lstStyle/>
          <a:p>
            <a:r>
              <a:rPr lang="en-US" b="1" dirty="0" smtClean="0">
                <a:solidFill>
                  <a:schemeClr val="bg1"/>
                </a:solidFill>
              </a:rPr>
              <a:t>Start-Up - Writing</a:t>
            </a:r>
            <a:endParaRPr lang="en-US" b="1" dirty="0">
              <a:solidFill>
                <a:schemeClr val="bg1"/>
              </a:solidFill>
            </a:endParaRPr>
          </a:p>
        </p:txBody>
      </p:sp>
      <p:sp>
        <p:nvSpPr>
          <p:cNvPr id="3" name="Content Placeholder 2"/>
          <p:cNvSpPr>
            <a:spLocks noGrp="1"/>
          </p:cNvSpPr>
          <p:nvPr>
            <p:ph idx="1"/>
          </p:nvPr>
        </p:nvSpPr>
        <p:spPr>
          <a:xfrm>
            <a:off x="228600" y="1219200"/>
            <a:ext cx="8458200" cy="4648200"/>
          </a:xfrm>
        </p:spPr>
        <p:txBody>
          <a:bodyPr>
            <a:normAutofit/>
          </a:bodyPr>
          <a:lstStyle/>
          <a:p>
            <a:pPr marL="0" indent="0" algn="ctr">
              <a:buNone/>
            </a:pPr>
            <a:r>
              <a:rPr lang="en-US" sz="2400" b="1" dirty="0">
                <a:solidFill>
                  <a:schemeClr val="bg1"/>
                </a:solidFill>
              </a:rPr>
              <a:t>In your TRIADS, discuss the </a:t>
            </a:r>
            <a:r>
              <a:rPr lang="en-US" sz="2400" b="1" dirty="0" smtClean="0">
                <a:solidFill>
                  <a:schemeClr val="bg1"/>
                </a:solidFill>
              </a:rPr>
              <a:t>following:</a:t>
            </a:r>
            <a:endParaRPr lang="en-US" sz="2400" b="1" dirty="0">
              <a:solidFill>
                <a:schemeClr val="bg1"/>
              </a:solidFill>
            </a:endParaRPr>
          </a:p>
          <a:p>
            <a:pPr marL="0" indent="0" algn="ctr">
              <a:buNone/>
            </a:pPr>
            <a:r>
              <a:rPr lang="en-US" sz="3000" b="1" dirty="0" smtClean="0">
                <a:solidFill>
                  <a:schemeClr val="bg1"/>
                </a:solidFill>
              </a:rPr>
              <a:t>BESIDES the potential consequences in the contract, why do you think it would be important to follow the rules and procedures for </a:t>
            </a:r>
            <a:r>
              <a:rPr lang="en-US" sz="3000" b="1" dirty="0" err="1" smtClean="0">
                <a:solidFill>
                  <a:schemeClr val="bg1"/>
                </a:solidFill>
              </a:rPr>
              <a:t>chromebook</a:t>
            </a:r>
            <a:r>
              <a:rPr lang="en-US" sz="3000" b="1" dirty="0" smtClean="0">
                <a:solidFill>
                  <a:schemeClr val="bg1"/>
                </a:solidFill>
              </a:rPr>
              <a:t> use and storage?</a:t>
            </a:r>
          </a:p>
          <a:p>
            <a:pPr marL="0" indent="0" algn="ctr">
              <a:buNone/>
            </a:pPr>
            <a:r>
              <a:rPr lang="en-US" sz="3000" b="1" dirty="0" smtClean="0">
                <a:solidFill>
                  <a:schemeClr val="bg1"/>
                </a:solidFill>
              </a:rPr>
              <a:t>How can following those rules and procedures benefit your fellow students in other periods as well as yourself?</a:t>
            </a:r>
          </a:p>
        </p:txBody>
      </p:sp>
      <p:sp>
        <p:nvSpPr>
          <p:cNvPr id="4" name="TextBox 3"/>
          <p:cNvSpPr txBox="1"/>
          <p:nvPr/>
        </p:nvSpPr>
        <p:spPr>
          <a:xfrm>
            <a:off x="7513782" y="692605"/>
            <a:ext cx="1371600" cy="369332"/>
          </a:xfrm>
          <a:prstGeom prst="rect">
            <a:avLst/>
          </a:prstGeom>
          <a:noFill/>
        </p:spPr>
        <p:txBody>
          <a:bodyPr wrap="square" rtlCol="0">
            <a:spAutoFit/>
          </a:bodyPr>
          <a:lstStyle/>
          <a:p>
            <a:pPr algn="ctr"/>
            <a:r>
              <a:rPr lang="en-US" b="1" dirty="0" smtClean="0">
                <a:solidFill>
                  <a:schemeClr val="bg1"/>
                </a:solidFill>
              </a:rPr>
              <a:t>8/15/18</a:t>
            </a:r>
            <a:endParaRPr lang="en-US" b="1" dirty="0">
              <a:solidFill>
                <a:schemeClr val="bg1"/>
              </a:solidFill>
            </a:endParaRPr>
          </a:p>
        </p:txBody>
      </p:sp>
    </p:spTree>
    <p:extLst>
      <p:ext uri="{BB962C8B-B14F-4D97-AF65-F5344CB8AC3E}">
        <p14:creationId xmlns:p14="http://schemas.microsoft.com/office/powerpoint/2010/main" val="15048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chemeClr val="bg1"/>
                </a:solidFill>
              </a:rPr>
              <a:t>60 Second Speech Outlines</a:t>
            </a:r>
            <a:endParaRPr lang="en-US" b="1" dirty="0">
              <a:solidFill>
                <a:schemeClr val="bg1"/>
              </a:solidFill>
            </a:endParaRPr>
          </a:p>
        </p:txBody>
      </p:sp>
      <p:sp>
        <p:nvSpPr>
          <p:cNvPr id="3" name="Content Placeholder 2"/>
          <p:cNvSpPr>
            <a:spLocks noGrp="1"/>
          </p:cNvSpPr>
          <p:nvPr>
            <p:ph idx="1"/>
          </p:nvPr>
        </p:nvSpPr>
        <p:spPr>
          <a:xfrm>
            <a:off x="457200" y="1066801"/>
            <a:ext cx="8229600" cy="4800600"/>
          </a:xfrm>
        </p:spPr>
        <p:txBody>
          <a:bodyPr>
            <a:normAutofit fontScale="92500" lnSpcReduction="10000"/>
          </a:bodyPr>
          <a:lstStyle/>
          <a:p>
            <a:r>
              <a:rPr lang="en-US" b="1" dirty="0" smtClean="0">
                <a:solidFill>
                  <a:schemeClr val="bg1"/>
                </a:solidFill>
              </a:rPr>
              <a:t>Tomorrow, and Friday as necessary, you will be presenting your 60 second speeches to the class.</a:t>
            </a:r>
          </a:p>
          <a:p>
            <a:r>
              <a:rPr lang="en-US" b="1" dirty="0" smtClean="0">
                <a:solidFill>
                  <a:schemeClr val="bg1"/>
                </a:solidFill>
              </a:rPr>
              <a:t>One requirement for your speeches is to complete and turn in an outline for your speech.</a:t>
            </a:r>
          </a:p>
          <a:p>
            <a:r>
              <a:rPr lang="en-US" b="1" dirty="0" smtClean="0">
                <a:solidFill>
                  <a:schemeClr val="bg1"/>
                </a:solidFill>
              </a:rPr>
              <a:t>These outlines must be turned in to me BEFORE you go up to speak, so IT IS CRITICAL that you MAKE YOURSELF A COPY of your outline or have your full speech in hand when you are called on to present.</a:t>
            </a:r>
          </a:p>
          <a:p>
            <a:r>
              <a:rPr lang="en-US" b="1" dirty="0">
                <a:solidFill>
                  <a:schemeClr val="bg1"/>
                </a:solidFill>
              </a:rPr>
              <a:t>Your Outlines are set up for your success.</a:t>
            </a:r>
          </a:p>
          <a:p>
            <a:endParaRPr lang="en-US" b="1" dirty="0">
              <a:solidFill>
                <a:schemeClr val="bg1"/>
              </a:solidFill>
            </a:endParaRPr>
          </a:p>
        </p:txBody>
      </p:sp>
    </p:spTree>
    <p:extLst>
      <p:ext uri="{BB962C8B-B14F-4D97-AF65-F5344CB8AC3E}">
        <p14:creationId xmlns:p14="http://schemas.microsoft.com/office/powerpoint/2010/main" val="8075528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chemeClr val="bg1"/>
                </a:solidFill>
              </a:rPr>
              <a:t>60 Second Speech Outlines</a:t>
            </a:r>
            <a:endParaRPr lang="en-US" b="1" dirty="0">
              <a:solidFill>
                <a:schemeClr val="bg1"/>
              </a:solidFill>
            </a:endParaRPr>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pPr fontAlgn="base"/>
            <a:r>
              <a:rPr lang="en-US" b="1" dirty="0" smtClean="0">
                <a:solidFill>
                  <a:schemeClr val="bg1"/>
                </a:solidFill>
              </a:rPr>
              <a:t>Greeting </a:t>
            </a:r>
            <a:r>
              <a:rPr lang="en-US" b="1" dirty="0">
                <a:solidFill>
                  <a:schemeClr val="bg1"/>
                </a:solidFill>
              </a:rPr>
              <a:t>/ Name and Age</a:t>
            </a:r>
          </a:p>
          <a:p>
            <a:pPr lvl="1" fontAlgn="base"/>
            <a:r>
              <a:rPr lang="en-US" b="1" dirty="0">
                <a:solidFill>
                  <a:schemeClr val="bg1"/>
                </a:solidFill>
              </a:rPr>
              <a:t>My name is _______________________________</a:t>
            </a:r>
          </a:p>
          <a:p>
            <a:pPr lvl="1" fontAlgn="base"/>
            <a:r>
              <a:rPr lang="en-US" b="1" dirty="0">
                <a:solidFill>
                  <a:schemeClr val="bg1"/>
                </a:solidFill>
              </a:rPr>
              <a:t>I am _________ years old</a:t>
            </a:r>
          </a:p>
          <a:p>
            <a:pPr lvl="1" fontAlgn="base"/>
            <a:r>
              <a:rPr lang="en-US" b="1" dirty="0">
                <a:solidFill>
                  <a:schemeClr val="bg1"/>
                </a:solidFill>
              </a:rPr>
              <a:t>Intro statement - </a:t>
            </a:r>
            <a:r>
              <a:rPr lang="en-US" b="1" dirty="0" smtClean="0">
                <a:solidFill>
                  <a:schemeClr val="bg1"/>
                </a:solidFill>
              </a:rPr>
              <a:t>____________________________________________________________________________________________________________________________________________________________</a:t>
            </a:r>
            <a:endParaRPr lang="en-US" dirty="0">
              <a:solidFill>
                <a:schemeClr val="bg1"/>
              </a:solidFill>
            </a:endParaRPr>
          </a:p>
          <a:p>
            <a:pPr fontAlgn="base"/>
            <a:r>
              <a:rPr lang="en-US" b="1" dirty="0">
                <a:solidFill>
                  <a:schemeClr val="bg1"/>
                </a:solidFill>
              </a:rPr>
              <a:t>Topic 1 - </a:t>
            </a:r>
            <a:r>
              <a:rPr lang="en-US" b="1" dirty="0" smtClean="0">
                <a:solidFill>
                  <a:schemeClr val="bg1"/>
                </a:solidFill>
              </a:rPr>
              <a:t>_________________________________________</a:t>
            </a:r>
            <a:endParaRPr lang="en-US" b="1" dirty="0">
              <a:solidFill>
                <a:schemeClr val="bg1"/>
              </a:solidFill>
            </a:endParaRPr>
          </a:p>
          <a:p>
            <a:pPr lvl="1" fontAlgn="base"/>
            <a:r>
              <a:rPr lang="en-US" b="1" dirty="0">
                <a:solidFill>
                  <a:schemeClr val="bg1"/>
                </a:solidFill>
              </a:rPr>
              <a:t>Subtopic/Detail 1 - </a:t>
            </a:r>
            <a:r>
              <a:rPr lang="en-US" b="1" dirty="0" smtClean="0">
                <a:solidFill>
                  <a:schemeClr val="bg1"/>
                </a:solidFill>
              </a:rPr>
              <a:t>____________________________________</a:t>
            </a:r>
            <a:endParaRPr lang="en-US" b="1" dirty="0">
              <a:solidFill>
                <a:schemeClr val="bg1"/>
              </a:solidFill>
            </a:endParaRPr>
          </a:p>
          <a:p>
            <a:pPr lvl="1" fontAlgn="base"/>
            <a:r>
              <a:rPr lang="en-US" b="1" dirty="0">
                <a:solidFill>
                  <a:schemeClr val="bg1"/>
                </a:solidFill>
              </a:rPr>
              <a:t>Subtopic/Detail 2 - </a:t>
            </a:r>
            <a:r>
              <a:rPr lang="en-US" b="1" dirty="0" smtClean="0">
                <a:solidFill>
                  <a:schemeClr val="bg1"/>
                </a:solidFill>
              </a:rPr>
              <a:t>____________________________________</a:t>
            </a:r>
            <a:endParaRPr lang="en-US" b="1" dirty="0">
              <a:solidFill>
                <a:schemeClr val="bg1"/>
              </a:solidFill>
            </a:endParaRPr>
          </a:p>
          <a:p>
            <a:pPr lvl="1" fontAlgn="base"/>
            <a:r>
              <a:rPr lang="en-US" b="1" dirty="0">
                <a:solidFill>
                  <a:schemeClr val="bg1"/>
                </a:solidFill>
              </a:rPr>
              <a:t>Subtopic/Detail 3 - </a:t>
            </a:r>
            <a:r>
              <a:rPr lang="en-US" b="1" dirty="0" smtClean="0">
                <a:solidFill>
                  <a:schemeClr val="bg1"/>
                </a:solidFill>
              </a:rPr>
              <a:t>____________________________________</a:t>
            </a:r>
            <a:endParaRPr lang="en-US" b="1" dirty="0">
              <a:solidFill>
                <a:schemeClr val="bg1"/>
              </a:solidFill>
            </a:endParaRPr>
          </a:p>
          <a:p>
            <a:endParaRPr lang="en-US" b="1" dirty="0">
              <a:solidFill>
                <a:schemeClr val="bg1"/>
              </a:solidFill>
            </a:endParaRPr>
          </a:p>
        </p:txBody>
      </p:sp>
    </p:spTree>
    <p:extLst>
      <p:ext uri="{BB962C8B-B14F-4D97-AF65-F5344CB8AC3E}">
        <p14:creationId xmlns:p14="http://schemas.microsoft.com/office/powerpoint/2010/main" val="33182832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dirty="0" smtClean="0">
                <a:solidFill>
                  <a:schemeClr val="bg1"/>
                </a:solidFill>
              </a:rPr>
              <a:t>60 Second Speech Outlines</a:t>
            </a:r>
            <a:br>
              <a:rPr lang="en-US" b="1" dirty="0" smtClean="0">
                <a:solidFill>
                  <a:schemeClr val="bg1"/>
                </a:solidFill>
              </a:rPr>
            </a:br>
            <a:r>
              <a:rPr lang="en-US" b="1" dirty="0" smtClean="0">
                <a:solidFill>
                  <a:schemeClr val="bg1"/>
                </a:solidFill>
              </a:rPr>
              <a:t>Example</a:t>
            </a:r>
            <a:endParaRPr lang="en-US" b="1" dirty="0">
              <a:solidFill>
                <a:schemeClr val="bg1"/>
              </a:solidFill>
            </a:endParaRPr>
          </a:p>
        </p:txBody>
      </p:sp>
      <p:sp>
        <p:nvSpPr>
          <p:cNvPr id="3" name="Content Placeholder 2"/>
          <p:cNvSpPr>
            <a:spLocks noGrp="1"/>
          </p:cNvSpPr>
          <p:nvPr>
            <p:ph idx="1"/>
          </p:nvPr>
        </p:nvSpPr>
        <p:spPr>
          <a:xfrm>
            <a:off x="457200" y="1752601"/>
            <a:ext cx="8229600" cy="3810000"/>
          </a:xfrm>
        </p:spPr>
        <p:txBody>
          <a:bodyPr>
            <a:normAutofit fontScale="77500" lnSpcReduction="20000"/>
          </a:bodyPr>
          <a:lstStyle/>
          <a:p>
            <a:pPr fontAlgn="base"/>
            <a:r>
              <a:rPr lang="en-US" b="1" dirty="0">
                <a:solidFill>
                  <a:schemeClr val="bg1"/>
                </a:solidFill>
              </a:rPr>
              <a:t>Greeting / Name and Age</a:t>
            </a:r>
          </a:p>
          <a:p>
            <a:pPr lvl="1" fontAlgn="base"/>
            <a:r>
              <a:rPr lang="en-US" b="1" dirty="0">
                <a:solidFill>
                  <a:schemeClr val="bg1"/>
                </a:solidFill>
              </a:rPr>
              <a:t>My name is _</a:t>
            </a:r>
            <a:r>
              <a:rPr lang="en-US" b="1" u="sng" dirty="0">
                <a:solidFill>
                  <a:schemeClr val="bg1"/>
                </a:solidFill>
              </a:rPr>
              <a:t>James F. McElroy </a:t>
            </a:r>
            <a:r>
              <a:rPr lang="en-US" b="1" u="sng" dirty="0" smtClean="0">
                <a:solidFill>
                  <a:schemeClr val="bg1"/>
                </a:solidFill>
              </a:rPr>
              <a:t>Jr.</a:t>
            </a:r>
            <a:r>
              <a:rPr lang="en-US" b="1" dirty="0" smtClean="0">
                <a:solidFill>
                  <a:schemeClr val="bg1"/>
                </a:solidFill>
              </a:rPr>
              <a:t>___</a:t>
            </a:r>
            <a:endParaRPr lang="en-US" b="1" dirty="0">
              <a:solidFill>
                <a:schemeClr val="bg1"/>
              </a:solidFill>
            </a:endParaRPr>
          </a:p>
          <a:p>
            <a:pPr lvl="1" fontAlgn="base"/>
            <a:r>
              <a:rPr lang="en-US" b="1" dirty="0">
                <a:solidFill>
                  <a:schemeClr val="bg1"/>
                </a:solidFill>
              </a:rPr>
              <a:t>I am __</a:t>
            </a:r>
            <a:r>
              <a:rPr lang="en-US" b="1" u="sng" dirty="0">
                <a:solidFill>
                  <a:schemeClr val="bg1"/>
                </a:solidFill>
              </a:rPr>
              <a:t>47</a:t>
            </a:r>
            <a:r>
              <a:rPr lang="en-US" b="1" dirty="0">
                <a:solidFill>
                  <a:schemeClr val="bg1"/>
                </a:solidFill>
              </a:rPr>
              <a:t>__ years old</a:t>
            </a:r>
          </a:p>
          <a:p>
            <a:pPr lvl="1" fontAlgn="base"/>
            <a:r>
              <a:rPr lang="en-US" b="1" dirty="0">
                <a:solidFill>
                  <a:schemeClr val="bg1"/>
                </a:solidFill>
              </a:rPr>
              <a:t>Intro statement - _</a:t>
            </a:r>
            <a:r>
              <a:rPr lang="en-US" b="1" u="sng" dirty="0">
                <a:solidFill>
                  <a:schemeClr val="bg1"/>
                </a:solidFill>
              </a:rPr>
              <a:t>I am excited to be back at THE for another year, my second, year teaching here. I look forward to getting to know all of you better this year and hopefully learn as much from you as you do from me.</a:t>
            </a:r>
            <a:endParaRPr lang="en-US" b="1" dirty="0">
              <a:solidFill>
                <a:schemeClr val="bg1"/>
              </a:solidFill>
            </a:endParaRPr>
          </a:p>
          <a:p>
            <a:pPr fontAlgn="base"/>
            <a:r>
              <a:rPr lang="en-US" b="1" dirty="0">
                <a:solidFill>
                  <a:schemeClr val="bg1"/>
                </a:solidFill>
              </a:rPr>
              <a:t>Topic 1 - _</a:t>
            </a:r>
            <a:r>
              <a:rPr lang="en-US" b="1" u="sng" dirty="0">
                <a:solidFill>
                  <a:schemeClr val="bg1"/>
                </a:solidFill>
              </a:rPr>
              <a:t>My </a:t>
            </a:r>
            <a:r>
              <a:rPr lang="en-US" b="1" u="sng" dirty="0" smtClean="0">
                <a:solidFill>
                  <a:schemeClr val="bg1"/>
                </a:solidFill>
              </a:rPr>
              <a:t>Family</a:t>
            </a:r>
            <a:r>
              <a:rPr lang="en-US" b="1" dirty="0" smtClean="0">
                <a:solidFill>
                  <a:schemeClr val="bg1"/>
                </a:solidFill>
              </a:rPr>
              <a:t>_______________________________</a:t>
            </a:r>
            <a:endParaRPr lang="en-US" b="1" dirty="0">
              <a:solidFill>
                <a:schemeClr val="bg1"/>
              </a:solidFill>
            </a:endParaRPr>
          </a:p>
          <a:p>
            <a:pPr lvl="1" fontAlgn="base"/>
            <a:r>
              <a:rPr lang="en-US" b="1" dirty="0">
                <a:solidFill>
                  <a:schemeClr val="bg1"/>
                </a:solidFill>
              </a:rPr>
              <a:t>Subtopic/Detail 1 - _</a:t>
            </a:r>
            <a:r>
              <a:rPr lang="en-US" b="1" u="sng" dirty="0">
                <a:solidFill>
                  <a:schemeClr val="bg1"/>
                </a:solidFill>
              </a:rPr>
              <a:t>Amber - my </a:t>
            </a:r>
            <a:r>
              <a:rPr lang="en-US" b="1" u="sng" dirty="0" smtClean="0">
                <a:solidFill>
                  <a:schemeClr val="bg1"/>
                </a:solidFill>
              </a:rPr>
              <a:t>wife_</a:t>
            </a:r>
            <a:r>
              <a:rPr lang="en-US" b="1" dirty="0" smtClean="0">
                <a:solidFill>
                  <a:schemeClr val="bg1"/>
                </a:solidFill>
              </a:rPr>
              <a:t>____________________</a:t>
            </a:r>
            <a:endParaRPr lang="en-US" b="1" dirty="0">
              <a:solidFill>
                <a:schemeClr val="bg1"/>
              </a:solidFill>
            </a:endParaRPr>
          </a:p>
          <a:p>
            <a:pPr lvl="1" fontAlgn="base"/>
            <a:r>
              <a:rPr lang="en-US" b="1" dirty="0">
                <a:solidFill>
                  <a:schemeClr val="bg1"/>
                </a:solidFill>
              </a:rPr>
              <a:t>Subtopic/Detail 2 - _</a:t>
            </a:r>
            <a:r>
              <a:rPr lang="en-US" b="1" u="sng" dirty="0">
                <a:solidFill>
                  <a:schemeClr val="bg1"/>
                </a:solidFill>
              </a:rPr>
              <a:t>J.T. - My </a:t>
            </a:r>
            <a:r>
              <a:rPr lang="en-US" b="1" u="sng" dirty="0" smtClean="0">
                <a:solidFill>
                  <a:schemeClr val="bg1"/>
                </a:solidFill>
              </a:rPr>
              <a:t>son_</a:t>
            </a:r>
            <a:r>
              <a:rPr lang="en-US" b="1" dirty="0" smtClean="0">
                <a:solidFill>
                  <a:schemeClr val="bg1"/>
                </a:solidFill>
              </a:rPr>
              <a:t>________________________</a:t>
            </a:r>
            <a:endParaRPr lang="en-US" b="1" dirty="0">
              <a:solidFill>
                <a:schemeClr val="bg1"/>
              </a:solidFill>
            </a:endParaRPr>
          </a:p>
          <a:p>
            <a:pPr lvl="1" fontAlgn="base"/>
            <a:r>
              <a:rPr lang="en-US" b="1" dirty="0">
                <a:solidFill>
                  <a:schemeClr val="bg1"/>
                </a:solidFill>
              </a:rPr>
              <a:t>Subtopic/Detail 3 - _</a:t>
            </a:r>
            <a:r>
              <a:rPr lang="en-US" b="1" u="sng" dirty="0">
                <a:solidFill>
                  <a:schemeClr val="bg1"/>
                </a:solidFill>
              </a:rPr>
              <a:t>Jillian - My </a:t>
            </a:r>
            <a:r>
              <a:rPr lang="en-US" b="1" u="sng" dirty="0" smtClean="0">
                <a:solidFill>
                  <a:schemeClr val="bg1"/>
                </a:solidFill>
              </a:rPr>
              <a:t>daughter_</a:t>
            </a:r>
            <a:r>
              <a:rPr lang="en-US" b="1" dirty="0" smtClean="0">
                <a:solidFill>
                  <a:schemeClr val="bg1"/>
                </a:solidFill>
              </a:rPr>
              <a:t>_________________</a:t>
            </a:r>
            <a:endParaRPr lang="en-US" b="1" dirty="0">
              <a:solidFill>
                <a:schemeClr val="bg1"/>
              </a:solidFill>
            </a:endParaRPr>
          </a:p>
          <a:p>
            <a:endParaRPr lang="en-US" b="1" dirty="0">
              <a:solidFill>
                <a:schemeClr val="bg1"/>
              </a:solidFill>
            </a:endParaRPr>
          </a:p>
        </p:txBody>
      </p:sp>
    </p:spTree>
    <p:extLst>
      <p:ext uri="{BB962C8B-B14F-4D97-AF65-F5344CB8AC3E}">
        <p14:creationId xmlns:p14="http://schemas.microsoft.com/office/powerpoint/2010/main" val="30364961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chemeClr val="bg1"/>
                </a:solidFill>
              </a:rPr>
              <a:t>Your Job…</a:t>
            </a:r>
            <a:endParaRPr lang="en-US" b="1" dirty="0">
              <a:solidFill>
                <a:schemeClr val="bg1"/>
              </a:solidFill>
            </a:endParaRPr>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b="1" dirty="0" smtClean="0">
                <a:solidFill>
                  <a:schemeClr val="bg1"/>
                </a:solidFill>
              </a:rPr>
              <a:t>You have the remainder of the period to work on your outlines for your 60 second speeches.</a:t>
            </a:r>
          </a:p>
          <a:p>
            <a:r>
              <a:rPr lang="en-US" b="1" dirty="0" smtClean="0">
                <a:solidFill>
                  <a:schemeClr val="bg1"/>
                </a:solidFill>
              </a:rPr>
              <a:t>Remember</a:t>
            </a:r>
            <a:r>
              <a:rPr lang="en-US" b="1" dirty="0">
                <a:solidFill>
                  <a:schemeClr val="bg1"/>
                </a:solidFill>
              </a:rPr>
              <a:t>, </a:t>
            </a:r>
            <a:r>
              <a:rPr lang="en-US" b="1" dirty="0" smtClean="0">
                <a:solidFill>
                  <a:schemeClr val="bg1"/>
                </a:solidFill>
              </a:rPr>
              <a:t>part </a:t>
            </a:r>
            <a:r>
              <a:rPr lang="en-US" b="1" dirty="0">
                <a:solidFill>
                  <a:schemeClr val="bg1"/>
                </a:solidFill>
              </a:rPr>
              <a:t>of your grade will be based on your ability to keep this speech as close to 60 seconds as possible.</a:t>
            </a:r>
          </a:p>
          <a:p>
            <a:r>
              <a:rPr lang="en-US" b="1" dirty="0">
                <a:solidFill>
                  <a:schemeClr val="bg1"/>
                </a:solidFill>
              </a:rPr>
              <a:t>Y</a:t>
            </a:r>
            <a:r>
              <a:rPr lang="en-US" b="1" dirty="0" smtClean="0">
                <a:solidFill>
                  <a:schemeClr val="bg1"/>
                </a:solidFill>
              </a:rPr>
              <a:t>ou may need to adjust/add to/delete information from your outline and speech in order to make sure your timing is good. </a:t>
            </a:r>
          </a:p>
          <a:p>
            <a:r>
              <a:rPr lang="en-US" b="1" dirty="0" smtClean="0">
                <a:solidFill>
                  <a:schemeClr val="bg1"/>
                </a:solidFill>
              </a:rPr>
              <a:t>Be sure to PRACTICE giving your speech in front of a mirror or with family/friends. This will help you with timing and fluency.</a:t>
            </a:r>
            <a:endParaRPr lang="en-US" b="1" dirty="0">
              <a:solidFill>
                <a:schemeClr val="bg1"/>
              </a:solidFill>
            </a:endParaRPr>
          </a:p>
        </p:txBody>
      </p:sp>
    </p:spTree>
    <p:extLst>
      <p:ext uri="{BB962C8B-B14F-4D97-AF65-F5344CB8AC3E}">
        <p14:creationId xmlns:p14="http://schemas.microsoft.com/office/powerpoint/2010/main" val="19232706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Homework</a:t>
            </a:r>
          </a:p>
        </p:txBody>
      </p:sp>
      <p:sp>
        <p:nvSpPr>
          <p:cNvPr id="3" name="Content Placeholder 2"/>
          <p:cNvSpPr>
            <a:spLocks noGrp="1"/>
          </p:cNvSpPr>
          <p:nvPr>
            <p:ph idx="1"/>
          </p:nvPr>
        </p:nvSpPr>
        <p:spPr>
          <a:xfrm>
            <a:off x="304800" y="1600200"/>
            <a:ext cx="8382000" cy="4525963"/>
          </a:xfrm>
        </p:spPr>
        <p:txBody>
          <a:bodyPr>
            <a:normAutofit fontScale="92500" lnSpcReduction="10000"/>
          </a:bodyPr>
          <a:lstStyle/>
          <a:p>
            <a:r>
              <a:rPr lang="en-US" b="1" dirty="0">
                <a:solidFill>
                  <a:schemeClr val="bg1"/>
                </a:solidFill>
              </a:rPr>
              <a:t>Continue working on your 60 Second </a:t>
            </a:r>
            <a:r>
              <a:rPr lang="en-US" b="1" dirty="0" smtClean="0">
                <a:solidFill>
                  <a:schemeClr val="bg1"/>
                </a:solidFill>
              </a:rPr>
              <a:t>Speech and PRACTICE IT! Be prepared to present tomorrow!</a:t>
            </a:r>
            <a:endParaRPr lang="en-US" b="1" dirty="0">
              <a:solidFill>
                <a:schemeClr val="bg1"/>
              </a:solidFill>
            </a:endParaRPr>
          </a:p>
          <a:p>
            <a:r>
              <a:rPr lang="en-US" b="1" dirty="0">
                <a:solidFill>
                  <a:schemeClr val="bg1"/>
                </a:solidFill>
              </a:rPr>
              <a:t>Bring back your 20 questions page COMPLETE </a:t>
            </a:r>
            <a:r>
              <a:rPr lang="en-US" b="1" dirty="0" smtClean="0">
                <a:solidFill>
                  <a:schemeClr val="bg1"/>
                </a:solidFill>
              </a:rPr>
              <a:t>by FRIDAY!</a:t>
            </a:r>
            <a:endParaRPr lang="en-US" b="1" dirty="0">
              <a:solidFill>
                <a:schemeClr val="bg1"/>
              </a:solidFill>
            </a:endParaRPr>
          </a:p>
          <a:p>
            <a:r>
              <a:rPr lang="en-US" b="1" dirty="0">
                <a:solidFill>
                  <a:schemeClr val="bg1"/>
                </a:solidFill>
              </a:rPr>
              <a:t>Bring back the signature portion of your syllabus and your Academic Honesty Policy page by </a:t>
            </a:r>
            <a:r>
              <a:rPr lang="en-US" b="1" dirty="0" smtClean="0">
                <a:solidFill>
                  <a:schemeClr val="bg1"/>
                </a:solidFill>
              </a:rPr>
              <a:t>FRIDAY! </a:t>
            </a:r>
            <a:endParaRPr lang="en-US" b="1" dirty="0">
              <a:solidFill>
                <a:schemeClr val="bg1"/>
              </a:solidFill>
            </a:endParaRPr>
          </a:p>
          <a:p>
            <a:pPr marL="0" indent="0" algn="ctr">
              <a:buNone/>
            </a:pPr>
            <a:r>
              <a:rPr lang="en-US" b="1" i="1" dirty="0">
                <a:solidFill>
                  <a:srgbClr val="FF0000"/>
                </a:solidFill>
              </a:rPr>
              <a:t>YOUR GRADES IN THIS CLASS WILL NOT BE COUNTED UNTIL THESE HAVE BEEN SIGNED AND RETURNED!</a:t>
            </a:r>
          </a:p>
        </p:txBody>
      </p:sp>
    </p:spTree>
    <p:extLst>
      <p:ext uri="{BB962C8B-B14F-4D97-AF65-F5344CB8AC3E}">
        <p14:creationId xmlns:p14="http://schemas.microsoft.com/office/powerpoint/2010/main" val="75335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lstStyle/>
          <a:p>
            <a:r>
              <a:rPr lang="en-US" b="1" dirty="0">
                <a:solidFill>
                  <a:schemeClr val="bg1"/>
                </a:solidFill>
              </a:rPr>
              <a:t>Exit Ticket</a:t>
            </a:r>
          </a:p>
        </p:txBody>
      </p:sp>
      <p:sp>
        <p:nvSpPr>
          <p:cNvPr id="3" name="Content Placeholder 2"/>
          <p:cNvSpPr>
            <a:spLocks noGrp="1"/>
          </p:cNvSpPr>
          <p:nvPr>
            <p:ph idx="1"/>
          </p:nvPr>
        </p:nvSpPr>
        <p:spPr>
          <a:xfrm>
            <a:off x="228600" y="1219200"/>
            <a:ext cx="8458200" cy="4906963"/>
          </a:xfrm>
        </p:spPr>
        <p:txBody>
          <a:bodyPr>
            <a:normAutofit/>
          </a:bodyPr>
          <a:lstStyle/>
          <a:p>
            <a:pPr marL="0" indent="0" algn="ctr">
              <a:buNone/>
            </a:pPr>
            <a:r>
              <a:rPr lang="en-US" sz="2400" b="1" dirty="0" smtClean="0">
                <a:solidFill>
                  <a:schemeClr val="bg1"/>
                </a:solidFill>
              </a:rPr>
              <a:t>In your Exit Ticket chart for today, write about the following:</a:t>
            </a:r>
          </a:p>
          <a:p>
            <a:pPr marL="0" indent="0" algn="ctr">
              <a:buNone/>
            </a:pPr>
            <a:endParaRPr lang="en-US" sz="2400" b="1" dirty="0">
              <a:solidFill>
                <a:schemeClr val="bg1"/>
              </a:solidFill>
            </a:endParaRPr>
          </a:p>
          <a:p>
            <a:pPr marL="0" indent="0" algn="ctr">
              <a:buNone/>
            </a:pPr>
            <a:r>
              <a:rPr lang="en-US" sz="2800" b="1" dirty="0" smtClean="0">
                <a:solidFill>
                  <a:schemeClr val="bg1"/>
                </a:solidFill>
              </a:rPr>
              <a:t>What do you think is the most difficult thing about the 60 Second Speech assignment for you personally </a:t>
            </a:r>
          </a:p>
          <a:p>
            <a:pPr marL="0" indent="0" algn="ctr">
              <a:buNone/>
            </a:pPr>
            <a:r>
              <a:rPr lang="en-US" sz="2800" b="1" dirty="0" smtClean="0">
                <a:solidFill>
                  <a:schemeClr val="bg1"/>
                </a:solidFill>
              </a:rPr>
              <a:t>(</a:t>
            </a:r>
            <a:r>
              <a:rPr lang="en-US" sz="2800" b="1" dirty="0" err="1" smtClean="0">
                <a:solidFill>
                  <a:schemeClr val="bg1"/>
                </a:solidFill>
              </a:rPr>
              <a:t>eg</a:t>
            </a:r>
            <a:r>
              <a:rPr lang="en-US" sz="2800" b="1" dirty="0" smtClean="0">
                <a:solidFill>
                  <a:schemeClr val="bg1"/>
                </a:solidFill>
              </a:rPr>
              <a:t>: the timing, coming up with content, speaking fluently, speaking in front of the class)?</a:t>
            </a:r>
          </a:p>
          <a:p>
            <a:pPr marL="0" indent="0" algn="ctr">
              <a:buNone/>
            </a:pPr>
            <a:r>
              <a:rPr lang="en-US" sz="2800" b="1" dirty="0" smtClean="0">
                <a:solidFill>
                  <a:schemeClr val="bg1"/>
                </a:solidFill>
              </a:rPr>
              <a:t>What could you do tonight to help you be better prepared to present in class tomorrow?</a:t>
            </a:r>
          </a:p>
          <a:p>
            <a:pPr marL="0" indent="0" algn="ctr">
              <a:buNone/>
            </a:pPr>
            <a:r>
              <a:rPr lang="en-US" sz="2800" b="1" dirty="0" smtClean="0">
                <a:solidFill>
                  <a:schemeClr val="bg1"/>
                </a:solidFill>
              </a:rPr>
              <a:t>Why would that help?</a:t>
            </a:r>
            <a:endParaRPr lang="en-US" sz="2800" b="1" dirty="0">
              <a:solidFill>
                <a:schemeClr val="bg1"/>
              </a:solidFill>
            </a:endParaRPr>
          </a:p>
        </p:txBody>
      </p:sp>
      <p:sp>
        <p:nvSpPr>
          <p:cNvPr id="4" name="TextBox 3"/>
          <p:cNvSpPr txBox="1"/>
          <p:nvPr/>
        </p:nvSpPr>
        <p:spPr>
          <a:xfrm>
            <a:off x="7239000" y="661472"/>
            <a:ext cx="1234440" cy="369332"/>
          </a:xfrm>
          <a:prstGeom prst="rect">
            <a:avLst/>
          </a:prstGeom>
          <a:noFill/>
        </p:spPr>
        <p:txBody>
          <a:bodyPr wrap="square" rtlCol="0">
            <a:spAutoFit/>
          </a:bodyPr>
          <a:lstStyle/>
          <a:p>
            <a:r>
              <a:rPr lang="en-US" b="1" dirty="0" smtClean="0">
                <a:solidFill>
                  <a:schemeClr val="bg1"/>
                </a:solidFill>
              </a:rPr>
              <a:t>8/15/18</a:t>
            </a:r>
            <a:endParaRPr lang="en-US" b="1" dirty="0">
              <a:solidFill>
                <a:schemeClr val="bg1"/>
              </a:solidFill>
            </a:endParaRPr>
          </a:p>
        </p:txBody>
      </p:sp>
    </p:spTree>
    <p:extLst>
      <p:ext uri="{BB962C8B-B14F-4D97-AF65-F5344CB8AC3E}">
        <p14:creationId xmlns:p14="http://schemas.microsoft.com/office/powerpoint/2010/main" val="623495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60947"/>
            <a:ext cx="8671560" cy="2986879"/>
          </a:xfrm>
          <a:prstGeom prst="rect">
            <a:avLst/>
          </a:prstGeom>
        </p:spPr>
        <p:txBody>
          <a:bodyPr wrap="square" lIns="77633" tIns="38816" rIns="77633" bIns="38816">
            <a:spAutoFit/>
          </a:bodyPr>
          <a:lstStyle/>
          <a:p>
            <a:pPr algn="ctr"/>
            <a:r>
              <a:rPr lang="en-US" sz="2700" b="1" u="sng" dirty="0">
                <a:solidFill>
                  <a:schemeClr val="bg1"/>
                </a:solidFill>
              </a:rPr>
              <a:t>Classroom Vocabulary (Cont.)</a:t>
            </a:r>
          </a:p>
          <a:p>
            <a:endParaRPr lang="en-US" sz="2700" b="1" i="1" dirty="0">
              <a:solidFill>
                <a:schemeClr val="bg1"/>
              </a:solidFill>
              <a:latin typeface="Comic Sans MS - 16"/>
            </a:endParaRPr>
          </a:p>
          <a:p>
            <a:r>
              <a:rPr lang="en-US" sz="2700" b="1" dirty="0">
                <a:solidFill>
                  <a:schemeClr val="bg1"/>
                </a:solidFill>
                <a:latin typeface="Comic Sans MS - 16"/>
              </a:rPr>
              <a:t>The 4 L’s: </a:t>
            </a:r>
          </a:p>
          <a:p>
            <a:r>
              <a:rPr lang="en-US" sz="2700" b="1" dirty="0">
                <a:solidFill>
                  <a:schemeClr val="bg1"/>
                </a:solidFill>
                <a:latin typeface="Comic Sans MS - 16"/>
              </a:rPr>
              <a:t>	- Look at your partner’s eyes. </a:t>
            </a:r>
          </a:p>
          <a:p>
            <a:r>
              <a:rPr lang="en-US" sz="2700" b="1" dirty="0">
                <a:solidFill>
                  <a:schemeClr val="bg1"/>
                </a:solidFill>
                <a:latin typeface="Comic Sans MS - 16"/>
              </a:rPr>
              <a:t>	- Lean toward your partner.</a:t>
            </a:r>
          </a:p>
          <a:p>
            <a:r>
              <a:rPr lang="en-US" sz="2700" b="1" dirty="0">
                <a:solidFill>
                  <a:schemeClr val="bg1"/>
                </a:solidFill>
                <a:latin typeface="Comic Sans MS - 16"/>
              </a:rPr>
              <a:t>	- Lower your voice.</a:t>
            </a:r>
          </a:p>
          <a:p>
            <a:r>
              <a:rPr lang="en-US" sz="2700" b="1" dirty="0">
                <a:solidFill>
                  <a:schemeClr val="bg1"/>
                </a:solidFill>
                <a:latin typeface="Comic Sans MS - 16"/>
              </a:rPr>
              <a:t>	- Listen attentively.</a:t>
            </a:r>
          </a:p>
        </p:txBody>
      </p:sp>
    </p:spTree>
    <p:extLst>
      <p:ext uri="{BB962C8B-B14F-4D97-AF65-F5344CB8AC3E}">
        <p14:creationId xmlns:p14="http://schemas.microsoft.com/office/powerpoint/2010/main" val="263879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382" y="305771"/>
            <a:ext cx="6248400" cy="1143000"/>
          </a:xfrm>
        </p:spPr>
        <p:txBody>
          <a:bodyPr/>
          <a:lstStyle/>
          <a:p>
            <a:r>
              <a:rPr lang="en-US" b="1" dirty="0" smtClean="0">
                <a:solidFill>
                  <a:schemeClr val="bg1"/>
                </a:solidFill>
              </a:rPr>
              <a:t>Start-Up - Discussion</a:t>
            </a:r>
            <a:endParaRPr lang="en-US" b="1" dirty="0">
              <a:solidFill>
                <a:schemeClr val="bg1"/>
              </a:solidFill>
            </a:endParaRPr>
          </a:p>
        </p:txBody>
      </p:sp>
      <p:sp>
        <p:nvSpPr>
          <p:cNvPr id="3" name="Content Placeholder 2"/>
          <p:cNvSpPr>
            <a:spLocks noGrp="1"/>
          </p:cNvSpPr>
          <p:nvPr>
            <p:ph idx="1"/>
          </p:nvPr>
        </p:nvSpPr>
        <p:spPr>
          <a:xfrm>
            <a:off x="228600" y="1219200"/>
            <a:ext cx="8458200" cy="4648200"/>
          </a:xfrm>
        </p:spPr>
        <p:txBody>
          <a:bodyPr>
            <a:normAutofit/>
          </a:bodyPr>
          <a:lstStyle/>
          <a:p>
            <a:pPr marL="0" indent="0" algn="ctr">
              <a:buNone/>
            </a:pPr>
            <a:r>
              <a:rPr lang="en-US" sz="2400" b="1" dirty="0">
                <a:solidFill>
                  <a:schemeClr val="bg1"/>
                </a:solidFill>
              </a:rPr>
              <a:t>In your TRIADS, discuss the </a:t>
            </a:r>
            <a:r>
              <a:rPr lang="en-US" sz="2400" b="1" dirty="0" smtClean="0">
                <a:solidFill>
                  <a:schemeClr val="bg1"/>
                </a:solidFill>
              </a:rPr>
              <a:t>following:</a:t>
            </a:r>
            <a:endParaRPr lang="en-US" sz="2400" b="1" dirty="0">
              <a:solidFill>
                <a:schemeClr val="bg1"/>
              </a:solidFill>
            </a:endParaRPr>
          </a:p>
          <a:p>
            <a:pPr marL="0" indent="0" algn="ctr">
              <a:buNone/>
            </a:pPr>
            <a:r>
              <a:rPr lang="en-US" sz="3000" b="1" dirty="0" smtClean="0">
                <a:solidFill>
                  <a:schemeClr val="bg1"/>
                </a:solidFill>
              </a:rPr>
              <a:t>How do you feel about speaking in front of a class or group? Does it make you nervous or scared? Why do you think that is?</a:t>
            </a:r>
          </a:p>
          <a:p>
            <a:pPr marL="0" indent="0" algn="ctr">
              <a:buNone/>
            </a:pPr>
            <a:r>
              <a:rPr lang="en-US" sz="3000" b="1" dirty="0" smtClean="0">
                <a:solidFill>
                  <a:schemeClr val="bg1"/>
                </a:solidFill>
              </a:rPr>
              <a:t>Are you confident and calm about it? Why do you think that is?</a:t>
            </a:r>
          </a:p>
          <a:p>
            <a:pPr marL="0" indent="0" algn="ctr">
              <a:buNone/>
            </a:pPr>
            <a:endParaRPr lang="en-US" sz="3000" b="1" dirty="0" smtClean="0">
              <a:solidFill>
                <a:schemeClr val="bg1"/>
              </a:solidFill>
            </a:endParaRPr>
          </a:p>
          <a:p>
            <a:pPr marL="0" indent="0" algn="ctr">
              <a:buNone/>
            </a:pPr>
            <a:r>
              <a:rPr lang="en-US" sz="2400" b="1" dirty="0" smtClean="0">
                <a:solidFill>
                  <a:schemeClr val="bg1"/>
                </a:solidFill>
              </a:rPr>
              <a:t>Be </a:t>
            </a:r>
            <a:r>
              <a:rPr lang="en-US" sz="2400" b="1" dirty="0">
                <a:solidFill>
                  <a:schemeClr val="bg1"/>
                </a:solidFill>
              </a:rPr>
              <a:t>prepared to share!</a:t>
            </a:r>
          </a:p>
        </p:txBody>
      </p:sp>
      <p:sp>
        <p:nvSpPr>
          <p:cNvPr id="4" name="TextBox 3"/>
          <p:cNvSpPr txBox="1"/>
          <p:nvPr/>
        </p:nvSpPr>
        <p:spPr>
          <a:xfrm>
            <a:off x="7513782" y="692605"/>
            <a:ext cx="1371600" cy="369332"/>
          </a:xfrm>
          <a:prstGeom prst="rect">
            <a:avLst/>
          </a:prstGeom>
          <a:noFill/>
        </p:spPr>
        <p:txBody>
          <a:bodyPr wrap="square" rtlCol="0">
            <a:spAutoFit/>
          </a:bodyPr>
          <a:lstStyle/>
          <a:p>
            <a:pPr algn="ctr"/>
            <a:r>
              <a:rPr lang="en-US" b="1" dirty="0" smtClean="0">
                <a:solidFill>
                  <a:schemeClr val="bg1"/>
                </a:solidFill>
              </a:rPr>
              <a:t>8/16/18</a:t>
            </a:r>
            <a:endParaRPr lang="en-US" b="1" dirty="0">
              <a:solidFill>
                <a:schemeClr val="bg1"/>
              </a:solidFill>
            </a:endParaRPr>
          </a:p>
        </p:txBody>
      </p:sp>
    </p:spTree>
    <p:extLst>
      <p:ext uri="{BB962C8B-B14F-4D97-AF65-F5344CB8AC3E}">
        <p14:creationId xmlns:p14="http://schemas.microsoft.com/office/powerpoint/2010/main" val="111316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382" y="305771"/>
            <a:ext cx="6248400" cy="1143000"/>
          </a:xfrm>
        </p:spPr>
        <p:txBody>
          <a:bodyPr/>
          <a:lstStyle/>
          <a:p>
            <a:r>
              <a:rPr lang="en-US" b="1" dirty="0" smtClean="0">
                <a:solidFill>
                  <a:schemeClr val="bg1"/>
                </a:solidFill>
              </a:rPr>
              <a:t>Start-Up - Writing</a:t>
            </a:r>
            <a:endParaRPr lang="en-US" b="1" dirty="0">
              <a:solidFill>
                <a:schemeClr val="bg1"/>
              </a:solidFill>
            </a:endParaRPr>
          </a:p>
        </p:txBody>
      </p:sp>
      <p:sp>
        <p:nvSpPr>
          <p:cNvPr id="3" name="Content Placeholder 2"/>
          <p:cNvSpPr>
            <a:spLocks noGrp="1"/>
          </p:cNvSpPr>
          <p:nvPr>
            <p:ph idx="1"/>
          </p:nvPr>
        </p:nvSpPr>
        <p:spPr>
          <a:xfrm>
            <a:off x="228600" y="1219200"/>
            <a:ext cx="8458200" cy="4648200"/>
          </a:xfrm>
        </p:spPr>
        <p:txBody>
          <a:bodyPr>
            <a:normAutofit/>
          </a:bodyPr>
          <a:lstStyle/>
          <a:p>
            <a:pPr marL="0" indent="0" algn="ctr">
              <a:buNone/>
            </a:pPr>
            <a:r>
              <a:rPr lang="en-US" sz="2400" b="1" dirty="0">
                <a:solidFill>
                  <a:schemeClr val="bg1"/>
                </a:solidFill>
              </a:rPr>
              <a:t>In your TRIADS, discuss the </a:t>
            </a:r>
            <a:r>
              <a:rPr lang="en-US" sz="2400" b="1" dirty="0" smtClean="0">
                <a:solidFill>
                  <a:schemeClr val="bg1"/>
                </a:solidFill>
              </a:rPr>
              <a:t>following:</a:t>
            </a:r>
            <a:endParaRPr lang="en-US" sz="2400" b="1" dirty="0">
              <a:solidFill>
                <a:schemeClr val="bg1"/>
              </a:solidFill>
            </a:endParaRPr>
          </a:p>
          <a:p>
            <a:pPr marL="0" indent="0" algn="ctr">
              <a:buNone/>
            </a:pPr>
            <a:r>
              <a:rPr lang="en-US" sz="3000" b="1" dirty="0">
                <a:solidFill>
                  <a:schemeClr val="bg1"/>
                </a:solidFill>
              </a:rPr>
              <a:t>How do you feel about speaking in front of a class or group? Does it make you nervous or scared? Why do you think that is?</a:t>
            </a:r>
          </a:p>
          <a:p>
            <a:pPr marL="0" indent="0" algn="ctr">
              <a:buNone/>
            </a:pPr>
            <a:r>
              <a:rPr lang="en-US" sz="3000" b="1" dirty="0">
                <a:solidFill>
                  <a:schemeClr val="bg1"/>
                </a:solidFill>
              </a:rPr>
              <a:t>Are you confident and calm about it? Why do you think that is?</a:t>
            </a:r>
          </a:p>
        </p:txBody>
      </p:sp>
      <p:sp>
        <p:nvSpPr>
          <p:cNvPr id="4" name="TextBox 3"/>
          <p:cNvSpPr txBox="1"/>
          <p:nvPr/>
        </p:nvSpPr>
        <p:spPr>
          <a:xfrm>
            <a:off x="7513782" y="692605"/>
            <a:ext cx="1371600" cy="369332"/>
          </a:xfrm>
          <a:prstGeom prst="rect">
            <a:avLst/>
          </a:prstGeom>
          <a:noFill/>
        </p:spPr>
        <p:txBody>
          <a:bodyPr wrap="square" rtlCol="0">
            <a:spAutoFit/>
          </a:bodyPr>
          <a:lstStyle/>
          <a:p>
            <a:pPr algn="ctr"/>
            <a:r>
              <a:rPr lang="en-US" b="1" dirty="0" smtClean="0">
                <a:solidFill>
                  <a:schemeClr val="bg1"/>
                </a:solidFill>
              </a:rPr>
              <a:t>8/15/18</a:t>
            </a:r>
            <a:endParaRPr lang="en-US" b="1" dirty="0">
              <a:solidFill>
                <a:schemeClr val="bg1"/>
              </a:solidFill>
            </a:endParaRPr>
          </a:p>
        </p:txBody>
      </p:sp>
    </p:spTree>
    <p:extLst>
      <p:ext uri="{BB962C8B-B14F-4D97-AF65-F5344CB8AC3E}">
        <p14:creationId xmlns:p14="http://schemas.microsoft.com/office/powerpoint/2010/main" val="117403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60 Second Speeches</a:t>
            </a:r>
            <a:endParaRPr lang="en-US" b="1" dirty="0">
              <a:solidFill>
                <a:schemeClr val="bg1"/>
              </a:solidFill>
            </a:endParaRPr>
          </a:p>
        </p:txBody>
      </p:sp>
      <p:sp>
        <p:nvSpPr>
          <p:cNvPr id="3" name="Content Placeholder 2"/>
          <p:cNvSpPr>
            <a:spLocks noGrp="1"/>
          </p:cNvSpPr>
          <p:nvPr>
            <p:ph idx="1"/>
          </p:nvPr>
        </p:nvSpPr>
        <p:spPr>
          <a:xfrm>
            <a:off x="454090" y="1219200"/>
            <a:ext cx="8229600" cy="4800600"/>
          </a:xfrm>
        </p:spPr>
        <p:txBody>
          <a:bodyPr>
            <a:normAutofit fontScale="92500" lnSpcReduction="10000"/>
          </a:bodyPr>
          <a:lstStyle/>
          <a:p>
            <a:r>
              <a:rPr lang="en-US" b="1" dirty="0" smtClean="0">
                <a:solidFill>
                  <a:schemeClr val="bg1"/>
                </a:solidFill>
              </a:rPr>
              <a:t>You will be called at random to present your speech. </a:t>
            </a:r>
          </a:p>
          <a:p>
            <a:r>
              <a:rPr lang="en-US" b="1" dirty="0" smtClean="0">
                <a:solidFill>
                  <a:schemeClr val="bg1"/>
                </a:solidFill>
              </a:rPr>
              <a:t>I will take volunteers, if there are any, who would like to get it over with.</a:t>
            </a:r>
          </a:p>
          <a:p>
            <a:r>
              <a:rPr lang="en-US" b="1" dirty="0" smtClean="0">
                <a:solidFill>
                  <a:schemeClr val="bg1"/>
                </a:solidFill>
              </a:rPr>
              <a:t>Remember that I need your outline before you present.</a:t>
            </a:r>
          </a:p>
          <a:p>
            <a:r>
              <a:rPr lang="en-US" b="1" dirty="0" smtClean="0">
                <a:solidFill>
                  <a:schemeClr val="bg1"/>
                </a:solidFill>
              </a:rPr>
              <a:t>Speak loudly and clearly enough for the whole room to hear you!</a:t>
            </a:r>
          </a:p>
          <a:p>
            <a:r>
              <a:rPr lang="en-US" b="1" dirty="0" smtClean="0">
                <a:solidFill>
                  <a:schemeClr val="bg1"/>
                </a:solidFill>
              </a:rPr>
              <a:t>I will try to signal you when you are about 10 seconds from the one minute mark.</a:t>
            </a:r>
            <a:endParaRPr lang="en-US" b="1" dirty="0">
              <a:solidFill>
                <a:schemeClr val="bg1"/>
              </a:solidFill>
            </a:endParaRPr>
          </a:p>
        </p:txBody>
      </p:sp>
    </p:spTree>
    <p:extLst>
      <p:ext uri="{BB962C8B-B14F-4D97-AF65-F5344CB8AC3E}">
        <p14:creationId xmlns:p14="http://schemas.microsoft.com/office/powerpoint/2010/main" val="33189558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lstStyle/>
          <a:p>
            <a:r>
              <a:rPr lang="en-US" b="1" dirty="0">
                <a:solidFill>
                  <a:schemeClr val="bg1"/>
                </a:solidFill>
              </a:rPr>
              <a:t>Exit Ticket</a:t>
            </a:r>
          </a:p>
        </p:txBody>
      </p:sp>
      <p:sp>
        <p:nvSpPr>
          <p:cNvPr id="3" name="Content Placeholder 2"/>
          <p:cNvSpPr>
            <a:spLocks noGrp="1"/>
          </p:cNvSpPr>
          <p:nvPr>
            <p:ph idx="1"/>
          </p:nvPr>
        </p:nvSpPr>
        <p:spPr>
          <a:xfrm>
            <a:off x="228600" y="1219200"/>
            <a:ext cx="8458200" cy="4906963"/>
          </a:xfrm>
        </p:spPr>
        <p:txBody>
          <a:bodyPr>
            <a:normAutofit/>
          </a:bodyPr>
          <a:lstStyle/>
          <a:p>
            <a:pPr marL="0" indent="0" algn="ctr">
              <a:buNone/>
            </a:pPr>
            <a:r>
              <a:rPr lang="en-US" sz="2400" b="1" dirty="0" smtClean="0">
                <a:solidFill>
                  <a:schemeClr val="bg1"/>
                </a:solidFill>
              </a:rPr>
              <a:t>In your Exit Ticket chart for today, write about the following:</a:t>
            </a:r>
          </a:p>
          <a:p>
            <a:pPr marL="0" indent="0" algn="ctr">
              <a:buNone/>
            </a:pPr>
            <a:endParaRPr lang="en-US" sz="2400" b="1" dirty="0">
              <a:solidFill>
                <a:schemeClr val="bg1"/>
              </a:solidFill>
            </a:endParaRPr>
          </a:p>
          <a:p>
            <a:pPr marL="0" indent="0" algn="ctr">
              <a:buNone/>
            </a:pPr>
            <a:r>
              <a:rPr lang="en-US" sz="2800" b="1" dirty="0" smtClean="0">
                <a:solidFill>
                  <a:schemeClr val="bg1"/>
                </a:solidFill>
              </a:rPr>
              <a:t>What was one interesting fact that you learned about a classmate today? Why did that particular thing stand out to you? </a:t>
            </a:r>
          </a:p>
          <a:p>
            <a:pPr marL="0" indent="0" algn="ctr">
              <a:buNone/>
            </a:pPr>
            <a:r>
              <a:rPr lang="en-US" sz="2800" b="1" dirty="0" smtClean="0">
                <a:solidFill>
                  <a:schemeClr val="bg1"/>
                </a:solidFill>
              </a:rPr>
              <a:t>What is one thing you hope that your fellow classmates learned (or will learn tomorrow) about you?</a:t>
            </a:r>
            <a:endParaRPr lang="en-US" sz="2800" b="1" dirty="0">
              <a:solidFill>
                <a:schemeClr val="bg1"/>
              </a:solidFill>
            </a:endParaRPr>
          </a:p>
        </p:txBody>
      </p:sp>
      <p:sp>
        <p:nvSpPr>
          <p:cNvPr id="4" name="TextBox 3"/>
          <p:cNvSpPr txBox="1"/>
          <p:nvPr/>
        </p:nvSpPr>
        <p:spPr>
          <a:xfrm>
            <a:off x="7239000" y="661472"/>
            <a:ext cx="1234440" cy="369332"/>
          </a:xfrm>
          <a:prstGeom prst="rect">
            <a:avLst/>
          </a:prstGeom>
          <a:noFill/>
        </p:spPr>
        <p:txBody>
          <a:bodyPr wrap="square" rtlCol="0">
            <a:spAutoFit/>
          </a:bodyPr>
          <a:lstStyle/>
          <a:p>
            <a:r>
              <a:rPr lang="en-US" b="1" dirty="0" smtClean="0">
                <a:solidFill>
                  <a:schemeClr val="bg1"/>
                </a:solidFill>
              </a:rPr>
              <a:t>8/16/18</a:t>
            </a:r>
            <a:endParaRPr lang="en-US" b="1" dirty="0">
              <a:solidFill>
                <a:schemeClr val="bg1"/>
              </a:solidFill>
            </a:endParaRPr>
          </a:p>
        </p:txBody>
      </p:sp>
    </p:spTree>
    <p:extLst>
      <p:ext uri="{BB962C8B-B14F-4D97-AF65-F5344CB8AC3E}">
        <p14:creationId xmlns:p14="http://schemas.microsoft.com/office/powerpoint/2010/main" val="123634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382" y="305771"/>
            <a:ext cx="6248400" cy="1143000"/>
          </a:xfrm>
        </p:spPr>
        <p:txBody>
          <a:bodyPr/>
          <a:lstStyle/>
          <a:p>
            <a:r>
              <a:rPr lang="en-US" b="1" dirty="0" smtClean="0">
                <a:solidFill>
                  <a:schemeClr val="bg1"/>
                </a:solidFill>
              </a:rPr>
              <a:t>Start-Up - Discussion</a:t>
            </a:r>
            <a:endParaRPr lang="en-US" b="1" dirty="0">
              <a:solidFill>
                <a:schemeClr val="bg1"/>
              </a:solidFill>
            </a:endParaRPr>
          </a:p>
        </p:txBody>
      </p:sp>
      <p:sp>
        <p:nvSpPr>
          <p:cNvPr id="3" name="Content Placeholder 2"/>
          <p:cNvSpPr>
            <a:spLocks noGrp="1"/>
          </p:cNvSpPr>
          <p:nvPr>
            <p:ph idx="1"/>
          </p:nvPr>
        </p:nvSpPr>
        <p:spPr>
          <a:xfrm>
            <a:off x="228600" y="1219200"/>
            <a:ext cx="8458200" cy="4648200"/>
          </a:xfrm>
        </p:spPr>
        <p:txBody>
          <a:bodyPr>
            <a:normAutofit/>
          </a:bodyPr>
          <a:lstStyle/>
          <a:p>
            <a:pPr marL="0" indent="0" algn="ctr">
              <a:buNone/>
            </a:pPr>
            <a:r>
              <a:rPr lang="en-US" sz="2400" b="1" dirty="0">
                <a:solidFill>
                  <a:schemeClr val="bg1"/>
                </a:solidFill>
              </a:rPr>
              <a:t>In your TRIADS, discuss the </a:t>
            </a:r>
            <a:r>
              <a:rPr lang="en-US" sz="2400" b="1" dirty="0" smtClean="0">
                <a:solidFill>
                  <a:schemeClr val="bg1"/>
                </a:solidFill>
              </a:rPr>
              <a:t>following:</a:t>
            </a:r>
            <a:endParaRPr lang="en-US" sz="2400" b="1" dirty="0">
              <a:solidFill>
                <a:schemeClr val="bg1"/>
              </a:solidFill>
            </a:endParaRPr>
          </a:p>
          <a:p>
            <a:pPr marL="0" indent="0" algn="ctr">
              <a:buNone/>
            </a:pPr>
            <a:r>
              <a:rPr lang="en-US" sz="3000" b="1" dirty="0" smtClean="0">
                <a:solidFill>
                  <a:schemeClr val="bg1"/>
                </a:solidFill>
              </a:rPr>
              <a:t>Which is easier for you: speaking to a group of 35 or speaking to a group of 3?</a:t>
            </a:r>
          </a:p>
          <a:p>
            <a:pPr marL="0" indent="0" algn="ctr">
              <a:buNone/>
            </a:pPr>
            <a:r>
              <a:rPr lang="en-US" sz="3000" b="1" dirty="0" smtClean="0">
                <a:solidFill>
                  <a:schemeClr val="bg1"/>
                </a:solidFill>
              </a:rPr>
              <a:t>What is it that makes the difference?</a:t>
            </a:r>
          </a:p>
          <a:p>
            <a:pPr marL="0" indent="0" algn="ctr">
              <a:buNone/>
            </a:pPr>
            <a:r>
              <a:rPr lang="en-US" sz="3000" b="1" dirty="0" smtClean="0">
                <a:solidFill>
                  <a:schemeClr val="bg1"/>
                </a:solidFill>
              </a:rPr>
              <a:t>Why is one easier than the other?</a:t>
            </a:r>
          </a:p>
          <a:p>
            <a:pPr marL="0" indent="0" algn="ctr">
              <a:buNone/>
            </a:pPr>
            <a:r>
              <a:rPr lang="en-US" sz="3000" b="1" dirty="0" smtClean="0">
                <a:solidFill>
                  <a:schemeClr val="bg1"/>
                </a:solidFill>
              </a:rPr>
              <a:t>What could you do to increase your comfort level when speaking to a group, no matter what size?</a:t>
            </a:r>
          </a:p>
          <a:p>
            <a:pPr marL="0" indent="0" algn="ctr">
              <a:buNone/>
            </a:pPr>
            <a:endParaRPr lang="en-US" sz="3000" b="1" dirty="0" smtClean="0">
              <a:solidFill>
                <a:schemeClr val="bg1"/>
              </a:solidFill>
            </a:endParaRPr>
          </a:p>
          <a:p>
            <a:pPr marL="0" indent="0" algn="ctr">
              <a:buNone/>
            </a:pPr>
            <a:r>
              <a:rPr lang="en-US" sz="2400" b="1" dirty="0" smtClean="0">
                <a:solidFill>
                  <a:schemeClr val="bg1"/>
                </a:solidFill>
              </a:rPr>
              <a:t>Be </a:t>
            </a:r>
            <a:r>
              <a:rPr lang="en-US" sz="2400" b="1" dirty="0">
                <a:solidFill>
                  <a:schemeClr val="bg1"/>
                </a:solidFill>
              </a:rPr>
              <a:t>prepared to share!</a:t>
            </a:r>
          </a:p>
        </p:txBody>
      </p:sp>
      <p:sp>
        <p:nvSpPr>
          <p:cNvPr id="4" name="TextBox 3"/>
          <p:cNvSpPr txBox="1"/>
          <p:nvPr/>
        </p:nvSpPr>
        <p:spPr>
          <a:xfrm>
            <a:off x="7513782" y="692605"/>
            <a:ext cx="1371600" cy="369332"/>
          </a:xfrm>
          <a:prstGeom prst="rect">
            <a:avLst/>
          </a:prstGeom>
          <a:noFill/>
        </p:spPr>
        <p:txBody>
          <a:bodyPr wrap="square" rtlCol="0">
            <a:spAutoFit/>
          </a:bodyPr>
          <a:lstStyle/>
          <a:p>
            <a:pPr algn="ctr"/>
            <a:r>
              <a:rPr lang="en-US" b="1" dirty="0" smtClean="0">
                <a:solidFill>
                  <a:schemeClr val="bg1"/>
                </a:solidFill>
              </a:rPr>
              <a:t>8/17/18</a:t>
            </a:r>
            <a:endParaRPr lang="en-US" b="1" dirty="0">
              <a:solidFill>
                <a:schemeClr val="bg1"/>
              </a:solidFill>
            </a:endParaRPr>
          </a:p>
        </p:txBody>
      </p:sp>
    </p:spTree>
    <p:extLst>
      <p:ext uri="{BB962C8B-B14F-4D97-AF65-F5344CB8AC3E}">
        <p14:creationId xmlns:p14="http://schemas.microsoft.com/office/powerpoint/2010/main" val="804796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382" y="305771"/>
            <a:ext cx="6248400" cy="1143000"/>
          </a:xfrm>
        </p:spPr>
        <p:txBody>
          <a:bodyPr/>
          <a:lstStyle/>
          <a:p>
            <a:r>
              <a:rPr lang="en-US" b="1" dirty="0" smtClean="0">
                <a:solidFill>
                  <a:schemeClr val="bg1"/>
                </a:solidFill>
              </a:rPr>
              <a:t>Start-Up - Writing</a:t>
            </a:r>
            <a:endParaRPr lang="en-US" b="1" dirty="0">
              <a:solidFill>
                <a:schemeClr val="bg1"/>
              </a:solidFill>
            </a:endParaRPr>
          </a:p>
        </p:txBody>
      </p:sp>
      <p:sp>
        <p:nvSpPr>
          <p:cNvPr id="3" name="Content Placeholder 2"/>
          <p:cNvSpPr>
            <a:spLocks noGrp="1"/>
          </p:cNvSpPr>
          <p:nvPr>
            <p:ph idx="1"/>
          </p:nvPr>
        </p:nvSpPr>
        <p:spPr>
          <a:xfrm>
            <a:off x="228600" y="1219200"/>
            <a:ext cx="8458200" cy="4648200"/>
          </a:xfrm>
        </p:spPr>
        <p:txBody>
          <a:bodyPr>
            <a:normAutofit/>
          </a:bodyPr>
          <a:lstStyle/>
          <a:p>
            <a:pPr marL="0" indent="0" algn="ctr">
              <a:buNone/>
            </a:pPr>
            <a:r>
              <a:rPr lang="en-US" sz="2400" b="1" dirty="0">
                <a:solidFill>
                  <a:schemeClr val="bg1"/>
                </a:solidFill>
              </a:rPr>
              <a:t>In your TRIADS, discuss the </a:t>
            </a:r>
            <a:r>
              <a:rPr lang="en-US" sz="2400" b="1" dirty="0" smtClean="0">
                <a:solidFill>
                  <a:schemeClr val="bg1"/>
                </a:solidFill>
              </a:rPr>
              <a:t>following:</a:t>
            </a:r>
            <a:endParaRPr lang="en-US" sz="2400" b="1" dirty="0">
              <a:solidFill>
                <a:schemeClr val="bg1"/>
              </a:solidFill>
            </a:endParaRPr>
          </a:p>
          <a:p>
            <a:pPr marL="0" indent="0" algn="ctr">
              <a:buNone/>
            </a:pPr>
            <a:r>
              <a:rPr lang="en-US" sz="3000" b="1" dirty="0">
                <a:solidFill>
                  <a:schemeClr val="bg1"/>
                </a:solidFill>
              </a:rPr>
              <a:t>Which is easier for you: speaking to a group of 35 or speaking to a group of 3?</a:t>
            </a:r>
          </a:p>
          <a:p>
            <a:pPr marL="0" indent="0" algn="ctr">
              <a:buNone/>
            </a:pPr>
            <a:r>
              <a:rPr lang="en-US" sz="3000" b="1" dirty="0">
                <a:solidFill>
                  <a:schemeClr val="bg1"/>
                </a:solidFill>
              </a:rPr>
              <a:t>What is it that makes the difference?</a:t>
            </a:r>
          </a:p>
          <a:p>
            <a:pPr marL="0" indent="0" algn="ctr">
              <a:buNone/>
            </a:pPr>
            <a:r>
              <a:rPr lang="en-US" sz="3000" b="1" dirty="0">
                <a:solidFill>
                  <a:schemeClr val="bg1"/>
                </a:solidFill>
              </a:rPr>
              <a:t>Why is one easier than the other?</a:t>
            </a:r>
          </a:p>
          <a:p>
            <a:pPr marL="0" indent="0" algn="ctr">
              <a:buNone/>
            </a:pPr>
            <a:r>
              <a:rPr lang="en-US" sz="3000" b="1" dirty="0">
                <a:solidFill>
                  <a:schemeClr val="bg1"/>
                </a:solidFill>
              </a:rPr>
              <a:t>What could you do to increase your comfort level when speaking to a group, no matter what size?</a:t>
            </a:r>
          </a:p>
        </p:txBody>
      </p:sp>
      <p:sp>
        <p:nvSpPr>
          <p:cNvPr id="4" name="TextBox 3"/>
          <p:cNvSpPr txBox="1"/>
          <p:nvPr/>
        </p:nvSpPr>
        <p:spPr>
          <a:xfrm>
            <a:off x="7513782" y="692605"/>
            <a:ext cx="1371600" cy="369332"/>
          </a:xfrm>
          <a:prstGeom prst="rect">
            <a:avLst/>
          </a:prstGeom>
          <a:noFill/>
        </p:spPr>
        <p:txBody>
          <a:bodyPr wrap="square" rtlCol="0">
            <a:spAutoFit/>
          </a:bodyPr>
          <a:lstStyle/>
          <a:p>
            <a:pPr algn="ctr"/>
            <a:r>
              <a:rPr lang="en-US" b="1" dirty="0" smtClean="0">
                <a:solidFill>
                  <a:schemeClr val="bg1"/>
                </a:solidFill>
              </a:rPr>
              <a:t>8/15/18</a:t>
            </a:r>
            <a:endParaRPr lang="en-US" b="1" dirty="0">
              <a:solidFill>
                <a:schemeClr val="bg1"/>
              </a:solidFill>
            </a:endParaRPr>
          </a:p>
        </p:txBody>
      </p:sp>
    </p:spTree>
    <p:extLst>
      <p:ext uri="{BB962C8B-B14F-4D97-AF65-F5344CB8AC3E}">
        <p14:creationId xmlns:p14="http://schemas.microsoft.com/office/powerpoint/2010/main" val="143629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60 Second Speeches</a:t>
            </a:r>
            <a:endParaRPr lang="en-US" b="1" dirty="0">
              <a:solidFill>
                <a:schemeClr val="bg1"/>
              </a:solidFill>
            </a:endParaRPr>
          </a:p>
        </p:txBody>
      </p:sp>
      <p:sp>
        <p:nvSpPr>
          <p:cNvPr id="3" name="Content Placeholder 2"/>
          <p:cNvSpPr>
            <a:spLocks noGrp="1"/>
          </p:cNvSpPr>
          <p:nvPr>
            <p:ph idx="1"/>
          </p:nvPr>
        </p:nvSpPr>
        <p:spPr>
          <a:xfrm>
            <a:off x="454090" y="1219200"/>
            <a:ext cx="8229600" cy="4800600"/>
          </a:xfrm>
        </p:spPr>
        <p:txBody>
          <a:bodyPr>
            <a:normAutofit fontScale="92500" lnSpcReduction="10000"/>
          </a:bodyPr>
          <a:lstStyle/>
          <a:p>
            <a:r>
              <a:rPr lang="en-US" b="1" dirty="0" smtClean="0">
                <a:solidFill>
                  <a:schemeClr val="bg1"/>
                </a:solidFill>
              </a:rPr>
              <a:t>You will be called at random to present your speech. </a:t>
            </a:r>
          </a:p>
          <a:p>
            <a:r>
              <a:rPr lang="en-US" b="1" dirty="0" smtClean="0">
                <a:solidFill>
                  <a:schemeClr val="bg1"/>
                </a:solidFill>
              </a:rPr>
              <a:t>I will take volunteers, if there are any, who would like to get it over with.</a:t>
            </a:r>
          </a:p>
          <a:p>
            <a:r>
              <a:rPr lang="en-US" b="1" dirty="0" smtClean="0">
                <a:solidFill>
                  <a:schemeClr val="bg1"/>
                </a:solidFill>
              </a:rPr>
              <a:t>Remember that I need your outline before you present.</a:t>
            </a:r>
          </a:p>
          <a:p>
            <a:r>
              <a:rPr lang="en-US" b="1" dirty="0" smtClean="0">
                <a:solidFill>
                  <a:schemeClr val="bg1"/>
                </a:solidFill>
              </a:rPr>
              <a:t>Speak loudly and clearly enough for the whole room to hear you!</a:t>
            </a:r>
          </a:p>
          <a:p>
            <a:r>
              <a:rPr lang="en-US" b="1" dirty="0" smtClean="0">
                <a:solidFill>
                  <a:schemeClr val="bg1"/>
                </a:solidFill>
              </a:rPr>
              <a:t>I will try to signal you when you are about 10 seconds from the one minute mark.</a:t>
            </a:r>
            <a:endParaRPr lang="en-US" b="1" dirty="0">
              <a:solidFill>
                <a:schemeClr val="bg1"/>
              </a:solidFill>
            </a:endParaRPr>
          </a:p>
        </p:txBody>
      </p:sp>
    </p:spTree>
    <p:extLst>
      <p:ext uri="{BB962C8B-B14F-4D97-AF65-F5344CB8AC3E}">
        <p14:creationId xmlns:p14="http://schemas.microsoft.com/office/powerpoint/2010/main" val="30010753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lstStyle/>
          <a:p>
            <a:r>
              <a:rPr lang="en-US" b="1" dirty="0">
                <a:solidFill>
                  <a:schemeClr val="bg1"/>
                </a:solidFill>
              </a:rPr>
              <a:t>Exit Ticket</a:t>
            </a:r>
          </a:p>
        </p:txBody>
      </p:sp>
      <p:sp>
        <p:nvSpPr>
          <p:cNvPr id="3" name="Content Placeholder 2"/>
          <p:cNvSpPr>
            <a:spLocks noGrp="1"/>
          </p:cNvSpPr>
          <p:nvPr>
            <p:ph idx="1"/>
          </p:nvPr>
        </p:nvSpPr>
        <p:spPr>
          <a:xfrm>
            <a:off x="228600" y="1219200"/>
            <a:ext cx="8458200" cy="4906963"/>
          </a:xfrm>
        </p:spPr>
        <p:txBody>
          <a:bodyPr>
            <a:normAutofit/>
          </a:bodyPr>
          <a:lstStyle/>
          <a:p>
            <a:pPr marL="0" indent="0" algn="ctr">
              <a:buNone/>
            </a:pPr>
            <a:r>
              <a:rPr lang="en-US" sz="2400" b="1" dirty="0" smtClean="0">
                <a:solidFill>
                  <a:schemeClr val="bg1"/>
                </a:solidFill>
              </a:rPr>
              <a:t>In your Exit Ticket chart for today, write about the following:</a:t>
            </a:r>
          </a:p>
          <a:p>
            <a:pPr marL="0" indent="0" algn="ctr">
              <a:buNone/>
            </a:pPr>
            <a:endParaRPr lang="en-US" sz="2400" b="1" dirty="0">
              <a:solidFill>
                <a:schemeClr val="bg1"/>
              </a:solidFill>
            </a:endParaRPr>
          </a:p>
          <a:p>
            <a:pPr marL="0" indent="0" algn="ctr">
              <a:buNone/>
            </a:pPr>
            <a:r>
              <a:rPr lang="en-US" sz="2800" b="1" dirty="0" smtClean="0">
                <a:solidFill>
                  <a:schemeClr val="bg1"/>
                </a:solidFill>
              </a:rPr>
              <a:t>What was one interesting fact that you learned about a classmate today? Why did that particular thing stand out to you? </a:t>
            </a:r>
          </a:p>
          <a:p>
            <a:pPr marL="0" indent="0" algn="ctr">
              <a:buNone/>
            </a:pPr>
            <a:r>
              <a:rPr lang="en-US" sz="2800" b="1" dirty="0" smtClean="0">
                <a:solidFill>
                  <a:schemeClr val="bg1"/>
                </a:solidFill>
              </a:rPr>
              <a:t>What is one thing you heard that you wish you could find out more about?</a:t>
            </a:r>
            <a:endParaRPr lang="en-US" sz="2800" b="1" dirty="0">
              <a:solidFill>
                <a:schemeClr val="bg1"/>
              </a:solidFill>
            </a:endParaRPr>
          </a:p>
        </p:txBody>
      </p:sp>
      <p:sp>
        <p:nvSpPr>
          <p:cNvPr id="4" name="TextBox 3"/>
          <p:cNvSpPr txBox="1"/>
          <p:nvPr/>
        </p:nvSpPr>
        <p:spPr>
          <a:xfrm>
            <a:off x="7239000" y="661472"/>
            <a:ext cx="1234440" cy="369332"/>
          </a:xfrm>
          <a:prstGeom prst="rect">
            <a:avLst/>
          </a:prstGeom>
          <a:noFill/>
        </p:spPr>
        <p:txBody>
          <a:bodyPr wrap="square" rtlCol="0">
            <a:spAutoFit/>
          </a:bodyPr>
          <a:lstStyle/>
          <a:p>
            <a:r>
              <a:rPr lang="en-US" b="1" dirty="0" smtClean="0">
                <a:solidFill>
                  <a:schemeClr val="bg1"/>
                </a:solidFill>
              </a:rPr>
              <a:t>8/17/18</a:t>
            </a:r>
            <a:endParaRPr lang="en-US" b="1" dirty="0">
              <a:solidFill>
                <a:schemeClr val="bg1"/>
              </a:solidFill>
            </a:endParaRPr>
          </a:p>
        </p:txBody>
      </p:sp>
    </p:spTree>
    <p:extLst>
      <p:ext uri="{BB962C8B-B14F-4D97-AF65-F5344CB8AC3E}">
        <p14:creationId xmlns:p14="http://schemas.microsoft.com/office/powerpoint/2010/main" val="62976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lstStyle/>
          <a:p>
            <a:r>
              <a:rPr lang="en-US" b="1" dirty="0">
                <a:solidFill>
                  <a:schemeClr val="bg1"/>
                </a:solidFill>
              </a:rPr>
              <a:t>60 Second Speeches</a:t>
            </a:r>
          </a:p>
        </p:txBody>
      </p:sp>
      <p:sp>
        <p:nvSpPr>
          <p:cNvPr id="3" name="Content Placeholder 2"/>
          <p:cNvSpPr>
            <a:spLocks noGrp="1"/>
          </p:cNvSpPr>
          <p:nvPr>
            <p:ph idx="1"/>
          </p:nvPr>
        </p:nvSpPr>
        <p:spPr>
          <a:xfrm>
            <a:off x="228600" y="1600200"/>
            <a:ext cx="8458200" cy="4525963"/>
          </a:xfrm>
        </p:spPr>
        <p:txBody>
          <a:bodyPr/>
          <a:lstStyle/>
          <a:p>
            <a:r>
              <a:rPr lang="en-US" b="1" dirty="0">
                <a:solidFill>
                  <a:schemeClr val="bg1"/>
                </a:solidFill>
              </a:rPr>
              <a:t>You will be writing, this week AS A HOMEWORK ASSIGNMENT, a 60 second (1 Minute) speech which you will be delivering to the class at the end of this week.</a:t>
            </a:r>
          </a:p>
        </p:txBody>
      </p:sp>
    </p:spTree>
    <p:extLst>
      <p:ext uri="{BB962C8B-B14F-4D97-AF65-F5344CB8AC3E}">
        <p14:creationId xmlns:p14="http://schemas.microsoft.com/office/powerpoint/2010/main" val="3325096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868362"/>
          </a:xfrm>
        </p:spPr>
        <p:txBody>
          <a:bodyPr/>
          <a:lstStyle/>
          <a:p>
            <a:r>
              <a:rPr lang="en-US" b="1" dirty="0">
                <a:solidFill>
                  <a:schemeClr val="bg1"/>
                </a:solidFill>
              </a:rPr>
              <a:t>60 Second Speeches</a:t>
            </a:r>
          </a:p>
        </p:txBody>
      </p:sp>
      <p:sp>
        <p:nvSpPr>
          <p:cNvPr id="3" name="Content Placeholder 2"/>
          <p:cNvSpPr>
            <a:spLocks noGrp="1"/>
          </p:cNvSpPr>
          <p:nvPr>
            <p:ph idx="1"/>
          </p:nvPr>
        </p:nvSpPr>
        <p:spPr>
          <a:xfrm>
            <a:off x="228600" y="1143000"/>
            <a:ext cx="8763000" cy="5029200"/>
          </a:xfrm>
        </p:spPr>
        <p:txBody>
          <a:bodyPr>
            <a:normAutofit fontScale="92500" lnSpcReduction="20000"/>
          </a:bodyPr>
          <a:lstStyle/>
          <a:p>
            <a:r>
              <a:rPr lang="en-US" b="1" dirty="0">
                <a:solidFill>
                  <a:schemeClr val="bg1"/>
                </a:solidFill>
              </a:rPr>
              <a:t>Your speech must include:</a:t>
            </a:r>
          </a:p>
          <a:p>
            <a:pPr lvl="1"/>
            <a:r>
              <a:rPr lang="en-US" b="1" dirty="0">
                <a:solidFill>
                  <a:schemeClr val="bg1"/>
                </a:solidFill>
              </a:rPr>
              <a:t>Name </a:t>
            </a:r>
          </a:p>
          <a:p>
            <a:pPr lvl="1"/>
            <a:r>
              <a:rPr lang="en-US" b="1" dirty="0">
                <a:solidFill>
                  <a:schemeClr val="bg1"/>
                </a:solidFill>
              </a:rPr>
              <a:t>Age </a:t>
            </a:r>
          </a:p>
          <a:p>
            <a:r>
              <a:rPr lang="en-US" b="1" dirty="0">
                <a:solidFill>
                  <a:schemeClr val="bg1"/>
                </a:solidFill>
              </a:rPr>
              <a:t>Your speech may include:</a:t>
            </a:r>
          </a:p>
          <a:p>
            <a:pPr lvl="1"/>
            <a:r>
              <a:rPr lang="en-US" b="1" dirty="0">
                <a:solidFill>
                  <a:schemeClr val="bg1"/>
                </a:solidFill>
              </a:rPr>
              <a:t>Where did your name come from? What is significant?</a:t>
            </a:r>
          </a:p>
          <a:p>
            <a:pPr lvl="1"/>
            <a:r>
              <a:rPr lang="en-US" b="1" dirty="0">
                <a:solidFill>
                  <a:schemeClr val="bg1"/>
                </a:solidFill>
              </a:rPr>
              <a:t>Where and when were you born?</a:t>
            </a:r>
          </a:p>
          <a:p>
            <a:pPr lvl="1"/>
            <a:r>
              <a:rPr lang="en-US" b="1" dirty="0">
                <a:solidFill>
                  <a:schemeClr val="bg1"/>
                </a:solidFill>
              </a:rPr>
              <a:t>Family – Tell about them – parents (or whomever you live with), brothers and sisters (or whomever lives with you)?</a:t>
            </a:r>
          </a:p>
          <a:p>
            <a:pPr lvl="1"/>
            <a:r>
              <a:rPr lang="en-US" b="1" dirty="0">
                <a:solidFill>
                  <a:schemeClr val="bg1"/>
                </a:solidFill>
              </a:rPr>
              <a:t>Hobbies – What do you like to do in your free time (sports, video games, etc.)?</a:t>
            </a:r>
          </a:p>
          <a:p>
            <a:pPr lvl="1"/>
            <a:r>
              <a:rPr lang="en-US" b="1" dirty="0">
                <a:solidFill>
                  <a:schemeClr val="bg1"/>
                </a:solidFill>
              </a:rPr>
              <a:t>Favorites – foods, places to hang out, sports teams, activities, movies, TV shows, etc. </a:t>
            </a:r>
          </a:p>
          <a:p>
            <a:pPr lvl="2"/>
            <a:endParaRPr lang="en-US" b="1" dirty="0">
              <a:solidFill>
                <a:schemeClr val="bg1"/>
              </a:solidFill>
            </a:endParaRPr>
          </a:p>
        </p:txBody>
      </p:sp>
    </p:spTree>
    <p:extLst>
      <p:ext uri="{BB962C8B-B14F-4D97-AF65-F5344CB8AC3E}">
        <p14:creationId xmlns:p14="http://schemas.microsoft.com/office/powerpoint/2010/main" val="309893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868362"/>
          </a:xfrm>
        </p:spPr>
        <p:txBody>
          <a:bodyPr/>
          <a:lstStyle/>
          <a:p>
            <a:r>
              <a:rPr lang="en-US" b="1" dirty="0">
                <a:solidFill>
                  <a:schemeClr val="bg1"/>
                </a:solidFill>
              </a:rPr>
              <a:t>60 Second Speeches</a:t>
            </a:r>
          </a:p>
        </p:txBody>
      </p:sp>
      <p:sp>
        <p:nvSpPr>
          <p:cNvPr id="3" name="Content Placeholder 2"/>
          <p:cNvSpPr>
            <a:spLocks noGrp="1"/>
          </p:cNvSpPr>
          <p:nvPr>
            <p:ph idx="1"/>
          </p:nvPr>
        </p:nvSpPr>
        <p:spPr>
          <a:xfrm>
            <a:off x="152400" y="1066800"/>
            <a:ext cx="8839200" cy="5943600"/>
          </a:xfrm>
        </p:spPr>
        <p:txBody>
          <a:bodyPr>
            <a:normAutofit/>
          </a:bodyPr>
          <a:lstStyle/>
          <a:p>
            <a:r>
              <a:rPr lang="en-US" b="1" dirty="0" smtClean="0">
                <a:solidFill>
                  <a:schemeClr val="bg1"/>
                </a:solidFill>
              </a:rPr>
              <a:t>On Wednesday, you will complete and </a:t>
            </a:r>
            <a:r>
              <a:rPr lang="en-US" b="1" dirty="0">
                <a:solidFill>
                  <a:schemeClr val="bg1"/>
                </a:solidFill>
              </a:rPr>
              <a:t>submit to me:</a:t>
            </a:r>
          </a:p>
          <a:p>
            <a:pPr lvl="1"/>
            <a:r>
              <a:rPr lang="en-US" b="1" dirty="0">
                <a:solidFill>
                  <a:schemeClr val="bg1"/>
                </a:solidFill>
              </a:rPr>
              <a:t>An </a:t>
            </a:r>
            <a:r>
              <a:rPr lang="en-US" b="1" dirty="0" smtClean="0">
                <a:solidFill>
                  <a:schemeClr val="bg1"/>
                </a:solidFill>
              </a:rPr>
              <a:t>outline </a:t>
            </a:r>
            <a:r>
              <a:rPr lang="en-US" b="1" dirty="0">
                <a:solidFill>
                  <a:schemeClr val="bg1"/>
                </a:solidFill>
              </a:rPr>
              <a:t>of your </a:t>
            </a:r>
            <a:r>
              <a:rPr lang="en-US" b="1" dirty="0" smtClean="0">
                <a:solidFill>
                  <a:schemeClr val="bg1"/>
                </a:solidFill>
              </a:rPr>
              <a:t>speech. </a:t>
            </a:r>
            <a:r>
              <a:rPr lang="en-US" b="1" i="1" dirty="0">
                <a:solidFill>
                  <a:schemeClr val="bg1"/>
                </a:solidFill>
              </a:rPr>
              <a:t>Make sure you keep a copy for yourself to use when you speak in front of the class. </a:t>
            </a:r>
            <a:endParaRPr lang="en-US" b="1" i="1" dirty="0" smtClean="0">
              <a:solidFill>
                <a:schemeClr val="bg1"/>
              </a:solidFill>
            </a:endParaRPr>
          </a:p>
          <a:p>
            <a:pPr lvl="1"/>
            <a:r>
              <a:rPr lang="en-US" b="1" dirty="0" smtClean="0">
                <a:solidFill>
                  <a:schemeClr val="bg1"/>
                </a:solidFill>
              </a:rPr>
              <a:t>We will work on the writing of these outlines in class on Wednesday.</a:t>
            </a:r>
            <a:endParaRPr lang="en-US" b="1" dirty="0">
              <a:solidFill>
                <a:schemeClr val="bg1"/>
              </a:solidFill>
            </a:endParaRPr>
          </a:p>
        </p:txBody>
      </p:sp>
    </p:spTree>
    <p:extLst>
      <p:ext uri="{BB962C8B-B14F-4D97-AF65-F5344CB8AC3E}">
        <p14:creationId xmlns:p14="http://schemas.microsoft.com/office/powerpoint/2010/main" val="401465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534400" cy="868362"/>
          </a:xfrm>
        </p:spPr>
        <p:txBody>
          <a:bodyPr/>
          <a:lstStyle/>
          <a:p>
            <a:r>
              <a:rPr lang="en-US" b="1" dirty="0">
                <a:solidFill>
                  <a:schemeClr val="bg1"/>
                </a:solidFill>
              </a:rPr>
              <a:t>60 Second Speeches</a:t>
            </a:r>
          </a:p>
        </p:txBody>
      </p:sp>
      <p:sp>
        <p:nvSpPr>
          <p:cNvPr id="3" name="Content Placeholder 2"/>
          <p:cNvSpPr>
            <a:spLocks noGrp="1"/>
          </p:cNvSpPr>
          <p:nvPr>
            <p:ph idx="1"/>
          </p:nvPr>
        </p:nvSpPr>
        <p:spPr>
          <a:xfrm>
            <a:off x="228600" y="1295400"/>
            <a:ext cx="8763000" cy="5486400"/>
          </a:xfrm>
        </p:spPr>
        <p:txBody>
          <a:bodyPr>
            <a:normAutofit/>
          </a:bodyPr>
          <a:lstStyle/>
          <a:p>
            <a:r>
              <a:rPr lang="en-US" b="1" dirty="0">
                <a:solidFill>
                  <a:schemeClr val="bg1"/>
                </a:solidFill>
              </a:rPr>
              <a:t>You will be graded using the following criteria:</a:t>
            </a:r>
          </a:p>
          <a:p>
            <a:pPr lvl="1"/>
            <a:r>
              <a:rPr lang="en-US" b="1" dirty="0">
                <a:solidFill>
                  <a:schemeClr val="bg1"/>
                </a:solidFill>
              </a:rPr>
              <a:t>Content – Did you give enough information?</a:t>
            </a:r>
          </a:p>
          <a:p>
            <a:pPr marL="457200" lvl="1" indent="0">
              <a:buNone/>
            </a:pPr>
            <a:endParaRPr lang="en-US" b="1" dirty="0">
              <a:solidFill>
                <a:schemeClr val="bg1"/>
              </a:solidFill>
            </a:endParaRPr>
          </a:p>
          <a:p>
            <a:pPr lvl="1"/>
            <a:r>
              <a:rPr lang="en-US" b="1" dirty="0">
                <a:solidFill>
                  <a:schemeClr val="bg1"/>
                </a:solidFill>
              </a:rPr>
              <a:t>Time – You will lose points for going over or under time. One point will be deducted for every 5 seconds over or under 1 minute.</a:t>
            </a:r>
          </a:p>
          <a:p>
            <a:pPr marL="457200" lvl="1" indent="0">
              <a:buNone/>
            </a:pPr>
            <a:endParaRPr lang="en-US" b="1" dirty="0">
              <a:solidFill>
                <a:schemeClr val="bg1"/>
              </a:solidFill>
            </a:endParaRPr>
          </a:p>
          <a:p>
            <a:pPr lvl="1"/>
            <a:r>
              <a:rPr lang="en-US" b="1" dirty="0">
                <a:solidFill>
                  <a:schemeClr val="bg1"/>
                </a:solidFill>
              </a:rPr>
              <a:t>Fluency – You will lose points for “umm,” “</a:t>
            </a:r>
            <a:r>
              <a:rPr lang="en-US" b="1" dirty="0" err="1">
                <a:solidFill>
                  <a:schemeClr val="bg1"/>
                </a:solidFill>
              </a:rPr>
              <a:t>uhh</a:t>
            </a:r>
            <a:r>
              <a:rPr lang="en-US" b="1" dirty="0">
                <a:solidFill>
                  <a:schemeClr val="bg1"/>
                </a:solidFill>
              </a:rPr>
              <a:t>,” or awkward pauses in your speech.</a:t>
            </a:r>
          </a:p>
        </p:txBody>
      </p:sp>
    </p:spTree>
    <p:extLst>
      <p:ext uri="{BB962C8B-B14F-4D97-AF65-F5344CB8AC3E}">
        <p14:creationId xmlns:p14="http://schemas.microsoft.com/office/powerpoint/2010/main" val="189546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43319</TotalTime>
  <Words>3568</Words>
  <Application>Microsoft Office PowerPoint</Application>
  <PresentationFormat>On-screen Show (4:3)</PresentationFormat>
  <Paragraphs>327</Paragraphs>
  <Slides>57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Bradley Hand ITC</vt:lpstr>
      <vt:lpstr>Calibri</vt:lpstr>
      <vt:lpstr>Comic Sans MS - 16</vt:lpstr>
      <vt:lpstr>Office Theme</vt:lpstr>
      <vt:lpstr>PowerPoint Presentation</vt:lpstr>
      <vt:lpstr>PowerPoint Presentation</vt:lpstr>
      <vt:lpstr>Welcome to English 10</vt:lpstr>
      <vt:lpstr>PowerPoint Presentation</vt:lpstr>
      <vt:lpstr>PowerPoint Presentation</vt:lpstr>
      <vt:lpstr>60 Second Speeches</vt:lpstr>
      <vt:lpstr>60 Second Speeches</vt:lpstr>
      <vt:lpstr>60 Second Speeches</vt:lpstr>
      <vt:lpstr>60 Second Speeches</vt:lpstr>
      <vt:lpstr>60 Second Speeches</vt:lpstr>
      <vt:lpstr>CLASSROOM RULES</vt:lpstr>
      <vt:lpstr>The 4 Questions</vt:lpstr>
      <vt:lpstr>“With Respect”</vt:lpstr>
      <vt:lpstr>“With Respect”</vt:lpstr>
      <vt:lpstr>Question 1 – How do you, as a student, want to be treated by me as your teacher? </vt:lpstr>
      <vt:lpstr>Question 1 – How do you, as a student, want to be treated by me as your teacher? </vt:lpstr>
      <vt:lpstr>Homework</vt:lpstr>
      <vt:lpstr>Exit Ticket</vt:lpstr>
      <vt:lpstr>Start-Up - Discussion</vt:lpstr>
      <vt:lpstr>Question 2 – How do you think I, as your teacher, want to be treated by you as students?</vt:lpstr>
      <vt:lpstr>Question 2 – How do you think I, as your teacher, want to be treated by you as students?</vt:lpstr>
      <vt:lpstr>Question 3/4 – How do you want to be treated by your classmates? How do you think they want to be treated by you?</vt:lpstr>
      <vt:lpstr>Question 3/4 – How do you want to be treated by your classmates? How do you think they want to be treated by you?</vt:lpstr>
      <vt:lpstr>Homework</vt:lpstr>
      <vt:lpstr>Exit Ticket</vt:lpstr>
      <vt:lpstr>CHROMEBOOK RULES AND PROCEDURES</vt:lpstr>
      <vt:lpstr>CHROMEBOOK RULES AND PROCEDURES</vt:lpstr>
      <vt:lpstr>CHROMEBOOK RULES AND PROCEDURES</vt:lpstr>
      <vt:lpstr>CHROMEBOOK RULES AND PROCEDURES</vt:lpstr>
      <vt:lpstr>CHROMEBOOK RULES AND PROCEDURES</vt:lpstr>
      <vt:lpstr>CHROMEBOOK RULES AND PROCEDURES</vt:lpstr>
      <vt:lpstr>CHROMEBOOK RULES AND PROCEDURES</vt:lpstr>
      <vt:lpstr>CHROMEBOOK RULES AND PROCEDURES</vt:lpstr>
      <vt:lpstr>CHROMEBOOK RULES AND PROCEDURES</vt:lpstr>
      <vt:lpstr>CHROMEBOOK RULES AND PROCEDURES</vt:lpstr>
      <vt:lpstr>Start-ups and Exit Tickets</vt:lpstr>
      <vt:lpstr>Start-ups and Exit Tickets</vt:lpstr>
      <vt:lpstr>Start-ups and Exit Tickets</vt:lpstr>
      <vt:lpstr>Start-ups and Exit Tickets</vt:lpstr>
      <vt:lpstr>Start-ups and Exit Tickets</vt:lpstr>
      <vt:lpstr>Start-ups and Exit Tickets</vt:lpstr>
      <vt:lpstr>Start-Up - Discussion</vt:lpstr>
      <vt:lpstr>Start-Up - Writing</vt:lpstr>
      <vt:lpstr>60 Second Speech Outlines</vt:lpstr>
      <vt:lpstr>60 Second Speech Outlines</vt:lpstr>
      <vt:lpstr>60 Second Speech Outlines Example</vt:lpstr>
      <vt:lpstr>Your Job…</vt:lpstr>
      <vt:lpstr>Homework</vt:lpstr>
      <vt:lpstr>Exit Ticket</vt:lpstr>
      <vt:lpstr>Start-Up - Discussion</vt:lpstr>
      <vt:lpstr>Start-Up - Writing</vt:lpstr>
      <vt:lpstr>60 Second Speeches</vt:lpstr>
      <vt:lpstr>Exit Ticket</vt:lpstr>
      <vt:lpstr>Start-Up - Discussion</vt:lpstr>
      <vt:lpstr>Start-Up - Writing</vt:lpstr>
      <vt:lpstr>60 Second Speeches</vt:lpstr>
      <vt:lpstr>Exit Ticket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English II</dc:title>
  <dc:creator>JAMES MCELROY</dc:creator>
  <cp:lastModifiedBy>James McElroy</cp:lastModifiedBy>
  <cp:revision>110</cp:revision>
  <cp:lastPrinted>2015-08-18T14:23:23Z</cp:lastPrinted>
  <dcterms:created xsi:type="dcterms:W3CDTF">2015-08-03T18:07:22Z</dcterms:created>
  <dcterms:modified xsi:type="dcterms:W3CDTF">2018-08-09T21:37:37Z</dcterms:modified>
</cp:coreProperties>
</file>