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59" r:id="rId6"/>
    <p:sldId id="260" r:id="rId7"/>
    <p:sldId id="271" r:id="rId8"/>
    <p:sldId id="261" r:id="rId9"/>
    <p:sldId id="262" r:id="rId10"/>
    <p:sldId id="263" r:id="rId11"/>
    <p:sldId id="265" r:id="rId12"/>
    <p:sldId id="266" r:id="rId13"/>
    <p:sldId id="272" r:id="rId14"/>
    <p:sldId id="267" r:id="rId15"/>
    <p:sldId id="275" r:id="rId16"/>
    <p:sldId id="268" r:id="rId17"/>
    <p:sldId id="269" r:id="rId18"/>
    <p:sldId id="270"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63F299-0409-4F45-9BEF-E88DF905C623}"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B2D74-4DC2-4FC8-B165-2F18BBF75883}" type="slidenum">
              <a:rPr lang="en-US" smtClean="0"/>
              <a:t>‹#›</a:t>
            </a:fld>
            <a:endParaRPr lang="en-US"/>
          </a:p>
        </p:txBody>
      </p:sp>
    </p:spTree>
    <p:extLst>
      <p:ext uri="{BB962C8B-B14F-4D97-AF65-F5344CB8AC3E}">
        <p14:creationId xmlns:p14="http://schemas.microsoft.com/office/powerpoint/2010/main" val="609664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3F299-0409-4F45-9BEF-E88DF905C623}"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B2D74-4DC2-4FC8-B165-2F18BBF75883}" type="slidenum">
              <a:rPr lang="en-US" smtClean="0"/>
              <a:t>‹#›</a:t>
            </a:fld>
            <a:endParaRPr lang="en-US"/>
          </a:p>
        </p:txBody>
      </p:sp>
    </p:spTree>
    <p:extLst>
      <p:ext uri="{BB962C8B-B14F-4D97-AF65-F5344CB8AC3E}">
        <p14:creationId xmlns:p14="http://schemas.microsoft.com/office/powerpoint/2010/main" val="4258656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3F299-0409-4F45-9BEF-E88DF905C623}"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B2D74-4DC2-4FC8-B165-2F18BBF75883}" type="slidenum">
              <a:rPr lang="en-US" smtClean="0"/>
              <a:t>‹#›</a:t>
            </a:fld>
            <a:endParaRPr lang="en-US"/>
          </a:p>
        </p:txBody>
      </p:sp>
    </p:spTree>
    <p:extLst>
      <p:ext uri="{BB962C8B-B14F-4D97-AF65-F5344CB8AC3E}">
        <p14:creationId xmlns:p14="http://schemas.microsoft.com/office/powerpoint/2010/main" val="414605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3F299-0409-4F45-9BEF-E88DF905C623}"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B2D74-4DC2-4FC8-B165-2F18BBF75883}" type="slidenum">
              <a:rPr lang="en-US" smtClean="0"/>
              <a:t>‹#›</a:t>
            </a:fld>
            <a:endParaRPr lang="en-US"/>
          </a:p>
        </p:txBody>
      </p:sp>
    </p:spTree>
    <p:extLst>
      <p:ext uri="{BB962C8B-B14F-4D97-AF65-F5344CB8AC3E}">
        <p14:creationId xmlns:p14="http://schemas.microsoft.com/office/powerpoint/2010/main" val="913747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63F299-0409-4F45-9BEF-E88DF905C623}"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B2D74-4DC2-4FC8-B165-2F18BBF75883}" type="slidenum">
              <a:rPr lang="en-US" smtClean="0"/>
              <a:t>‹#›</a:t>
            </a:fld>
            <a:endParaRPr lang="en-US"/>
          </a:p>
        </p:txBody>
      </p:sp>
    </p:spTree>
    <p:extLst>
      <p:ext uri="{BB962C8B-B14F-4D97-AF65-F5344CB8AC3E}">
        <p14:creationId xmlns:p14="http://schemas.microsoft.com/office/powerpoint/2010/main" val="766283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63F299-0409-4F45-9BEF-E88DF905C623}"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FB2D74-4DC2-4FC8-B165-2F18BBF75883}" type="slidenum">
              <a:rPr lang="en-US" smtClean="0"/>
              <a:t>‹#›</a:t>
            </a:fld>
            <a:endParaRPr lang="en-US"/>
          </a:p>
        </p:txBody>
      </p:sp>
    </p:spTree>
    <p:extLst>
      <p:ext uri="{BB962C8B-B14F-4D97-AF65-F5344CB8AC3E}">
        <p14:creationId xmlns:p14="http://schemas.microsoft.com/office/powerpoint/2010/main" val="2190120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63F299-0409-4F45-9BEF-E88DF905C623}" type="datetimeFigureOut">
              <a:rPr lang="en-US" smtClean="0"/>
              <a:t>11/5/2014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FB2D74-4DC2-4FC8-B165-2F18BBF75883}" type="slidenum">
              <a:rPr lang="en-US" smtClean="0"/>
              <a:t>‹#›</a:t>
            </a:fld>
            <a:endParaRPr lang="en-US"/>
          </a:p>
        </p:txBody>
      </p:sp>
    </p:spTree>
    <p:extLst>
      <p:ext uri="{BB962C8B-B14F-4D97-AF65-F5344CB8AC3E}">
        <p14:creationId xmlns:p14="http://schemas.microsoft.com/office/powerpoint/2010/main" val="2234241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63F299-0409-4F45-9BEF-E88DF905C623}" type="datetimeFigureOut">
              <a:rPr lang="en-US" smtClean="0"/>
              <a:t>11/5/2014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FB2D74-4DC2-4FC8-B165-2F18BBF75883}" type="slidenum">
              <a:rPr lang="en-US" smtClean="0"/>
              <a:t>‹#›</a:t>
            </a:fld>
            <a:endParaRPr lang="en-US"/>
          </a:p>
        </p:txBody>
      </p:sp>
    </p:spTree>
    <p:extLst>
      <p:ext uri="{BB962C8B-B14F-4D97-AF65-F5344CB8AC3E}">
        <p14:creationId xmlns:p14="http://schemas.microsoft.com/office/powerpoint/2010/main" val="2894188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3F299-0409-4F45-9BEF-E88DF905C623}" type="datetimeFigureOut">
              <a:rPr lang="en-US" smtClean="0"/>
              <a:t>11/5/2014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FB2D74-4DC2-4FC8-B165-2F18BBF75883}" type="slidenum">
              <a:rPr lang="en-US" smtClean="0"/>
              <a:t>‹#›</a:t>
            </a:fld>
            <a:endParaRPr lang="en-US"/>
          </a:p>
        </p:txBody>
      </p:sp>
    </p:spTree>
    <p:extLst>
      <p:ext uri="{BB962C8B-B14F-4D97-AF65-F5344CB8AC3E}">
        <p14:creationId xmlns:p14="http://schemas.microsoft.com/office/powerpoint/2010/main" val="678629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3F299-0409-4F45-9BEF-E88DF905C623}"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FB2D74-4DC2-4FC8-B165-2F18BBF75883}" type="slidenum">
              <a:rPr lang="en-US" smtClean="0"/>
              <a:t>‹#›</a:t>
            </a:fld>
            <a:endParaRPr lang="en-US"/>
          </a:p>
        </p:txBody>
      </p:sp>
    </p:spTree>
    <p:extLst>
      <p:ext uri="{BB962C8B-B14F-4D97-AF65-F5344CB8AC3E}">
        <p14:creationId xmlns:p14="http://schemas.microsoft.com/office/powerpoint/2010/main" val="2559053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3F299-0409-4F45-9BEF-E88DF905C623}"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FB2D74-4DC2-4FC8-B165-2F18BBF75883}" type="slidenum">
              <a:rPr lang="en-US" smtClean="0"/>
              <a:t>‹#›</a:t>
            </a:fld>
            <a:endParaRPr lang="en-US"/>
          </a:p>
        </p:txBody>
      </p:sp>
    </p:spTree>
    <p:extLst>
      <p:ext uri="{BB962C8B-B14F-4D97-AF65-F5344CB8AC3E}">
        <p14:creationId xmlns:p14="http://schemas.microsoft.com/office/powerpoint/2010/main" val="91443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4000"/>
            <a:lum/>
          </a:blip>
          <a:srcRect/>
          <a:stretch>
            <a:fillRect l="-3000" r="-3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3F299-0409-4F45-9BEF-E88DF905C623}" type="datetimeFigureOut">
              <a:rPr lang="en-US" smtClean="0"/>
              <a:t>11/5/2014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B2D74-4DC2-4FC8-B165-2F18BBF75883}" type="slidenum">
              <a:rPr lang="en-US" smtClean="0"/>
              <a:t>‹#›</a:t>
            </a:fld>
            <a:endParaRPr lang="en-US"/>
          </a:p>
        </p:txBody>
      </p:sp>
    </p:spTree>
    <p:extLst>
      <p:ext uri="{BB962C8B-B14F-4D97-AF65-F5344CB8AC3E}">
        <p14:creationId xmlns:p14="http://schemas.microsoft.com/office/powerpoint/2010/main" val="1023995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19400" y="0"/>
            <a:ext cx="5715000" cy="1143000"/>
          </a:xfrm>
        </p:spPr>
        <p:txBody>
          <a:bodyPr/>
          <a:lstStyle/>
          <a:p>
            <a:r>
              <a:rPr lang="en-US" b="1" dirty="0" smtClean="0"/>
              <a:t>Start-Up – Partner Talk</a:t>
            </a:r>
            <a:endParaRPr lang="en-US" b="1" dirty="0"/>
          </a:p>
        </p:txBody>
      </p:sp>
      <p:sp>
        <p:nvSpPr>
          <p:cNvPr id="5" name="Content Placeholder 4"/>
          <p:cNvSpPr>
            <a:spLocks noGrp="1"/>
          </p:cNvSpPr>
          <p:nvPr>
            <p:ph idx="1"/>
          </p:nvPr>
        </p:nvSpPr>
        <p:spPr>
          <a:xfrm>
            <a:off x="2514600" y="1219200"/>
            <a:ext cx="6477000" cy="5334000"/>
          </a:xfrm>
        </p:spPr>
        <p:txBody>
          <a:bodyPr>
            <a:normAutofit lnSpcReduction="10000"/>
          </a:bodyPr>
          <a:lstStyle/>
          <a:p>
            <a:pPr marL="0" indent="0" algn="ctr">
              <a:buNone/>
            </a:pPr>
            <a:r>
              <a:rPr lang="en-US" sz="3600" b="1" dirty="0" smtClean="0"/>
              <a:t>With your VERTICAL partner, discuss the following question: </a:t>
            </a:r>
          </a:p>
          <a:p>
            <a:pPr marL="0" indent="0" algn="ctr">
              <a:buNone/>
            </a:pPr>
            <a:endParaRPr lang="en-US" sz="3600" b="1" dirty="0"/>
          </a:p>
          <a:p>
            <a:pPr marL="0" indent="0" algn="ctr">
              <a:buNone/>
            </a:pPr>
            <a:r>
              <a:rPr lang="en-US" sz="3600" b="1" dirty="0" smtClean="0"/>
              <a:t>What does it mean to be self – reliant or to rely on yourself? In what ways do you feel you are self reliant?  In what ways do you still depend on others?  What do you think are some of the benefits of being self reliant?</a:t>
            </a:r>
          </a:p>
          <a:p>
            <a:pPr marL="0" indent="0" algn="ctr">
              <a:buNone/>
            </a:pPr>
            <a:endParaRPr lang="en-US" b="1" dirty="0"/>
          </a:p>
        </p:txBody>
      </p:sp>
      <p:sp>
        <p:nvSpPr>
          <p:cNvPr id="6" name="TextBox 5"/>
          <p:cNvSpPr txBox="1"/>
          <p:nvPr/>
        </p:nvSpPr>
        <p:spPr>
          <a:xfrm>
            <a:off x="8077200" y="50800"/>
            <a:ext cx="990600" cy="369332"/>
          </a:xfrm>
          <a:prstGeom prst="rect">
            <a:avLst/>
          </a:prstGeom>
          <a:noFill/>
        </p:spPr>
        <p:txBody>
          <a:bodyPr wrap="square" rtlCol="0">
            <a:spAutoFit/>
          </a:bodyPr>
          <a:lstStyle/>
          <a:p>
            <a:r>
              <a:rPr lang="en-US" b="1" dirty="0" smtClean="0"/>
              <a:t>11/6/14</a:t>
            </a:r>
            <a:endParaRPr lang="en-US" b="1" dirty="0"/>
          </a:p>
        </p:txBody>
      </p:sp>
    </p:spTree>
    <p:extLst>
      <p:ext uri="{BB962C8B-B14F-4D97-AF65-F5344CB8AC3E}">
        <p14:creationId xmlns:p14="http://schemas.microsoft.com/office/powerpoint/2010/main" val="4026214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8400" y="0"/>
            <a:ext cx="5715000" cy="1143000"/>
          </a:xfrm>
        </p:spPr>
        <p:txBody>
          <a:bodyPr>
            <a:normAutofit/>
          </a:bodyPr>
          <a:lstStyle/>
          <a:p>
            <a:r>
              <a:rPr lang="en-US" b="1" dirty="0" smtClean="0"/>
              <a:t>Exit Ticket</a:t>
            </a:r>
            <a:endParaRPr lang="en-US" b="1" dirty="0"/>
          </a:p>
        </p:txBody>
      </p:sp>
      <p:sp>
        <p:nvSpPr>
          <p:cNvPr id="5" name="Content Placeholder 4"/>
          <p:cNvSpPr>
            <a:spLocks noGrp="1"/>
          </p:cNvSpPr>
          <p:nvPr>
            <p:ph idx="1"/>
          </p:nvPr>
        </p:nvSpPr>
        <p:spPr>
          <a:xfrm>
            <a:off x="1828800" y="914400"/>
            <a:ext cx="7162800" cy="5791200"/>
          </a:xfrm>
        </p:spPr>
        <p:txBody>
          <a:bodyPr>
            <a:normAutofit/>
          </a:bodyPr>
          <a:lstStyle/>
          <a:p>
            <a:pPr marL="0" indent="0" algn="ctr">
              <a:buNone/>
            </a:pPr>
            <a:r>
              <a:rPr lang="en-US" sz="4400" b="1" dirty="0" smtClean="0"/>
              <a:t>How do you think society today would react to Emerson’s views on nonconformity? How do you think your teachers and administrators at MHS would react? Why?</a:t>
            </a:r>
          </a:p>
        </p:txBody>
      </p:sp>
    </p:spTree>
    <p:extLst>
      <p:ext uri="{BB962C8B-B14F-4D97-AF65-F5344CB8AC3E}">
        <p14:creationId xmlns:p14="http://schemas.microsoft.com/office/powerpoint/2010/main" val="21625439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09800" y="0"/>
            <a:ext cx="6096000" cy="1143000"/>
          </a:xfrm>
        </p:spPr>
        <p:txBody>
          <a:bodyPr>
            <a:normAutofit fontScale="90000"/>
          </a:bodyPr>
          <a:lstStyle/>
          <a:p>
            <a:r>
              <a:rPr lang="en-US" b="1" dirty="0" smtClean="0"/>
              <a:t>Start-Up – Class Discussion</a:t>
            </a:r>
            <a:endParaRPr lang="en-US" b="1" dirty="0"/>
          </a:p>
        </p:txBody>
      </p:sp>
      <p:sp>
        <p:nvSpPr>
          <p:cNvPr id="5" name="Content Placeholder 4"/>
          <p:cNvSpPr>
            <a:spLocks noGrp="1"/>
          </p:cNvSpPr>
          <p:nvPr>
            <p:ph idx="1"/>
          </p:nvPr>
        </p:nvSpPr>
        <p:spPr>
          <a:xfrm>
            <a:off x="1828800" y="914400"/>
            <a:ext cx="7162800" cy="5791200"/>
          </a:xfrm>
        </p:spPr>
        <p:txBody>
          <a:bodyPr>
            <a:normAutofit/>
          </a:bodyPr>
          <a:lstStyle/>
          <a:p>
            <a:pPr marL="0" indent="0" algn="ctr">
              <a:buNone/>
            </a:pPr>
            <a:r>
              <a:rPr lang="en-US" sz="4400" b="1" dirty="0" smtClean="0"/>
              <a:t>Think about the ideas presented in Emerson’s essay from yesterday’s reading. Which idea or ideas stuck with you the strongest? Why? Did you find yourself agreeing or disagreeing with Emerson’s ideas? </a:t>
            </a:r>
          </a:p>
        </p:txBody>
      </p:sp>
      <p:sp>
        <p:nvSpPr>
          <p:cNvPr id="6" name="TextBox 5"/>
          <p:cNvSpPr txBox="1"/>
          <p:nvPr/>
        </p:nvSpPr>
        <p:spPr>
          <a:xfrm>
            <a:off x="8077200" y="50800"/>
            <a:ext cx="990600" cy="369332"/>
          </a:xfrm>
          <a:prstGeom prst="rect">
            <a:avLst/>
          </a:prstGeom>
          <a:noFill/>
        </p:spPr>
        <p:txBody>
          <a:bodyPr wrap="square" rtlCol="0">
            <a:spAutoFit/>
          </a:bodyPr>
          <a:lstStyle/>
          <a:p>
            <a:r>
              <a:rPr lang="en-US" b="1" dirty="0" smtClean="0"/>
              <a:t>11/7/14</a:t>
            </a:r>
            <a:endParaRPr lang="en-US" b="1" dirty="0"/>
          </a:p>
        </p:txBody>
      </p:sp>
    </p:spTree>
    <p:extLst>
      <p:ext uri="{BB962C8B-B14F-4D97-AF65-F5344CB8AC3E}">
        <p14:creationId xmlns:p14="http://schemas.microsoft.com/office/powerpoint/2010/main" val="3493720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8400" y="0"/>
            <a:ext cx="5715000" cy="1143000"/>
          </a:xfrm>
        </p:spPr>
        <p:txBody>
          <a:bodyPr>
            <a:normAutofit/>
          </a:bodyPr>
          <a:lstStyle/>
          <a:p>
            <a:r>
              <a:rPr lang="en-US" b="1" dirty="0" smtClean="0"/>
              <a:t>Start-Up - Writing</a:t>
            </a:r>
            <a:endParaRPr lang="en-US" b="1" dirty="0"/>
          </a:p>
        </p:txBody>
      </p:sp>
      <p:sp>
        <p:nvSpPr>
          <p:cNvPr id="5" name="Content Placeholder 4"/>
          <p:cNvSpPr>
            <a:spLocks noGrp="1"/>
          </p:cNvSpPr>
          <p:nvPr>
            <p:ph idx="1"/>
          </p:nvPr>
        </p:nvSpPr>
        <p:spPr>
          <a:xfrm>
            <a:off x="1828800" y="914400"/>
            <a:ext cx="7162800" cy="5791200"/>
          </a:xfrm>
        </p:spPr>
        <p:txBody>
          <a:bodyPr>
            <a:normAutofit/>
          </a:bodyPr>
          <a:lstStyle/>
          <a:p>
            <a:pPr marL="0" indent="0" algn="ctr">
              <a:buNone/>
            </a:pPr>
            <a:r>
              <a:rPr lang="en-US" sz="4400" b="1" dirty="0" smtClean="0"/>
              <a:t>Choose one line or phrase from Emerson’s essay with which you either strongly agree or strongly disagree. Write it in your folder. Now write about why you either agree or disagree.</a:t>
            </a:r>
          </a:p>
        </p:txBody>
      </p:sp>
    </p:spTree>
    <p:extLst>
      <p:ext uri="{BB962C8B-B14F-4D97-AF65-F5344CB8AC3E}">
        <p14:creationId xmlns:p14="http://schemas.microsoft.com/office/powerpoint/2010/main" val="41233577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8400" y="0"/>
            <a:ext cx="5715000" cy="1143000"/>
          </a:xfrm>
        </p:spPr>
        <p:txBody>
          <a:bodyPr>
            <a:normAutofit/>
          </a:bodyPr>
          <a:lstStyle/>
          <a:p>
            <a:r>
              <a:rPr lang="en-US" b="1" dirty="0" smtClean="0"/>
              <a:t>Today’s Objective</a:t>
            </a:r>
            <a:endParaRPr lang="en-US" b="1" dirty="0"/>
          </a:p>
        </p:txBody>
      </p:sp>
      <p:sp>
        <p:nvSpPr>
          <p:cNvPr id="5" name="Content Placeholder 4"/>
          <p:cNvSpPr>
            <a:spLocks noGrp="1"/>
          </p:cNvSpPr>
          <p:nvPr>
            <p:ph idx="1"/>
          </p:nvPr>
        </p:nvSpPr>
        <p:spPr>
          <a:xfrm>
            <a:off x="1828800" y="914400"/>
            <a:ext cx="7162800" cy="5791200"/>
          </a:xfrm>
        </p:spPr>
        <p:txBody>
          <a:bodyPr>
            <a:normAutofit fontScale="85000" lnSpcReduction="10000"/>
          </a:bodyPr>
          <a:lstStyle/>
          <a:p>
            <a:pPr marL="0" indent="0" algn="ctr">
              <a:buNone/>
            </a:pPr>
            <a:r>
              <a:rPr lang="en-US" sz="4400" b="1" dirty="0" smtClean="0"/>
              <a:t>By the end of the period, students will be able to identify the transcendentalist beliefs related in Emerson’s poem, “Self Reliance.” They will also compare the content of the poem with that of the essay of the same name. </a:t>
            </a:r>
          </a:p>
          <a:p>
            <a:pPr marL="0" indent="0" algn="ctr">
              <a:buNone/>
            </a:pPr>
            <a:endParaRPr lang="en-US" sz="4400" b="1" dirty="0"/>
          </a:p>
          <a:p>
            <a:pPr marL="0" indent="0" algn="ctr">
              <a:buNone/>
            </a:pPr>
            <a:r>
              <a:rPr lang="en-US" sz="2800" b="1" dirty="0" smtClean="0"/>
              <a:t>CCSS.ELA-LITERACY.CCRA.R.2</a:t>
            </a:r>
          </a:p>
          <a:p>
            <a:pPr marL="0" indent="0" algn="ctr">
              <a:buNone/>
            </a:pPr>
            <a:r>
              <a:rPr lang="en-US" sz="2800" b="1" dirty="0" smtClean="0"/>
              <a:t>CCSS.ELA-LITERACY.RL.11-12.4</a:t>
            </a:r>
          </a:p>
          <a:p>
            <a:pPr marL="0" indent="0" algn="ctr">
              <a:buNone/>
            </a:pPr>
            <a:r>
              <a:rPr lang="en-US" sz="2800" b="1" dirty="0" smtClean="0"/>
              <a:t>CCSS.ELA-LITERACY.RL.11-12.9</a:t>
            </a:r>
          </a:p>
        </p:txBody>
      </p:sp>
    </p:spTree>
    <p:extLst>
      <p:ext uri="{BB962C8B-B14F-4D97-AF65-F5344CB8AC3E}">
        <p14:creationId xmlns:p14="http://schemas.microsoft.com/office/powerpoint/2010/main" val="42901868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8400" y="0"/>
            <a:ext cx="5715000" cy="1143000"/>
          </a:xfrm>
        </p:spPr>
        <p:txBody>
          <a:bodyPr>
            <a:normAutofit fontScale="90000"/>
          </a:bodyPr>
          <a:lstStyle/>
          <a:p>
            <a:r>
              <a:rPr lang="en-US" b="1" dirty="0" smtClean="0"/>
              <a:t>Self-Reliance – The Poem</a:t>
            </a:r>
            <a:endParaRPr lang="en-US" b="1" dirty="0"/>
          </a:p>
        </p:txBody>
      </p:sp>
      <p:sp>
        <p:nvSpPr>
          <p:cNvPr id="5" name="Content Placeholder 4"/>
          <p:cNvSpPr>
            <a:spLocks noGrp="1"/>
          </p:cNvSpPr>
          <p:nvPr>
            <p:ph idx="1"/>
          </p:nvPr>
        </p:nvSpPr>
        <p:spPr>
          <a:xfrm>
            <a:off x="1828800" y="914400"/>
            <a:ext cx="7162800" cy="5791200"/>
          </a:xfrm>
        </p:spPr>
        <p:txBody>
          <a:bodyPr>
            <a:normAutofit fontScale="77500" lnSpcReduction="20000"/>
          </a:bodyPr>
          <a:lstStyle/>
          <a:p>
            <a:r>
              <a:rPr lang="en-US" sz="4400" b="1" dirty="0" smtClean="0"/>
              <a:t>The essays, including “Self Reliance,” were published in 1841.</a:t>
            </a:r>
          </a:p>
          <a:p>
            <a:r>
              <a:rPr lang="en-US" sz="4400" b="1" dirty="0" smtClean="0"/>
              <a:t>Some of the ideas included in those essays date back as far as 1832, where they were found in Emerson’s journals, and lectures he delivered from 1836-1839.</a:t>
            </a:r>
          </a:p>
          <a:p>
            <a:r>
              <a:rPr lang="en-US" sz="4400" b="1" dirty="0" smtClean="0"/>
              <a:t>The poem, in the form we will see today, actually came from two separate journal entries; as seen in the text itself, from 1832 and 1833.</a:t>
            </a:r>
          </a:p>
        </p:txBody>
      </p:sp>
    </p:spTree>
    <p:extLst>
      <p:ext uri="{BB962C8B-B14F-4D97-AF65-F5344CB8AC3E}">
        <p14:creationId xmlns:p14="http://schemas.microsoft.com/office/powerpoint/2010/main" val="41233577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8400" y="0"/>
            <a:ext cx="5715000" cy="1143000"/>
          </a:xfrm>
        </p:spPr>
        <p:txBody>
          <a:bodyPr>
            <a:normAutofit/>
          </a:bodyPr>
          <a:lstStyle/>
          <a:p>
            <a:r>
              <a:rPr lang="en-US" b="1" dirty="0" smtClean="0"/>
              <a:t>Reading</a:t>
            </a:r>
            <a:endParaRPr lang="en-US" b="1" dirty="0"/>
          </a:p>
        </p:txBody>
      </p:sp>
      <p:sp>
        <p:nvSpPr>
          <p:cNvPr id="5" name="Content Placeholder 4"/>
          <p:cNvSpPr>
            <a:spLocks noGrp="1"/>
          </p:cNvSpPr>
          <p:nvPr>
            <p:ph idx="1"/>
          </p:nvPr>
        </p:nvSpPr>
        <p:spPr>
          <a:xfrm>
            <a:off x="1828800" y="914400"/>
            <a:ext cx="7162800" cy="5791200"/>
          </a:xfrm>
        </p:spPr>
        <p:txBody>
          <a:bodyPr>
            <a:normAutofit/>
          </a:bodyPr>
          <a:lstStyle/>
          <a:p>
            <a:r>
              <a:rPr lang="en-US" sz="4400" b="1" dirty="0" smtClean="0"/>
              <a:t>Listen to a reading of the poem.</a:t>
            </a:r>
          </a:p>
          <a:p>
            <a:r>
              <a:rPr lang="en-US" sz="4400" b="1" dirty="0" smtClean="0"/>
              <a:t>As you read/listen, highlight any words or phrases that seem similar to the ideas we discussed in the essay yesterday.</a:t>
            </a:r>
          </a:p>
        </p:txBody>
      </p:sp>
    </p:spTree>
    <p:extLst>
      <p:ext uri="{BB962C8B-B14F-4D97-AF65-F5344CB8AC3E}">
        <p14:creationId xmlns:p14="http://schemas.microsoft.com/office/powerpoint/2010/main" val="19382307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8400" y="0"/>
            <a:ext cx="5715000" cy="1143000"/>
          </a:xfrm>
        </p:spPr>
        <p:txBody>
          <a:bodyPr>
            <a:normAutofit/>
          </a:bodyPr>
          <a:lstStyle/>
          <a:p>
            <a:r>
              <a:rPr lang="en-US" b="1" dirty="0" smtClean="0"/>
              <a:t>Group Reading</a:t>
            </a:r>
            <a:endParaRPr lang="en-US" b="1" dirty="0"/>
          </a:p>
        </p:txBody>
      </p:sp>
      <p:sp>
        <p:nvSpPr>
          <p:cNvPr id="5" name="Content Placeholder 4"/>
          <p:cNvSpPr>
            <a:spLocks noGrp="1"/>
          </p:cNvSpPr>
          <p:nvPr>
            <p:ph idx="1"/>
          </p:nvPr>
        </p:nvSpPr>
        <p:spPr>
          <a:xfrm>
            <a:off x="1828800" y="914400"/>
            <a:ext cx="7162800" cy="5791200"/>
          </a:xfrm>
        </p:spPr>
        <p:txBody>
          <a:bodyPr>
            <a:normAutofit fontScale="92500" lnSpcReduction="20000"/>
          </a:bodyPr>
          <a:lstStyle/>
          <a:p>
            <a:r>
              <a:rPr lang="en-US" sz="4400" b="1" dirty="0" smtClean="0"/>
              <a:t>In your groups, complete a </a:t>
            </a:r>
            <a:r>
              <a:rPr lang="en-US" sz="4400" b="1" dirty="0" smtClean="0"/>
              <a:t>second reading/read </a:t>
            </a:r>
            <a:r>
              <a:rPr lang="en-US" sz="4400" b="1" dirty="0" smtClean="0"/>
              <a:t>around of the poem “Self Reliance” by Emerson; each person reading a stanza.</a:t>
            </a:r>
          </a:p>
          <a:p>
            <a:r>
              <a:rPr lang="en-US" sz="4400" b="1" dirty="0" smtClean="0"/>
              <a:t>As you read/listen, highlight any words or phrases that seem similar to the ideas we discussed in the essay yesterday.</a:t>
            </a:r>
          </a:p>
        </p:txBody>
      </p:sp>
    </p:spTree>
    <p:extLst>
      <p:ext uri="{BB962C8B-B14F-4D97-AF65-F5344CB8AC3E}">
        <p14:creationId xmlns:p14="http://schemas.microsoft.com/office/powerpoint/2010/main" val="41233577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8400" y="0"/>
            <a:ext cx="5715000" cy="1143000"/>
          </a:xfrm>
        </p:spPr>
        <p:txBody>
          <a:bodyPr>
            <a:normAutofit/>
          </a:bodyPr>
          <a:lstStyle/>
          <a:p>
            <a:r>
              <a:rPr lang="en-US" b="1" dirty="0" smtClean="0"/>
              <a:t>Group Discussion</a:t>
            </a:r>
            <a:endParaRPr lang="en-US" b="1" dirty="0"/>
          </a:p>
        </p:txBody>
      </p:sp>
      <p:sp>
        <p:nvSpPr>
          <p:cNvPr id="5" name="Content Placeholder 4"/>
          <p:cNvSpPr>
            <a:spLocks noGrp="1"/>
          </p:cNvSpPr>
          <p:nvPr>
            <p:ph idx="1"/>
          </p:nvPr>
        </p:nvSpPr>
        <p:spPr>
          <a:xfrm>
            <a:off x="1828800" y="914400"/>
            <a:ext cx="7162800" cy="5791200"/>
          </a:xfrm>
        </p:spPr>
        <p:txBody>
          <a:bodyPr>
            <a:normAutofit fontScale="85000" lnSpcReduction="20000"/>
          </a:bodyPr>
          <a:lstStyle/>
          <a:p>
            <a:r>
              <a:rPr lang="en-US" sz="4400" b="1" dirty="0" smtClean="0"/>
              <a:t>Now take a few minutes, in your groups, to share with one another the things you highlighted in the poem.</a:t>
            </a:r>
          </a:p>
          <a:p>
            <a:r>
              <a:rPr lang="en-US" sz="4400" b="1" dirty="0" smtClean="0"/>
              <a:t>Discuss why you highlighted them and how you think they relate to the essay and to the beliefs of the American Transcendentalists.</a:t>
            </a:r>
          </a:p>
          <a:p>
            <a:endParaRPr lang="en-US" sz="4400" b="1" dirty="0"/>
          </a:p>
          <a:p>
            <a:pPr marL="0" indent="0" algn="ctr">
              <a:buNone/>
            </a:pPr>
            <a:r>
              <a:rPr lang="en-US" sz="3800" b="1" dirty="0" smtClean="0"/>
              <a:t>BE PREPARED TO SHARE WITH THE WHOLE CLASS</a:t>
            </a:r>
          </a:p>
        </p:txBody>
      </p:sp>
    </p:spTree>
    <p:extLst>
      <p:ext uri="{BB962C8B-B14F-4D97-AF65-F5344CB8AC3E}">
        <p14:creationId xmlns:p14="http://schemas.microsoft.com/office/powerpoint/2010/main" val="41233577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8400" y="0"/>
            <a:ext cx="5715000" cy="1143000"/>
          </a:xfrm>
        </p:spPr>
        <p:txBody>
          <a:bodyPr>
            <a:normAutofit/>
          </a:bodyPr>
          <a:lstStyle/>
          <a:p>
            <a:r>
              <a:rPr lang="en-US" b="1" dirty="0" smtClean="0"/>
              <a:t>Independent Work</a:t>
            </a:r>
            <a:endParaRPr lang="en-US" b="1" dirty="0"/>
          </a:p>
        </p:txBody>
      </p:sp>
      <p:sp>
        <p:nvSpPr>
          <p:cNvPr id="5" name="Content Placeholder 4"/>
          <p:cNvSpPr>
            <a:spLocks noGrp="1"/>
          </p:cNvSpPr>
          <p:nvPr>
            <p:ph idx="1"/>
          </p:nvPr>
        </p:nvSpPr>
        <p:spPr>
          <a:xfrm>
            <a:off x="1828800" y="914400"/>
            <a:ext cx="7162800" cy="5791200"/>
          </a:xfrm>
        </p:spPr>
        <p:txBody>
          <a:bodyPr>
            <a:noAutofit/>
          </a:bodyPr>
          <a:lstStyle/>
          <a:p>
            <a:pPr marL="0" indent="0" algn="ctr">
              <a:buNone/>
            </a:pPr>
            <a:r>
              <a:rPr lang="en-US" sz="5400" b="1" dirty="0" smtClean="0"/>
              <a:t>In no less than two complete paragraphs, you will write a comparison of “Self-Reliance” the essay and “Self-Reliance” the poem.</a:t>
            </a:r>
          </a:p>
        </p:txBody>
      </p:sp>
    </p:spTree>
    <p:extLst>
      <p:ext uri="{BB962C8B-B14F-4D97-AF65-F5344CB8AC3E}">
        <p14:creationId xmlns:p14="http://schemas.microsoft.com/office/powerpoint/2010/main" val="41233577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8400" y="0"/>
            <a:ext cx="5715000" cy="1143000"/>
          </a:xfrm>
        </p:spPr>
        <p:txBody>
          <a:bodyPr>
            <a:normAutofit/>
          </a:bodyPr>
          <a:lstStyle/>
          <a:p>
            <a:r>
              <a:rPr lang="en-US" b="1" dirty="0" smtClean="0"/>
              <a:t>Independent Work</a:t>
            </a:r>
            <a:endParaRPr lang="en-US" b="1" dirty="0"/>
          </a:p>
        </p:txBody>
      </p:sp>
      <p:sp>
        <p:nvSpPr>
          <p:cNvPr id="5" name="Content Placeholder 4"/>
          <p:cNvSpPr>
            <a:spLocks noGrp="1"/>
          </p:cNvSpPr>
          <p:nvPr>
            <p:ph idx="1"/>
          </p:nvPr>
        </p:nvSpPr>
        <p:spPr>
          <a:xfrm>
            <a:off x="1828800" y="914400"/>
            <a:ext cx="7162800" cy="5791200"/>
          </a:xfrm>
        </p:spPr>
        <p:txBody>
          <a:bodyPr>
            <a:noAutofit/>
          </a:bodyPr>
          <a:lstStyle/>
          <a:p>
            <a:pPr marL="0" indent="0" algn="ctr">
              <a:buNone/>
            </a:pPr>
            <a:r>
              <a:rPr lang="en-US" b="1" u="sng" dirty="0" smtClean="0"/>
              <a:t>Consider the following as you write:</a:t>
            </a:r>
          </a:p>
          <a:p>
            <a:r>
              <a:rPr lang="en-US" b="1" dirty="0" smtClean="0"/>
              <a:t>How are the ideas in the poem and the essay similar? Are there any differences?</a:t>
            </a:r>
          </a:p>
          <a:p>
            <a:r>
              <a:rPr lang="en-US" b="1" dirty="0" smtClean="0"/>
              <a:t>How does changing the structure of the writing affect the impact made by the writing?</a:t>
            </a:r>
          </a:p>
          <a:p>
            <a:r>
              <a:rPr lang="en-US" b="1" dirty="0" smtClean="0"/>
              <a:t>Which has more impact on you personally, the essay or the poem, and why do you think that is?</a:t>
            </a:r>
          </a:p>
          <a:p>
            <a:pPr marL="0" indent="0" algn="ctr">
              <a:buNone/>
            </a:pPr>
            <a:r>
              <a:rPr lang="en-US" sz="2800" b="1" u="sng" dirty="0" smtClean="0"/>
              <a:t>DUE BY THE END OF THE PERIOD</a:t>
            </a:r>
          </a:p>
          <a:p>
            <a:endParaRPr lang="en-US" b="1" dirty="0" smtClean="0"/>
          </a:p>
          <a:p>
            <a:endParaRPr lang="en-US" b="1" dirty="0" smtClean="0"/>
          </a:p>
        </p:txBody>
      </p:sp>
    </p:spTree>
    <p:extLst>
      <p:ext uri="{BB962C8B-B14F-4D97-AF65-F5344CB8AC3E}">
        <p14:creationId xmlns:p14="http://schemas.microsoft.com/office/powerpoint/2010/main" val="595852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19400" y="-152400"/>
            <a:ext cx="5715000" cy="1143000"/>
          </a:xfrm>
        </p:spPr>
        <p:txBody>
          <a:bodyPr/>
          <a:lstStyle/>
          <a:p>
            <a:r>
              <a:rPr lang="en-US" b="1" dirty="0" smtClean="0"/>
              <a:t>Start-Up – Writing</a:t>
            </a:r>
            <a:endParaRPr lang="en-US" b="1" dirty="0"/>
          </a:p>
        </p:txBody>
      </p:sp>
      <p:sp>
        <p:nvSpPr>
          <p:cNvPr id="5" name="Content Placeholder 4"/>
          <p:cNvSpPr>
            <a:spLocks noGrp="1"/>
          </p:cNvSpPr>
          <p:nvPr>
            <p:ph idx="1"/>
          </p:nvPr>
        </p:nvSpPr>
        <p:spPr>
          <a:xfrm>
            <a:off x="2514600" y="762000"/>
            <a:ext cx="6477000" cy="5791200"/>
          </a:xfrm>
        </p:spPr>
        <p:txBody>
          <a:bodyPr>
            <a:normAutofit/>
          </a:bodyPr>
          <a:lstStyle/>
          <a:p>
            <a:pPr marL="0" indent="0" algn="ctr">
              <a:buNone/>
            </a:pPr>
            <a:r>
              <a:rPr lang="en-US" sz="2800" b="1" u="sng" dirty="0" smtClean="0"/>
              <a:t>Now </a:t>
            </a:r>
            <a:r>
              <a:rPr lang="en-US" sz="2800" b="1" u="sng" dirty="0" smtClean="0"/>
              <a:t>write about it.</a:t>
            </a:r>
          </a:p>
          <a:p>
            <a:pPr marL="0" indent="0" algn="ctr">
              <a:buNone/>
            </a:pPr>
            <a:r>
              <a:rPr lang="en-US" sz="2800" b="1" dirty="0" smtClean="0"/>
              <a:t>What does it mean to be self – reliant or to rely on yourself? In what ways do you feel you are self reliant?  In what ways do you still depend on others?  What do you think are some of the benefits of being self reliant?</a:t>
            </a:r>
          </a:p>
          <a:p>
            <a:pPr marL="0" indent="0" algn="ctr">
              <a:buNone/>
            </a:pPr>
            <a:endParaRPr lang="en-US" sz="2800" b="1" dirty="0"/>
          </a:p>
          <a:p>
            <a:pPr marL="0" indent="0" algn="ctr">
              <a:buNone/>
            </a:pPr>
            <a:r>
              <a:rPr lang="en-US" sz="3600" b="1" dirty="0" smtClean="0"/>
              <a:t>When you finish your writing, get your IR book and remove pages 77-80.</a:t>
            </a:r>
          </a:p>
          <a:p>
            <a:pPr marL="0" indent="0" algn="ctr">
              <a:buNone/>
            </a:pPr>
            <a:endParaRPr lang="en-US" b="1" dirty="0"/>
          </a:p>
        </p:txBody>
      </p:sp>
    </p:spTree>
    <p:extLst>
      <p:ext uri="{BB962C8B-B14F-4D97-AF65-F5344CB8AC3E}">
        <p14:creationId xmlns:p14="http://schemas.microsoft.com/office/powerpoint/2010/main" val="23000433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8400" y="0"/>
            <a:ext cx="5715000" cy="1143000"/>
          </a:xfrm>
        </p:spPr>
        <p:txBody>
          <a:bodyPr>
            <a:normAutofit/>
          </a:bodyPr>
          <a:lstStyle/>
          <a:p>
            <a:r>
              <a:rPr lang="en-US" b="1" dirty="0" smtClean="0"/>
              <a:t>Exit Ticket</a:t>
            </a:r>
            <a:endParaRPr lang="en-US" b="1" dirty="0"/>
          </a:p>
        </p:txBody>
      </p:sp>
      <p:sp>
        <p:nvSpPr>
          <p:cNvPr id="5" name="Content Placeholder 4"/>
          <p:cNvSpPr>
            <a:spLocks noGrp="1"/>
          </p:cNvSpPr>
          <p:nvPr>
            <p:ph idx="1"/>
          </p:nvPr>
        </p:nvSpPr>
        <p:spPr>
          <a:xfrm>
            <a:off x="1828800" y="914400"/>
            <a:ext cx="7162800" cy="5791200"/>
          </a:xfrm>
        </p:spPr>
        <p:txBody>
          <a:bodyPr>
            <a:noAutofit/>
          </a:bodyPr>
          <a:lstStyle/>
          <a:p>
            <a:pPr marL="0" indent="0" algn="ctr">
              <a:buNone/>
            </a:pPr>
            <a:r>
              <a:rPr lang="en-US" sz="4800" b="1" dirty="0" smtClean="0"/>
              <a:t>Would you consider yourself a conformist or a nonconformist? Why? What evidence is there in the way you live that would support your answer?</a:t>
            </a:r>
          </a:p>
        </p:txBody>
      </p:sp>
    </p:spTree>
    <p:extLst>
      <p:ext uri="{BB962C8B-B14F-4D97-AF65-F5344CB8AC3E}">
        <p14:creationId xmlns:p14="http://schemas.microsoft.com/office/powerpoint/2010/main" val="595852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8400" y="0"/>
            <a:ext cx="5715000" cy="1143000"/>
          </a:xfrm>
        </p:spPr>
        <p:txBody>
          <a:bodyPr>
            <a:normAutofit/>
          </a:bodyPr>
          <a:lstStyle/>
          <a:p>
            <a:r>
              <a:rPr lang="en-US" b="1" dirty="0" smtClean="0"/>
              <a:t>Today’s Objective</a:t>
            </a:r>
            <a:endParaRPr lang="en-US" b="1" dirty="0"/>
          </a:p>
        </p:txBody>
      </p:sp>
      <p:sp>
        <p:nvSpPr>
          <p:cNvPr id="5" name="Content Placeholder 4"/>
          <p:cNvSpPr>
            <a:spLocks noGrp="1"/>
          </p:cNvSpPr>
          <p:nvPr>
            <p:ph idx="1"/>
          </p:nvPr>
        </p:nvSpPr>
        <p:spPr>
          <a:xfrm>
            <a:off x="1828800" y="914400"/>
            <a:ext cx="7162800" cy="5791200"/>
          </a:xfrm>
        </p:spPr>
        <p:txBody>
          <a:bodyPr>
            <a:normAutofit/>
          </a:bodyPr>
          <a:lstStyle/>
          <a:p>
            <a:pPr marL="0" indent="0" algn="ctr">
              <a:buNone/>
            </a:pPr>
            <a:r>
              <a:rPr lang="en-US" sz="4400" b="1" dirty="0" smtClean="0"/>
              <a:t>By the end of the period, students will be able to identify the transcendentalist beliefs related in Emerson’s essay, Self Reliance.</a:t>
            </a:r>
          </a:p>
          <a:p>
            <a:pPr marL="0" indent="0" algn="ctr">
              <a:buNone/>
            </a:pPr>
            <a:endParaRPr lang="en-US" sz="4400" b="1" dirty="0"/>
          </a:p>
          <a:p>
            <a:pPr marL="0" indent="0" algn="ctr">
              <a:buNone/>
            </a:pPr>
            <a:r>
              <a:rPr lang="en-US" sz="2800" b="1" dirty="0" smtClean="0"/>
              <a:t>CCSS.ELA-LITERACY.CCRA.R.2</a:t>
            </a:r>
          </a:p>
          <a:p>
            <a:pPr marL="0" indent="0" algn="ctr">
              <a:buNone/>
            </a:pPr>
            <a:r>
              <a:rPr lang="en-US" sz="2800" b="1" dirty="0" smtClean="0"/>
              <a:t>CCSS.ELA-LITERACY.RL.11-12.4</a:t>
            </a:r>
          </a:p>
          <a:p>
            <a:pPr marL="0" indent="0" algn="ctr">
              <a:buNone/>
            </a:pPr>
            <a:r>
              <a:rPr lang="en-US" sz="2800" b="1" dirty="0" smtClean="0"/>
              <a:t>CCSS.ELA-LITERACY.RL.11-12.9</a:t>
            </a:r>
          </a:p>
          <a:p>
            <a:pPr marL="0" indent="0" algn="ctr">
              <a:buNone/>
            </a:pPr>
            <a:endParaRPr lang="en-US" sz="2800" b="1" dirty="0" smtClean="0"/>
          </a:p>
        </p:txBody>
      </p:sp>
    </p:spTree>
    <p:extLst>
      <p:ext uri="{BB962C8B-B14F-4D97-AF65-F5344CB8AC3E}">
        <p14:creationId xmlns:p14="http://schemas.microsoft.com/office/powerpoint/2010/main" val="2162543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67000" y="0"/>
            <a:ext cx="5715000" cy="1143000"/>
          </a:xfrm>
        </p:spPr>
        <p:txBody>
          <a:bodyPr/>
          <a:lstStyle/>
          <a:p>
            <a:r>
              <a:rPr lang="en-US" b="1" dirty="0" smtClean="0"/>
              <a:t>Ralph Waldo Emerson</a:t>
            </a:r>
            <a:endParaRPr lang="en-US" b="1" dirty="0"/>
          </a:p>
        </p:txBody>
      </p:sp>
      <p:sp>
        <p:nvSpPr>
          <p:cNvPr id="5" name="Content Placeholder 4"/>
          <p:cNvSpPr>
            <a:spLocks noGrp="1"/>
          </p:cNvSpPr>
          <p:nvPr>
            <p:ph idx="1"/>
          </p:nvPr>
        </p:nvSpPr>
        <p:spPr>
          <a:xfrm>
            <a:off x="1828800" y="914400"/>
            <a:ext cx="7162800" cy="5791200"/>
          </a:xfrm>
        </p:spPr>
        <p:txBody>
          <a:bodyPr>
            <a:normAutofit fontScale="85000" lnSpcReduction="20000"/>
          </a:bodyPr>
          <a:lstStyle/>
          <a:p>
            <a:pPr marL="0" indent="0" algn="ctr">
              <a:buNone/>
            </a:pPr>
            <a:r>
              <a:rPr lang="en-US" b="1" dirty="0" smtClean="0"/>
              <a:t>1803-1882</a:t>
            </a:r>
          </a:p>
          <a:p>
            <a:r>
              <a:rPr lang="en-US" b="1" dirty="0"/>
              <a:t>In the 1830s Emerson gave lectures that he afterward published in essay </a:t>
            </a:r>
            <a:r>
              <a:rPr lang="en-US" b="1" dirty="0" smtClean="0"/>
              <a:t>form</a:t>
            </a:r>
            <a:r>
              <a:rPr lang="en-US" b="1" dirty="0"/>
              <a:t> </a:t>
            </a:r>
            <a:r>
              <a:rPr lang="en-US" b="1" dirty="0" smtClean="0"/>
              <a:t>and became known as the central figure of his literary and philosophical group, now known as the American Transcendentalists. </a:t>
            </a:r>
          </a:p>
          <a:p>
            <a:r>
              <a:rPr lang="en-US" b="1" dirty="0" smtClean="0"/>
              <a:t>These writers shared a key belief that each individual could transcend, or move beyond, the physical world of the senses into deeper spiritual experience through free will and intuition. </a:t>
            </a:r>
          </a:p>
          <a:p>
            <a:r>
              <a:rPr lang="en-US" b="1" dirty="0"/>
              <a:t>H</a:t>
            </a:r>
            <a:r>
              <a:rPr lang="en-US" b="1" dirty="0" smtClean="0"/>
              <a:t>e published two volumes of essays in 1841 and 1844. Some of the essays, including “Self-Reliance,” “Friendship” and “Experience,” number among his best-known works.</a:t>
            </a:r>
          </a:p>
        </p:txBody>
      </p:sp>
    </p:spTree>
    <p:extLst>
      <p:ext uri="{BB962C8B-B14F-4D97-AF65-F5344CB8AC3E}">
        <p14:creationId xmlns:p14="http://schemas.microsoft.com/office/powerpoint/2010/main" val="516081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0" y="0"/>
            <a:ext cx="5715000" cy="1143000"/>
          </a:xfrm>
        </p:spPr>
        <p:txBody>
          <a:bodyPr/>
          <a:lstStyle/>
          <a:p>
            <a:r>
              <a:rPr lang="en-US" b="1" dirty="0" smtClean="0"/>
              <a:t>Self-Reliance</a:t>
            </a:r>
            <a:endParaRPr lang="en-US" b="1" dirty="0"/>
          </a:p>
        </p:txBody>
      </p:sp>
      <p:sp>
        <p:nvSpPr>
          <p:cNvPr id="5" name="Content Placeholder 4"/>
          <p:cNvSpPr>
            <a:spLocks noGrp="1"/>
          </p:cNvSpPr>
          <p:nvPr>
            <p:ph idx="1"/>
          </p:nvPr>
        </p:nvSpPr>
        <p:spPr>
          <a:xfrm>
            <a:off x="1828800" y="914400"/>
            <a:ext cx="7162800" cy="5791200"/>
          </a:xfrm>
        </p:spPr>
        <p:txBody>
          <a:bodyPr>
            <a:normAutofit/>
          </a:bodyPr>
          <a:lstStyle/>
          <a:p>
            <a:r>
              <a:rPr lang="en-US" sz="3600" b="1" dirty="0" smtClean="0"/>
              <a:t>Today we are going to read Emerson’s essay titled “Self Reliance” and then discuss his ideas.</a:t>
            </a:r>
          </a:p>
          <a:p>
            <a:pPr marL="0" indent="0">
              <a:buNone/>
            </a:pPr>
            <a:endParaRPr lang="en-US" sz="3600" b="1" dirty="0" smtClean="0"/>
          </a:p>
          <a:p>
            <a:r>
              <a:rPr lang="en-US" sz="3600" b="1" dirty="0" smtClean="0"/>
              <a:t>If you get confused at any point  remember the basic beliefs of the all the Transcendentalists</a:t>
            </a:r>
          </a:p>
          <a:p>
            <a:endParaRPr lang="en-US" b="1" dirty="0"/>
          </a:p>
        </p:txBody>
      </p:sp>
    </p:spTree>
    <p:extLst>
      <p:ext uri="{BB962C8B-B14F-4D97-AF65-F5344CB8AC3E}">
        <p14:creationId xmlns:p14="http://schemas.microsoft.com/office/powerpoint/2010/main" val="4173259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33600" y="0"/>
            <a:ext cx="5715000" cy="1143000"/>
          </a:xfrm>
        </p:spPr>
        <p:txBody>
          <a:bodyPr/>
          <a:lstStyle/>
          <a:p>
            <a:r>
              <a:rPr lang="en-US" b="1" dirty="0" smtClean="0"/>
              <a:t>Transcendentalism</a:t>
            </a:r>
            <a:endParaRPr lang="en-US" b="1" dirty="0"/>
          </a:p>
        </p:txBody>
      </p:sp>
      <p:sp>
        <p:nvSpPr>
          <p:cNvPr id="5" name="Content Placeholder 4"/>
          <p:cNvSpPr>
            <a:spLocks noGrp="1"/>
          </p:cNvSpPr>
          <p:nvPr>
            <p:ph idx="1"/>
          </p:nvPr>
        </p:nvSpPr>
        <p:spPr>
          <a:xfrm>
            <a:off x="1828800" y="914400"/>
            <a:ext cx="7162800" cy="5791200"/>
          </a:xfrm>
        </p:spPr>
        <p:txBody>
          <a:bodyPr>
            <a:normAutofit fontScale="77500" lnSpcReduction="20000"/>
          </a:bodyPr>
          <a:lstStyle/>
          <a:p>
            <a:r>
              <a:rPr lang="en-US" sz="3600" b="1" dirty="0" smtClean="0"/>
              <a:t>Celebration of self, the individual – Be a nonconformist</a:t>
            </a:r>
          </a:p>
          <a:p>
            <a:r>
              <a:rPr lang="en-US" sz="3600" b="1" dirty="0" smtClean="0"/>
              <a:t>Celebration of what makes us uniquely American</a:t>
            </a:r>
          </a:p>
          <a:p>
            <a:r>
              <a:rPr lang="en-US" sz="3600" b="1" dirty="0" smtClean="0"/>
              <a:t>Glorifies Nature</a:t>
            </a:r>
          </a:p>
          <a:p>
            <a:r>
              <a:rPr lang="en-US" sz="3600" b="1" dirty="0" smtClean="0"/>
              <a:t>Transcendence – leave the physical body and become one with the universe – for knowledge, for self exploration, for inner peace</a:t>
            </a:r>
          </a:p>
          <a:p>
            <a:r>
              <a:rPr lang="en-US" sz="3600" b="1" dirty="0" smtClean="0"/>
              <a:t>Self- Reliance</a:t>
            </a:r>
          </a:p>
          <a:p>
            <a:r>
              <a:rPr lang="en-US" sz="3600" b="1" dirty="0" smtClean="0"/>
              <a:t>Confidence in your self</a:t>
            </a:r>
          </a:p>
          <a:p>
            <a:r>
              <a:rPr lang="en-US" sz="3600" b="1" dirty="0" smtClean="0"/>
              <a:t>Free Thought – speak your mind, express your ideas regardless of others opinions</a:t>
            </a:r>
            <a:endParaRPr lang="en-US" b="1" dirty="0"/>
          </a:p>
        </p:txBody>
      </p:sp>
    </p:spTree>
    <p:extLst>
      <p:ext uri="{BB962C8B-B14F-4D97-AF65-F5344CB8AC3E}">
        <p14:creationId xmlns:p14="http://schemas.microsoft.com/office/powerpoint/2010/main" val="265354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8400" y="0"/>
            <a:ext cx="5715000" cy="1143000"/>
          </a:xfrm>
        </p:spPr>
        <p:txBody>
          <a:bodyPr>
            <a:normAutofit/>
          </a:bodyPr>
          <a:lstStyle/>
          <a:p>
            <a:r>
              <a:rPr lang="en-US" b="1" dirty="0" smtClean="0"/>
              <a:t>Class Reading</a:t>
            </a:r>
            <a:endParaRPr lang="en-US" b="1" dirty="0"/>
          </a:p>
        </p:txBody>
      </p:sp>
      <p:sp>
        <p:nvSpPr>
          <p:cNvPr id="5" name="Content Placeholder 4"/>
          <p:cNvSpPr>
            <a:spLocks noGrp="1"/>
          </p:cNvSpPr>
          <p:nvPr>
            <p:ph idx="1"/>
          </p:nvPr>
        </p:nvSpPr>
        <p:spPr>
          <a:xfrm>
            <a:off x="1828800" y="914400"/>
            <a:ext cx="7162800" cy="5791200"/>
          </a:xfrm>
        </p:spPr>
        <p:txBody>
          <a:bodyPr>
            <a:normAutofit/>
          </a:bodyPr>
          <a:lstStyle/>
          <a:p>
            <a:r>
              <a:rPr lang="en-US" sz="4400" b="1" dirty="0" smtClean="0"/>
              <a:t>As we read/listen to the reading of Emerson’s essay, highlight or underline anything you see in the text that you think reflects the beliefs of the American Transcendentalists.</a:t>
            </a:r>
          </a:p>
          <a:p>
            <a:endParaRPr lang="en-US" sz="4400" b="1" dirty="0" smtClean="0"/>
          </a:p>
        </p:txBody>
      </p:sp>
    </p:spTree>
    <p:extLst>
      <p:ext uri="{BB962C8B-B14F-4D97-AF65-F5344CB8AC3E}">
        <p14:creationId xmlns:p14="http://schemas.microsoft.com/office/powerpoint/2010/main" val="4123357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33600" y="0"/>
            <a:ext cx="5715000" cy="1143000"/>
          </a:xfrm>
        </p:spPr>
        <p:txBody>
          <a:bodyPr>
            <a:normAutofit fontScale="90000"/>
          </a:bodyPr>
          <a:lstStyle/>
          <a:p>
            <a:r>
              <a:rPr lang="en-US" b="1" dirty="0" smtClean="0"/>
              <a:t>Self-Reliance – Discussion</a:t>
            </a:r>
            <a:endParaRPr lang="en-US" b="1" dirty="0"/>
          </a:p>
        </p:txBody>
      </p:sp>
      <p:sp>
        <p:nvSpPr>
          <p:cNvPr id="5" name="Content Placeholder 4"/>
          <p:cNvSpPr>
            <a:spLocks noGrp="1"/>
          </p:cNvSpPr>
          <p:nvPr>
            <p:ph idx="1"/>
          </p:nvPr>
        </p:nvSpPr>
        <p:spPr>
          <a:xfrm>
            <a:off x="1828800" y="914400"/>
            <a:ext cx="7162800" cy="5791200"/>
          </a:xfrm>
        </p:spPr>
        <p:txBody>
          <a:bodyPr>
            <a:normAutofit fontScale="92500" lnSpcReduction="10000"/>
          </a:bodyPr>
          <a:lstStyle/>
          <a:p>
            <a:pPr marL="742950" indent="-742950">
              <a:buFont typeface="+mj-lt"/>
              <a:buAutoNum type="arabicPeriod"/>
            </a:pPr>
            <a:r>
              <a:rPr lang="en-US" sz="3600" b="1" dirty="0" smtClean="0"/>
              <a:t>What does Emerson mean when he writes “envy is ignorance… imitation is suicide”</a:t>
            </a:r>
          </a:p>
          <a:p>
            <a:pPr marL="742950" indent="-742950">
              <a:buFont typeface="+mj-lt"/>
              <a:buAutoNum type="arabicPeriod"/>
            </a:pPr>
            <a:r>
              <a:rPr lang="en-US" sz="3600" b="1" dirty="0" smtClean="0"/>
              <a:t>Why, according to Emerson should people trust themselves?</a:t>
            </a:r>
          </a:p>
          <a:p>
            <a:pPr marL="742950" indent="-742950">
              <a:buFont typeface="+mj-lt"/>
              <a:buAutoNum type="arabicPeriod"/>
            </a:pPr>
            <a:r>
              <a:rPr lang="en-US" sz="3600" b="1" dirty="0" smtClean="0"/>
              <a:t>How does Emerson describe society?</a:t>
            </a:r>
          </a:p>
          <a:p>
            <a:pPr marL="742950" indent="-742950">
              <a:buFont typeface="+mj-lt"/>
              <a:buAutoNum type="arabicPeriod"/>
            </a:pPr>
            <a:r>
              <a:rPr lang="en-US" sz="3600" b="1" dirty="0" smtClean="0"/>
              <a:t>How does Emerson feel about conformity?</a:t>
            </a:r>
          </a:p>
          <a:p>
            <a:pPr marL="742950" indent="-742950">
              <a:buFont typeface="+mj-lt"/>
              <a:buAutoNum type="arabicPeriod"/>
            </a:pPr>
            <a:r>
              <a:rPr lang="en-US" sz="3600" b="1" dirty="0" smtClean="0"/>
              <a:t>What is Emerson’s comment about consistency?</a:t>
            </a:r>
          </a:p>
        </p:txBody>
      </p:sp>
    </p:spTree>
    <p:extLst>
      <p:ext uri="{BB962C8B-B14F-4D97-AF65-F5344CB8AC3E}">
        <p14:creationId xmlns:p14="http://schemas.microsoft.com/office/powerpoint/2010/main" val="19827716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8400" y="0"/>
            <a:ext cx="5715000" cy="1143000"/>
          </a:xfrm>
        </p:spPr>
        <p:txBody>
          <a:bodyPr>
            <a:normAutofit/>
          </a:bodyPr>
          <a:lstStyle/>
          <a:p>
            <a:r>
              <a:rPr lang="en-US" b="1" dirty="0" smtClean="0"/>
              <a:t>Classwork/Homework</a:t>
            </a:r>
            <a:endParaRPr lang="en-US" b="1" dirty="0"/>
          </a:p>
        </p:txBody>
      </p:sp>
      <p:sp>
        <p:nvSpPr>
          <p:cNvPr id="5" name="Content Placeholder 4"/>
          <p:cNvSpPr>
            <a:spLocks noGrp="1"/>
          </p:cNvSpPr>
          <p:nvPr>
            <p:ph idx="1"/>
          </p:nvPr>
        </p:nvSpPr>
        <p:spPr>
          <a:xfrm>
            <a:off x="1828800" y="914400"/>
            <a:ext cx="7162800" cy="5791200"/>
          </a:xfrm>
        </p:spPr>
        <p:txBody>
          <a:bodyPr>
            <a:normAutofit/>
          </a:bodyPr>
          <a:lstStyle/>
          <a:p>
            <a:pPr marL="0" indent="0" algn="ctr">
              <a:buNone/>
            </a:pPr>
            <a:r>
              <a:rPr lang="en-US" sz="4400" b="1" dirty="0" smtClean="0"/>
              <a:t>Complete pages 77-80 in your Interactive Reader. </a:t>
            </a:r>
          </a:p>
          <a:p>
            <a:r>
              <a:rPr lang="en-US" b="1" dirty="0" smtClean="0"/>
              <a:t>All questions, the chart on 79, and the work on 80.</a:t>
            </a:r>
          </a:p>
          <a:p>
            <a:r>
              <a:rPr lang="en-US" b="1" dirty="0" smtClean="0"/>
              <a:t>On questions that ask you to underline or circle, draw a line to the question.</a:t>
            </a:r>
          </a:p>
          <a:p>
            <a:r>
              <a:rPr lang="en-US" b="1" dirty="0" smtClean="0"/>
              <a:t>On questions that ask for a written response, WRITE SOMETHING!</a:t>
            </a:r>
          </a:p>
          <a:p>
            <a:pPr marL="0" indent="0" algn="ctr">
              <a:buNone/>
            </a:pPr>
            <a:endParaRPr lang="en-US" sz="1400" b="1" dirty="0"/>
          </a:p>
          <a:p>
            <a:pPr marL="0" indent="0" algn="ctr">
              <a:buNone/>
            </a:pPr>
            <a:r>
              <a:rPr lang="en-US" sz="4400" b="1" dirty="0" smtClean="0"/>
              <a:t>Due Tomorrow!</a:t>
            </a:r>
          </a:p>
        </p:txBody>
      </p:sp>
    </p:spTree>
    <p:extLst>
      <p:ext uri="{BB962C8B-B14F-4D97-AF65-F5344CB8AC3E}">
        <p14:creationId xmlns:p14="http://schemas.microsoft.com/office/powerpoint/2010/main" val="20717172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1037</TotalTime>
  <Words>1004</Words>
  <Application>Microsoft Office PowerPoint</Application>
  <PresentationFormat>On-screen Show (4:3)</PresentationFormat>
  <Paragraphs>86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Start-Up – Partner Talk</vt:lpstr>
      <vt:lpstr>Start-Up – Writing</vt:lpstr>
      <vt:lpstr>Today’s Objective</vt:lpstr>
      <vt:lpstr>Ralph Waldo Emerson</vt:lpstr>
      <vt:lpstr>Self-Reliance</vt:lpstr>
      <vt:lpstr>Transcendentalism</vt:lpstr>
      <vt:lpstr>Class Reading</vt:lpstr>
      <vt:lpstr>Self-Reliance – Discussion</vt:lpstr>
      <vt:lpstr>Classwork/Homework</vt:lpstr>
      <vt:lpstr>Exit Ticket</vt:lpstr>
      <vt:lpstr>Start-Up – Class Discussion</vt:lpstr>
      <vt:lpstr>Start-Up - Writing</vt:lpstr>
      <vt:lpstr>Today’s Objective</vt:lpstr>
      <vt:lpstr>Self-Reliance – The Poem</vt:lpstr>
      <vt:lpstr>Reading</vt:lpstr>
      <vt:lpstr>Group Reading</vt:lpstr>
      <vt:lpstr>Group Discussion</vt:lpstr>
      <vt:lpstr>Independent Work</vt:lpstr>
      <vt:lpstr>Independent Work</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Start-Up – Partner Talk</dc:title>
  <dc:creator>JAMES MCELROY</dc:creator>
  <cp:lastModifiedBy>JAMES MCELROY</cp:lastModifiedBy>
  <cp:revision>16</cp:revision>
  <dcterms:created xsi:type="dcterms:W3CDTF">2014-11-05T22:01:44Z</dcterms:created>
  <dcterms:modified xsi:type="dcterms:W3CDTF">2014-11-06T15:19:20Z</dcterms:modified>
</cp:coreProperties>
</file>