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2" r:id="rId6"/>
    <p:sldId id="260" r:id="rId7"/>
    <p:sldId id="261"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B5B59A-0337-4482-BAB3-5E480CEFC935}"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297566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5B59A-0337-4482-BAB3-5E480CEFC935}"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800210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5B59A-0337-4482-BAB3-5E480CEFC935}"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133807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5B59A-0337-4482-BAB3-5E480CEFC935}"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225675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B59A-0337-4482-BAB3-5E480CEFC935}"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1549971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B5B59A-0337-4482-BAB3-5E480CEFC935}"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1465656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B5B59A-0337-4482-BAB3-5E480CEFC935}" type="datetimeFigureOut">
              <a:rPr lang="en-US" smtClean="0"/>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274545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B5B59A-0337-4482-BAB3-5E480CEFC935}" type="datetimeFigureOut">
              <a:rPr lang="en-US" smtClean="0"/>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3693192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5B59A-0337-4482-BAB3-5E480CEFC935}" type="datetimeFigureOut">
              <a:rPr lang="en-US" smtClean="0"/>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278834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5B59A-0337-4482-BAB3-5E480CEFC935}"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132945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5B59A-0337-4482-BAB3-5E480CEFC935}"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8F1B6-5D64-4765-80D0-E2FD07491751}" type="slidenum">
              <a:rPr lang="en-US" smtClean="0"/>
              <a:t>‹#›</a:t>
            </a:fld>
            <a:endParaRPr lang="en-US"/>
          </a:p>
        </p:txBody>
      </p:sp>
    </p:spTree>
    <p:extLst>
      <p:ext uri="{BB962C8B-B14F-4D97-AF65-F5344CB8AC3E}">
        <p14:creationId xmlns:p14="http://schemas.microsoft.com/office/powerpoint/2010/main" val="227298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5B59A-0337-4482-BAB3-5E480CEFC935}" type="datetimeFigureOut">
              <a:rPr lang="en-US" smtClean="0"/>
              <a:t>9/10/2015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8F1B6-5D64-4765-80D0-E2FD07491751}" type="slidenum">
              <a:rPr lang="en-US" smtClean="0"/>
              <a:t>‹#›</a:t>
            </a:fld>
            <a:endParaRPr lang="en-US"/>
          </a:p>
        </p:txBody>
      </p:sp>
    </p:spTree>
    <p:extLst>
      <p:ext uri="{BB962C8B-B14F-4D97-AF65-F5344CB8AC3E}">
        <p14:creationId xmlns:p14="http://schemas.microsoft.com/office/powerpoint/2010/main" val="815518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143000"/>
            <a:ext cx="8229600" cy="5410200"/>
          </a:xfrm>
        </p:spPr>
        <p:txBody>
          <a:bodyPr>
            <a:normAutofit lnSpcReduction="10000"/>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Who is your favorite character from a story you have read? Describe them </a:t>
            </a:r>
          </a:p>
          <a:p>
            <a:pPr marL="0" indent="0" algn="ctr">
              <a:buNone/>
            </a:pPr>
            <a:r>
              <a:rPr lang="en-US" sz="3600" b="1" dirty="0" smtClean="0"/>
              <a:t>(their personality, not their appearance).</a:t>
            </a:r>
          </a:p>
          <a:p>
            <a:pPr marL="0" indent="0" algn="ctr">
              <a:buNone/>
            </a:pPr>
            <a:r>
              <a:rPr lang="en-US" sz="3600" b="1" dirty="0" smtClean="0"/>
              <a:t>What was it about that character that made you like them?</a:t>
            </a:r>
          </a:p>
          <a:p>
            <a:pPr marL="0" indent="0" algn="ctr">
              <a:buNone/>
            </a:pPr>
            <a:endParaRPr lang="en-US" sz="3600" b="1" dirty="0"/>
          </a:p>
          <a:p>
            <a:pPr marL="0" indent="0" algn="ctr">
              <a:buNone/>
            </a:pPr>
            <a:r>
              <a:rPr lang="en-US" sz="3600" b="1" dirty="0" smtClean="0"/>
              <a:t>BE PREPARED TO SHARE</a:t>
            </a:r>
            <a:endParaRPr lang="en-US" sz="3600" b="1" dirty="0"/>
          </a:p>
        </p:txBody>
      </p:sp>
      <p:sp>
        <p:nvSpPr>
          <p:cNvPr id="6" name="TextBox 5"/>
          <p:cNvSpPr txBox="1"/>
          <p:nvPr/>
        </p:nvSpPr>
        <p:spPr>
          <a:xfrm>
            <a:off x="7239000" y="533400"/>
            <a:ext cx="1143000" cy="369332"/>
          </a:xfrm>
          <a:prstGeom prst="rect">
            <a:avLst/>
          </a:prstGeom>
          <a:noFill/>
        </p:spPr>
        <p:txBody>
          <a:bodyPr wrap="square" rtlCol="0">
            <a:spAutoFit/>
          </a:bodyPr>
          <a:lstStyle/>
          <a:p>
            <a:pPr algn="ctr"/>
            <a:r>
              <a:rPr lang="en-US" b="1" dirty="0" smtClean="0"/>
              <a:t>9/11/15</a:t>
            </a:r>
            <a:endParaRPr lang="en-US" b="1" dirty="0"/>
          </a:p>
        </p:txBody>
      </p:sp>
    </p:spTree>
    <p:extLst>
      <p:ext uri="{BB962C8B-B14F-4D97-AF65-F5344CB8AC3E}">
        <p14:creationId xmlns:p14="http://schemas.microsoft.com/office/powerpoint/2010/main" val="3126383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838200"/>
            <a:ext cx="8229600" cy="5791200"/>
          </a:xfrm>
        </p:spPr>
        <p:txBody>
          <a:bodyPr/>
          <a:lstStyle/>
          <a:p>
            <a:pPr marL="0" indent="0" algn="ctr">
              <a:buNone/>
            </a:pPr>
            <a:r>
              <a:rPr lang="en-US" b="1" dirty="0" smtClean="0"/>
              <a:t>In your charts, copy and answer the question:</a:t>
            </a:r>
          </a:p>
          <a:p>
            <a:pPr marL="0" indent="0" algn="ctr">
              <a:buNone/>
            </a:pPr>
            <a:endParaRPr lang="en-US" b="1" dirty="0"/>
          </a:p>
          <a:p>
            <a:pPr marL="0" indent="0" algn="ctr">
              <a:buNone/>
            </a:pPr>
            <a:r>
              <a:rPr lang="en-US" b="1" dirty="0" smtClean="0"/>
              <a:t>Think about the character you said was your favorite from a story.</a:t>
            </a:r>
          </a:p>
          <a:p>
            <a:pPr marL="0" indent="0" algn="ctr">
              <a:buNone/>
            </a:pPr>
            <a:endParaRPr lang="en-US" b="1" dirty="0"/>
          </a:p>
          <a:p>
            <a:pPr marL="0" indent="0" algn="ctr">
              <a:buNone/>
            </a:pPr>
            <a:r>
              <a:rPr lang="en-US" b="1" dirty="0" smtClean="0"/>
              <a:t>Would you describe that character as flat or round? Why? How did the writer in the story reveal the character: directly or indirectly?</a:t>
            </a:r>
            <a:endParaRPr lang="en-US" b="1" dirty="0"/>
          </a:p>
        </p:txBody>
      </p:sp>
    </p:spTree>
    <p:extLst>
      <p:ext uri="{BB962C8B-B14F-4D97-AF65-F5344CB8AC3E}">
        <p14:creationId xmlns:p14="http://schemas.microsoft.com/office/powerpoint/2010/main" val="458780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143000"/>
            <a:ext cx="8229600" cy="5410200"/>
          </a:xfrm>
        </p:spPr>
        <p:txBody>
          <a:bodyPr>
            <a:normAutofit/>
          </a:bodyPr>
          <a:lstStyle/>
          <a:p>
            <a:pPr marL="0" indent="0" algn="ctr">
              <a:buNone/>
            </a:pPr>
            <a:r>
              <a:rPr lang="en-US" sz="2800" b="1" dirty="0" smtClean="0"/>
              <a:t>Now, in your chart, copy and answer the question:</a:t>
            </a:r>
          </a:p>
          <a:p>
            <a:pPr marL="0" indent="0" algn="ctr">
              <a:buNone/>
            </a:pPr>
            <a:endParaRPr lang="en-US" sz="2800" b="1" dirty="0"/>
          </a:p>
          <a:p>
            <a:pPr marL="0" indent="0" algn="ctr">
              <a:buNone/>
            </a:pPr>
            <a:r>
              <a:rPr lang="en-US" sz="3600" b="1" dirty="0" smtClean="0"/>
              <a:t>Who did your partner say was their favorite character from a story they read? How did they describe them? What was it about that character that made your partner like them?</a:t>
            </a:r>
          </a:p>
          <a:p>
            <a:pPr marL="0" indent="0" algn="ctr">
              <a:buNone/>
            </a:pPr>
            <a:endParaRPr lang="en-US" sz="3600" b="1" dirty="0"/>
          </a:p>
        </p:txBody>
      </p:sp>
    </p:spTree>
    <p:extLst>
      <p:ext uri="{BB962C8B-B14F-4D97-AF65-F5344CB8AC3E}">
        <p14:creationId xmlns:p14="http://schemas.microsoft.com/office/powerpoint/2010/main" val="822074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fontScale="92500"/>
          </a:bodyPr>
          <a:lstStyle/>
          <a:p>
            <a:pPr marL="0" indent="0" algn="ctr">
              <a:buNone/>
            </a:pPr>
            <a:r>
              <a:rPr lang="en-US" b="1" dirty="0" smtClean="0"/>
              <a:t>By the end of the lesson, students will be able to define and give examples of literary terms specific to characters and characterization. They will begin to understand and be able to relate, in conversation and in writing, the differences between types of characters and character traits.</a:t>
            </a:r>
          </a:p>
          <a:p>
            <a:pPr marL="0" indent="0" algn="ctr">
              <a:buNone/>
            </a:pPr>
            <a:endParaRPr lang="en-US" b="1" dirty="0" smtClean="0"/>
          </a:p>
          <a:p>
            <a:pPr marL="0" indent="0" algn="ctr">
              <a:buNone/>
            </a:pPr>
            <a:r>
              <a:rPr lang="en-US" b="1" dirty="0" smtClean="0"/>
              <a:t>CCSS.ELA-LITERACY.CCRA.R.10</a:t>
            </a:r>
          </a:p>
          <a:p>
            <a:pPr marL="0" indent="0" algn="ctr">
              <a:buNone/>
            </a:pPr>
            <a:r>
              <a:rPr lang="en-US" b="1" dirty="0" smtClean="0"/>
              <a:t>CCSS.ELA-LITERACY.RL.10.5</a:t>
            </a:r>
          </a:p>
          <a:p>
            <a:pPr marL="0" indent="0" algn="ctr">
              <a:buNone/>
            </a:pPr>
            <a:endParaRPr lang="en-US" b="1" dirty="0"/>
          </a:p>
        </p:txBody>
      </p:sp>
    </p:spTree>
    <p:extLst>
      <p:ext uri="{BB962C8B-B14F-4D97-AF65-F5344CB8AC3E}">
        <p14:creationId xmlns:p14="http://schemas.microsoft.com/office/powerpoint/2010/main" val="1483535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86691"/>
          </a:xfrm>
        </p:spPr>
        <p:txBody>
          <a:bodyPr/>
          <a:lstStyle/>
          <a:p>
            <a:r>
              <a:rPr lang="en-US" b="1" dirty="0" smtClean="0"/>
              <a:t>Academic Vocabulary</a:t>
            </a:r>
            <a:endParaRPr lang="en-US" b="1" dirty="0"/>
          </a:p>
        </p:txBody>
      </p:sp>
      <p:sp>
        <p:nvSpPr>
          <p:cNvPr id="3" name="Content Placeholder 2"/>
          <p:cNvSpPr>
            <a:spLocks noGrp="1"/>
          </p:cNvSpPr>
          <p:nvPr>
            <p:ph idx="1"/>
          </p:nvPr>
        </p:nvSpPr>
        <p:spPr>
          <a:xfrm>
            <a:off x="457200" y="914400"/>
            <a:ext cx="8229600" cy="5562600"/>
          </a:xfrm>
        </p:spPr>
        <p:txBody>
          <a:bodyPr/>
          <a:lstStyle/>
          <a:p>
            <a:pPr marL="0" indent="0" algn="ctr">
              <a:buNone/>
            </a:pPr>
            <a:r>
              <a:rPr lang="en-US" b="1" u="sng" dirty="0" smtClean="0"/>
              <a:t>Elements of Characterization</a:t>
            </a:r>
          </a:p>
          <a:p>
            <a:pPr marL="0" indent="0" algn="ctr">
              <a:buNone/>
            </a:pPr>
            <a:endParaRPr lang="en-US" sz="1200" b="1" u="sng" dirty="0"/>
          </a:p>
          <a:p>
            <a:r>
              <a:rPr lang="en-US" b="1" dirty="0" smtClean="0"/>
              <a:t>Today you will be introduced to some new vocabulary words that all have to do with characters in stories.</a:t>
            </a:r>
          </a:p>
          <a:p>
            <a:r>
              <a:rPr lang="en-US" b="1" dirty="0" smtClean="0"/>
              <a:t>These new terms will be added to a new ACADEMIC VOCABULARY CHART. </a:t>
            </a:r>
          </a:p>
          <a:p>
            <a:r>
              <a:rPr lang="en-US" b="1" dirty="0" smtClean="0"/>
              <a:t>You will submit your new academic vocabulary charts by Monday morning at 7:00.</a:t>
            </a:r>
            <a:endParaRPr lang="en-US" b="1" dirty="0"/>
          </a:p>
        </p:txBody>
      </p:sp>
    </p:spTree>
    <p:extLst>
      <p:ext uri="{BB962C8B-B14F-4D97-AF65-F5344CB8AC3E}">
        <p14:creationId xmlns:p14="http://schemas.microsoft.com/office/powerpoint/2010/main" val="132424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86691"/>
          </a:xfrm>
        </p:spPr>
        <p:txBody>
          <a:bodyPr/>
          <a:lstStyle/>
          <a:p>
            <a:r>
              <a:rPr lang="en-US" b="1" dirty="0" smtClean="0"/>
              <a:t>Academic Vocabulary</a:t>
            </a:r>
            <a:endParaRPr lang="en-US" b="1" dirty="0"/>
          </a:p>
        </p:txBody>
      </p:sp>
      <p:sp>
        <p:nvSpPr>
          <p:cNvPr id="3" name="Content Placeholder 2"/>
          <p:cNvSpPr>
            <a:spLocks noGrp="1"/>
          </p:cNvSpPr>
          <p:nvPr>
            <p:ph idx="1"/>
          </p:nvPr>
        </p:nvSpPr>
        <p:spPr>
          <a:xfrm>
            <a:off x="457200" y="914400"/>
            <a:ext cx="8229600" cy="5562600"/>
          </a:xfrm>
        </p:spPr>
        <p:txBody>
          <a:bodyPr/>
          <a:lstStyle/>
          <a:p>
            <a:pPr marL="0" indent="0" algn="ctr">
              <a:buNone/>
            </a:pPr>
            <a:r>
              <a:rPr lang="en-US" b="1" u="sng" dirty="0" smtClean="0"/>
              <a:t>Elements of Characterization</a:t>
            </a:r>
          </a:p>
          <a:p>
            <a:pPr marL="0" indent="0" algn="ctr">
              <a:buNone/>
            </a:pPr>
            <a:endParaRPr lang="en-US" b="1" u="sng" dirty="0"/>
          </a:p>
          <a:p>
            <a:pPr marL="0" indent="0" algn="ctr">
              <a:buNone/>
            </a:pPr>
            <a:r>
              <a:rPr lang="en-US" sz="4000" b="1" dirty="0" smtClean="0"/>
              <a:t>I will be providing you with the definitions, but YOU must work together with your group to come up with examples and rationales for each term.</a:t>
            </a:r>
          </a:p>
          <a:p>
            <a:endParaRPr lang="en-US" b="1" dirty="0"/>
          </a:p>
        </p:txBody>
      </p:sp>
    </p:spTree>
    <p:extLst>
      <p:ext uri="{BB962C8B-B14F-4D97-AF65-F5344CB8AC3E}">
        <p14:creationId xmlns:p14="http://schemas.microsoft.com/office/powerpoint/2010/main" val="355781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Elements of Characterization</a:t>
            </a:r>
            <a:endParaRPr lang="en-US" b="1" dirty="0"/>
          </a:p>
        </p:txBody>
      </p:sp>
      <p:sp>
        <p:nvSpPr>
          <p:cNvPr id="3" name="Content Placeholder 2"/>
          <p:cNvSpPr>
            <a:spLocks noGrp="1"/>
          </p:cNvSpPr>
          <p:nvPr>
            <p:ph idx="1"/>
          </p:nvPr>
        </p:nvSpPr>
        <p:spPr>
          <a:xfrm>
            <a:off x="457200" y="762000"/>
            <a:ext cx="8229600" cy="5715000"/>
          </a:xfrm>
        </p:spPr>
        <p:txBody>
          <a:bodyPr>
            <a:normAutofit fontScale="92500" lnSpcReduction="10000"/>
          </a:bodyPr>
          <a:lstStyle/>
          <a:p>
            <a:r>
              <a:rPr lang="en-US" b="1" dirty="0" smtClean="0"/>
              <a:t>Character Traits – the special qualities of a character, such as his or her behaviors, habits, likes, and dislikes</a:t>
            </a:r>
          </a:p>
          <a:p>
            <a:pPr lvl="1"/>
            <a:r>
              <a:rPr lang="en-US" b="1" dirty="0" smtClean="0"/>
              <a:t>Example: </a:t>
            </a:r>
            <a:r>
              <a:rPr lang="en-US" b="1" dirty="0" err="1" smtClean="0"/>
              <a:t>Katniss</a:t>
            </a:r>
            <a:r>
              <a:rPr lang="en-US" b="1" dirty="0" smtClean="0"/>
              <a:t> </a:t>
            </a:r>
            <a:r>
              <a:rPr lang="en-US" b="1" dirty="0" err="1" smtClean="0"/>
              <a:t>Everdeen</a:t>
            </a:r>
            <a:r>
              <a:rPr lang="en-US" b="1" dirty="0" smtClean="0"/>
              <a:t> – She is strong, brave, caring, and fair</a:t>
            </a:r>
          </a:p>
          <a:p>
            <a:r>
              <a:rPr lang="en-US" b="1" dirty="0" smtClean="0"/>
              <a:t>Characterization – The way writers reveal how and why characters think, feel, and act</a:t>
            </a:r>
          </a:p>
          <a:p>
            <a:pPr lvl="1"/>
            <a:r>
              <a:rPr lang="en-US" b="1" dirty="0" smtClean="0"/>
              <a:t>Example: We learn about </a:t>
            </a:r>
            <a:r>
              <a:rPr lang="en-US" b="1" dirty="0" err="1" smtClean="0"/>
              <a:t>Katniss</a:t>
            </a:r>
            <a:r>
              <a:rPr lang="en-US" b="1" dirty="0" smtClean="0"/>
              <a:t> from the way she speaks and acts.</a:t>
            </a:r>
          </a:p>
          <a:p>
            <a:r>
              <a:rPr lang="en-US" b="1" dirty="0" smtClean="0"/>
              <a:t>Direct Characterization – When the writer tells you very directly what the characters are like.</a:t>
            </a:r>
          </a:p>
          <a:p>
            <a:pPr lvl="1"/>
            <a:r>
              <a:rPr lang="en-US" b="1" dirty="0" smtClean="0"/>
              <a:t>Example: When Bart Simpson says, “I’m an underachiever and proud of it.”</a:t>
            </a:r>
          </a:p>
          <a:p>
            <a:pPr lvl="1"/>
            <a:endParaRPr lang="en-US" b="1" dirty="0"/>
          </a:p>
        </p:txBody>
      </p:sp>
    </p:spTree>
    <p:extLst>
      <p:ext uri="{BB962C8B-B14F-4D97-AF65-F5344CB8AC3E}">
        <p14:creationId xmlns:p14="http://schemas.microsoft.com/office/powerpoint/2010/main" val="403179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Elements of Characterization</a:t>
            </a:r>
            <a:endParaRPr lang="en-US" b="1" dirty="0"/>
          </a:p>
        </p:txBody>
      </p:sp>
      <p:sp>
        <p:nvSpPr>
          <p:cNvPr id="3" name="Content Placeholder 2"/>
          <p:cNvSpPr>
            <a:spLocks noGrp="1"/>
          </p:cNvSpPr>
          <p:nvPr>
            <p:ph idx="1"/>
          </p:nvPr>
        </p:nvSpPr>
        <p:spPr>
          <a:xfrm>
            <a:off x="457200" y="914400"/>
            <a:ext cx="8229600" cy="5715000"/>
          </a:xfrm>
        </p:spPr>
        <p:txBody>
          <a:bodyPr>
            <a:normAutofit fontScale="92500" lnSpcReduction="10000"/>
          </a:bodyPr>
          <a:lstStyle/>
          <a:p>
            <a:r>
              <a:rPr lang="en-US" b="1" dirty="0" smtClean="0"/>
              <a:t>Indirect Characterization – When the writer gives clues to what the characters are like, found in their thoughts, words, and actions.</a:t>
            </a:r>
          </a:p>
          <a:p>
            <a:pPr lvl="1"/>
            <a:r>
              <a:rPr lang="en-US" b="1" dirty="0" smtClean="0"/>
              <a:t>Example: When we learn more about </a:t>
            </a:r>
            <a:r>
              <a:rPr lang="en-US" b="1" dirty="0" err="1" smtClean="0"/>
              <a:t>Katniss</a:t>
            </a:r>
            <a:r>
              <a:rPr lang="en-US" b="1" dirty="0" smtClean="0"/>
              <a:t> from her volunteering and how she treats others in the game.</a:t>
            </a:r>
          </a:p>
          <a:p>
            <a:r>
              <a:rPr lang="en-US" b="1" dirty="0" smtClean="0"/>
              <a:t>Motivation – The reasons why a character thinks or acts a certain way</a:t>
            </a:r>
          </a:p>
          <a:p>
            <a:pPr lvl="1"/>
            <a:r>
              <a:rPr lang="en-US" b="1" dirty="0" smtClean="0"/>
              <a:t>Example: Voldemort goes after Harry for revenge and power.</a:t>
            </a:r>
          </a:p>
          <a:p>
            <a:r>
              <a:rPr lang="en-US" b="1" dirty="0" smtClean="0"/>
              <a:t>Subordinate Characters – Less important characters</a:t>
            </a:r>
          </a:p>
          <a:p>
            <a:pPr lvl="1"/>
            <a:r>
              <a:rPr lang="en-US" b="1" dirty="0" smtClean="0"/>
              <a:t>Example: Moe, </a:t>
            </a:r>
            <a:r>
              <a:rPr lang="en-US" b="1" dirty="0" err="1" smtClean="0"/>
              <a:t>Apu</a:t>
            </a:r>
            <a:r>
              <a:rPr lang="en-US" b="1" dirty="0" smtClean="0"/>
              <a:t>, </a:t>
            </a:r>
            <a:r>
              <a:rPr lang="en-US" b="1" dirty="0" err="1" smtClean="0"/>
              <a:t>Krusty</a:t>
            </a:r>
            <a:r>
              <a:rPr lang="en-US" b="1" dirty="0" smtClean="0"/>
              <a:t> the </a:t>
            </a:r>
            <a:r>
              <a:rPr lang="en-US" b="1" dirty="0" err="1" smtClean="0"/>
              <a:t>Klown</a:t>
            </a:r>
            <a:endParaRPr lang="en-US" b="1" dirty="0" smtClean="0"/>
          </a:p>
        </p:txBody>
      </p:sp>
    </p:spTree>
    <p:extLst>
      <p:ext uri="{BB962C8B-B14F-4D97-AF65-F5344CB8AC3E}">
        <p14:creationId xmlns:p14="http://schemas.microsoft.com/office/powerpoint/2010/main" val="86866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Elements of Characterization</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Flat Character – A character with only one or two key personality traits</a:t>
            </a:r>
          </a:p>
          <a:p>
            <a:pPr lvl="1"/>
            <a:r>
              <a:rPr lang="en-US" b="1" dirty="0" smtClean="0"/>
              <a:t>Barney – He is disgusting and drinks too much.</a:t>
            </a:r>
          </a:p>
          <a:p>
            <a:r>
              <a:rPr lang="en-US" b="1" dirty="0" smtClean="0"/>
              <a:t>Round Character – A character with many personality traits</a:t>
            </a:r>
          </a:p>
          <a:p>
            <a:pPr lvl="1"/>
            <a:r>
              <a:rPr lang="en-US" b="1" dirty="0" smtClean="0"/>
              <a:t>Lisa – She is smart, plays the saxophone, likes to dance, is responsible, etc.</a:t>
            </a:r>
          </a:p>
          <a:p>
            <a:r>
              <a:rPr lang="en-US" b="1" dirty="0" smtClean="0"/>
              <a:t>Stock Character – A one-sided character whom we think of as a “type.”</a:t>
            </a:r>
          </a:p>
          <a:p>
            <a:pPr lvl="1"/>
            <a:r>
              <a:rPr lang="en-US" b="1" dirty="0" smtClean="0"/>
              <a:t>Example: Chief </a:t>
            </a:r>
            <a:r>
              <a:rPr lang="en-US" b="1" dirty="0" err="1" smtClean="0"/>
              <a:t>Wiggum</a:t>
            </a:r>
            <a:r>
              <a:rPr lang="en-US" b="1" dirty="0" smtClean="0"/>
              <a:t> – The Dumb Police Officer</a:t>
            </a:r>
            <a:endParaRPr lang="en-US" b="1" dirty="0"/>
          </a:p>
        </p:txBody>
      </p:sp>
    </p:spTree>
    <p:extLst>
      <p:ext uri="{BB962C8B-B14F-4D97-AF65-F5344CB8AC3E}">
        <p14:creationId xmlns:p14="http://schemas.microsoft.com/office/powerpoint/2010/main" val="246938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Elements of Characterization</a:t>
            </a:r>
            <a:endParaRPr lang="en-US" b="1" dirty="0"/>
          </a:p>
        </p:txBody>
      </p:sp>
      <p:sp>
        <p:nvSpPr>
          <p:cNvPr id="3" name="Content Placeholder 2"/>
          <p:cNvSpPr>
            <a:spLocks noGrp="1"/>
          </p:cNvSpPr>
          <p:nvPr>
            <p:ph idx="1"/>
          </p:nvPr>
        </p:nvSpPr>
        <p:spPr>
          <a:xfrm>
            <a:off x="457200" y="914400"/>
            <a:ext cx="8229600" cy="5715000"/>
          </a:xfrm>
        </p:spPr>
        <p:txBody>
          <a:bodyPr>
            <a:normAutofit fontScale="85000" lnSpcReduction="10000"/>
          </a:bodyPr>
          <a:lstStyle/>
          <a:p>
            <a:r>
              <a:rPr lang="en-US" b="1" dirty="0" smtClean="0"/>
              <a:t>Dynamic Character - a character that changes in some way or another over the course of the story. </a:t>
            </a:r>
          </a:p>
          <a:p>
            <a:pPr lvl="1"/>
            <a:r>
              <a:rPr lang="en-US" b="1" dirty="0" smtClean="0"/>
              <a:t>Example: </a:t>
            </a:r>
            <a:r>
              <a:rPr lang="en-US" b="1" dirty="0" err="1" smtClean="0"/>
              <a:t>Katniss</a:t>
            </a:r>
            <a:r>
              <a:rPr lang="en-US" b="1" dirty="0" smtClean="0"/>
              <a:t> – She goes from being brave for her sister to being a hero and symbol of freedom</a:t>
            </a:r>
            <a:endParaRPr lang="en-US" b="1" dirty="0" smtClean="0"/>
          </a:p>
          <a:p>
            <a:r>
              <a:rPr lang="en-US" b="1" dirty="0" smtClean="0"/>
              <a:t>Static Character - stays the same over the course of the story. </a:t>
            </a:r>
          </a:p>
          <a:p>
            <a:pPr lvl="1"/>
            <a:r>
              <a:rPr lang="en-US" b="1" dirty="0" smtClean="0"/>
              <a:t>Homer – He never changes. He is always an idiot.</a:t>
            </a:r>
          </a:p>
          <a:p>
            <a:r>
              <a:rPr lang="en-US" b="1" dirty="0" smtClean="0"/>
              <a:t>Protagonist - the main character of the story</a:t>
            </a:r>
          </a:p>
          <a:p>
            <a:pPr lvl="1"/>
            <a:r>
              <a:rPr lang="en-US" b="1" dirty="0" smtClean="0"/>
              <a:t>Harry Potter – He is the hero and the center of the story</a:t>
            </a:r>
          </a:p>
          <a:p>
            <a:r>
              <a:rPr lang="en-US" b="1" dirty="0" smtClean="0"/>
              <a:t>Antagonist - The opposing character in the story who works against the Protagonist. </a:t>
            </a:r>
          </a:p>
          <a:p>
            <a:pPr lvl="1"/>
            <a:r>
              <a:rPr lang="en-US" b="1" dirty="0" smtClean="0"/>
              <a:t>Example: Voldemort – He </a:t>
            </a:r>
            <a:r>
              <a:rPr lang="en-US" b="1" dirty="0" smtClean="0"/>
              <a:t>works against Harry throughout the entire story</a:t>
            </a:r>
            <a:endParaRPr lang="en-US" b="1" dirty="0" smtClean="0"/>
          </a:p>
          <a:p>
            <a:pPr lvl="1"/>
            <a:endParaRPr lang="en-US" b="1" dirty="0" smtClean="0"/>
          </a:p>
        </p:txBody>
      </p:sp>
    </p:spTree>
    <p:extLst>
      <p:ext uri="{BB962C8B-B14F-4D97-AF65-F5344CB8AC3E}">
        <p14:creationId xmlns:p14="http://schemas.microsoft.com/office/powerpoint/2010/main" val="107107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1127</TotalTime>
  <Words>675</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Start-Up - Discussion</vt:lpstr>
      <vt:lpstr>Start-Up - Writing</vt:lpstr>
      <vt:lpstr>Today’s Objective</vt:lpstr>
      <vt:lpstr>Academic Vocabulary</vt:lpstr>
      <vt:lpstr>Academic Vocabulary</vt:lpstr>
      <vt:lpstr>Elements of Characterization</vt:lpstr>
      <vt:lpstr>Elements of Characterization</vt:lpstr>
      <vt:lpstr>Elements of Characterization</vt:lpstr>
      <vt:lpstr>Elements of Characterization</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10</cp:revision>
  <dcterms:created xsi:type="dcterms:W3CDTF">2015-09-10T21:16:48Z</dcterms:created>
  <dcterms:modified xsi:type="dcterms:W3CDTF">2015-09-11T16:04:27Z</dcterms:modified>
</cp:coreProperties>
</file>