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3" r:id="rId7"/>
    <p:sldId id="264" r:id="rId8"/>
    <p:sldId id="265" r:id="rId9"/>
    <p:sldId id="261" r:id="rId10"/>
    <p:sldId id="266" r:id="rId11"/>
    <p:sldId id="262" r:id="rId12"/>
    <p:sldId id="267" r:id="rId13"/>
    <p:sldId id="268" r:id="rId14"/>
    <p:sldId id="269" r:id="rId15"/>
    <p:sldId id="270" r:id="rId1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D95DF7-00A6-489A-A118-E98033BABD19}"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204345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95DF7-00A6-489A-A118-E98033BABD19}"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928685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95DF7-00A6-489A-A118-E98033BABD19}"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228722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95DF7-00A6-489A-A118-E98033BABD19}"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142200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D95DF7-00A6-489A-A118-E98033BABD19}"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25859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95DF7-00A6-489A-A118-E98033BABD19}"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133693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D95DF7-00A6-489A-A118-E98033BABD19}"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416287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D95DF7-00A6-489A-A118-E98033BABD19}" type="datetimeFigureOut">
              <a:rPr lang="en-US" smtClean="0"/>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263041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95DF7-00A6-489A-A118-E98033BABD19}" type="datetimeFigureOut">
              <a:rPr lang="en-US" smtClean="0"/>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87156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95DF7-00A6-489A-A118-E98033BABD19}"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54967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95DF7-00A6-489A-A118-E98033BABD19}"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9183D-AFD1-46EB-93F4-E5F20F7D65A3}" type="slidenum">
              <a:rPr lang="en-US" smtClean="0"/>
              <a:t>‹#›</a:t>
            </a:fld>
            <a:endParaRPr lang="en-US"/>
          </a:p>
        </p:txBody>
      </p:sp>
    </p:spTree>
    <p:extLst>
      <p:ext uri="{BB962C8B-B14F-4D97-AF65-F5344CB8AC3E}">
        <p14:creationId xmlns:p14="http://schemas.microsoft.com/office/powerpoint/2010/main" val="284415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9000"/>
            <a:lum/>
          </a:blip>
          <a:srcRect/>
          <a:stretch>
            <a:fillRect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95DF7-00A6-489A-A118-E98033BABD19}" type="datetimeFigureOut">
              <a:rPr lang="en-US" smtClean="0"/>
              <a:t>8/27/2015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9183D-AFD1-46EB-93F4-E5F20F7D65A3}" type="slidenum">
              <a:rPr lang="en-US" smtClean="0"/>
              <a:t>‹#›</a:t>
            </a:fld>
            <a:endParaRPr lang="en-US"/>
          </a:p>
        </p:txBody>
      </p:sp>
    </p:spTree>
    <p:extLst>
      <p:ext uri="{BB962C8B-B14F-4D97-AF65-F5344CB8AC3E}">
        <p14:creationId xmlns:p14="http://schemas.microsoft.com/office/powerpoint/2010/main" val="1203151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google.com/document/d/12lkZmEj1K_Rj2Hr9p-BdniLaCsKLghr1pbcBOQSgLg0/ed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lendspace.com/lessons/IwxOkFYfRyaOTw/elements-of-a-narrativ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lendspace.com/lessons/IwxOkFYfRyaOTw/elements-of-a-narrativ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2235"/>
            <a:ext cx="10515600" cy="937895"/>
          </a:xfrm>
        </p:spPr>
        <p:txBody>
          <a:bodyPr/>
          <a:lstStyle/>
          <a:p>
            <a:pPr algn="ctr"/>
            <a:r>
              <a:rPr lang="en-US" b="1" dirty="0" smtClean="0">
                <a:solidFill>
                  <a:schemeClr val="bg1"/>
                </a:solidFill>
              </a:rPr>
              <a:t>Start-Up - Discussion</a:t>
            </a:r>
            <a:endParaRPr lang="en-US" b="1" dirty="0">
              <a:solidFill>
                <a:schemeClr val="bg1"/>
              </a:solidFill>
            </a:endParaRPr>
          </a:p>
        </p:txBody>
      </p:sp>
      <p:sp>
        <p:nvSpPr>
          <p:cNvPr id="5" name="Content Placeholder 4"/>
          <p:cNvSpPr>
            <a:spLocks noGrp="1"/>
          </p:cNvSpPr>
          <p:nvPr>
            <p:ph idx="1"/>
          </p:nvPr>
        </p:nvSpPr>
        <p:spPr>
          <a:xfrm>
            <a:off x="838200" y="891540"/>
            <a:ext cx="10515600" cy="5820987"/>
          </a:xfrm>
        </p:spPr>
        <p:txBody>
          <a:bodyPr>
            <a:normAutofit lnSpcReduction="10000"/>
          </a:bodyPr>
          <a:lstStyle/>
          <a:p>
            <a:pPr marL="0" indent="0" algn="ctr">
              <a:buNone/>
            </a:pPr>
            <a:r>
              <a:rPr lang="en-US" b="1" dirty="0" smtClean="0">
                <a:solidFill>
                  <a:schemeClr val="bg1"/>
                </a:solidFill>
              </a:rPr>
              <a:t>With your HORIZONTAL partner, discuss the following: </a:t>
            </a:r>
          </a:p>
          <a:p>
            <a:pPr marL="0" indent="0" algn="ctr">
              <a:buNone/>
            </a:pPr>
            <a:endParaRPr lang="en-US" b="1" dirty="0">
              <a:solidFill>
                <a:schemeClr val="bg1"/>
              </a:solidFill>
            </a:endParaRPr>
          </a:p>
          <a:p>
            <a:pPr marL="0" indent="0" algn="ctr">
              <a:buNone/>
            </a:pPr>
            <a:r>
              <a:rPr lang="en-US" b="1" dirty="0" smtClean="0">
                <a:solidFill>
                  <a:schemeClr val="bg1"/>
                </a:solidFill>
              </a:rPr>
              <a:t>What are some things that a story needs to include in order to be considered a good story? Think about the stories you said were your favorites from yesterday. What are some of the things they have in them that make them good stories? Tell your partner about the story you chose for yesterday’s exit ticket.</a:t>
            </a:r>
          </a:p>
          <a:p>
            <a:pPr marL="0" indent="0" algn="ctr">
              <a:buNone/>
            </a:pPr>
            <a:endParaRPr lang="en-US" b="1" dirty="0">
              <a:solidFill>
                <a:schemeClr val="bg1"/>
              </a:solidFill>
            </a:endParaRPr>
          </a:p>
          <a:p>
            <a:pPr marL="0" indent="0" algn="ctr">
              <a:buNone/>
            </a:pPr>
            <a:r>
              <a:rPr lang="en-US" b="1" dirty="0" smtClean="0">
                <a:solidFill>
                  <a:schemeClr val="bg1"/>
                </a:solidFill>
              </a:rPr>
              <a:t>With your partner, come up with a quick list of 3 to 5 things a good story needs. </a:t>
            </a:r>
          </a:p>
          <a:p>
            <a:pPr marL="0" indent="0" algn="ctr">
              <a:buNone/>
            </a:pPr>
            <a:endParaRPr lang="en-US" b="1" dirty="0" smtClean="0">
              <a:solidFill>
                <a:schemeClr val="bg1"/>
              </a:solidFill>
            </a:endParaRPr>
          </a:p>
          <a:p>
            <a:pPr marL="0" indent="0" algn="ctr">
              <a:buNone/>
            </a:pPr>
            <a:endParaRPr lang="en-US" b="1" dirty="0">
              <a:solidFill>
                <a:schemeClr val="bg1"/>
              </a:solidFill>
            </a:endParaRPr>
          </a:p>
          <a:p>
            <a:pPr marL="0" indent="0" algn="ctr">
              <a:buNone/>
            </a:pPr>
            <a:r>
              <a:rPr lang="en-US" b="1" dirty="0" smtClean="0"/>
              <a:t>BE PREPARED TO SHARE!</a:t>
            </a:r>
            <a:endParaRPr lang="en-US" b="1" dirty="0"/>
          </a:p>
        </p:txBody>
      </p:sp>
      <p:sp>
        <p:nvSpPr>
          <p:cNvPr id="6" name="TextBox 5"/>
          <p:cNvSpPr txBox="1"/>
          <p:nvPr/>
        </p:nvSpPr>
        <p:spPr>
          <a:xfrm>
            <a:off x="10162309" y="280555"/>
            <a:ext cx="1756064" cy="369332"/>
          </a:xfrm>
          <a:prstGeom prst="rect">
            <a:avLst/>
          </a:prstGeom>
          <a:noFill/>
        </p:spPr>
        <p:txBody>
          <a:bodyPr wrap="square" rtlCol="0">
            <a:spAutoFit/>
          </a:bodyPr>
          <a:lstStyle/>
          <a:p>
            <a:pPr algn="ctr"/>
            <a:r>
              <a:rPr lang="en-US" b="1" dirty="0" smtClean="0">
                <a:solidFill>
                  <a:schemeClr val="bg1"/>
                </a:solidFill>
              </a:rPr>
              <a:t>8/27/15</a:t>
            </a:r>
            <a:endParaRPr lang="en-US" b="1" dirty="0">
              <a:solidFill>
                <a:schemeClr val="bg1"/>
              </a:solidFill>
            </a:endParaRPr>
          </a:p>
        </p:txBody>
      </p:sp>
    </p:spTree>
    <p:extLst>
      <p:ext uri="{BB962C8B-B14F-4D97-AF65-F5344CB8AC3E}">
        <p14:creationId xmlns:p14="http://schemas.microsoft.com/office/powerpoint/2010/main" val="61454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 calcmode="lin" valueType="num">
                                      <p:cBhvr additive="base">
                                        <p:cTn id="2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2352"/>
          </a:xfrm>
        </p:spPr>
        <p:txBody>
          <a:bodyPr/>
          <a:lstStyle/>
          <a:p>
            <a:pPr algn="ctr"/>
            <a:r>
              <a:rPr lang="en-US" b="1" dirty="0" smtClean="0">
                <a:solidFill>
                  <a:schemeClr val="bg1"/>
                </a:solidFill>
              </a:rPr>
              <a:t>If you can’t view the clip…</a:t>
            </a:r>
            <a:endParaRPr lang="en-US" b="1" dirty="0">
              <a:solidFill>
                <a:schemeClr val="bg1"/>
              </a:solidFill>
            </a:endParaRPr>
          </a:p>
        </p:txBody>
      </p:sp>
      <p:sp>
        <p:nvSpPr>
          <p:cNvPr id="3" name="Content Placeholder 2"/>
          <p:cNvSpPr>
            <a:spLocks noGrp="1"/>
          </p:cNvSpPr>
          <p:nvPr>
            <p:ph idx="1"/>
          </p:nvPr>
        </p:nvSpPr>
        <p:spPr>
          <a:xfrm>
            <a:off x="838200" y="1055077"/>
            <a:ext cx="10515600" cy="5533292"/>
          </a:xfrm>
        </p:spPr>
        <p:txBody>
          <a:bodyPr>
            <a:normAutofit/>
          </a:bodyPr>
          <a:lstStyle/>
          <a:p>
            <a:pPr marL="0" indent="0">
              <a:buNone/>
            </a:pPr>
            <a:r>
              <a:rPr lang="en-US" b="1" dirty="0">
                <a:solidFill>
                  <a:schemeClr val="bg1"/>
                </a:solidFill>
              </a:rPr>
              <a:t>1. Go to http://en.savefrom.net/</a:t>
            </a:r>
          </a:p>
          <a:p>
            <a:pPr marL="0" indent="0">
              <a:buNone/>
            </a:pPr>
            <a:r>
              <a:rPr lang="en-US" b="1" dirty="0">
                <a:solidFill>
                  <a:schemeClr val="bg1"/>
                </a:solidFill>
              </a:rPr>
              <a:t>2. Paste the address of the YouTube video you want in the "Enter the URL..." box</a:t>
            </a:r>
          </a:p>
          <a:p>
            <a:pPr marL="0" indent="0">
              <a:buNone/>
            </a:pPr>
            <a:r>
              <a:rPr lang="en-US" b="1" dirty="0">
                <a:solidFill>
                  <a:schemeClr val="bg1"/>
                </a:solidFill>
              </a:rPr>
              <a:t>3. Click Download</a:t>
            </a:r>
          </a:p>
          <a:p>
            <a:pPr marL="0" indent="0">
              <a:buNone/>
            </a:pPr>
            <a:r>
              <a:rPr lang="en-US" b="1" dirty="0">
                <a:solidFill>
                  <a:schemeClr val="bg1"/>
                </a:solidFill>
              </a:rPr>
              <a:t>4. A thumbnail of the video will appear.  To the right will be one or more format/resolution options.  Choose one that says MP4.</a:t>
            </a:r>
          </a:p>
          <a:p>
            <a:pPr marL="0" indent="0">
              <a:buNone/>
            </a:pPr>
            <a:r>
              <a:rPr lang="en-US" b="1" dirty="0">
                <a:solidFill>
                  <a:schemeClr val="bg1"/>
                </a:solidFill>
              </a:rPr>
              <a:t>5. You will be prompted to save the video.  you can save it directly to your drive</a:t>
            </a:r>
          </a:p>
        </p:txBody>
      </p:sp>
    </p:spTree>
    <p:extLst>
      <p:ext uri="{BB962C8B-B14F-4D97-AF65-F5344CB8AC3E}">
        <p14:creationId xmlns:p14="http://schemas.microsoft.com/office/powerpoint/2010/main" val="2254963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pPr algn="ctr"/>
            <a:r>
              <a:rPr lang="en-US" b="1" dirty="0" smtClean="0">
                <a:solidFill>
                  <a:schemeClr val="bg1"/>
                </a:solidFill>
              </a:rPr>
              <a:t>Exit Ticket</a:t>
            </a:r>
            <a:endParaRPr lang="en-US" b="1" dirty="0">
              <a:solidFill>
                <a:schemeClr val="bg1"/>
              </a:solidFill>
            </a:endParaRPr>
          </a:p>
        </p:txBody>
      </p:sp>
      <p:sp>
        <p:nvSpPr>
          <p:cNvPr id="3" name="Content Placeholder 2"/>
          <p:cNvSpPr>
            <a:spLocks noGrp="1"/>
          </p:cNvSpPr>
          <p:nvPr>
            <p:ph idx="1"/>
          </p:nvPr>
        </p:nvSpPr>
        <p:spPr>
          <a:xfrm>
            <a:off x="838200" y="1143000"/>
            <a:ext cx="10515600" cy="5033963"/>
          </a:xfrm>
        </p:spPr>
        <p:txBody>
          <a:bodyPr/>
          <a:lstStyle/>
          <a:p>
            <a:pPr marL="0" indent="0" algn="ctr">
              <a:buNone/>
            </a:pPr>
            <a:r>
              <a:rPr lang="en-US" b="1" dirty="0" smtClean="0">
                <a:solidFill>
                  <a:schemeClr val="bg1"/>
                </a:solidFill>
              </a:rPr>
              <a:t>In your Exit Ticket chart for THURSDAY, copy the following question and answer it:</a:t>
            </a:r>
          </a:p>
          <a:p>
            <a:pPr marL="0" indent="0" algn="ctr">
              <a:buNone/>
            </a:pPr>
            <a:endParaRPr lang="en-US" b="1" dirty="0" smtClean="0">
              <a:solidFill>
                <a:schemeClr val="bg1"/>
              </a:solidFill>
            </a:endParaRPr>
          </a:p>
          <a:p>
            <a:pPr marL="0" indent="0" algn="ctr">
              <a:buNone/>
            </a:pPr>
            <a:r>
              <a:rPr lang="en-US" sz="3200" b="1" dirty="0" smtClean="0">
                <a:solidFill>
                  <a:schemeClr val="bg1"/>
                </a:solidFill>
              </a:rPr>
              <a:t>Today you started looking at elements of a narrative. Think of a story you have read that contains one of them. What story was it? Now give me your rationale as to why you think it contains that element.</a:t>
            </a:r>
            <a:endParaRPr lang="en-US" sz="3200" b="1" dirty="0">
              <a:solidFill>
                <a:schemeClr val="bg1"/>
              </a:solidFill>
            </a:endParaRPr>
          </a:p>
          <a:p>
            <a:pPr marL="0" indent="0" algn="ctr">
              <a:buNone/>
            </a:pPr>
            <a:endParaRPr lang="en-US" b="1" dirty="0">
              <a:solidFill>
                <a:schemeClr val="bg1"/>
              </a:solidFill>
            </a:endParaRPr>
          </a:p>
        </p:txBody>
      </p:sp>
    </p:spTree>
    <p:extLst>
      <p:ext uri="{BB962C8B-B14F-4D97-AF65-F5344CB8AC3E}">
        <p14:creationId xmlns:p14="http://schemas.microsoft.com/office/powerpoint/2010/main" val="193807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923" y="83772"/>
            <a:ext cx="10515600" cy="877521"/>
          </a:xfrm>
        </p:spPr>
        <p:txBody>
          <a:bodyPr/>
          <a:lstStyle/>
          <a:p>
            <a:pPr algn="ctr"/>
            <a:r>
              <a:rPr lang="en-US" b="1" dirty="0" smtClean="0">
                <a:solidFill>
                  <a:schemeClr val="bg1"/>
                </a:solidFill>
              </a:rPr>
              <a:t>Start-Up</a:t>
            </a:r>
            <a:endParaRPr lang="en-US" b="1" dirty="0">
              <a:solidFill>
                <a:schemeClr val="bg1"/>
              </a:solidFill>
            </a:endParaRPr>
          </a:p>
        </p:txBody>
      </p:sp>
      <p:sp>
        <p:nvSpPr>
          <p:cNvPr id="3" name="Content Placeholder 2"/>
          <p:cNvSpPr>
            <a:spLocks noGrp="1"/>
          </p:cNvSpPr>
          <p:nvPr>
            <p:ph idx="1"/>
          </p:nvPr>
        </p:nvSpPr>
        <p:spPr>
          <a:xfrm>
            <a:off x="838200" y="949569"/>
            <a:ext cx="10515600" cy="5227394"/>
          </a:xfrm>
        </p:spPr>
        <p:txBody>
          <a:bodyPr/>
          <a:lstStyle/>
          <a:p>
            <a:pPr marL="0" indent="0" algn="ctr">
              <a:buNone/>
            </a:pPr>
            <a:r>
              <a:rPr lang="en-US" b="1" dirty="0" smtClean="0">
                <a:solidFill>
                  <a:schemeClr val="bg1"/>
                </a:solidFill>
              </a:rPr>
              <a:t>In your Start-ups/Exit Tickets chart for FRIDAY, copy and answer the following question:</a:t>
            </a:r>
          </a:p>
          <a:p>
            <a:pPr marL="0" indent="0" algn="ctr">
              <a:buNone/>
            </a:pPr>
            <a:endParaRPr lang="en-US" b="1" dirty="0">
              <a:solidFill>
                <a:schemeClr val="bg1"/>
              </a:solidFill>
            </a:endParaRPr>
          </a:p>
          <a:p>
            <a:pPr marL="0" indent="0" algn="ctr">
              <a:buNone/>
            </a:pPr>
            <a:r>
              <a:rPr lang="en-US" sz="4400" b="1" dirty="0" smtClean="0">
                <a:solidFill>
                  <a:schemeClr val="bg1"/>
                </a:solidFill>
              </a:rPr>
              <a:t>Which do you prefer, reading the book or seeing the movie? Why? What is it about one or the other that makes it better?</a:t>
            </a:r>
            <a:endParaRPr lang="en-US" sz="4400" b="1" dirty="0">
              <a:solidFill>
                <a:schemeClr val="bg1"/>
              </a:solidFill>
            </a:endParaRPr>
          </a:p>
        </p:txBody>
      </p:sp>
    </p:spTree>
    <p:extLst>
      <p:ext uri="{BB962C8B-B14F-4D97-AF65-F5344CB8AC3E}">
        <p14:creationId xmlns:p14="http://schemas.microsoft.com/office/powerpoint/2010/main" val="3412483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10515600" cy="861002"/>
          </a:xfrm>
        </p:spPr>
        <p:txBody>
          <a:bodyPr/>
          <a:lstStyle/>
          <a:p>
            <a:pPr algn="ctr"/>
            <a:r>
              <a:rPr lang="en-US" b="1" dirty="0" smtClean="0">
                <a:solidFill>
                  <a:schemeClr val="bg1"/>
                </a:solidFill>
              </a:rPr>
              <a:t>Elements of a Narrative</a:t>
            </a:r>
            <a:endParaRPr lang="en-US" b="1" dirty="0">
              <a:solidFill>
                <a:schemeClr val="bg1"/>
              </a:solidFill>
            </a:endParaRPr>
          </a:p>
        </p:txBody>
      </p:sp>
      <p:sp>
        <p:nvSpPr>
          <p:cNvPr id="3" name="Content Placeholder 2"/>
          <p:cNvSpPr>
            <a:spLocks noGrp="1"/>
          </p:cNvSpPr>
          <p:nvPr>
            <p:ph idx="1"/>
          </p:nvPr>
        </p:nvSpPr>
        <p:spPr>
          <a:xfrm>
            <a:off x="838200" y="904008"/>
            <a:ext cx="10515600" cy="5818909"/>
          </a:xfrm>
        </p:spPr>
        <p:txBody>
          <a:bodyPr>
            <a:normAutofit/>
          </a:bodyPr>
          <a:lstStyle/>
          <a:p>
            <a:pPr marL="0" indent="0" algn="ctr">
              <a:buNone/>
            </a:pPr>
            <a:r>
              <a:rPr lang="en-US" sz="3600" b="1" u="sng" dirty="0" smtClean="0">
                <a:solidFill>
                  <a:schemeClr val="bg1"/>
                </a:solidFill>
              </a:rPr>
              <a:t>Continue your work from yesterday! </a:t>
            </a:r>
            <a:endParaRPr lang="en-US" sz="3600" b="1" u="sng" dirty="0">
              <a:solidFill>
                <a:schemeClr val="bg1"/>
              </a:solidFill>
            </a:endParaRPr>
          </a:p>
          <a:p>
            <a:pPr marL="0" indent="0" algn="ctr">
              <a:buNone/>
            </a:pPr>
            <a:r>
              <a:rPr lang="en-US" sz="3200" b="1" dirty="0" smtClean="0">
                <a:solidFill>
                  <a:schemeClr val="bg1"/>
                </a:solidFill>
              </a:rPr>
              <a:t>Your assignment is continue filling in your Academic Vocabulary Chart with definitions, examples, and rationales for the remaining Elements of a Narrative.</a:t>
            </a:r>
          </a:p>
          <a:p>
            <a:pPr marL="0" indent="0" algn="ctr">
              <a:buNone/>
            </a:pPr>
            <a:endParaRPr lang="en-US" sz="1600" b="1" dirty="0">
              <a:solidFill>
                <a:schemeClr val="bg1"/>
              </a:solidFill>
            </a:endParaRPr>
          </a:p>
          <a:p>
            <a:pPr marL="0" indent="0" algn="ctr">
              <a:buNone/>
            </a:pPr>
            <a:r>
              <a:rPr lang="en-US" sz="3200" b="1" dirty="0" smtClean="0">
                <a:solidFill>
                  <a:schemeClr val="bg1"/>
                </a:solidFill>
              </a:rPr>
              <a:t>Your completed charts will be due by Monday. You have </a:t>
            </a:r>
            <a:r>
              <a:rPr lang="en-US" sz="3200" b="1" dirty="0" smtClean="0">
                <a:solidFill>
                  <a:schemeClr val="bg1"/>
                </a:solidFill>
              </a:rPr>
              <a:t>class </a:t>
            </a:r>
            <a:r>
              <a:rPr lang="en-US" sz="3200" b="1" dirty="0" smtClean="0">
                <a:solidFill>
                  <a:schemeClr val="bg1"/>
                </a:solidFill>
              </a:rPr>
              <a:t>time </a:t>
            </a:r>
            <a:r>
              <a:rPr lang="en-US" sz="3200" b="1" dirty="0" smtClean="0">
                <a:solidFill>
                  <a:schemeClr val="bg1"/>
                </a:solidFill>
              </a:rPr>
              <a:t>today </a:t>
            </a:r>
            <a:r>
              <a:rPr lang="en-US" sz="3200" b="1" dirty="0" smtClean="0">
                <a:solidFill>
                  <a:schemeClr val="bg1"/>
                </a:solidFill>
              </a:rPr>
              <a:t>to work on </a:t>
            </a:r>
            <a:r>
              <a:rPr lang="en-US" sz="3200" b="1" dirty="0" smtClean="0">
                <a:solidFill>
                  <a:schemeClr val="bg1"/>
                </a:solidFill>
              </a:rPr>
              <a:t>them, so </a:t>
            </a:r>
            <a:r>
              <a:rPr lang="en-US" sz="3200" b="1" dirty="0" smtClean="0">
                <a:solidFill>
                  <a:schemeClr val="bg1"/>
                </a:solidFill>
              </a:rPr>
              <a:t>if you focus and get it done, you should be able to have a homework free weekend!</a:t>
            </a:r>
            <a:endParaRPr lang="en-US" sz="3200" b="1" dirty="0">
              <a:solidFill>
                <a:schemeClr val="bg1"/>
              </a:solidFill>
            </a:endParaRPr>
          </a:p>
        </p:txBody>
      </p:sp>
    </p:spTree>
    <p:extLst>
      <p:ext uri="{BB962C8B-B14F-4D97-AF65-F5344CB8AC3E}">
        <p14:creationId xmlns:p14="http://schemas.microsoft.com/office/powerpoint/2010/main" val="3152888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2352"/>
          </a:xfrm>
        </p:spPr>
        <p:txBody>
          <a:bodyPr/>
          <a:lstStyle/>
          <a:p>
            <a:pPr algn="ctr"/>
            <a:r>
              <a:rPr lang="en-US" b="1" dirty="0" smtClean="0">
                <a:solidFill>
                  <a:schemeClr val="bg1"/>
                </a:solidFill>
              </a:rPr>
              <a:t>If you can’t view the clip…</a:t>
            </a:r>
            <a:endParaRPr lang="en-US" b="1" dirty="0">
              <a:solidFill>
                <a:schemeClr val="bg1"/>
              </a:solidFill>
            </a:endParaRPr>
          </a:p>
        </p:txBody>
      </p:sp>
      <p:sp>
        <p:nvSpPr>
          <p:cNvPr id="3" name="Content Placeholder 2"/>
          <p:cNvSpPr>
            <a:spLocks noGrp="1"/>
          </p:cNvSpPr>
          <p:nvPr>
            <p:ph idx="1"/>
          </p:nvPr>
        </p:nvSpPr>
        <p:spPr>
          <a:xfrm>
            <a:off x="838200" y="1055077"/>
            <a:ext cx="10515600" cy="5533292"/>
          </a:xfrm>
        </p:spPr>
        <p:txBody>
          <a:bodyPr>
            <a:normAutofit/>
          </a:bodyPr>
          <a:lstStyle/>
          <a:p>
            <a:pPr marL="0" indent="0">
              <a:buNone/>
            </a:pPr>
            <a:r>
              <a:rPr lang="en-US" b="1" dirty="0">
                <a:solidFill>
                  <a:schemeClr val="bg1"/>
                </a:solidFill>
              </a:rPr>
              <a:t>1. Go to http://en.savefrom.net/</a:t>
            </a:r>
          </a:p>
          <a:p>
            <a:pPr marL="0" indent="0">
              <a:buNone/>
            </a:pPr>
            <a:r>
              <a:rPr lang="en-US" b="1" dirty="0">
                <a:solidFill>
                  <a:schemeClr val="bg1"/>
                </a:solidFill>
              </a:rPr>
              <a:t>2. Paste the address of the YouTube video you want in the "Enter the URL..." box</a:t>
            </a:r>
          </a:p>
          <a:p>
            <a:pPr marL="0" indent="0">
              <a:buNone/>
            </a:pPr>
            <a:r>
              <a:rPr lang="en-US" b="1" dirty="0">
                <a:solidFill>
                  <a:schemeClr val="bg1"/>
                </a:solidFill>
              </a:rPr>
              <a:t>3. Click Download</a:t>
            </a:r>
          </a:p>
          <a:p>
            <a:pPr marL="0" indent="0">
              <a:buNone/>
            </a:pPr>
            <a:r>
              <a:rPr lang="en-US" b="1" dirty="0">
                <a:solidFill>
                  <a:schemeClr val="bg1"/>
                </a:solidFill>
              </a:rPr>
              <a:t>4. A thumbnail of the video will appear.  To the right will be one or more format/resolution options.  Choose one that says MP4.</a:t>
            </a:r>
          </a:p>
          <a:p>
            <a:pPr marL="0" indent="0">
              <a:buNone/>
            </a:pPr>
            <a:r>
              <a:rPr lang="en-US" b="1" dirty="0">
                <a:solidFill>
                  <a:schemeClr val="bg1"/>
                </a:solidFill>
              </a:rPr>
              <a:t>5. You will be prompted to save the video.  you can save it directly to your drive</a:t>
            </a:r>
          </a:p>
        </p:txBody>
      </p:sp>
    </p:spTree>
    <p:extLst>
      <p:ext uri="{BB962C8B-B14F-4D97-AF65-F5344CB8AC3E}">
        <p14:creationId xmlns:p14="http://schemas.microsoft.com/office/powerpoint/2010/main" val="3673282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pPr algn="ctr"/>
            <a:r>
              <a:rPr lang="en-US" b="1" dirty="0" smtClean="0">
                <a:solidFill>
                  <a:schemeClr val="bg1"/>
                </a:solidFill>
              </a:rPr>
              <a:t>Exit Ticket</a:t>
            </a:r>
            <a:endParaRPr lang="en-US" b="1" dirty="0">
              <a:solidFill>
                <a:schemeClr val="bg1"/>
              </a:solidFill>
            </a:endParaRPr>
          </a:p>
        </p:txBody>
      </p:sp>
      <p:sp>
        <p:nvSpPr>
          <p:cNvPr id="3" name="Content Placeholder 2"/>
          <p:cNvSpPr>
            <a:spLocks noGrp="1"/>
          </p:cNvSpPr>
          <p:nvPr>
            <p:ph idx="1"/>
          </p:nvPr>
        </p:nvSpPr>
        <p:spPr>
          <a:xfrm>
            <a:off x="838200" y="1143000"/>
            <a:ext cx="10515600" cy="5033963"/>
          </a:xfrm>
        </p:spPr>
        <p:txBody>
          <a:bodyPr/>
          <a:lstStyle/>
          <a:p>
            <a:pPr marL="0" indent="0" algn="ctr">
              <a:buNone/>
            </a:pPr>
            <a:r>
              <a:rPr lang="en-US" b="1" dirty="0" smtClean="0">
                <a:solidFill>
                  <a:schemeClr val="bg1"/>
                </a:solidFill>
              </a:rPr>
              <a:t>In your Exit Ticket chart for THURSDAY, copy the following question and answer it:</a:t>
            </a:r>
          </a:p>
          <a:p>
            <a:pPr marL="0" indent="0" algn="ctr">
              <a:buNone/>
            </a:pPr>
            <a:endParaRPr lang="en-US" b="1" dirty="0" smtClean="0">
              <a:solidFill>
                <a:schemeClr val="bg1"/>
              </a:solidFill>
            </a:endParaRPr>
          </a:p>
          <a:p>
            <a:pPr marL="0" indent="0" algn="ctr">
              <a:buNone/>
            </a:pPr>
            <a:r>
              <a:rPr lang="en-US" sz="3200" b="1" dirty="0" smtClean="0">
                <a:solidFill>
                  <a:schemeClr val="bg1"/>
                </a:solidFill>
              </a:rPr>
              <a:t>Which do you think is more important in getting you to read a story, the plot or the characters? Why? </a:t>
            </a:r>
            <a:endParaRPr lang="en-US" sz="3200" b="1" dirty="0">
              <a:solidFill>
                <a:schemeClr val="bg1"/>
              </a:solidFill>
            </a:endParaRPr>
          </a:p>
          <a:p>
            <a:pPr marL="0" indent="0" algn="ctr">
              <a:buNone/>
            </a:pPr>
            <a:endParaRPr lang="en-US" b="1" dirty="0">
              <a:solidFill>
                <a:schemeClr val="bg1"/>
              </a:solidFill>
            </a:endParaRPr>
          </a:p>
        </p:txBody>
      </p:sp>
    </p:spTree>
    <p:extLst>
      <p:ext uri="{BB962C8B-B14F-4D97-AF65-F5344CB8AC3E}">
        <p14:creationId xmlns:p14="http://schemas.microsoft.com/office/powerpoint/2010/main" val="1164037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2235"/>
            <a:ext cx="10515600" cy="937895"/>
          </a:xfrm>
        </p:spPr>
        <p:txBody>
          <a:bodyPr/>
          <a:lstStyle/>
          <a:p>
            <a:pPr algn="ctr"/>
            <a:r>
              <a:rPr lang="en-US" b="1" dirty="0" smtClean="0">
                <a:solidFill>
                  <a:schemeClr val="bg1"/>
                </a:solidFill>
              </a:rPr>
              <a:t>Start-Up - Writing</a:t>
            </a:r>
            <a:endParaRPr lang="en-US" b="1" dirty="0">
              <a:solidFill>
                <a:schemeClr val="bg1"/>
              </a:solidFill>
            </a:endParaRPr>
          </a:p>
        </p:txBody>
      </p:sp>
      <p:sp>
        <p:nvSpPr>
          <p:cNvPr id="5" name="Content Placeholder 4"/>
          <p:cNvSpPr>
            <a:spLocks noGrp="1"/>
          </p:cNvSpPr>
          <p:nvPr>
            <p:ph idx="1"/>
          </p:nvPr>
        </p:nvSpPr>
        <p:spPr>
          <a:xfrm>
            <a:off x="838200" y="891540"/>
            <a:ext cx="10515600" cy="5285423"/>
          </a:xfrm>
        </p:spPr>
        <p:txBody>
          <a:bodyPr>
            <a:normAutofit/>
          </a:bodyPr>
          <a:lstStyle/>
          <a:p>
            <a:pPr marL="0" indent="0" algn="ctr">
              <a:buNone/>
            </a:pPr>
            <a:r>
              <a:rPr lang="en-US" sz="3200" b="1" dirty="0" smtClean="0">
                <a:solidFill>
                  <a:schemeClr val="bg1"/>
                </a:solidFill>
              </a:rPr>
              <a:t>Now, in your Start-up chart for THURSDAY, copy the following question and answer it:</a:t>
            </a:r>
          </a:p>
          <a:p>
            <a:pPr marL="0" indent="0" algn="ctr">
              <a:buNone/>
            </a:pPr>
            <a:endParaRPr lang="en-US" sz="3200" b="1" dirty="0" smtClean="0"/>
          </a:p>
          <a:p>
            <a:pPr marL="0" indent="0" algn="ctr">
              <a:buNone/>
            </a:pPr>
            <a:r>
              <a:rPr lang="en-US" sz="3200" b="1" dirty="0" smtClean="0">
                <a:solidFill>
                  <a:schemeClr val="bg1"/>
                </a:solidFill>
              </a:rPr>
              <a:t>What was the story that YOUR PARTNER  chose to write about in yesterday’s exit ticket? What things did he or she say made it a good story?</a:t>
            </a:r>
          </a:p>
          <a:p>
            <a:pPr marL="0" indent="0" algn="ctr">
              <a:buNone/>
            </a:pPr>
            <a:endParaRPr lang="en-US" sz="3200" b="1" dirty="0">
              <a:solidFill>
                <a:schemeClr val="bg1"/>
              </a:solidFill>
            </a:endParaRPr>
          </a:p>
          <a:p>
            <a:pPr marL="0" indent="0" algn="ctr">
              <a:buNone/>
            </a:pPr>
            <a:r>
              <a:rPr lang="en-US" sz="3200" b="1" dirty="0" smtClean="0">
                <a:solidFill>
                  <a:schemeClr val="bg1"/>
                </a:solidFill>
              </a:rPr>
              <a:t>(Don’t forget to write in today’s date)</a:t>
            </a:r>
            <a:endParaRPr lang="en-US" sz="3200" b="1" dirty="0">
              <a:solidFill>
                <a:schemeClr val="bg1"/>
              </a:solidFill>
            </a:endParaRPr>
          </a:p>
        </p:txBody>
      </p:sp>
    </p:spTree>
    <p:extLst>
      <p:ext uri="{BB962C8B-B14F-4D97-AF65-F5344CB8AC3E}">
        <p14:creationId xmlns:p14="http://schemas.microsoft.com/office/powerpoint/2010/main" val="335469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353"/>
            <a:ext cx="10515600" cy="809048"/>
          </a:xfrm>
        </p:spPr>
        <p:txBody>
          <a:bodyPr/>
          <a:lstStyle/>
          <a:p>
            <a:pPr algn="ctr"/>
            <a:r>
              <a:rPr lang="en-US" b="1" dirty="0" smtClean="0">
                <a:solidFill>
                  <a:schemeClr val="bg1"/>
                </a:solidFill>
              </a:rPr>
              <a:t>Today’s Objective</a:t>
            </a:r>
            <a:endParaRPr lang="en-US" b="1" dirty="0">
              <a:solidFill>
                <a:schemeClr val="bg1"/>
              </a:solidFill>
            </a:endParaRPr>
          </a:p>
        </p:txBody>
      </p:sp>
      <p:sp>
        <p:nvSpPr>
          <p:cNvPr id="3" name="Content Placeholder 2"/>
          <p:cNvSpPr>
            <a:spLocks noGrp="1"/>
          </p:cNvSpPr>
          <p:nvPr>
            <p:ph idx="1"/>
          </p:nvPr>
        </p:nvSpPr>
        <p:spPr>
          <a:xfrm>
            <a:off x="838200" y="914401"/>
            <a:ext cx="10515600" cy="5746172"/>
          </a:xfrm>
        </p:spPr>
        <p:txBody>
          <a:bodyPr>
            <a:normAutofit/>
          </a:bodyPr>
          <a:lstStyle/>
          <a:p>
            <a:pPr marL="0" indent="0" algn="ctr">
              <a:buNone/>
            </a:pPr>
            <a:r>
              <a:rPr lang="en-US" sz="4000" b="1" dirty="0" smtClean="0">
                <a:solidFill>
                  <a:schemeClr val="bg1"/>
                </a:solidFill>
              </a:rPr>
              <a:t>By the end of the lesson, students will be able to define and give examples of literary terms specific to the art of narrative (story) writing. They will begin to understand and be able to relate, in conversation and in writing, how these elements come together to create a good narrative.</a:t>
            </a:r>
          </a:p>
          <a:p>
            <a:pPr marL="0" indent="0" algn="ctr">
              <a:buNone/>
            </a:pPr>
            <a:endParaRPr lang="en-US" sz="4000" b="1" dirty="0">
              <a:solidFill>
                <a:schemeClr val="bg1"/>
              </a:solidFill>
            </a:endParaRPr>
          </a:p>
          <a:p>
            <a:pPr marL="0" indent="0" algn="ctr">
              <a:buNone/>
            </a:pPr>
            <a:r>
              <a:rPr lang="en-US" b="1" dirty="0" smtClean="0"/>
              <a:t>CCSS.ELA-LITERACY.CCRA.R.10</a:t>
            </a:r>
          </a:p>
          <a:p>
            <a:pPr marL="0" indent="0" algn="ctr">
              <a:buNone/>
            </a:pPr>
            <a:r>
              <a:rPr lang="en-US" b="1" dirty="0" smtClean="0"/>
              <a:t>CCSS.ELA-LITERACY.RL.10.5</a:t>
            </a:r>
            <a:endParaRPr lang="en-US" b="1" dirty="0"/>
          </a:p>
        </p:txBody>
      </p:sp>
    </p:spTree>
    <p:extLst>
      <p:ext uri="{BB962C8B-B14F-4D97-AF65-F5344CB8AC3E}">
        <p14:creationId xmlns:p14="http://schemas.microsoft.com/office/powerpoint/2010/main" val="3247040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916"/>
            <a:ext cx="10515600" cy="871393"/>
          </a:xfrm>
        </p:spPr>
        <p:txBody>
          <a:bodyPr/>
          <a:lstStyle/>
          <a:p>
            <a:pPr algn="ctr"/>
            <a:r>
              <a:rPr lang="en-US" b="1" dirty="0" smtClean="0">
                <a:solidFill>
                  <a:schemeClr val="bg1"/>
                </a:solidFill>
              </a:rPr>
              <a:t>Elements of a Narrative (Story)</a:t>
            </a:r>
            <a:endParaRPr lang="en-US" b="1" dirty="0">
              <a:solidFill>
                <a:schemeClr val="bg1"/>
              </a:solidFill>
            </a:endParaRPr>
          </a:p>
        </p:txBody>
      </p:sp>
      <p:sp>
        <p:nvSpPr>
          <p:cNvPr id="3" name="Content Placeholder 2"/>
          <p:cNvSpPr>
            <a:spLocks noGrp="1"/>
          </p:cNvSpPr>
          <p:nvPr>
            <p:ph idx="1"/>
          </p:nvPr>
        </p:nvSpPr>
        <p:spPr>
          <a:xfrm>
            <a:off x="838200" y="883227"/>
            <a:ext cx="10515600" cy="5293736"/>
          </a:xfrm>
        </p:spPr>
        <p:txBody>
          <a:bodyPr/>
          <a:lstStyle/>
          <a:p>
            <a:r>
              <a:rPr lang="en-US" b="1" dirty="0" smtClean="0">
                <a:solidFill>
                  <a:schemeClr val="bg1"/>
                </a:solidFill>
              </a:rPr>
              <a:t>Today, we will be discussing, and looking at some examples of, the basic elements of a narrative (story). </a:t>
            </a:r>
          </a:p>
          <a:p>
            <a:r>
              <a:rPr lang="en-US" b="1" dirty="0" smtClean="0">
                <a:solidFill>
                  <a:schemeClr val="bg1"/>
                </a:solidFill>
              </a:rPr>
              <a:t>We will be doing this through the introduction of some academic vocabulary terms. </a:t>
            </a:r>
          </a:p>
          <a:p>
            <a:r>
              <a:rPr lang="en-US" b="1" dirty="0" smtClean="0">
                <a:solidFill>
                  <a:schemeClr val="bg1"/>
                </a:solidFill>
              </a:rPr>
              <a:t>On your </a:t>
            </a:r>
            <a:r>
              <a:rPr lang="en-US" b="1" dirty="0" err="1" smtClean="0">
                <a:solidFill>
                  <a:schemeClr val="bg1"/>
                </a:solidFill>
              </a:rPr>
              <a:t>chromebooks</a:t>
            </a:r>
            <a:r>
              <a:rPr lang="en-US" b="1" dirty="0" smtClean="0">
                <a:solidFill>
                  <a:schemeClr val="bg1"/>
                </a:solidFill>
              </a:rPr>
              <a:t>, go to your English II bookmark you made yesterday. You will see that there is a new assignment which is titled “Elements of a Narrative.”</a:t>
            </a:r>
          </a:p>
          <a:p>
            <a:r>
              <a:rPr lang="en-US" b="1" dirty="0" smtClean="0">
                <a:solidFill>
                  <a:schemeClr val="bg1"/>
                </a:solidFill>
              </a:rPr>
              <a:t>Click on the FIRST link under that assignment, titled </a:t>
            </a:r>
            <a:r>
              <a:rPr lang="en-US" b="1" dirty="0" smtClean="0">
                <a:solidFill>
                  <a:schemeClr val="bg1"/>
                </a:solidFill>
                <a:hlinkClick r:id="rId2"/>
              </a:rPr>
              <a:t>“Academic Vocabulary Chart English 2.”</a:t>
            </a:r>
            <a:endParaRPr lang="en-US" b="1" dirty="0">
              <a:solidFill>
                <a:schemeClr val="bg1"/>
              </a:solidFill>
            </a:endParaRPr>
          </a:p>
        </p:txBody>
      </p:sp>
    </p:spTree>
    <p:extLst>
      <p:ext uri="{BB962C8B-B14F-4D97-AF65-F5344CB8AC3E}">
        <p14:creationId xmlns:p14="http://schemas.microsoft.com/office/powerpoint/2010/main" val="296986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916"/>
            <a:ext cx="10515600" cy="871393"/>
          </a:xfrm>
        </p:spPr>
        <p:txBody>
          <a:bodyPr/>
          <a:lstStyle/>
          <a:p>
            <a:pPr algn="ctr"/>
            <a:r>
              <a:rPr lang="en-US" b="1" dirty="0" smtClean="0">
                <a:solidFill>
                  <a:schemeClr val="bg1"/>
                </a:solidFill>
              </a:rPr>
              <a:t>Elements of a Narrative (Story)</a:t>
            </a:r>
            <a:endParaRPr lang="en-US" b="1" dirty="0">
              <a:solidFill>
                <a:schemeClr val="bg1"/>
              </a:solidFill>
            </a:endParaRPr>
          </a:p>
        </p:txBody>
      </p:sp>
      <p:sp>
        <p:nvSpPr>
          <p:cNvPr id="3" name="Content Placeholder 2"/>
          <p:cNvSpPr>
            <a:spLocks noGrp="1"/>
          </p:cNvSpPr>
          <p:nvPr>
            <p:ph idx="1"/>
          </p:nvPr>
        </p:nvSpPr>
        <p:spPr>
          <a:xfrm>
            <a:off x="838200" y="883227"/>
            <a:ext cx="10515600" cy="5293736"/>
          </a:xfrm>
        </p:spPr>
        <p:txBody>
          <a:bodyPr/>
          <a:lstStyle/>
          <a:p>
            <a:r>
              <a:rPr lang="en-US" b="1" dirty="0" smtClean="0">
                <a:solidFill>
                  <a:schemeClr val="bg1"/>
                </a:solidFill>
              </a:rPr>
              <a:t>To get the definitions and examples for your chart, you will be using a page I created on a website called </a:t>
            </a:r>
            <a:r>
              <a:rPr lang="en-US" b="1" dirty="0" err="1" smtClean="0">
                <a:solidFill>
                  <a:schemeClr val="bg1"/>
                </a:solidFill>
              </a:rPr>
              <a:t>Blendspace</a:t>
            </a:r>
            <a:r>
              <a:rPr lang="en-US" b="1" dirty="0" smtClean="0">
                <a:solidFill>
                  <a:schemeClr val="bg1"/>
                </a:solidFill>
              </a:rPr>
              <a:t>.</a:t>
            </a:r>
          </a:p>
          <a:p>
            <a:r>
              <a:rPr lang="en-US" b="1" dirty="0" smtClean="0">
                <a:solidFill>
                  <a:schemeClr val="bg1"/>
                </a:solidFill>
              </a:rPr>
              <a:t>Pay attention to how this website works because, in the very near future, you will be required to create YOUR OWN </a:t>
            </a:r>
            <a:r>
              <a:rPr lang="en-US" b="1" dirty="0" err="1" smtClean="0">
                <a:solidFill>
                  <a:schemeClr val="bg1"/>
                </a:solidFill>
              </a:rPr>
              <a:t>Blendspace</a:t>
            </a:r>
            <a:r>
              <a:rPr lang="en-US" b="1" dirty="0" smtClean="0">
                <a:solidFill>
                  <a:schemeClr val="bg1"/>
                </a:solidFill>
              </a:rPr>
              <a:t> page and share it with your partners, your group, and me.</a:t>
            </a:r>
          </a:p>
          <a:p>
            <a:r>
              <a:rPr lang="en-US" b="1" dirty="0" smtClean="0">
                <a:solidFill>
                  <a:schemeClr val="bg1"/>
                </a:solidFill>
              </a:rPr>
              <a:t>In your English 2 Google classroom, under the “Elements of a Narrative” assignment, click on the second link, titled “</a:t>
            </a:r>
            <a:r>
              <a:rPr lang="en-US" b="1" dirty="0" err="1" smtClean="0">
                <a:solidFill>
                  <a:schemeClr val="bg1"/>
                </a:solidFill>
              </a:rPr>
              <a:t>Blendspace</a:t>
            </a:r>
            <a:r>
              <a:rPr lang="en-US" b="1" dirty="0" smtClean="0">
                <a:solidFill>
                  <a:schemeClr val="bg1"/>
                </a:solidFill>
              </a:rPr>
              <a:t> / Academic Vocabulary”</a:t>
            </a:r>
            <a:endParaRPr lang="en-US" b="1" dirty="0">
              <a:solidFill>
                <a:schemeClr val="bg1"/>
              </a:solidFill>
            </a:endParaRPr>
          </a:p>
          <a:p>
            <a:r>
              <a:rPr lang="en-US" b="1" dirty="0" smtClean="0">
                <a:solidFill>
                  <a:schemeClr val="bg1"/>
                </a:solidFill>
              </a:rPr>
              <a:t>We will go through the first one or two clips together as a class.</a:t>
            </a:r>
          </a:p>
        </p:txBody>
      </p:sp>
    </p:spTree>
    <p:extLst>
      <p:ext uri="{BB962C8B-B14F-4D97-AF65-F5344CB8AC3E}">
        <p14:creationId xmlns:p14="http://schemas.microsoft.com/office/powerpoint/2010/main" val="339490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4"/>
            <a:ext cx="10515600" cy="1037648"/>
          </a:xfrm>
        </p:spPr>
        <p:txBody>
          <a:bodyPr/>
          <a:lstStyle/>
          <a:p>
            <a:pPr algn="ctr"/>
            <a:r>
              <a:rPr lang="en-US" b="1" dirty="0" smtClean="0">
                <a:solidFill>
                  <a:schemeClr val="bg1"/>
                </a:solidFill>
              </a:rPr>
              <a:t>Elements of a Narrative</a:t>
            </a:r>
            <a:endParaRPr lang="en-US" b="1" dirty="0">
              <a:solidFill>
                <a:schemeClr val="bg1"/>
              </a:solidFill>
            </a:endParaRPr>
          </a:p>
        </p:txBody>
      </p:sp>
      <p:sp>
        <p:nvSpPr>
          <p:cNvPr id="3" name="Content Placeholder 2"/>
          <p:cNvSpPr>
            <a:spLocks noGrp="1"/>
          </p:cNvSpPr>
          <p:nvPr>
            <p:ph idx="1"/>
          </p:nvPr>
        </p:nvSpPr>
        <p:spPr>
          <a:xfrm>
            <a:off x="838200" y="987136"/>
            <a:ext cx="10515600" cy="5673437"/>
          </a:xfrm>
        </p:spPr>
        <p:txBody>
          <a:bodyPr/>
          <a:lstStyle/>
          <a:p>
            <a:r>
              <a:rPr lang="en-US" b="1" dirty="0" smtClean="0">
                <a:solidFill>
                  <a:schemeClr val="bg1"/>
                </a:solidFill>
              </a:rPr>
              <a:t>For each of the elements of a narrative, I have chosen a video clip that illustrates that element.</a:t>
            </a:r>
          </a:p>
          <a:p>
            <a:r>
              <a:rPr lang="en-US" b="1" dirty="0" smtClean="0">
                <a:solidFill>
                  <a:schemeClr val="bg1"/>
                </a:solidFill>
              </a:rPr>
              <a:t>When you click on each element, you will be able to view that clip.</a:t>
            </a:r>
          </a:p>
          <a:p>
            <a:r>
              <a:rPr lang="en-US" b="1" dirty="0" smtClean="0">
                <a:solidFill>
                  <a:schemeClr val="bg1"/>
                </a:solidFill>
              </a:rPr>
              <a:t>In the top right hand corner of each clip, you will find the definition of the element being illustrated. You will also find my rationale for why I chose that clip as an example of that element.</a:t>
            </a:r>
          </a:p>
          <a:p>
            <a:r>
              <a:rPr lang="en-US" b="1" dirty="0" smtClean="0">
                <a:solidFill>
                  <a:schemeClr val="bg1"/>
                </a:solidFill>
              </a:rPr>
              <a:t>In your ACADEMIC VOCABULARY CHART,  you will write in the definition, the example I have given you, and the rationale for that example.</a:t>
            </a:r>
            <a:endParaRPr lang="en-US" b="1" dirty="0">
              <a:solidFill>
                <a:schemeClr val="bg1"/>
              </a:solidFill>
            </a:endParaRPr>
          </a:p>
        </p:txBody>
      </p:sp>
    </p:spTree>
    <p:extLst>
      <p:ext uri="{BB962C8B-B14F-4D97-AF65-F5344CB8AC3E}">
        <p14:creationId xmlns:p14="http://schemas.microsoft.com/office/powerpoint/2010/main" val="50527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916"/>
            <a:ext cx="10515600" cy="705139"/>
          </a:xfrm>
        </p:spPr>
        <p:txBody>
          <a:bodyPr/>
          <a:lstStyle/>
          <a:p>
            <a:pPr algn="ctr"/>
            <a:r>
              <a:rPr lang="en-US" b="1" dirty="0" smtClean="0">
                <a:solidFill>
                  <a:schemeClr val="bg1"/>
                </a:solidFill>
              </a:rPr>
              <a:t>Elements of a Narrative</a:t>
            </a:r>
            <a:endParaRPr lang="en-US" b="1" dirty="0">
              <a:solidFill>
                <a:schemeClr val="bg1"/>
              </a:solidFill>
            </a:endParaRPr>
          </a:p>
        </p:txBody>
      </p:sp>
      <p:sp>
        <p:nvSpPr>
          <p:cNvPr id="3" name="Content Placeholder 2"/>
          <p:cNvSpPr>
            <a:spLocks noGrp="1"/>
          </p:cNvSpPr>
          <p:nvPr>
            <p:ph idx="1"/>
          </p:nvPr>
        </p:nvSpPr>
        <p:spPr>
          <a:xfrm>
            <a:off x="838200" y="768927"/>
            <a:ext cx="10515600" cy="5408036"/>
          </a:xfrm>
        </p:spPr>
        <p:txBody>
          <a:bodyPr>
            <a:normAutofit lnSpcReduction="10000"/>
          </a:bodyPr>
          <a:lstStyle/>
          <a:p>
            <a:r>
              <a:rPr lang="en-US" b="1" dirty="0" smtClean="0">
                <a:solidFill>
                  <a:schemeClr val="bg1"/>
                </a:solidFill>
              </a:rPr>
              <a:t>Let’s take a look at the first clip together.</a:t>
            </a:r>
          </a:p>
          <a:p>
            <a:pPr marL="0" indent="0" algn="ctr">
              <a:buNone/>
            </a:pPr>
            <a:r>
              <a:rPr lang="en-US" b="1" dirty="0" smtClean="0">
                <a:solidFill>
                  <a:schemeClr val="bg1"/>
                </a:solidFill>
                <a:hlinkClick r:id="rId2"/>
              </a:rPr>
              <a:t>CONFLICT</a:t>
            </a:r>
            <a:endParaRPr lang="en-US" b="1" dirty="0" smtClean="0">
              <a:solidFill>
                <a:schemeClr val="bg1"/>
              </a:solidFill>
            </a:endParaRPr>
          </a:p>
          <a:p>
            <a:r>
              <a:rPr lang="en-US" b="1" dirty="0" smtClean="0">
                <a:solidFill>
                  <a:schemeClr val="bg1"/>
                </a:solidFill>
              </a:rPr>
              <a:t>The definition of conflict is: the problem or struggle that drives the story's plot.  I AM GOING TO ENTER THAT INTO THE FIRST COLUMN IN MY CHART FOR CONFLICT.</a:t>
            </a:r>
          </a:p>
          <a:p>
            <a:r>
              <a:rPr lang="en-US" b="1" dirty="0" smtClean="0">
                <a:solidFill>
                  <a:schemeClr val="bg1"/>
                </a:solidFill>
              </a:rPr>
              <a:t>The example of conflict is: Dorothy unknowingly killing the Wicked </a:t>
            </a:r>
            <a:r>
              <a:rPr lang="en-US" b="1" dirty="0">
                <a:solidFill>
                  <a:schemeClr val="bg1"/>
                </a:solidFill>
              </a:rPr>
              <a:t>W</a:t>
            </a:r>
            <a:r>
              <a:rPr lang="en-US" b="1" dirty="0" smtClean="0">
                <a:solidFill>
                  <a:schemeClr val="bg1"/>
                </a:solidFill>
              </a:rPr>
              <a:t>itch of the East and </a:t>
            </a:r>
            <a:r>
              <a:rPr lang="en-US" b="1" dirty="0" err="1" smtClean="0">
                <a:solidFill>
                  <a:schemeClr val="bg1"/>
                </a:solidFill>
              </a:rPr>
              <a:t>Glinda</a:t>
            </a:r>
            <a:r>
              <a:rPr lang="en-US" b="1" dirty="0" smtClean="0">
                <a:solidFill>
                  <a:schemeClr val="bg1"/>
                </a:solidFill>
              </a:rPr>
              <a:t> giving her the ruby slippers. I AM GOING TO ENTER THAT INTO THE SECOND COLUMN IN MY CHART FOR CONFLICT.</a:t>
            </a:r>
          </a:p>
          <a:p>
            <a:r>
              <a:rPr lang="en-US" b="1" dirty="0" smtClean="0">
                <a:solidFill>
                  <a:schemeClr val="bg1"/>
                </a:solidFill>
              </a:rPr>
              <a:t>My rationale for choosing this clip is: It is this moment in the story that creates the central conflict between Dorothy and the Wicked Witch of the</a:t>
            </a:r>
            <a:r>
              <a:rPr lang="en-US" b="1" dirty="0" smtClean="0"/>
              <a:t> </a:t>
            </a:r>
            <a:r>
              <a:rPr lang="en-US" b="1" dirty="0" smtClean="0">
                <a:solidFill>
                  <a:schemeClr val="bg1"/>
                </a:solidFill>
              </a:rPr>
              <a:t>West.</a:t>
            </a:r>
            <a:r>
              <a:rPr lang="en-US" b="1" dirty="0" smtClean="0"/>
              <a:t> I AM GOING TO ENTER THIS INTO </a:t>
            </a:r>
            <a:r>
              <a:rPr lang="en-US" b="1" dirty="0" smtClean="0">
                <a:solidFill>
                  <a:schemeClr val="bg1"/>
                </a:solidFill>
              </a:rPr>
              <a:t>THE THIRD COLUMN</a:t>
            </a:r>
            <a:r>
              <a:rPr lang="en-US" b="1" dirty="0" smtClean="0"/>
              <a:t> IN MY CHART FOR CONFLICT.</a:t>
            </a: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207852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916"/>
            <a:ext cx="10515600" cy="705139"/>
          </a:xfrm>
        </p:spPr>
        <p:txBody>
          <a:bodyPr/>
          <a:lstStyle/>
          <a:p>
            <a:pPr algn="ctr"/>
            <a:r>
              <a:rPr lang="en-US" b="1" dirty="0" smtClean="0">
                <a:solidFill>
                  <a:schemeClr val="bg1"/>
                </a:solidFill>
              </a:rPr>
              <a:t>Elements of a Narrative</a:t>
            </a:r>
            <a:endParaRPr lang="en-US" b="1" dirty="0">
              <a:solidFill>
                <a:schemeClr val="bg1"/>
              </a:solidFill>
            </a:endParaRPr>
          </a:p>
        </p:txBody>
      </p:sp>
      <p:sp>
        <p:nvSpPr>
          <p:cNvPr id="3" name="Content Placeholder 2"/>
          <p:cNvSpPr>
            <a:spLocks noGrp="1"/>
          </p:cNvSpPr>
          <p:nvPr>
            <p:ph idx="1"/>
          </p:nvPr>
        </p:nvSpPr>
        <p:spPr>
          <a:xfrm>
            <a:off x="838200" y="768927"/>
            <a:ext cx="10515600" cy="5408036"/>
          </a:xfrm>
        </p:spPr>
        <p:txBody>
          <a:bodyPr>
            <a:normAutofit/>
          </a:bodyPr>
          <a:lstStyle/>
          <a:p>
            <a:r>
              <a:rPr lang="en-US" b="1" dirty="0" smtClean="0">
                <a:solidFill>
                  <a:schemeClr val="bg1"/>
                </a:solidFill>
              </a:rPr>
              <a:t>Let’s take a look at the second clip together.</a:t>
            </a:r>
          </a:p>
          <a:p>
            <a:pPr marL="0" indent="0" algn="ctr">
              <a:buNone/>
            </a:pPr>
            <a:r>
              <a:rPr lang="en-US" b="1" dirty="0" smtClean="0">
                <a:solidFill>
                  <a:schemeClr val="bg1"/>
                </a:solidFill>
                <a:hlinkClick r:id="rId2"/>
              </a:rPr>
              <a:t>INTERNAL CONFLICT</a:t>
            </a:r>
            <a:endParaRPr lang="en-US" b="1" dirty="0" smtClean="0">
              <a:solidFill>
                <a:schemeClr val="bg1"/>
              </a:solidFill>
            </a:endParaRPr>
          </a:p>
          <a:p>
            <a:r>
              <a:rPr lang="en-US" b="1" dirty="0" smtClean="0">
                <a:solidFill>
                  <a:schemeClr val="bg1"/>
                </a:solidFill>
              </a:rPr>
              <a:t>FIRST, ENTER THE DEFINITION INTO THE FIRST COLUMN IN YOUR CHART FOR INTERNAL CONFLICT. (CFU)</a:t>
            </a:r>
          </a:p>
          <a:p>
            <a:r>
              <a:rPr lang="en-US" b="1" dirty="0" smtClean="0">
                <a:solidFill>
                  <a:schemeClr val="bg1"/>
                </a:solidFill>
              </a:rPr>
              <a:t>NEXT, ENTER THE EXAMPLE INTO THE SECOND COLUMN IN YOUR CHART FOR INTERNAL CONFLICT. (CFU)</a:t>
            </a:r>
          </a:p>
          <a:p>
            <a:r>
              <a:rPr lang="en-US" b="1" dirty="0" smtClean="0">
                <a:solidFill>
                  <a:schemeClr val="bg1"/>
                </a:solidFill>
              </a:rPr>
              <a:t>LASTLY, ENTER THE RATIONALE INTO THE THIRD COLUMN IN YOUR CHART FOR INTERNAL CONFLICT. (CFU)</a:t>
            </a:r>
            <a:endParaRPr lang="en-US" b="1" dirty="0">
              <a:solidFill>
                <a:schemeClr val="bg1"/>
              </a:solidFill>
            </a:endParaRPr>
          </a:p>
        </p:txBody>
      </p:sp>
    </p:spTree>
    <p:extLst>
      <p:ext uri="{BB962C8B-B14F-4D97-AF65-F5344CB8AC3E}">
        <p14:creationId xmlns:p14="http://schemas.microsoft.com/office/powerpoint/2010/main" val="100357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10515600" cy="861002"/>
          </a:xfrm>
        </p:spPr>
        <p:txBody>
          <a:bodyPr/>
          <a:lstStyle/>
          <a:p>
            <a:pPr algn="ctr"/>
            <a:r>
              <a:rPr lang="en-US" b="1" dirty="0" smtClean="0">
                <a:solidFill>
                  <a:schemeClr val="bg1"/>
                </a:solidFill>
              </a:rPr>
              <a:t>Elements of a Narrative</a:t>
            </a:r>
            <a:endParaRPr lang="en-US" b="1" dirty="0">
              <a:solidFill>
                <a:schemeClr val="bg1"/>
              </a:solidFill>
            </a:endParaRPr>
          </a:p>
        </p:txBody>
      </p:sp>
      <p:sp>
        <p:nvSpPr>
          <p:cNvPr id="3" name="Content Placeholder 2"/>
          <p:cNvSpPr>
            <a:spLocks noGrp="1"/>
          </p:cNvSpPr>
          <p:nvPr>
            <p:ph idx="1"/>
          </p:nvPr>
        </p:nvSpPr>
        <p:spPr>
          <a:xfrm>
            <a:off x="838200" y="904008"/>
            <a:ext cx="10515600" cy="5818909"/>
          </a:xfrm>
        </p:spPr>
        <p:txBody>
          <a:bodyPr>
            <a:normAutofit/>
          </a:bodyPr>
          <a:lstStyle/>
          <a:p>
            <a:pPr marL="0" indent="0" algn="ctr">
              <a:buNone/>
            </a:pPr>
            <a:r>
              <a:rPr lang="en-US" sz="3600" b="1" u="sng" dirty="0" smtClean="0">
                <a:solidFill>
                  <a:schemeClr val="bg1"/>
                </a:solidFill>
              </a:rPr>
              <a:t>Now it is YOUR TURN! </a:t>
            </a:r>
            <a:endParaRPr lang="en-US" sz="3600" b="1" u="sng" dirty="0">
              <a:solidFill>
                <a:schemeClr val="bg1"/>
              </a:solidFill>
            </a:endParaRPr>
          </a:p>
          <a:p>
            <a:pPr marL="0" indent="0" algn="ctr">
              <a:buNone/>
            </a:pPr>
            <a:r>
              <a:rPr lang="en-US" sz="3200" b="1" dirty="0" smtClean="0">
                <a:solidFill>
                  <a:schemeClr val="bg1"/>
                </a:solidFill>
              </a:rPr>
              <a:t>Your assignment is continue filling in your Academic Vocabulary Chart with definitions, examples, and rationales for the remaining Elements of a Narrative.</a:t>
            </a:r>
          </a:p>
          <a:p>
            <a:pPr marL="0" indent="0" algn="ctr">
              <a:buNone/>
            </a:pPr>
            <a:endParaRPr lang="en-US" sz="1600" b="1" dirty="0">
              <a:solidFill>
                <a:schemeClr val="bg1"/>
              </a:solidFill>
            </a:endParaRPr>
          </a:p>
          <a:p>
            <a:pPr marL="0" indent="0" algn="ctr">
              <a:buNone/>
            </a:pPr>
            <a:r>
              <a:rPr lang="en-US" sz="3200" b="1" dirty="0" smtClean="0">
                <a:solidFill>
                  <a:schemeClr val="bg1"/>
                </a:solidFill>
              </a:rPr>
              <a:t>Your completed charts will be due by Monday. You have tonight and you will have class time tomorrow to work on them too, so if you focus and get it done, you should be able to have a homework free weekend!</a:t>
            </a:r>
            <a:endParaRPr lang="en-US" sz="3200" b="1" dirty="0">
              <a:solidFill>
                <a:schemeClr val="bg1"/>
              </a:solidFill>
            </a:endParaRPr>
          </a:p>
        </p:txBody>
      </p:sp>
    </p:spTree>
    <p:extLst>
      <p:ext uri="{BB962C8B-B14F-4D97-AF65-F5344CB8AC3E}">
        <p14:creationId xmlns:p14="http://schemas.microsoft.com/office/powerpoint/2010/main" val="2978044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1205</Words>
  <Application>Microsoft Office PowerPoint</Application>
  <PresentationFormat>Custom</PresentationFormat>
  <Paragraphs>82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Start-Up - Discussion</vt:lpstr>
      <vt:lpstr>Start-Up - Writing</vt:lpstr>
      <vt:lpstr>Today’s Objective</vt:lpstr>
      <vt:lpstr>Elements of a Narrative (Story)</vt:lpstr>
      <vt:lpstr>Elements of a Narrative (Story)</vt:lpstr>
      <vt:lpstr>Elements of a Narrative</vt:lpstr>
      <vt:lpstr>Elements of a Narrative</vt:lpstr>
      <vt:lpstr>Elements of a Narrative</vt:lpstr>
      <vt:lpstr>Elements of a Narrative</vt:lpstr>
      <vt:lpstr>If you can’t view the clip…</vt:lpstr>
      <vt:lpstr>Exit Ticket</vt:lpstr>
      <vt:lpstr>Start-Up</vt:lpstr>
      <vt:lpstr>Elements of a Narrative</vt:lpstr>
      <vt:lpstr>If you can’t view the clip…</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dc:title>
  <dc:creator>James McElroy</dc:creator>
  <cp:lastModifiedBy>JAMES MCELROY</cp:lastModifiedBy>
  <cp:revision>22</cp:revision>
  <cp:lastPrinted>2015-08-27T14:35:36Z</cp:lastPrinted>
  <dcterms:created xsi:type="dcterms:W3CDTF">2015-08-27T01:47:38Z</dcterms:created>
  <dcterms:modified xsi:type="dcterms:W3CDTF">2015-08-27T22:09:46Z</dcterms:modified>
</cp:coreProperties>
</file>