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56" r:id="rId2"/>
    <p:sldId id="278" r:id="rId3"/>
    <p:sldId id="260" r:id="rId4"/>
    <p:sldId id="273" r:id="rId5"/>
    <p:sldId id="257" r:id="rId6"/>
    <p:sldId id="274" r:id="rId7"/>
    <p:sldId id="263" r:id="rId8"/>
    <p:sldId id="264" r:id="rId9"/>
    <p:sldId id="265" r:id="rId10"/>
    <p:sldId id="281" r:id="rId11"/>
    <p:sldId id="276" r:id="rId12"/>
    <p:sldId id="267" r:id="rId13"/>
    <p:sldId id="279" r:id="rId14"/>
    <p:sldId id="268" r:id="rId15"/>
    <p:sldId id="275" r:id="rId16"/>
    <p:sldId id="269" r:id="rId17"/>
    <p:sldId id="270" r:id="rId18"/>
    <p:sldId id="271" r:id="rId19"/>
    <p:sldId id="277" r:id="rId20"/>
    <p:sldId id="280" r:id="rId21"/>
    <p:sldId id="272"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94" d="100"/>
          <a:sy n="94" d="100"/>
        </p:scale>
        <p:origin x="-474" y="-30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4980"/>
          </a:xfrm>
          <a:prstGeom prst="rect">
            <a:avLst/>
          </a:prstGeom>
        </p:spPr>
        <p:txBody>
          <a:bodyPr vert="horz" lIns="91440" tIns="45720" rIns="91440" bIns="45720" rtlCol="0"/>
          <a:lstStyle>
            <a:lvl1pPr algn="r">
              <a:defRPr sz="1200"/>
            </a:lvl1pPr>
          </a:lstStyle>
          <a:p>
            <a:fld id="{30232CCE-88D6-4595-B8A0-C397FBD3E434}" type="datetimeFigureOut">
              <a:rPr lang="en-US" smtClean="0"/>
              <a:t>12/8/2014</a:t>
            </a:fld>
            <a:endParaRPr lang="en-US"/>
          </a:p>
        </p:txBody>
      </p:sp>
      <p:sp>
        <p:nvSpPr>
          <p:cNvPr id="4" name="Footer Placeholder 3"/>
          <p:cNvSpPr>
            <a:spLocks noGrp="1"/>
          </p:cNvSpPr>
          <p:nvPr>
            <p:ph type="ftr" sz="quarter" idx="2"/>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823"/>
            <a:ext cx="2972421" cy="464980"/>
          </a:xfrm>
          <a:prstGeom prst="rect">
            <a:avLst/>
          </a:prstGeom>
        </p:spPr>
        <p:txBody>
          <a:bodyPr vert="horz" lIns="91440" tIns="45720" rIns="91440" bIns="45720" rtlCol="0" anchor="b"/>
          <a:lstStyle>
            <a:lvl1pPr algn="r">
              <a:defRPr sz="1200"/>
            </a:lvl1pPr>
          </a:lstStyle>
          <a:p>
            <a:fld id="{34E5469B-CAA1-42D8-9103-A086C94B6EB3}" type="slidenum">
              <a:rPr lang="en-US" smtClean="0"/>
              <a:t>‹#›</a:t>
            </a:fld>
            <a:endParaRPr lang="en-US"/>
          </a:p>
        </p:txBody>
      </p:sp>
    </p:spTree>
    <p:extLst>
      <p:ext uri="{BB962C8B-B14F-4D97-AF65-F5344CB8AC3E}">
        <p14:creationId xmlns:p14="http://schemas.microsoft.com/office/powerpoint/2010/main" val="3824655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498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027" y="1"/>
            <a:ext cx="2972421" cy="464980"/>
          </a:xfrm>
          <a:prstGeom prst="rect">
            <a:avLst/>
          </a:prstGeom>
        </p:spPr>
        <p:txBody>
          <a:bodyPr vert="horz" lIns="91440" tIns="45720" rIns="91440" bIns="45720" rtlCol="0"/>
          <a:lstStyle>
            <a:lvl1pPr algn="r">
              <a:defRPr sz="1200"/>
            </a:lvl1pPr>
          </a:lstStyle>
          <a:p>
            <a:fld id="{51983888-C1BE-46F0-A515-F45C7CB6E341}" type="datetimeFigureOut">
              <a:rPr lang="en-US" smtClean="0"/>
              <a:t>12/8/2014</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6421" y="4416510"/>
            <a:ext cx="5485158" cy="418322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823"/>
            <a:ext cx="2972421" cy="46498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829823"/>
            <a:ext cx="2972421" cy="464980"/>
          </a:xfrm>
          <a:prstGeom prst="rect">
            <a:avLst/>
          </a:prstGeom>
        </p:spPr>
        <p:txBody>
          <a:bodyPr vert="horz" lIns="91440" tIns="45720" rIns="91440" bIns="45720" rtlCol="0" anchor="b"/>
          <a:lstStyle>
            <a:lvl1pPr algn="r">
              <a:defRPr sz="1200"/>
            </a:lvl1pPr>
          </a:lstStyle>
          <a:p>
            <a:fld id="{3FC0A12A-271B-4646-9EED-93F41FA175AA}" type="slidenum">
              <a:rPr lang="en-US" smtClean="0"/>
              <a:t>‹#›</a:t>
            </a:fld>
            <a:endParaRPr lang="en-US"/>
          </a:p>
        </p:txBody>
      </p:sp>
    </p:spTree>
    <p:extLst>
      <p:ext uri="{BB962C8B-B14F-4D97-AF65-F5344CB8AC3E}">
        <p14:creationId xmlns:p14="http://schemas.microsoft.com/office/powerpoint/2010/main" val="2098849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12</a:t>
            </a:fld>
            <a:endParaRPr lang="en-US"/>
          </a:p>
        </p:txBody>
      </p:sp>
    </p:spTree>
    <p:extLst>
      <p:ext uri="{BB962C8B-B14F-4D97-AF65-F5344CB8AC3E}">
        <p14:creationId xmlns:p14="http://schemas.microsoft.com/office/powerpoint/2010/main" val="42462235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13</a:t>
            </a:fld>
            <a:endParaRPr lang="en-US"/>
          </a:p>
        </p:txBody>
      </p:sp>
    </p:spTree>
    <p:extLst>
      <p:ext uri="{BB962C8B-B14F-4D97-AF65-F5344CB8AC3E}">
        <p14:creationId xmlns:p14="http://schemas.microsoft.com/office/powerpoint/2010/main" val="424622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14</a:t>
            </a:fld>
            <a:endParaRPr lang="en-US"/>
          </a:p>
        </p:txBody>
      </p:sp>
    </p:spTree>
    <p:extLst>
      <p:ext uri="{BB962C8B-B14F-4D97-AF65-F5344CB8AC3E}">
        <p14:creationId xmlns:p14="http://schemas.microsoft.com/office/powerpoint/2010/main" val="3501384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15</a:t>
            </a:fld>
            <a:endParaRPr lang="en-US"/>
          </a:p>
        </p:txBody>
      </p:sp>
    </p:spTree>
    <p:extLst>
      <p:ext uri="{BB962C8B-B14F-4D97-AF65-F5344CB8AC3E}">
        <p14:creationId xmlns:p14="http://schemas.microsoft.com/office/powerpoint/2010/main" val="3293526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16</a:t>
            </a:fld>
            <a:endParaRPr lang="en-US"/>
          </a:p>
        </p:txBody>
      </p:sp>
    </p:spTree>
    <p:extLst>
      <p:ext uri="{BB962C8B-B14F-4D97-AF65-F5344CB8AC3E}">
        <p14:creationId xmlns:p14="http://schemas.microsoft.com/office/powerpoint/2010/main" val="3554547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17</a:t>
            </a:fld>
            <a:endParaRPr lang="en-US"/>
          </a:p>
        </p:txBody>
      </p:sp>
    </p:spTree>
    <p:extLst>
      <p:ext uri="{BB962C8B-B14F-4D97-AF65-F5344CB8AC3E}">
        <p14:creationId xmlns:p14="http://schemas.microsoft.com/office/powerpoint/2010/main" val="30826989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18</a:t>
            </a:fld>
            <a:endParaRPr lang="en-US"/>
          </a:p>
        </p:txBody>
      </p:sp>
    </p:spTree>
    <p:extLst>
      <p:ext uri="{BB962C8B-B14F-4D97-AF65-F5344CB8AC3E}">
        <p14:creationId xmlns:p14="http://schemas.microsoft.com/office/powerpoint/2010/main" val="9072717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19</a:t>
            </a:fld>
            <a:endParaRPr lang="en-US"/>
          </a:p>
        </p:txBody>
      </p:sp>
    </p:spTree>
    <p:extLst>
      <p:ext uri="{BB962C8B-B14F-4D97-AF65-F5344CB8AC3E}">
        <p14:creationId xmlns:p14="http://schemas.microsoft.com/office/powerpoint/2010/main" val="29788017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FC0A12A-271B-4646-9EED-93F41FA175AA}" type="slidenum">
              <a:rPr lang="en-US" smtClean="0"/>
              <a:t>21</a:t>
            </a:fld>
            <a:endParaRPr lang="en-US"/>
          </a:p>
        </p:txBody>
      </p:sp>
    </p:spTree>
    <p:extLst>
      <p:ext uri="{BB962C8B-B14F-4D97-AF65-F5344CB8AC3E}">
        <p14:creationId xmlns:p14="http://schemas.microsoft.com/office/powerpoint/2010/main" val="4270966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22C424F-BB1D-4D3E-9F88-1E1EBC9CFC1C}"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1991796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C424F-BB1D-4D3E-9F88-1E1EBC9CFC1C}"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37401541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C424F-BB1D-4D3E-9F88-1E1EBC9CFC1C}"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118646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22C424F-BB1D-4D3E-9F88-1E1EBC9CFC1C}"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520175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22C424F-BB1D-4D3E-9F88-1E1EBC9CFC1C}"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383738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22C424F-BB1D-4D3E-9F88-1E1EBC9CFC1C}"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36457154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22C424F-BB1D-4D3E-9F88-1E1EBC9CFC1C}"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3011118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22C424F-BB1D-4D3E-9F88-1E1EBC9CFC1C}"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774758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2C424F-BB1D-4D3E-9F88-1E1EBC9CFC1C}"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1559722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C424F-BB1D-4D3E-9F88-1E1EBC9CFC1C}"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2614333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2C424F-BB1D-4D3E-9F88-1E1EBC9CFC1C}"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B7893D-5F7D-4A54-AA2F-C5773448493B}" type="slidenum">
              <a:rPr lang="en-US" smtClean="0"/>
              <a:t>‹#›</a:t>
            </a:fld>
            <a:endParaRPr lang="en-US"/>
          </a:p>
        </p:txBody>
      </p:sp>
    </p:spTree>
    <p:extLst>
      <p:ext uri="{BB962C8B-B14F-4D97-AF65-F5344CB8AC3E}">
        <p14:creationId xmlns:p14="http://schemas.microsoft.com/office/powerpoint/2010/main" val="16930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0000" r="-16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22C424F-BB1D-4D3E-9F88-1E1EBC9CFC1C}" type="datetimeFigureOut">
              <a:rPr lang="en-US" smtClean="0"/>
              <a:t>12/8/2014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7893D-5F7D-4A54-AA2F-C5773448493B}" type="slidenum">
              <a:rPr lang="en-US" smtClean="0"/>
              <a:t>‹#›</a:t>
            </a:fld>
            <a:endParaRPr lang="en-US"/>
          </a:p>
        </p:txBody>
      </p:sp>
    </p:spTree>
    <p:extLst>
      <p:ext uri="{BB962C8B-B14F-4D97-AF65-F5344CB8AC3E}">
        <p14:creationId xmlns:p14="http://schemas.microsoft.com/office/powerpoint/2010/main" val="533101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32327"/>
            <a:ext cx="6477000" cy="1143000"/>
          </a:xfrm>
        </p:spPr>
        <p:txBody>
          <a:bodyPr>
            <a:normAutofit fontScale="90000"/>
          </a:bodyPr>
          <a:lstStyle/>
          <a:p>
            <a:r>
              <a:rPr lang="en-US" b="1" dirty="0" smtClean="0">
                <a:solidFill>
                  <a:schemeClr val="bg1"/>
                </a:solidFill>
              </a:rPr>
              <a:t>Start-Up </a:t>
            </a:r>
            <a:r>
              <a:rPr lang="en-US" b="1" dirty="0" smtClean="0">
                <a:solidFill>
                  <a:schemeClr val="bg1"/>
                </a:solidFill>
              </a:rPr>
              <a:t>– Group Discussion</a:t>
            </a:r>
            <a:endParaRPr lang="en-US" b="1" dirty="0">
              <a:solidFill>
                <a:schemeClr val="bg1"/>
              </a:solidFill>
            </a:endParaRPr>
          </a:p>
        </p:txBody>
      </p:sp>
      <p:sp>
        <p:nvSpPr>
          <p:cNvPr id="5" name="Content Placeholder 4"/>
          <p:cNvSpPr>
            <a:spLocks noGrp="1"/>
          </p:cNvSpPr>
          <p:nvPr>
            <p:ph idx="1"/>
          </p:nvPr>
        </p:nvSpPr>
        <p:spPr>
          <a:xfrm>
            <a:off x="2514600" y="1143000"/>
            <a:ext cx="6477000" cy="5562600"/>
          </a:xfrm>
        </p:spPr>
        <p:txBody>
          <a:bodyPr>
            <a:normAutofit/>
          </a:bodyPr>
          <a:lstStyle/>
          <a:p>
            <a:pPr marL="0" indent="0" algn="ctr">
              <a:buNone/>
            </a:pPr>
            <a:r>
              <a:rPr lang="en-US" sz="2800" b="1" dirty="0" smtClean="0">
                <a:solidFill>
                  <a:schemeClr val="bg1"/>
                </a:solidFill>
              </a:rPr>
              <a:t>With your group, discuss the following:</a:t>
            </a:r>
          </a:p>
          <a:p>
            <a:pPr marL="0" indent="0" algn="ctr">
              <a:buNone/>
            </a:pPr>
            <a:endParaRPr lang="en-US" sz="2800" b="1" dirty="0">
              <a:solidFill>
                <a:schemeClr val="bg1"/>
              </a:solidFill>
            </a:endParaRPr>
          </a:p>
          <a:p>
            <a:pPr marL="0" indent="0" algn="ctr">
              <a:buNone/>
            </a:pPr>
            <a:r>
              <a:rPr lang="en-US" sz="4000" b="1" dirty="0">
                <a:solidFill>
                  <a:schemeClr val="bg1"/>
                </a:solidFill>
              </a:rPr>
              <a:t>Have you ever seen someone being made fun of or picked on for being different? Did you do or say anything about it? Why or why not</a:t>
            </a:r>
            <a:r>
              <a:rPr lang="en-US" sz="4000" b="1" dirty="0" smtClean="0">
                <a:solidFill>
                  <a:schemeClr val="bg1"/>
                </a:solidFill>
              </a:rPr>
              <a:t>?</a:t>
            </a:r>
            <a:endParaRPr lang="en-US" sz="4000" b="1" dirty="0">
              <a:solidFill>
                <a:schemeClr val="bg1"/>
              </a:solidFill>
            </a:endParaRPr>
          </a:p>
        </p:txBody>
      </p:sp>
    </p:spTree>
    <p:extLst>
      <p:ext uri="{BB962C8B-B14F-4D97-AF65-F5344CB8AC3E}">
        <p14:creationId xmlns:p14="http://schemas.microsoft.com/office/powerpoint/2010/main" val="16215163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b="1" dirty="0" smtClean="0">
                <a:solidFill>
                  <a:schemeClr val="bg1"/>
                </a:solidFill>
              </a:rPr>
              <a:t>Share Out</a:t>
            </a:r>
            <a:endParaRPr lang="en-US" b="1" dirty="0">
              <a:solidFill>
                <a:schemeClr val="bg1"/>
              </a:solidFill>
            </a:endParaRPr>
          </a:p>
        </p:txBody>
      </p:sp>
      <p:sp>
        <p:nvSpPr>
          <p:cNvPr id="3" name="Content Placeholder 2"/>
          <p:cNvSpPr>
            <a:spLocks noGrp="1"/>
          </p:cNvSpPr>
          <p:nvPr>
            <p:ph idx="1"/>
          </p:nvPr>
        </p:nvSpPr>
        <p:spPr>
          <a:xfrm>
            <a:off x="2057400" y="1600200"/>
            <a:ext cx="6629400" cy="4525963"/>
          </a:xfrm>
        </p:spPr>
        <p:txBody>
          <a:bodyPr/>
          <a:lstStyle/>
          <a:p>
            <a:r>
              <a:rPr lang="en-US" b="1" dirty="0" smtClean="0">
                <a:solidFill>
                  <a:schemeClr val="bg1"/>
                </a:solidFill>
              </a:rPr>
              <a:t>Let’s see who came up with some good similarities and differences.</a:t>
            </a:r>
          </a:p>
          <a:p>
            <a:endParaRPr lang="en-US" b="1" dirty="0">
              <a:solidFill>
                <a:schemeClr val="bg1"/>
              </a:solidFill>
            </a:endParaRPr>
          </a:p>
          <a:p>
            <a:r>
              <a:rPr lang="en-US" b="1" dirty="0" smtClean="0">
                <a:solidFill>
                  <a:schemeClr val="bg1"/>
                </a:solidFill>
              </a:rPr>
              <a:t>If your group’s chart has any blanks, use what your classmates have to say to fill them in.</a:t>
            </a:r>
            <a:endParaRPr lang="en-US" b="1" dirty="0">
              <a:solidFill>
                <a:schemeClr val="bg1"/>
              </a:solidFill>
            </a:endParaRPr>
          </a:p>
        </p:txBody>
      </p:sp>
    </p:spTree>
    <p:extLst>
      <p:ext uri="{BB962C8B-B14F-4D97-AF65-F5344CB8AC3E}">
        <p14:creationId xmlns:p14="http://schemas.microsoft.com/office/powerpoint/2010/main" val="16040691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2286000" y="1600200"/>
            <a:ext cx="6400800" cy="4525963"/>
          </a:xfrm>
        </p:spPr>
        <p:txBody>
          <a:bodyPr>
            <a:normAutofit/>
          </a:bodyPr>
          <a:lstStyle/>
          <a:p>
            <a:pPr marL="0" indent="0" algn="ctr">
              <a:buNone/>
            </a:pPr>
            <a:r>
              <a:rPr lang="en-US" sz="4000" b="1" dirty="0" smtClean="0">
                <a:solidFill>
                  <a:schemeClr val="bg1"/>
                </a:solidFill>
              </a:rPr>
              <a:t>How were the themes of the two poems you read similar? What was the main idea they were both expressing? Do you agree with them?</a:t>
            </a:r>
            <a:endParaRPr lang="en-US" sz="4000" b="1" dirty="0">
              <a:solidFill>
                <a:schemeClr val="bg1"/>
              </a:solidFill>
            </a:endParaRPr>
          </a:p>
        </p:txBody>
      </p:sp>
    </p:spTree>
    <p:extLst>
      <p:ext uri="{BB962C8B-B14F-4D97-AF65-F5344CB8AC3E}">
        <p14:creationId xmlns:p14="http://schemas.microsoft.com/office/powerpoint/2010/main" val="36137999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fontScale="90000"/>
          </a:bodyPr>
          <a:lstStyle/>
          <a:p>
            <a:r>
              <a:rPr lang="en-US" b="1" dirty="0" smtClean="0">
                <a:solidFill>
                  <a:schemeClr val="bg1"/>
                </a:solidFill>
              </a:rPr>
              <a:t>Start-Up </a:t>
            </a:r>
            <a:r>
              <a:rPr lang="en-US" b="1" dirty="0" smtClean="0">
                <a:solidFill>
                  <a:schemeClr val="bg1"/>
                </a:solidFill>
              </a:rPr>
              <a:t>– Group Discussion</a:t>
            </a:r>
            <a:endParaRPr lang="en-US" b="1" dirty="0">
              <a:solidFill>
                <a:schemeClr val="bg1"/>
              </a:solidFill>
            </a:endParaRPr>
          </a:p>
        </p:txBody>
      </p:sp>
      <p:sp>
        <p:nvSpPr>
          <p:cNvPr id="3" name="Content Placeholder 2"/>
          <p:cNvSpPr>
            <a:spLocks noGrp="1"/>
          </p:cNvSpPr>
          <p:nvPr>
            <p:ph idx="1"/>
          </p:nvPr>
        </p:nvSpPr>
        <p:spPr>
          <a:xfrm>
            <a:off x="2438400" y="1600200"/>
            <a:ext cx="6248400" cy="4525963"/>
          </a:xfrm>
        </p:spPr>
        <p:txBody>
          <a:bodyPr>
            <a:normAutofit/>
          </a:bodyPr>
          <a:lstStyle/>
          <a:p>
            <a:pPr marL="0" indent="0" algn="ctr">
              <a:buNone/>
            </a:pPr>
            <a:r>
              <a:rPr lang="en-US" sz="2800" b="1" dirty="0" smtClean="0">
                <a:solidFill>
                  <a:schemeClr val="bg1"/>
                </a:solidFill>
              </a:rPr>
              <a:t>In your group, discuss the following:</a:t>
            </a:r>
          </a:p>
          <a:p>
            <a:pPr marL="0" indent="0" algn="ctr">
              <a:buNone/>
            </a:pPr>
            <a:endParaRPr lang="en-US" sz="2800" b="1" dirty="0" smtClean="0">
              <a:solidFill>
                <a:schemeClr val="bg1"/>
              </a:solidFill>
            </a:endParaRPr>
          </a:p>
          <a:p>
            <a:pPr marL="0" indent="0" algn="ctr">
              <a:buNone/>
            </a:pPr>
            <a:r>
              <a:rPr lang="en-US" sz="2800" b="1" dirty="0" smtClean="0">
                <a:solidFill>
                  <a:schemeClr val="bg1"/>
                </a:solidFill>
              </a:rPr>
              <a:t>There is an old saying/rhyme that goes,</a:t>
            </a:r>
          </a:p>
          <a:p>
            <a:pPr marL="0" indent="0" algn="ctr">
              <a:buNone/>
            </a:pPr>
            <a:r>
              <a:rPr lang="en-US" sz="2800" b="1" dirty="0" smtClean="0">
                <a:solidFill>
                  <a:schemeClr val="bg1"/>
                </a:solidFill>
              </a:rPr>
              <a:t>“Sticks and stones may break my bones</a:t>
            </a:r>
          </a:p>
          <a:p>
            <a:pPr marL="0" indent="0" algn="ctr">
              <a:buNone/>
            </a:pPr>
            <a:r>
              <a:rPr lang="en-US" sz="2800" b="1" dirty="0" smtClean="0">
                <a:solidFill>
                  <a:schemeClr val="bg1"/>
                </a:solidFill>
              </a:rPr>
              <a:t>But words will never hurt me.”</a:t>
            </a:r>
          </a:p>
          <a:p>
            <a:pPr marL="0" indent="0" algn="ctr">
              <a:buNone/>
            </a:pPr>
            <a:endParaRPr lang="en-US" sz="2800" b="1" dirty="0">
              <a:solidFill>
                <a:schemeClr val="bg1"/>
              </a:solidFill>
            </a:endParaRPr>
          </a:p>
          <a:p>
            <a:pPr marL="0" indent="0" algn="ctr">
              <a:buNone/>
            </a:pPr>
            <a:r>
              <a:rPr lang="en-US" sz="2800" b="1" dirty="0" smtClean="0">
                <a:solidFill>
                  <a:schemeClr val="bg1"/>
                </a:solidFill>
              </a:rPr>
              <a:t>Do you believe that saying is true or false? Why?</a:t>
            </a:r>
            <a:endParaRPr lang="en-US" sz="2800" b="1" dirty="0">
              <a:solidFill>
                <a:schemeClr val="bg1"/>
              </a:solidFill>
            </a:endParaRPr>
          </a:p>
        </p:txBody>
      </p:sp>
    </p:spTree>
    <p:extLst>
      <p:ext uri="{BB962C8B-B14F-4D97-AF65-F5344CB8AC3E}">
        <p14:creationId xmlns:p14="http://schemas.microsoft.com/office/powerpoint/2010/main" val="23709469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fontScale="90000"/>
          </a:bodyPr>
          <a:lstStyle/>
          <a:p>
            <a:r>
              <a:rPr lang="en-US" b="1" dirty="0" smtClean="0">
                <a:solidFill>
                  <a:schemeClr val="bg1"/>
                </a:solidFill>
              </a:rPr>
              <a:t>Start-Up </a:t>
            </a:r>
            <a:r>
              <a:rPr lang="en-US" b="1" dirty="0" smtClean="0">
                <a:solidFill>
                  <a:schemeClr val="bg1"/>
                </a:solidFill>
              </a:rPr>
              <a:t>– Class Discussion</a:t>
            </a:r>
            <a:endParaRPr lang="en-US" b="1" dirty="0">
              <a:solidFill>
                <a:schemeClr val="bg1"/>
              </a:solidFill>
            </a:endParaRPr>
          </a:p>
        </p:txBody>
      </p:sp>
      <p:sp>
        <p:nvSpPr>
          <p:cNvPr id="3" name="Content Placeholder 2"/>
          <p:cNvSpPr>
            <a:spLocks noGrp="1"/>
          </p:cNvSpPr>
          <p:nvPr>
            <p:ph idx="1"/>
          </p:nvPr>
        </p:nvSpPr>
        <p:spPr>
          <a:xfrm>
            <a:off x="2438400" y="1600200"/>
            <a:ext cx="6248400" cy="4525963"/>
          </a:xfrm>
        </p:spPr>
        <p:txBody>
          <a:bodyPr>
            <a:normAutofit fontScale="92500" lnSpcReduction="10000"/>
          </a:bodyPr>
          <a:lstStyle/>
          <a:p>
            <a:pPr marL="0" indent="0" algn="ctr">
              <a:buNone/>
            </a:pPr>
            <a:endParaRPr lang="en-US" sz="2800" b="1" dirty="0" smtClean="0">
              <a:solidFill>
                <a:schemeClr val="bg1"/>
              </a:solidFill>
            </a:endParaRPr>
          </a:p>
          <a:p>
            <a:pPr marL="0" indent="0" algn="ctr">
              <a:buNone/>
            </a:pPr>
            <a:r>
              <a:rPr lang="en-US" sz="4000" b="1" dirty="0" smtClean="0">
                <a:solidFill>
                  <a:schemeClr val="bg1"/>
                </a:solidFill>
              </a:rPr>
              <a:t>There is an old saying/rhyme that goes</a:t>
            </a:r>
            <a:r>
              <a:rPr lang="en-US" sz="4000" b="1" dirty="0" smtClean="0">
                <a:solidFill>
                  <a:schemeClr val="bg1"/>
                </a:solidFill>
              </a:rPr>
              <a:t>, “</a:t>
            </a:r>
            <a:r>
              <a:rPr lang="en-US" sz="4000" b="1" dirty="0" smtClean="0">
                <a:solidFill>
                  <a:schemeClr val="bg1"/>
                </a:solidFill>
              </a:rPr>
              <a:t>Sticks and stones may break my bones</a:t>
            </a:r>
          </a:p>
          <a:p>
            <a:pPr marL="0" indent="0" algn="ctr">
              <a:buNone/>
            </a:pPr>
            <a:r>
              <a:rPr lang="en-US" sz="4000" b="1" dirty="0">
                <a:solidFill>
                  <a:schemeClr val="bg1"/>
                </a:solidFill>
              </a:rPr>
              <a:t>b</a:t>
            </a:r>
            <a:r>
              <a:rPr lang="en-US" sz="4000" b="1" dirty="0" smtClean="0">
                <a:solidFill>
                  <a:schemeClr val="bg1"/>
                </a:solidFill>
              </a:rPr>
              <a:t>ut </a:t>
            </a:r>
            <a:r>
              <a:rPr lang="en-US" sz="4000" b="1" dirty="0" smtClean="0">
                <a:solidFill>
                  <a:schemeClr val="bg1"/>
                </a:solidFill>
              </a:rPr>
              <a:t>words will never hurt me.”</a:t>
            </a:r>
          </a:p>
          <a:p>
            <a:pPr marL="0" indent="0" algn="ctr">
              <a:buNone/>
            </a:pPr>
            <a:endParaRPr lang="en-US" sz="4000" b="1" dirty="0">
              <a:solidFill>
                <a:schemeClr val="bg1"/>
              </a:solidFill>
            </a:endParaRPr>
          </a:p>
          <a:p>
            <a:pPr marL="0" indent="0" algn="ctr">
              <a:buNone/>
            </a:pPr>
            <a:r>
              <a:rPr lang="en-US" sz="4000" b="1" dirty="0" smtClean="0">
                <a:solidFill>
                  <a:schemeClr val="bg1"/>
                </a:solidFill>
              </a:rPr>
              <a:t>Do you believe that saying is true or false? Why?</a:t>
            </a:r>
            <a:endParaRPr lang="en-US" sz="4000" b="1" dirty="0">
              <a:solidFill>
                <a:schemeClr val="bg1"/>
              </a:solidFill>
            </a:endParaRPr>
          </a:p>
        </p:txBody>
      </p:sp>
    </p:spTree>
    <p:extLst>
      <p:ext uri="{BB962C8B-B14F-4D97-AF65-F5344CB8AC3E}">
        <p14:creationId xmlns:p14="http://schemas.microsoft.com/office/powerpoint/2010/main" val="280206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a:bodyPr>
          <a:lstStyle/>
          <a:p>
            <a:r>
              <a:rPr lang="en-US" b="1" dirty="0" smtClean="0">
                <a:solidFill>
                  <a:schemeClr val="bg1"/>
                </a:solidFill>
              </a:rPr>
              <a:t>Start-Up - Writing</a:t>
            </a:r>
            <a:endParaRPr lang="en-US" b="1" dirty="0">
              <a:solidFill>
                <a:schemeClr val="bg1"/>
              </a:solidFill>
            </a:endParaRPr>
          </a:p>
        </p:txBody>
      </p:sp>
      <p:sp>
        <p:nvSpPr>
          <p:cNvPr id="3" name="Content Placeholder 2"/>
          <p:cNvSpPr>
            <a:spLocks noGrp="1"/>
          </p:cNvSpPr>
          <p:nvPr>
            <p:ph idx="1"/>
          </p:nvPr>
        </p:nvSpPr>
        <p:spPr>
          <a:xfrm>
            <a:off x="2438400" y="1600200"/>
            <a:ext cx="6248400" cy="4525963"/>
          </a:xfrm>
        </p:spPr>
        <p:txBody>
          <a:bodyPr/>
          <a:lstStyle/>
          <a:p>
            <a:pPr marL="0" indent="0" algn="ctr">
              <a:buNone/>
            </a:pPr>
            <a:r>
              <a:rPr lang="en-US" b="1" dirty="0" smtClean="0">
                <a:solidFill>
                  <a:schemeClr val="bg1"/>
                </a:solidFill>
              </a:rPr>
              <a:t>Do you remember the last time someone gave you a compliment? How about the last time someone insulted you or said something unkind?</a:t>
            </a:r>
          </a:p>
          <a:p>
            <a:pPr marL="0" indent="0" algn="ctr">
              <a:buNone/>
            </a:pPr>
            <a:endParaRPr lang="en-US" b="1" dirty="0">
              <a:solidFill>
                <a:schemeClr val="bg1"/>
              </a:solidFill>
            </a:endParaRPr>
          </a:p>
          <a:p>
            <a:pPr marL="0" indent="0" algn="ctr">
              <a:buNone/>
            </a:pPr>
            <a:r>
              <a:rPr lang="en-US" b="1" dirty="0" smtClean="0">
                <a:solidFill>
                  <a:schemeClr val="bg1"/>
                </a:solidFill>
              </a:rPr>
              <a:t>Which do you remember more?</a:t>
            </a:r>
          </a:p>
          <a:p>
            <a:pPr marL="0" indent="0" algn="ctr">
              <a:buNone/>
            </a:pPr>
            <a:r>
              <a:rPr lang="en-US" b="1" dirty="0" smtClean="0">
                <a:solidFill>
                  <a:schemeClr val="bg1"/>
                </a:solidFill>
              </a:rPr>
              <a:t>Why do you think that is?</a:t>
            </a:r>
            <a:endParaRPr lang="en-US" b="1" dirty="0">
              <a:solidFill>
                <a:schemeClr val="bg1"/>
              </a:solidFill>
            </a:endParaRPr>
          </a:p>
        </p:txBody>
      </p:sp>
    </p:spTree>
    <p:extLst>
      <p:ext uri="{BB962C8B-B14F-4D97-AF65-F5344CB8AC3E}">
        <p14:creationId xmlns:p14="http://schemas.microsoft.com/office/powerpoint/2010/main" val="2370946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6553200" cy="1143000"/>
          </a:xfrm>
        </p:spPr>
        <p:txBody>
          <a:bodyPr/>
          <a:lstStyle/>
          <a:p>
            <a:r>
              <a:rPr lang="en-US" b="1" dirty="0" smtClean="0">
                <a:solidFill>
                  <a:schemeClr val="bg1"/>
                </a:solidFill>
              </a:rPr>
              <a:t>Today’s Objective</a:t>
            </a:r>
            <a:endParaRPr lang="en-US" b="1" dirty="0">
              <a:solidFill>
                <a:schemeClr val="bg1"/>
              </a:solidFill>
            </a:endParaRPr>
          </a:p>
        </p:txBody>
      </p:sp>
      <p:sp>
        <p:nvSpPr>
          <p:cNvPr id="3" name="Content Placeholder 2"/>
          <p:cNvSpPr>
            <a:spLocks noGrp="1"/>
          </p:cNvSpPr>
          <p:nvPr>
            <p:ph idx="1"/>
          </p:nvPr>
        </p:nvSpPr>
        <p:spPr>
          <a:xfrm>
            <a:off x="2133600" y="1600200"/>
            <a:ext cx="6553200" cy="4525963"/>
          </a:xfrm>
        </p:spPr>
        <p:txBody>
          <a:bodyPr/>
          <a:lstStyle/>
          <a:p>
            <a:pPr marL="0" indent="0" algn="ctr">
              <a:buNone/>
            </a:pPr>
            <a:r>
              <a:rPr lang="en-US" b="1" dirty="0" smtClean="0">
                <a:solidFill>
                  <a:schemeClr val="bg1"/>
                </a:solidFill>
              </a:rPr>
              <a:t>By the end of the period, students will analyze a poem, including its theme and literary devices. They will also compare and contrast two poems with similar themes.</a:t>
            </a:r>
          </a:p>
          <a:p>
            <a:pPr marL="0" indent="0" algn="ctr">
              <a:buNone/>
            </a:pPr>
            <a:endParaRPr lang="en-US" b="1" dirty="0">
              <a:solidFill>
                <a:schemeClr val="bg1"/>
              </a:solidFill>
            </a:endParaRPr>
          </a:p>
          <a:p>
            <a:pPr marL="0" indent="0" algn="ctr">
              <a:buNone/>
            </a:pPr>
            <a:r>
              <a:rPr lang="en-US" b="1" dirty="0" smtClean="0">
                <a:solidFill>
                  <a:schemeClr val="bg1"/>
                </a:solidFill>
              </a:rPr>
              <a:t>CCSS.ELA-LITERACY.RL.11-12.9</a:t>
            </a:r>
          </a:p>
          <a:p>
            <a:pPr marL="0" indent="0" algn="ctr">
              <a:buNone/>
            </a:pPr>
            <a:r>
              <a:rPr lang="en-US" b="1" dirty="0">
                <a:solidFill>
                  <a:schemeClr val="bg1"/>
                </a:solidFill>
              </a:rPr>
              <a:t>CCSS.ELA-LITERACY.RL.11-12.4</a:t>
            </a:r>
          </a:p>
        </p:txBody>
      </p:sp>
    </p:spTree>
    <p:extLst>
      <p:ext uri="{BB962C8B-B14F-4D97-AF65-F5344CB8AC3E}">
        <p14:creationId xmlns:p14="http://schemas.microsoft.com/office/powerpoint/2010/main" val="39670144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553200" cy="1143000"/>
          </a:xfrm>
        </p:spPr>
        <p:txBody>
          <a:bodyPr/>
          <a:lstStyle/>
          <a:p>
            <a:r>
              <a:rPr lang="en-US" b="1" dirty="0" smtClean="0">
                <a:solidFill>
                  <a:schemeClr val="bg1"/>
                </a:solidFill>
              </a:rPr>
              <a:t>Poetic Devices</a:t>
            </a:r>
            <a:endParaRPr lang="en-US" b="1" dirty="0">
              <a:solidFill>
                <a:schemeClr val="bg1"/>
              </a:solidFill>
            </a:endParaRPr>
          </a:p>
        </p:txBody>
      </p:sp>
      <p:sp>
        <p:nvSpPr>
          <p:cNvPr id="3" name="Content Placeholder 2"/>
          <p:cNvSpPr>
            <a:spLocks noGrp="1"/>
          </p:cNvSpPr>
          <p:nvPr>
            <p:ph idx="1"/>
          </p:nvPr>
        </p:nvSpPr>
        <p:spPr>
          <a:xfrm>
            <a:off x="2133600" y="701040"/>
            <a:ext cx="2362200" cy="5486400"/>
          </a:xfrm>
        </p:spPr>
        <p:txBody>
          <a:bodyPr>
            <a:normAutofit lnSpcReduction="10000"/>
          </a:bodyPr>
          <a:lstStyle/>
          <a:p>
            <a:r>
              <a:rPr lang="en-US" sz="2400" b="1" dirty="0" smtClean="0">
                <a:solidFill>
                  <a:schemeClr val="bg1"/>
                </a:solidFill>
              </a:rPr>
              <a:t>Rhythm –</a:t>
            </a:r>
          </a:p>
          <a:p>
            <a:endParaRPr lang="en-US" sz="800" b="1" dirty="0" smtClean="0">
              <a:solidFill>
                <a:schemeClr val="bg1"/>
              </a:solidFill>
            </a:endParaRPr>
          </a:p>
          <a:p>
            <a:r>
              <a:rPr lang="en-US" sz="2400" b="1" dirty="0" smtClean="0">
                <a:solidFill>
                  <a:schemeClr val="bg1"/>
                </a:solidFill>
              </a:rPr>
              <a:t>Rhyme –</a:t>
            </a:r>
          </a:p>
          <a:p>
            <a:endParaRPr lang="en-US" b="1" dirty="0" smtClean="0">
              <a:solidFill>
                <a:schemeClr val="bg1"/>
              </a:solidFill>
            </a:endParaRPr>
          </a:p>
          <a:p>
            <a:r>
              <a:rPr lang="en-US" sz="2400" b="1" dirty="0" smtClean="0">
                <a:solidFill>
                  <a:schemeClr val="bg1"/>
                </a:solidFill>
              </a:rPr>
              <a:t>Imagery –</a:t>
            </a:r>
          </a:p>
          <a:p>
            <a:endParaRPr lang="en-US" sz="2400" b="1" dirty="0" smtClean="0">
              <a:solidFill>
                <a:schemeClr val="bg1"/>
              </a:solidFill>
            </a:endParaRPr>
          </a:p>
          <a:p>
            <a:r>
              <a:rPr lang="en-US" sz="2400" b="1" dirty="0" smtClean="0">
                <a:solidFill>
                  <a:schemeClr val="bg1"/>
                </a:solidFill>
              </a:rPr>
              <a:t>Alliteration –</a:t>
            </a:r>
          </a:p>
          <a:p>
            <a:endParaRPr lang="en-US" sz="2400" b="1" dirty="0">
              <a:solidFill>
                <a:schemeClr val="bg1"/>
              </a:solidFill>
            </a:endParaRPr>
          </a:p>
          <a:p>
            <a:r>
              <a:rPr lang="en-US" sz="2400" b="1" dirty="0" smtClean="0">
                <a:solidFill>
                  <a:schemeClr val="bg1"/>
                </a:solidFill>
              </a:rPr>
              <a:t>Metaphor –</a:t>
            </a:r>
          </a:p>
          <a:p>
            <a:endParaRPr lang="en-US" sz="2800" b="1" dirty="0">
              <a:solidFill>
                <a:schemeClr val="bg1"/>
              </a:solidFill>
            </a:endParaRPr>
          </a:p>
          <a:p>
            <a:r>
              <a:rPr lang="en-US" sz="2400" b="1" dirty="0" smtClean="0">
                <a:solidFill>
                  <a:schemeClr val="bg1"/>
                </a:solidFill>
              </a:rPr>
              <a:t>Symbolism –</a:t>
            </a:r>
          </a:p>
          <a:p>
            <a:endParaRPr lang="en-US" sz="2400" b="1" dirty="0" smtClean="0">
              <a:solidFill>
                <a:schemeClr val="bg1"/>
              </a:solidFill>
            </a:endParaRPr>
          </a:p>
          <a:p>
            <a:r>
              <a:rPr lang="en-US" sz="2400" b="1" dirty="0" smtClean="0">
                <a:solidFill>
                  <a:schemeClr val="bg1"/>
                </a:solidFill>
              </a:rPr>
              <a:t>Theme –</a:t>
            </a:r>
            <a:r>
              <a:rPr lang="en-US" sz="2800" b="1" dirty="0" smtClean="0">
                <a:solidFill>
                  <a:schemeClr val="bg1"/>
                </a:solidFill>
              </a:rPr>
              <a:t> </a:t>
            </a:r>
            <a:endParaRPr lang="en-US" sz="2800" b="1" dirty="0">
              <a:solidFill>
                <a:schemeClr val="bg1"/>
              </a:solidFill>
            </a:endParaRPr>
          </a:p>
        </p:txBody>
      </p:sp>
      <p:sp>
        <p:nvSpPr>
          <p:cNvPr id="5" name="TextBox 4"/>
          <p:cNvSpPr txBox="1"/>
          <p:nvPr/>
        </p:nvSpPr>
        <p:spPr>
          <a:xfrm>
            <a:off x="4495800" y="685800"/>
            <a:ext cx="4495800" cy="5355312"/>
          </a:xfrm>
          <a:prstGeom prst="rect">
            <a:avLst/>
          </a:prstGeom>
          <a:noFill/>
        </p:spPr>
        <p:txBody>
          <a:bodyPr wrap="square" rtlCol="0">
            <a:spAutoFit/>
          </a:bodyPr>
          <a:lstStyle/>
          <a:p>
            <a:r>
              <a:rPr lang="en-US" sz="2400" b="1" dirty="0">
                <a:solidFill>
                  <a:schemeClr val="bg1"/>
                </a:solidFill>
              </a:rPr>
              <a:t>the beat of a </a:t>
            </a:r>
            <a:r>
              <a:rPr lang="en-US" sz="2400" b="1" dirty="0" smtClean="0">
                <a:solidFill>
                  <a:schemeClr val="bg1"/>
                </a:solidFill>
              </a:rPr>
              <a:t>poem</a:t>
            </a:r>
          </a:p>
          <a:p>
            <a:endParaRPr lang="en-US" sz="1000" b="1" dirty="0" smtClean="0">
              <a:solidFill>
                <a:schemeClr val="bg1"/>
              </a:solidFill>
            </a:endParaRPr>
          </a:p>
          <a:p>
            <a:r>
              <a:rPr lang="en-US" sz="2400" b="1" dirty="0" smtClean="0">
                <a:solidFill>
                  <a:schemeClr val="bg1"/>
                </a:solidFill>
              </a:rPr>
              <a:t>repetition </a:t>
            </a:r>
            <a:r>
              <a:rPr lang="en-US" sz="2400" b="1" dirty="0">
                <a:solidFill>
                  <a:schemeClr val="bg1"/>
                </a:solidFill>
              </a:rPr>
              <a:t>of similar sounds in two or more </a:t>
            </a:r>
            <a:r>
              <a:rPr lang="en-US" sz="2400" b="1" dirty="0" smtClean="0">
                <a:solidFill>
                  <a:schemeClr val="bg1"/>
                </a:solidFill>
              </a:rPr>
              <a:t>words</a:t>
            </a:r>
          </a:p>
          <a:p>
            <a:endParaRPr lang="en-US" sz="1200" b="1" dirty="0" smtClean="0">
              <a:solidFill>
                <a:schemeClr val="bg1"/>
              </a:solidFill>
            </a:endParaRPr>
          </a:p>
          <a:p>
            <a:r>
              <a:rPr lang="en-US" sz="2400" b="1" dirty="0">
                <a:solidFill>
                  <a:schemeClr val="bg1"/>
                </a:solidFill>
              </a:rPr>
              <a:t>words and phrases that appeal to the senses, paint </a:t>
            </a:r>
            <a:r>
              <a:rPr lang="en-US" sz="2400" b="1" dirty="0" smtClean="0">
                <a:solidFill>
                  <a:schemeClr val="bg1"/>
                </a:solidFill>
              </a:rPr>
              <a:t>pictures</a:t>
            </a:r>
          </a:p>
          <a:p>
            <a:endParaRPr lang="en-US" sz="800" b="1" dirty="0">
              <a:solidFill>
                <a:schemeClr val="bg1"/>
              </a:solidFill>
            </a:endParaRPr>
          </a:p>
          <a:p>
            <a:r>
              <a:rPr lang="en-US" sz="2400" b="1" dirty="0" smtClean="0">
                <a:solidFill>
                  <a:schemeClr val="bg1"/>
                </a:solidFill>
              </a:rPr>
              <a:t>repetition </a:t>
            </a:r>
            <a:r>
              <a:rPr lang="en-US" sz="2400" b="1" dirty="0">
                <a:solidFill>
                  <a:schemeClr val="bg1"/>
                </a:solidFill>
              </a:rPr>
              <a:t>of consonant sounds at the beginnings of words</a:t>
            </a:r>
          </a:p>
          <a:p>
            <a:endParaRPr lang="en-US" sz="800" b="1" dirty="0" smtClean="0">
              <a:solidFill>
                <a:schemeClr val="bg1"/>
              </a:solidFill>
            </a:endParaRPr>
          </a:p>
          <a:p>
            <a:r>
              <a:rPr lang="en-US" sz="2400" b="1" dirty="0">
                <a:solidFill>
                  <a:schemeClr val="bg1"/>
                </a:solidFill>
              </a:rPr>
              <a:t>comparing two unlike things without using “like” or “as”</a:t>
            </a:r>
          </a:p>
          <a:p>
            <a:endParaRPr lang="en-US" sz="800" b="1" dirty="0">
              <a:solidFill>
                <a:schemeClr val="bg1"/>
              </a:solidFill>
            </a:endParaRPr>
          </a:p>
          <a:p>
            <a:r>
              <a:rPr lang="en-US" sz="2400" b="1" dirty="0">
                <a:solidFill>
                  <a:schemeClr val="bg1"/>
                </a:solidFill>
              </a:rPr>
              <a:t>using one thing to represent something else</a:t>
            </a:r>
          </a:p>
          <a:p>
            <a:endParaRPr lang="en-US" sz="800" b="1" dirty="0" smtClean="0">
              <a:solidFill>
                <a:schemeClr val="bg1"/>
              </a:solidFill>
            </a:endParaRPr>
          </a:p>
          <a:p>
            <a:r>
              <a:rPr lang="en-US" sz="2400" b="1" dirty="0" smtClean="0">
                <a:solidFill>
                  <a:schemeClr val="bg1"/>
                </a:solidFill>
              </a:rPr>
              <a:t>the </a:t>
            </a:r>
            <a:r>
              <a:rPr lang="en-US" sz="2400" b="1" dirty="0">
                <a:solidFill>
                  <a:schemeClr val="bg1"/>
                </a:solidFill>
              </a:rPr>
              <a:t>main idea or meaning</a:t>
            </a:r>
          </a:p>
        </p:txBody>
      </p:sp>
    </p:spTree>
    <p:extLst>
      <p:ext uri="{BB962C8B-B14F-4D97-AF65-F5344CB8AC3E}">
        <p14:creationId xmlns:p14="http://schemas.microsoft.com/office/powerpoint/2010/main" val="4145534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 calcmode="lin" valueType="num">
                                      <p:cBhvr additive="base">
                                        <p:cTn id="7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2" end="12"/>
                                            </p:txEl>
                                          </p:spTgt>
                                        </p:tgtEl>
                                        <p:attrNameLst>
                                          <p:attrName>style.visibility</p:attrName>
                                        </p:attrNameLst>
                                      </p:cBhvr>
                                      <p:to>
                                        <p:strVal val="visible"/>
                                      </p:to>
                                    </p:set>
                                    <p:anim calcmode="lin" valueType="num">
                                      <p:cBhvr additive="base">
                                        <p:cTn id="8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553200" cy="1143000"/>
          </a:xfrm>
        </p:spPr>
        <p:txBody>
          <a:bodyPr>
            <a:normAutofit fontScale="90000"/>
          </a:bodyPr>
          <a:lstStyle/>
          <a:p>
            <a:r>
              <a:rPr lang="en-US" b="1" dirty="0" smtClean="0">
                <a:solidFill>
                  <a:schemeClr val="bg1"/>
                </a:solidFill>
              </a:rPr>
              <a:t>Emily Dickinson vs</a:t>
            </a:r>
            <a:r>
              <a:rPr lang="en-US" b="1" dirty="0">
                <a:solidFill>
                  <a:schemeClr val="bg1"/>
                </a:solidFill>
              </a:rPr>
              <a:t>. </a:t>
            </a:r>
            <a:r>
              <a:rPr lang="en-US" b="1" dirty="0" smtClean="0">
                <a:solidFill>
                  <a:schemeClr val="bg1"/>
                </a:solidFill>
              </a:rPr>
              <a:t>Alicia Keys</a:t>
            </a:r>
            <a:endParaRPr lang="en-US" b="1" dirty="0">
              <a:solidFill>
                <a:schemeClr val="bg1"/>
              </a:solidFill>
            </a:endParaRPr>
          </a:p>
        </p:txBody>
      </p:sp>
      <p:sp>
        <p:nvSpPr>
          <p:cNvPr id="3" name="Content Placeholder 2"/>
          <p:cNvSpPr>
            <a:spLocks noGrp="1"/>
          </p:cNvSpPr>
          <p:nvPr>
            <p:ph idx="1"/>
          </p:nvPr>
        </p:nvSpPr>
        <p:spPr>
          <a:xfrm>
            <a:off x="2286000" y="1600200"/>
            <a:ext cx="6400800" cy="5105400"/>
          </a:xfrm>
        </p:spPr>
        <p:txBody>
          <a:bodyPr/>
          <a:lstStyle/>
          <a:p>
            <a:r>
              <a:rPr lang="en-US" b="1" dirty="0" smtClean="0">
                <a:solidFill>
                  <a:schemeClr val="bg1"/>
                </a:solidFill>
              </a:rPr>
              <a:t>You and your VERTICAL partner will each share one poem. </a:t>
            </a:r>
          </a:p>
          <a:p>
            <a:r>
              <a:rPr lang="en-US" b="1" dirty="0" smtClean="0">
                <a:solidFill>
                  <a:schemeClr val="bg1"/>
                </a:solidFill>
              </a:rPr>
              <a:t>Following the instructions on your paper, you will analyze your poem together.</a:t>
            </a:r>
          </a:p>
          <a:p>
            <a:r>
              <a:rPr lang="en-US" b="1" dirty="0" smtClean="0">
                <a:solidFill>
                  <a:schemeClr val="bg1"/>
                </a:solidFill>
              </a:rPr>
              <a:t>In your pairs, you will answer the questions on the page about your poem.</a:t>
            </a:r>
          </a:p>
          <a:p>
            <a:pPr marL="0" indent="0">
              <a:buNone/>
            </a:pPr>
            <a:endParaRPr lang="en-US" b="1" dirty="0" smtClean="0">
              <a:solidFill>
                <a:schemeClr val="bg1"/>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2835479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629400" cy="1143000"/>
          </a:xfrm>
        </p:spPr>
        <p:txBody>
          <a:bodyPr>
            <a:normAutofit fontScale="90000"/>
          </a:bodyPr>
          <a:lstStyle/>
          <a:p>
            <a:r>
              <a:rPr lang="en-US" b="1" dirty="0" smtClean="0">
                <a:solidFill>
                  <a:schemeClr val="bg1"/>
                </a:solidFill>
              </a:rPr>
              <a:t>Emily Dickinson vs</a:t>
            </a:r>
            <a:r>
              <a:rPr lang="en-US" b="1" dirty="0">
                <a:solidFill>
                  <a:schemeClr val="bg1"/>
                </a:solidFill>
              </a:rPr>
              <a:t>. </a:t>
            </a:r>
            <a:r>
              <a:rPr lang="en-US" b="1" dirty="0" smtClean="0">
                <a:solidFill>
                  <a:schemeClr val="bg1"/>
                </a:solidFill>
              </a:rPr>
              <a:t>Alicia Keys</a:t>
            </a:r>
            <a:endParaRPr lang="en-US" b="1" dirty="0">
              <a:solidFill>
                <a:schemeClr val="bg1"/>
              </a:solidFill>
            </a:endParaRPr>
          </a:p>
        </p:txBody>
      </p:sp>
      <p:sp>
        <p:nvSpPr>
          <p:cNvPr id="3" name="Content Placeholder 2"/>
          <p:cNvSpPr>
            <a:spLocks noGrp="1"/>
          </p:cNvSpPr>
          <p:nvPr>
            <p:ph idx="1"/>
          </p:nvPr>
        </p:nvSpPr>
        <p:spPr>
          <a:xfrm>
            <a:off x="2286000" y="1600200"/>
            <a:ext cx="6400800" cy="5105400"/>
          </a:xfrm>
        </p:spPr>
        <p:txBody>
          <a:bodyPr/>
          <a:lstStyle/>
          <a:p>
            <a:r>
              <a:rPr lang="en-US" b="1" dirty="0" smtClean="0">
                <a:solidFill>
                  <a:schemeClr val="bg1"/>
                </a:solidFill>
              </a:rPr>
              <a:t>When both pairs are finished with their analysis, they will share their poem and analysis with the other pair.</a:t>
            </a:r>
          </a:p>
          <a:p>
            <a:r>
              <a:rPr lang="en-US" b="1" dirty="0" smtClean="0">
                <a:solidFill>
                  <a:schemeClr val="bg1"/>
                </a:solidFill>
              </a:rPr>
              <a:t>As a group, fill in the Cannon Comparison Chart, finding the similarities and differences between the two poems.</a:t>
            </a:r>
          </a:p>
          <a:p>
            <a:pPr marL="0" indent="0">
              <a:buNone/>
            </a:pPr>
            <a:endParaRPr lang="en-US" b="1" dirty="0" smtClean="0">
              <a:solidFill>
                <a:schemeClr val="bg1"/>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9953516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fontScale="90000"/>
          </a:bodyPr>
          <a:lstStyle/>
          <a:p>
            <a:r>
              <a:rPr lang="en-US" b="1" dirty="0" smtClean="0">
                <a:solidFill>
                  <a:schemeClr val="bg1"/>
                </a:solidFill>
              </a:rPr>
              <a:t>Cannon Comparison Chart</a:t>
            </a:r>
            <a:endParaRPr lang="en-US" b="1" dirty="0">
              <a:solidFill>
                <a:schemeClr val="bg1"/>
              </a:solidFill>
            </a:endParaRPr>
          </a:p>
        </p:txBody>
      </p:sp>
      <p:sp>
        <p:nvSpPr>
          <p:cNvPr id="3" name="Content Placeholder 2"/>
          <p:cNvSpPr>
            <a:spLocks noGrp="1"/>
          </p:cNvSpPr>
          <p:nvPr>
            <p:ph idx="1"/>
          </p:nvPr>
        </p:nvSpPr>
        <p:spPr>
          <a:xfrm>
            <a:off x="2438400" y="1600200"/>
            <a:ext cx="6248400" cy="4525963"/>
          </a:xfrm>
        </p:spPr>
        <p:txBody>
          <a:bodyPr/>
          <a:lstStyle/>
          <a:p>
            <a:r>
              <a:rPr lang="en-US" b="1" dirty="0" smtClean="0">
                <a:solidFill>
                  <a:schemeClr val="bg1"/>
                </a:solidFill>
              </a:rPr>
              <a:t>This chart works like a Venn Diagram. </a:t>
            </a:r>
          </a:p>
          <a:p>
            <a:r>
              <a:rPr lang="en-US" b="1" dirty="0" smtClean="0">
                <a:solidFill>
                  <a:schemeClr val="bg1"/>
                </a:solidFill>
              </a:rPr>
              <a:t>The outer two columns are used to fill in ways the two poems are different.</a:t>
            </a:r>
          </a:p>
          <a:p>
            <a:r>
              <a:rPr lang="en-US" b="1" dirty="0" smtClean="0">
                <a:solidFill>
                  <a:schemeClr val="bg1"/>
                </a:solidFill>
              </a:rPr>
              <a:t>The center column is used to fill in ways the two poems are the same.</a:t>
            </a:r>
            <a:endParaRPr lang="en-US" b="1" dirty="0">
              <a:solidFill>
                <a:schemeClr val="bg1"/>
              </a:solidFill>
            </a:endParaRPr>
          </a:p>
        </p:txBody>
      </p:sp>
      <p:sp>
        <p:nvSpPr>
          <p:cNvPr id="4" name="Oval 3"/>
          <p:cNvSpPr/>
          <p:nvPr/>
        </p:nvSpPr>
        <p:spPr>
          <a:xfrm>
            <a:off x="5029200" y="2133600"/>
            <a:ext cx="914400" cy="609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2133600"/>
            <a:ext cx="914400" cy="609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307011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32327"/>
            <a:ext cx="6477000" cy="1143000"/>
          </a:xfrm>
        </p:spPr>
        <p:txBody>
          <a:bodyPr>
            <a:normAutofit/>
          </a:bodyPr>
          <a:lstStyle/>
          <a:p>
            <a:r>
              <a:rPr lang="en-US" b="1" dirty="0" smtClean="0">
                <a:solidFill>
                  <a:schemeClr val="bg1"/>
                </a:solidFill>
              </a:rPr>
              <a:t>Start-Up </a:t>
            </a:r>
            <a:r>
              <a:rPr lang="en-US" b="1" dirty="0" smtClean="0">
                <a:solidFill>
                  <a:schemeClr val="bg1"/>
                </a:solidFill>
              </a:rPr>
              <a:t>– Class Discussion</a:t>
            </a:r>
            <a:endParaRPr lang="en-US" b="1" dirty="0">
              <a:solidFill>
                <a:schemeClr val="bg1"/>
              </a:solidFill>
            </a:endParaRPr>
          </a:p>
        </p:txBody>
      </p:sp>
      <p:sp>
        <p:nvSpPr>
          <p:cNvPr id="5" name="Content Placeholder 4"/>
          <p:cNvSpPr>
            <a:spLocks noGrp="1"/>
          </p:cNvSpPr>
          <p:nvPr>
            <p:ph idx="1"/>
          </p:nvPr>
        </p:nvSpPr>
        <p:spPr>
          <a:xfrm>
            <a:off x="2514600" y="1143000"/>
            <a:ext cx="6477000" cy="5562600"/>
          </a:xfrm>
        </p:spPr>
        <p:txBody>
          <a:bodyPr>
            <a:normAutofit/>
          </a:bodyPr>
          <a:lstStyle/>
          <a:p>
            <a:pPr marL="0" indent="0" algn="ctr">
              <a:buNone/>
            </a:pPr>
            <a:endParaRPr lang="en-US" sz="2800" b="1" dirty="0">
              <a:solidFill>
                <a:schemeClr val="bg1"/>
              </a:solidFill>
            </a:endParaRPr>
          </a:p>
          <a:p>
            <a:pPr marL="0" indent="0" algn="ctr">
              <a:buNone/>
            </a:pPr>
            <a:r>
              <a:rPr lang="en-US" sz="4000" b="1" dirty="0">
                <a:solidFill>
                  <a:schemeClr val="bg1"/>
                </a:solidFill>
              </a:rPr>
              <a:t>Have you ever seen someone being made fun of or picked on for being different? Did you do or say anything about it? Why or why not</a:t>
            </a:r>
            <a:r>
              <a:rPr lang="en-US" sz="4000" b="1" dirty="0" smtClean="0">
                <a:solidFill>
                  <a:schemeClr val="bg1"/>
                </a:solidFill>
              </a:rPr>
              <a:t>?</a:t>
            </a:r>
            <a:endParaRPr lang="en-US" sz="4000" b="1" dirty="0">
              <a:solidFill>
                <a:schemeClr val="bg1"/>
              </a:solidFill>
            </a:endParaRPr>
          </a:p>
        </p:txBody>
      </p:sp>
    </p:spTree>
    <p:extLst>
      <p:ext uri="{BB962C8B-B14F-4D97-AF65-F5344CB8AC3E}">
        <p14:creationId xmlns:p14="http://schemas.microsoft.com/office/powerpoint/2010/main" val="19834159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b="1" dirty="0" smtClean="0">
                <a:solidFill>
                  <a:schemeClr val="bg1"/>
                </a:solidFill>
              </a:rPr>
              <a:t>Share Out</a:t>
            </a:r>
            <a:endParaRPr lang="en-US" b="1" dirty="0">
              <a:solidFill>
                <a:schemeClr val="bg1"/>
              </a:solidFill>
            </a:endParaRPr>
          </a:p>
        </p:txBody>
      </p:sp>
      <p:sp>
        <p:nvSpPr>
          <p:cNvPr id="3" name="Content Placeholder 2"/>
          <p:cNvSpPr>
            <a:spLocks noGrp="1"/>
          </p:cNvSpPr>
          <p:nvPr>
            <p:ph idx="1"/>
          </p:nvPr>
        </p:nvSpPr>
        <p:spPr>
          <a:xfrm>
            <a:off x="2057400" y="1600200"/>
            <a:ext cx="6629400" cy="4525963"/>
          </a:xfrm>
        </p:spPr>
        <p:txBody>
          <a:bodyPr/>
          <a:lstStyle/>
          <a:p>
            <a:r>
              <a:rPr lang="en-US" b="1" dirty="0" smtClean="0">
                <a:solidFill>
                  <a:schemeClr val="bg1"/>
                </a:solidFill>
              </a:rPr>
              <a:t>Let’s see who came up with some good similarities and differences.</a:t>
            </a:r>
          </a:p>
          <a:p>
            <a:endParaRPr lang="en-US" b="1" dirty="0">
              <a:solidFill>
                <a:schemeClr val="bg1"/>
              </a:solidFill>
            </a:endParaRPr>
          </a:p>
          <a:p>
            <a:r>
              <a:rPr lang="en-US" b="1" dirty="0" smtClean="0">
                <a:solidFill>
                  <a:schemeClr val="bg1"/>
                </a:solidFill>
              </a:rPr>
              <a:t>If your group’s chart has any blanks, use what your classmates have to say to fill them in.</a:t>
            </a:r>
            <a:endParaRPr lang="en-US" b="1" dirty="0">
              <a:solidFill>
                <a:schemeClr val="bg1"/>
              </a:solidFill>
            </a:endParaRPr>
          </a:p>
        </p:txBody>
      </p:sp>
    </p:spTree>
    <p:extLst>
      <p:ext uri="{BB962C8B-B14F-4D97-AF65-F5344CB8AC3E}">
        <p14:creationId xmlns:p14="http://schemas.microsoft.com/office/powerpoint/2010/main" val="42456990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274638"/>
            <a:ext cx="6629400" cy="1143000"/>
          </a:xfrm>
        </p:spPr>
        <p:txBody>
          <a:bodyPr/>
          <a:lstStyle/>
          <a:p>
            <a:r>
              <a:rPr lang="en-US" b="1" dirty="0" smtClean="0">
                <a:solidFill>
                  <a:schemeClr val="bg1"/>
                </a:solidFill>
              </a:rPr>
              <a:t>Exit Ticket</a:t>
            </a:r>
            <a:endParaRPr lang="en-US" b="1" dirty="0">
              <a:solidFill>
                <a:schemeClr val="bg1"/>
              </a:solidFill>
            </a:endParaRPr>
          </a:p>
        </p:txBody>
      </p:sp>
      <p:sp>
        <p:nvSpPr>
          <p:cNvPr id="3" name="Content Placeholder 2"/>
          <p:cNvSpPr>
            <a:spLocks noGrp="1"/>
          </p:cNvSpPr>
          <p:nvPr>
            <p:ph idx="1"/>
          </p:nvPr>
        </p:nvSpPr>
        <p:spPr>
          <a:xfrm>
            <a:off x="2057400" y="1600200"/>
            <a:ext cx="6629400" cy="4525963"/>
          </a:xfrm>
        </p:spPr>
        <p:txBody>
          <a:bodyPr>
            <a:normAutofit/>
          </a:bodyPr>
          <a:lstStyle/>
          <a:p>
            <a:pPr marL="0" indent="0" algn="ctr">
              <a:buNone/>
            </a:pPr>
            <a:r>
              <a:rPr lang="en-US" sz="4800" b="1" dirty="0" smtClean="0">
                <a:solidFill>
                  <a:schemeClr val="bg1"/>
                </a:solidFill>
              </a:rPr>
              <a:t>Which do think are more powerful, the words we say or the words we should say but don’t?</a:t>
            </a:r>
          </a:p>
          <a:p>
            <a:pPr marL="0" indent="0" algn="ctr">
              <a:buNone/>
            </a:pPr>
            <a:r>
              <a:rPr lang="en-US" sz="4800" b="1" dirty="0" smtClean="0">
                <a:solidFill>
                  <a:schemeClr val="bg1"/>
                </a:solidFill>
              </a:rPr>
              <a:t>Why?</a:t>
            </a:r>
            <a:endParaRPr lang="en-US" sz="4800" b="1" dirty="0">
              <a:solidFill>
                <a:schemeClr val="bg1"/>
              </a:solidFill>
            </a:endParaRPr>
          </a:p>
        </p:txBody>
      </p:sp>
    </p:spTree>
    <p:extLst>
      <p:ext uri="{BB962C8B-B14F-4D97-AF65-F5344CB8AC3E}">
        <p14:creationId xmlns:p14="http://schemas.microsoft.com/office/powerpoint/2010/main" val="41118202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32327"/>
            <a:ext cx="6477000" cy="1143000"/>
          </a:xfrm>
        </p:spPr>
        <p:txBody>
          <a:bodyPr/>
          <a:lstStyle/>
          <a:p>
            <a:r>
              <a:rPr lang="en-US" b="1" dirty="0" smtClean="0">
                <a:solidFill>
                  <a:schemeClr val="bg1"/>
                </a:solidFill>
              </a:rPr>
              <a:t>Start-Up - Writing</a:t>
            </a:r>
            <a:endParaRPr lang="en-US" b="1" dirty="0">
              <a:solidFill>
                <a:schemeClr val="bg1"/>
              </a:solidFill>
            </a:endParaRPr>
          </a:p>
        </p:txBody>
      </p:sp>
      <p:sp>
        <p:nvSpPr>
          <p:cNvPr id="5" name="Content Placeholder 4"/>
          <p:cNvSpPr>
            <a:spLocks noGrp="1"/>
          </p:cNvSpPr>
          <p:nvPr>
            <p:ph idx="1"/>
          </p:nvPr>
        </p:nvSpPr>
        <p:spPr>
          <a:xfrm>
            <a:off x="2514600" y="1143000"/>
            <a:ext cx="6477000" cy="5562600"/>
          </a:xfrm>
        </p:spPr>
        <p:txBody>
          <a:bodyPr>
            <a:normAutofit/>
          </a:bodyPr>
          <a:lstStyle/>
          <a:p>
            <a:pPr marL="0" indent="0" algn="ctr">
              <a:buNone/>
            </a:pPr>
            <a:r>
              <a:rPr lang="en-US" b="1" dirty="0" smtClean="0">
                <a:solidFill>
                  <a:schemeClr val="bg1"/>
                </a:solidFill>
              </a:rPr>
              <a:t>Now write about the following:</a:t>
            </a:r>
          </a:p>
          <a:p>
            <a:pPr marL="0" indent="0" algn="ctr">
              <a:buNone/>
            </a:pPr>
            <a:endParaRPr lang="en-US" b="1" dirty="0" smtClean="0">
              <a:solidFill>
                <a:schemeClr val="bg1"/>
              </a:solidFill>
            </a:endParaRPr>
          </a:p>
          <a:p>
            <a:pPr marL="0" indent="0" algn="ctr">
              <a:buNone/>
            </a:pPr>
            <a:r>
              <a:rPr lang="en-US" b="1" dirty="0">
                <a:solidFill>
                  <a:schemeClr val="bg1"/>
                </a:solidFill>
              </a:rPr>
              <a:t>Have you ever been made fun of or teased for doing or thinking something different from your peers? How did it feel? How did you handle it? </a:t>
            </a:r>
          </a:p>
          <a:p>
            <a:pPr marL="0" indent="0" algn="ctr">
              <a:buNone/>
            </a:pPr>
            <a:endParaRPr lang="en-US" b="1" dirty="0">
              <a:solidFill>
                <a:schemeClr val="bg1"/>
              </a:solidFill>
            </a:endParaRPr>
          </a:p>
        </p:txBody>
      </p:sp>
    </p:spTree>
    <p:extLst>
      <p:ext uri="{BB962C8B-B14F-4D97-AF65-F5344CB8AC3E}">
        <p14:creationId xmlns:p14="http://schemas.microsoft.com/office/powerpoint/2010/main" val="75972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74638"/>
            <a:ext cx="6553200" cy="1143000"/>
          </a:xfrm>
        </p:spPr>
        <p:txBody>
          <a:bodyPr/>
          <a:lstStyle/>
          <a:p>
            <a:r>
              <a:rPr lang="en-US" b="1" dirty="0" smtClean="0">
                <a:solidFill>
                  <a:schemeClr val="bg1"/>
                </a:solidFill>
              </a:rPr>
              <a:t>Today’s Objective</a:t>
            </a:r>
            <a:endParaRPr lang="en-US" b="1" dirty="0">
              <a:solidFill>
                <a:schemeClr val="bg1"/>
              </a:solidFill>
            </a:endParaRPr>
          </a:p>
        </p:txBody>
      </p:sp>
      <p:sp>
        <p:nvSpPr>
          <p:cNvPr id="3" name="Content Placeholder 2"/>
          <p:cNvSpPr>
            <a:spLocks noGrp="1"/>
          </p:cNvSpPr>
          <p:nvPr>
            <p:ph idx="1"/>
          </p:nvPr>
        </p:nvSpPr>
        <p:spPr>
          <a:xfrm>
            <a:off x="2133600" y="1600200"/>
            <a:ext cx="6553200" cy="4525963"/>
          </a:xfrm>
        </p:spPr>
        <p:txBody>
          <a:bodyPr/>
          <a:lstStyle/>
          <a:p>
            <a:pPr marL="0" indent="0" algn="ctr">
              <a:buNone/>
            </a:pPr>
            <a:r>
              <a:rPr lang="en-US" b="1" dirty="0" smtClean="0">
                <a:solidFill>
                  <a:schemeClr val="bg1"/>
                </a:solidFill>
              </a:rPr>
              <a:t>By the end of the period, students will analyze a poem, including its theme and literary devices. They will also compare and contrast two poems with similar themes.</a:t>
            </a:r>
          </a:p>
          <a:p>
            <a:pPr marL="0" indent="0" algn="ctr">
              <a:buNone/>
            </a:pPr>
            <a:endParaRPr lang="en-US" b="1" dirty="0">
              <a:solidFill>
                <a:schemeClr val="bg1"/>
              </a:solidFill>
            </a:endParaRPr>
          </a:p>
          <a:p>
            <a:pPr marL="0" indent="0" algn="ctr">
              <a:buNone/>
            </a:pPr>
            <a:r>
              <a:rPr lang="en-US" b="1" dirty="0" smtClean="0">
                <a:solidFill>
                  <a:schemeClr val="bg1"/>
                </a:solidFill>
              </a:rPr>
              <a:t>CCSS.ELA-LITERACY.RL.11-12.9</a:t>
            </a:r>
          </a:p>
          <a:p>
            <a:pPr marL="0" indent="0" algn="ctr">
              <a:buNone/>
            </a:pPr>
            <a:r>
              <a:rPr lang="en-US" b="1" dirty="0">
                <a:solidFill>
                  <a:schemeClr val="bg1"/>
                </a:solidFill>
              </a:rPr>
              <a:t>CCSS.ELA-LITERACY.RL.11-12.4</a:t>
            </a:r>
          </a:p>
        </p:txBody>
      </p:sp>
    </p:spTree>
    <p:extLst>
      <p:ext uri="{BB962C8B-B14F-4D97-AF65-F5344CB8AC3E}">
        <p14:creationId xmlns:p14="http://schemas.microsoft.com/office/powerpoint/2010/main" val="39090411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32327"/>
            <a:ext cx="6477000" cy="1143000"/>
          </a:xfrm>
        </p:spPr>
        <p:txBody>
          <a:bodyPr/>
          <a:lstStyle/>
          <a:p>
            <a:r>
              <a:rPr lang="en-US" b="1" dirty="0" smtClean="0">
                <a:solidFill>
                  <a:schemeClr val="bg1"/>
                </a:solidFill>
              </a:rPr>
              <a:t>Emily Dickinson</a:t>
            </a:r>
            <a:endParaRPr lang="en-US" b="1" dirty="0">
              <a:solidFill>
                <a:schemeClr val="bg1"/>
              </a:solidFill>
            </a:endParaRPr>
          </a:p>
        </p:txBody>
      </p:sp>
      <p:sp>
        <p:nvSpPr>
          <p:cNvPr id="5" name="Content Placeholder 4"/>
          <p:cNvSpPr>
            <a:spLocks noGrp="1"/>
          </p:cNvSpPr>
          <p:nvPr>
            <p:ph idx="1"/>
          </p:nvPr>
        </p:nvSpPr>
        <p:spPr>
          <a:xfrm>
            <a:off x="2514600" y="838200"/>
            <a:ext cx="6477000" cy="5867400"/>
          </a:xfrm>
        </p:spPr>
        <p:txBody>
          <a:bodyPr>
            <a:normAutofit/>
          </a:bodyPr>
          <a:lstStyle/>
          <a:p>
            <a:pPr marL="0" indent="0" algn="ctr">
              <a:buNone/>
            </a:pPr>
            <a:r>
              <a:rPr lang="en-US" sz="2400" b="1" dirty="0" smtClean="0">
                <a:solidFill>
                  <a:schemeClr val="bg1"/>
                </a:solidFill>
              </a:rPr>
              <a:t>(1830 – 1886)</a:t>
            </a:r>
          </a:p>
          <a:p>
            <a:r>
              <a:rPr lang="en-US" sz="2400" b="1" dirty="0" smtClean="0">
                <a:solidFill>
                  <a:schemeClr val="bg1"/>
                </a:solidFill>
              </a:rPr>
              <a:t>Born, raised, and almost never left Amherst, Massachusetts.</a:t>
            </a:r>
          </a:p>
          <a:p>
            <a:r>
              <a:rPr lang="en-US" sz="2400" b="1" dirty="0" smtClean="0">
                <a:solidFill>
                  <a:schemeClr val="bg1"/>
                </a:solidFill>
              </a:rPr>
              <a:t>Began writing poetry as a teenager. Wrote much more later in life.</a:t>
            </a:r>
          </a:p>
          <a:p>
            <a:r>
              <a:rPr lang="en-US" sz="2400" b="1" dirty="0" smtClean="0">
                <a:solidFill>
                  <a:schemeClr val="bg1"/>
                </a:solidFill>
              </a:rPr>
              <a:t>From the 1860s through her death in 1886, she rarely left her home. One reason was because she was providing care for her sick mother. Some say that the biggest reason was that she suffered from agoraphobia and depression.</a:t>
            </a:r>
          </a:p>
          <a:p>
            <a:r>
              <a:rPr lang="en-US" sz="2400" b="1" dirty="0" smtClean="0">
                <a:solidFill>
                  <a:schemeClr val="bg1"/>
                </a:solidFill>
              </a:rPr>
              <a:t>Most of her writing was not discovered or published until after her death. She wrote almost 2,000 poems and about 12 were published during her lifetime (anonymously).</a:t>
            </a:r>
            <a:endParaRPr lang="en-US" sz="2400" b="1" dirty="0">
              <a:solidFill>
                <a:schemeClr val="bg1"/>
              </a:solidFill>
            </a:endParaRPr>
          </a:p>
          <a:p>
            <a:pPr marL="0" indent="0" algn="ctr">
              <a:buNone/>
            </a:pPr>
            <a:endParaRPr lang="en-US" sz="2400" b="1" dirty="0">
              <a:solidFill>
                <a:schemeClr val="bg1"/>
              </a:solidFill>
            </a:endParaRPr>
          </a:p>
        </p:txBody>
      </p:sp>
    </p:spTree>
    <p:extLst>
      <p:ext uri="{BB962C8B-B14F-4D97-AF65-F5344CB8AC3E}">
        <p14:creationId xmlns:p14="http://schemas.microsoft.com/office/powerpoint/2010/main" val="122213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6553200" cy="1143000"/>
          </a:xfrm>
        </p:spPr>
        <p:txBody>
          <a:bodyPr/>
          <a:lstStyle/>
          <a:p>
            <a:r>
              <a:rPr lang="en-US" b="1" dirty="0" smtClean="0">
                <a:solidFill>
                  <a:schemeClr val="bg1"/>
                </a:solidFill>
              </a:rPr>
              <a:t>Poetic Devices</a:t>
            </a:r>
            <a:endParaRPr lang="en-US" b="1" dirty="0">
              <a:solidFill>
                <a:schemeClr val="bg1"/>
              </a:solidFill>
            </a:endParaRPr>
          </a:p>
        </p:txBody>
      </p:sp>
      <p:sp>
        <p:nvSpPr>
          <p:cNvPr id="3" name="Content Placeholder 2"/>
          <p:cNvSpPr>
            <a:spLocks noGrp="1"/>
          </p:cNvSpPr>
          <p:nvPr>
            <p:ph idx="1"/>
          </p:nvPr>
        </p:nvSpPr>
        <p:spPr>
          <a:xfrm>
            <a:off x="2133600" y="701040"/>
            <a:ext cx="2362200" cy="5486400"/>
          </a:xfrm>
        </p:spPr>
        <p:txBody>
          <a:bodyPr>
            <a:normAutofit lnSpcReduction="10000"/>
          </a:bodyPr>
          <a:lstStyle/>
          <a:p>
            <a:r>
              <a:rPr lang="en-US" sz="2400" b="1" dirty="0" smtClean="0">
                <a:solidFill>
                  <a:schemeClr val="bg1"/>
                </a:solidFill>
              </a:rPr>
              <a:t>Rhythm –</a:t>
            </a:r>
          </a:p>
          <a:p>
            <a:endParaRPr lang="en-US" sz="800" b="1" dirty="0" smtClean="0">
              <a:solidFill>
                <a:schemeClr val="bg1"/>
              </a:solidFill>
            </a:endParaRPr>
          </a:p>
          <a:p>
            <a:r>
              <a:rPr lang="en-US" sz="2400" b="1" dirty="0" smtClean="0">
                <a:solidFill>
                  <a:schemeClr val="bg1"/>
                </a:solidFill>
              </a:rPr>
              <a:t>Rhyme –</a:t>
            </a:r>
          </a:p>
          <a:p>
            <a:endParaRPr lang="en-US" b="1" dirty="0" smtClean="0">
              <a:solidFill>
                <a:schemeClr val="bg1"/>
              </a:solidFill>
            </a:endParaRPr>
          </a:p>
          <a:p>
            <a:r>
              <a:rPr lang="en-US" sz="2400" b="1" dirty="0" smtClean="0">
                <a:solidFill>
                  <a:schemeClr val="bg1"/>
                </a:solidFill>
              </a:rPr>
              <a:t>Imagery –</a:t>
            </a:r>
          </a:p>
          <a:p>
            <a:endParaRPr lang="en-US" sz="2400" b="1" dirty="0" smtClean="0">
              <a:solidFill>
                <a:schemeClr val="bg1"/>
              </a:solidFill>
            </a:endParaRPr>
          </a:p>
          <a:p>
            <a:r>
              <a:rPr lang="en-US" sz="2400" b="1" dirty="0" smtClean="0">
                <a:solidFill>
                  <a:schemeClr val="bg1"/>
                </a:solidFill>
              </a:rPr>
              <a:t>Alliteration –</a:t>
            </a:r>
          </a:p>
          <a:p>
            <a:endParaRPr lang="en-US" sz="2400" b="1" dirty="0">
              <a:solidFill>
                <a:schemeClr val="bg1"/>
              </a:solidFill>
            </a:endParaRPr>
          </a:p>
          <a:p>
            <a:r>
              <a:rPr lang="en-US" sz="2400" b="1" dirty="0" smtClean="0">
                <a:solidFill>
                  <a:schemeClr val="bg1"/>
                </a:solidFill>
              </a:rPr>
              <a:t>Metaphor –</a:t>
            </a:r>
          </a:p>
          <a:p>
            <a:endParaRPr lang="en-US" sz="2800" b="1" dirty="0">
              <a:solidFill>
                <a:schemeClr val="bg1"/>
              </a:solidFill>
            </a:endParaRPr>
          </a:p>
          <a:p>
            <a:r>
              <a:rPr lang="en-US" sz="2400" b="1" dirty="0" smtClean="0">
                <a:solidFill>
                  <a:schemeClr val="bg1"/>
                </a:solidFill>
              </a:rPr>
              <a:t>Symbolism –</a:t>
            </a:r>
          </a:p>
          <a:p>
            <a:endParaRPr lang="en-US" sz="2400" b="1" dirty="0" smtClean="0">
              <a:solidFill>
                <a:schemeClr val="bg1"/>
              </a:solidFill>
            </a:endParaRPr>
          </a:p>
          <a:p>
            <a:r>
              <a:rPr lang="en-US" sz="2400" b="1" dirty="0" smtClean="0">
                <a:solidFill>
                  <a:schemeClr val="bg1"/>
                </a:solidFill>
              </a:rPr>
              <a:t>Theme –</a:t>
            </a:r>
            <a:r>
              <a:rPr lang="en-US" sz="2800" b="1" dirty="0" smtClean="0">
                <a:solidFill>
                  <a:schemeClr val="bg1"/>
                </a:solidFill>
              </a:rPr>
              <a:t> </a:t>
            </a:r>
            <a:endParaRPr lang="en-US" sz="2800" b="1" dirty="0">
              <a:solidFill>
                <a:schemeClr val="bg1"/>
              </a:solidFill>
            </a:endParaRPr>
          </a:p>
        </p:txBody>
      </p:sp>
      <p:sp>
        <p:nvSpPr>
          <p:cNvPr id="5" name="TextBox 4"/>
          <p:cNvSpPr txBox="1"/>
          <p:nvPr/>
        </p:nvSpPr>
        <p:spPr>
          <a:xfrm>
            <a:off x="4495800" y="685800"/>
            <a:ext cx="4495800" cy="5355312"/>
          </a:xfrm>
          <a:prstGeom prst="rect">
            <a:avLst/>
          </a:prstGeom>
          <a:noFill/>
        </p:spPr>
        <p:txBody>
          <a:bodyPr wrap="square" rtlCol="0">
            <a:spAutoFit/>
          </a:bodyPr>
          <a:lstStyle/>
          <a:p>
            <a:r>
              <a:rPr lang="en-US" sz="2400" b="1" dirty="0">
                <a:solidFill>
                  <a:schemeClr val="bg1"/>
                </a:solidFill>
              </a:rPr>
              <a:t>the beat of a </a:t>
            </a:r>
            <a:r>
              <a:rPr lang="en-US" sz="2400" b="1" dirty="0" smtClean="0">
                <a:solidFill>
                  <a:schemeClr val="bg1"/>
                </a:solidFill>
              </a:rPr>
              <a:t>poem</a:t>
            </a:r>
          </a:p>
          <a:p>
            <a:endParaRPr lang="en-US" sz="1000" b="1" dirty="0" smtClean="0">
              <a:solidFill>
                <a:schemeClr val="bg1"/>
              </a:solidFill>
            </a:endParaRPr>
          </a:p>
          <a:p>
            <a:r>
              <a:rPr lang="en-US" sz="2400" b="1" dirty="0" smtClean="0">
                <a:solidFill>
                  <a:schemeClr val="bg1"/>
                </a:solidFill>
              </a:rPr>
              <a:t>repetition </a:t>
            </a:r>
            <a:r>
              <a:rPr lang="en-US" sz="2400" b="1" dirty="0">
                <a:solidFill>
                  <a:schemeClr val="bg1"/>
                </a:solidFill>
              </a:rPr>
              <a:t>of similar sounds in two or more </a:t>
            </a:r>
            <a:r>
              <a:rPr lang="en-US" sz="2400" b="1" dirty="0" smtClean="0">
                <a:solidFill>
                  <a:schemeClr val="bg1"/>
                </a:solidFill>
              </a:rPr>
              <a:t>words</a:t>
            </a:r>
          </a:p>
          <a:p>
            <a:endParaRPr lang="en-US" sz="1200" b="1" dirty="0" smtClean="0">
              <a:solidFill>
                <a:schemeClr val="bg1"/>
              </a:solidFill>
            </a:endParaRPr>
          </a:p>
          <a:p>
            <a:r>
              <a:rPr lang="en-US" sz="2400" b="1" dirty="0">
                <a:solidFill>
                  <a:schemeClr val="bg1"/>
                </a:solidFill>
              </a:rPr>
              <a:t>words and phrases that appeal to the senses, paint </a:t>
            </a:r>
            <a:r>
              <a:rPr lang="en-US" sz="2400" b="1" dirty="0" smtClean="0">
                <a:solidFill>
                  <a:schemeClr val="bg1"/>
                </a:solidFill>
              </a:rPr>
              <a:t>pictures</a:t>
            </a:r>
          </a:p>
          <a:p>
            <a:endParaRPr lang="en-US" sz="800" b="1" dirty="0">
              <a:solidFill>
                <a:schemeClr val="bg1"/>
              </a:solidFill>
            </a:endParaRPr>
          </a:p>
          <a:p>
            <a:r>
              <a:rPr lang="en-US" sz="2400" b="1" dirty="0" smtClean="0">
                <a:solidFill>
                  <a:schemeClr val="bg1"/>
                </a:solidFill>
              </a:rPr>
              <a:t>repetition </a:t>
            </a:r>
            <a:r>
              <a:rPr lang="en-US" sz="2400" b="1" dirty="0">
                <a:solidFill>
                  <a:schemeClr val="bg1"/>
                </a:solidFill>
              </a:rPr>
              <a:t>of consonant sounds at the beginnings of words</a:t>
            </a:r>
          </a:p>
          <a:p>
            <a:endParaRPr lang="en-US" sz="800" b="1" dirty="0" smtClean="0">
              <a:solidFill>
                <a:schemeClr val="bg1"/>
              </a:solidFill>
            </a:endParaRPr>
          </a:p>
          <a:p>
            <a:r>
              <a:rPr lang="en-US" sz="2400" b="1" dirty="0">
                <a:solidFill>
                  <a:schemeClr val="bg1"/>
                </a:solidFill>
              </a:rPr>
              <a:t>comparing two unlike things without using “like” or “as”</a:t>
            </a:r>
          </a:p>
          <a:p>
            <a:endParaRPr lang="en-US" sz="800" b="1" dirty="0">
              <a:solidFill>
                <a:schemeClr val="bg1"/>
              </a:solidFill>
            </a:endParaRPr>
          </a:p>
          <a:p>
            <a:r>
              <a:rPr lang="en-US" sz="2400" b="1" dirty="0">
                <a:solidFill>
                  <a:schemeClr val="bg1"/>
                </a:solidFill>
              </a:rPr>
              <a:t>using one thing to represent something else</a:t>
            </a:r>
          </a:p>
          <a:p>
            <a:endParaRPr lang="en-US" sz="800" b="1" dirty="0" smtClean="0">
              <a:solidFill>
                <a:schemeClr val="bg1"/>
              </a:solidFill>
            </a:endParaRPr>
          </a:p>
          <a:p>
            <a:r>
              <a:rPr lang="en-US" sz="2400" b="1" dirty="0" smtClean="0">
                <a:solidFill>
                  <a:schemeClr val="bg1"/>
                </a:solidFill>
              </a:rPr>
              <a:t>the </a:t>
            </a:r>
            <a:r>
              <a:rPr lang="en-US" sz="2400" b="1" dirty="0">
                <a:solidFill>
                  <a:schemeClr val="bg1"/>
                </a:solidFill>
              </a:rPr>
              <a:t>main idea or meaning</a:t>
            </a:r>
          </a:p>
        </p:txBody>
      </p:sp>
    </p:spTree>
    <p:extLst>
      <p:ext uri="{BB962C8B-B14F-4D97-AF65-F5344CB8AC3E}">
        <p14:creationId xmlns:p14="http://schemas.microsoft.com/office/powerpoint/2010/main" val="353546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5">
                                            <p:txEl>
                                              <p:pRg st="6" end="6"/>
                                            </p:txEl>
                                          </p:spTgt>
                                        </p:tgtEl>
                                        <p:attrNameLst>
                                          <p:attrName>style.visibility</p:attrName>
                                        </p:attrNameLst>
                                      </p:cBhvr>
                                      <p:to>
                                        <p:strVal val="visible"/>
                                      </p:to>
                                    </p:set>
                                    <p:anim calcmode="lin" valueType="num">
                                      <p:cBhvr additive="base">
                                        <p:cTn id="4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5">
                                            <p:txEl>
                                              <p:pRg st="8" end="8"/>
                                            </p:txEl>
                                          </p:spTgt>
                                        </p:tgtEl>
                                        <p:attrNameLst>
                                          <p:attrName>style.visibility</p:attrName>
                                        </p:attrNameLst>
                                      </p:cBhvr>
                                      <p:to>
                                        <p:strVal val="visible"/>
                                      </p:to>
                                    </p:set>
                                    <p:anim calcmode="lin" valueType="num">
                                      <p:cBhvr additive="base">
                                        <p:cTn id="61"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3">
                                            <p:txEl>
                                              <p:pRg st="10" end="10"/>
                                            </p:txEl>
                                          </p:spTgt>
                                        </p:tgtEl>
                                        <p:attrNameLst>
                                          <p:attrName>style.visibility</p:attrName>
                                        </p:attrNameLst>
                                      </p:cBhvr>
                                      <p:to>
                                        <p:strVal val="visible"/>
                                      </p:to>
                                    </p:set>
                                    <p:anim calcmode="lin" valueType="num">
                                      <p:cBhvr additive="base">
                                        <p:cTn id="67"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5">
                                            <p:txEl>
                                              <p:pRg st="10" end="10"/>
                                            </p:txEl>
                                          </p:spTgt>
                                        </p:tgtEl>
                                        <p:attrNameLst>
                                          <p:attrName>style.visibility</p:attrName>
                                        </p:attrNameLst>
                                      </p:cBhvr>
                                      <p:to>
                                        <p:strVal val="visible"/>
                                      </p:to>
                                    </p:set>
                                    <p:anim calcmode="lin" valueType="num">
                                      <p:cBhvr additive="base">
                                        <p:cTn id="73" dur="500" fill="hold"/>
                                        <p:tgtEl>
                                          <p:spTgt spid="5">
                                            <p:txEl>
                                              <p:pRg st="10" end="10"/>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5">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3">
                                            <p:txEl>
                                              <p:pRg st="12" end="12"/>
                                            </p:txEl>
                                          </p:spTgt>
                                        </p:tgtEl>
                                        <p:attrNameLst>
                                          <p:attrName>style.visibility</p:attrName>
                                        </p:attrNameLst>
                                      </p:cBhvr>
                                      <p:to>
                                        <p:strVal val="visible"/>
                                      </p:to>
                                    </p:set>
                                    <p:anim calcmode="lin" valueType="num">
                                      <p:cBhvr additive="base">
                                        <p:cTn id="79"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5">
                                            <p:txEl>
                                              <p:pRg st="12" end="12"/>
                                            </p:txEl>
                                          </p:spTgt>
                                        </p:tgtEl>
                                        <p:attrNameLst>
                                          <p:attrName>style.visibility</p:attrName>
                                        </p:attrNameLst>
                                      </p:cBhvr>
                                      <p:to>
                                        <p:strVal val="visible"/>
                                      </p:to>
                                    </p:set>
                                    <p:anim calcmode="lin" valueType="num">
                                      <p:cBhvr additive="base">
                                        <p:cTn id="85" dur="500" fill="hold"/>
                                        <p:tgtEl>
                                          <p:spTgt spid="5">
                                            <p:txEl>
                                              <p:pRg st="12" end="12"/>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5">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normAutofit fontScale="90000"/>
          </a:bodyPr>
          <a:lstStyle/>
          <a:p>
            <a:r>
              <a:rPr lang="en-US" b="1" dirty="0" smtClean="0">
                <a:solidFill>
                  <a:schemeClr val="bg1"/>
                </a:solidFill>
              </a:rPr>
              <a:t>Emily Dickinson vs</a:t>
            </a:r>
            <a:r>
              <a:rPr lang="en-US" b="1" dirty="0">
                <a:solidFill>
                  <a:schemeClr val="bg1"/>
                </a:solidFill>
              </a:rPr>
              <a:t>. Vincent </a:t>
            </a:r>
            <a:r>
              <a:rPr lang="en-US" b="1" dirty="0" err="1">
                <a:solidFill>
                  <a:schemeClr val="bg1"/>
                </a:solidFill>
              </a:rPr>
              <a:t>Deray</a:t>
            </a:r>
            <a:r>
              <a:rPr lang="en-US" b="1" dirty="0">
                <a:solidFill>
                  <a:schemeClr val="bg1"/>
                </a:solidFill>
              </a:rPr>
              <a:t> and Nicolay </a:t>
            </a:r>
            <a:r>
              <a:rPr lang="en-US" b="1" dirty="0" err="1">
                <a:solidFill>
                  <a:schemeClr val="bg1"/>
                </a:solidFill>
              </a:rPr>
              <a:t>Sereba</a:t>
            </a:r>
            <a:endParaRPr lang="en-US" b="1" dirty="0">
              <a:solidFill>
                <a:schemeClr val="bg1"/>
              </a:solidFill>
            </a:endParaRPr>
          </a:p>
        </p:txBody>
      </p:sp>
      <p:sp>
        <p:nvSpPr>
          <p:cNvPr id="3" name="Content Placeholder 2"/>
          <p:cNvSpPr>
            <a:spLocks noGrp="1"/>
          </p:cNvSpPr>
          <p:nvPr>
            <p:ph idx="1"/>
          </p:nvPr>
        </p:nvSpPr>
        <p:spPr>
          <a:xfrm>
            <a:off x="2286000" y="1600200"/>
            <a:ext cx="6400800" cy="5105400"/>
          </a:xfrm>
        </p:spPr>
        <p:txBody>
          <a:bodyPr/>
          <a:lstStyle/>
          <a:p>
            <a:r>
              <a:rPr lang="en-US" b="1" dirty="0" smtClean="0">
                <a:solidFill>
                  <a:schemeClr val="bg1"/>
                </a:solidFill>
              </a:rPr>
              <a:t>You and your VERTICAL partner will each share one poem. </a:t>
            </a:r>
          </a:p>
          <a:p>
            <a:r>
              <a:rPr lang="en-US" b="1" dirty="0" smtClean="0">
                <a:solidFill>
                  <a:schemeClr val="bg1"/>
                </a:solidFill>
              </a:rPr>
              <a:t>Following the instructions on your paper, you will analyze your poem together.</a:t>
            </a:r>
          </a:p>
          <a:p>
            <a:r>
              <a:rPr lang="en-US" b="1" dirty="0" smtClean="0">
                <a:solidFill>
                  <a:schemeClr val="bg1"/>
                </a:solidFill>
              </a:rPr>
              <a:t>In your pairs, you will answer the questions on the page about your poem.</a:t>
            </a:r>
          </a:p>
          <a:p>
            <a:pPr marL="0" indent="0">
              <a:buNone/>
            </a:pPr>
            <a:endParaRPr lang="en-US" b="1" dirty="0" smtClean="0">
              <a:solidFill>
                <a:schemeClr val="bg1"/>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1473143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74638"/>
            <a:ext cx="6400800" cy="1143000"/>
          </a:xfrm>
        </p:spPr>
        <p:txBody>
          <a:bodyPr>
            <a:normAutofit fontScale="90000"/>
          </a:bodyPr>
          <a:lstStyle/>
          <a:p>
            <a:r>
              <a:rPr lang="en-US" b="1" dirty="0" smtClean="0">
                <a:solidFill>
                  <a:schemeClr val="bg1"/>
                </a:solidFill>
              </a:rPr>
              <a:t>Emily Dickinson vs</a:t>
            </a:r>
            <a:r>
              <a:rPr lang="en-US" b="1" dirty="0">
                <a:solidFill>
                  <a:schemeClr val="bg1"/>
                </a:solidFill>
              </a:rPr>
              <a:t>. Vincent </a:t>
            </a:r>
            <a:r>
              <a:rPr lang="en-US" b="1" dirty="0" err="1">
                <a:solidFill>
                  <a:schemeClr val="bg1"/>
                </a:solidFill>
              </a:rPr>
              <a:t>Deray</a:t>
            </a:r>
            <a:r>
              <a:rPr lang="en-US" b="1" dirty="0">
                <a:solidFill>
                  <a:schemeClr val="bg1"/>
                </a:solidFill>
              </a:rPr>
              <a:t> and Nicolay </a:t>
            </a:r>
            <a:r>
              <a:rPr lang="en-US" b="1" dirty="0" err="1">
                <a:solidFill>
                  <a:schemeClr val="bg1"/>
                </a:solidFill>
              </a:rPr>
              <a:t>Sereba</a:t>
            </a:r>
            <a:endParaRPr lang="en-US" b="1" dirty="0">
              <a:solidFill>
                <a:schemeClr val="bg1"/>
              </a:solidFill>
            </a:endParaRPr>
          </a:p>
        </p:txBody>
      </p:sp>
      <p:sp>
        <p:nvSpPr>
          <p:cNvPr id="3" name="Content Placeholder 2"/>
          <p:cNvSpPr>
            <a:spLocks noGrp="1"/>
          </p:cNvSpPr>
          <p:nvPr>
            <p:ph idx="1"/>
          </p:nvPr>
        </p:nvSpPr>
        <p:spPr>
          <a:xfrm>
            <a:off x="2286000" y="1600200"/>
            <a:ext cx="6400800" cy="5105400"/>
          </a:xfrm>
        </p:spPr>
        <p:txBody>
          <a:bodyPr/>
          <a:lstStyle/>
          <a:p>
            <a:r>
              <a:rPr lang="en-US" b="1" dirty="0" smtClean="0">
                <a:solidFill>
                  <a:schemeClr val="bg1"/>
                </a:solidFill>
              </a:rPr>
              <a:t>When both pairs are finished with their analysis, they will share their poem and analysis with the other pair.</a:t>
            </a:r>
          </a:p>
          <a:p>
            <a:r>
              <a:rPr lang="en-US" b="1" dirty="0" smtClean="0">
                <a:solidFill>
                  <a:schemeClr val="bg1"/>
                </a:solidFill>
              </a:rPr>
              <a:t>As a group, fill in the Cannon Comparison Chart, finding the similarities and differences between the two poems.</a:t>
            </a:r>
          </a:p>
          <a:p>
            <a:pPr marL="0" indent="0">
              <a:buNone/>
            </a:pPr>
            <a:endParaRPr lang="en-US" b="1" dirty="0" smtClean="0">
              <a:solidFill>
                <a:schemeClr val="bg1"/>
              </a:solidFill>
            </a:endParaRPr>
          </a:p>
          <a:p>
            <a:pPr marL="0" indent="0">
              <a:buNone/>
            </a:pPr>
            <a:endParaRPr lang="en-US" b="1" dirty="0">
              <a:solidFill>
                <a:schemeClr val="bg1"/>
              </a:solidFill>
            </a:endParaRPr>
          </a:p>
        </p:txBody>
      </p:sp>
    </p:spTree>
    <p:extLst>
      <p:ext uri="{BB962C8B-B14F-4D97-AF65-F5344CB8AC3E}">
        <p14:creationId xmlns:p14="http://schemas.microsoft.com/office/powerpoint/2010/main" val="1376469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74638"/>
            <a:ext cx="6248400" cy="1143000"/>
          </a:xfrm>
        </p:spPr>
        <p:txBody>
          <a:bodyPr>
            <a:normAutofit fontScale="90000"/>
          </a:bodyPr>
          <a:lstStyle/>
          <a:p>
            <a:r>
              <a:rPr lang="en-US" b="1" dirty="0" smtClean="0">
                <a:solidFill>
                  <a:schemeClr val="bg1"/>
                </a:solidFill>
              </a:rPr>
              <a:t>Cannon Comparison Chart</a:t>
            </a:r>
            <a:endParaRPr lang="en-US" b="1" dirty="0">
              <a:solidFill>
                <a:schemeClr val="bg1"/>
              </a:solidFill>
            </a:endParaRPr>
          </a:p>
        </p:txBody>
      </p:sp>
      <p:sp>
        <p:nvSpPr>
          <p:cNvPr id="3" name="Content Placeholder 2"/>
          <p:cNvSpPr>
            <a:spLocks noGrp="1"/>
          </p:cNvSpPr>
          <p:nvPr>
            <p:ph idx="1"/>
          </p:nvPr>
        </p:nvSpPr>
        <p:spPr>
          <a:xfrm>
            <a:off x="2438400" y="1600200"/>
            <a:ext cx="6248400" cy="4525963"/>
          </a:xfrm>
        </p:spPr>
        <p:txBody>
          <a:bodyPr/>
          <a:lstStyle/>
          <a:p>
            <a:r>
              <a:rPr lang="en-US" b="1" dirty="0" smtClean="0">
                <a:solidFill>
                  <a:schemeClr val="bg1"/>
                </a:solidFill>
              </a:rPr>
              <a:t>This chart works like a Venn Diagram. </a:t>
            </a:r>
          </a:p>
          <a:p>
            <a:r>
              <a:rPr lang="en-US" b="1" dirty="0" smtClean="0">
                <a:solidFill>
                  <a:schemeClr val="bg1"/>
                </a:solidFill>
              </a:rPr>
              <a:t>The outer two columns are used to fill in ways the two poems are different.</a:t>
            </a:r>
          </a:p>
          <a:p>
            <a:r>
              <a:rPr lang="en-US" b="1" dirty="0" smtClean="0">
                <a:solidFill>
                  <a:schemeClr val="bg1"/>
                </a:solidFill>
              </a:rPr>
              <a:t>The center column is used to fill in ways the two poems are the same.</a:t>
            </a:r>
            <a:endParaRPr lang="en-US" b="1" dirty="0">
              <a:solidFill>
                <a:schemeClr val="bg1"/>
              </a:solidFill>
            </a:endParaRPr>
          </a:p>
        </p:txBody>
      </p:sp>
      <p:sp>
        <p:nvSpPr>
          <p:cNvPr id="4" name="Oval 3"/>
          <p:cNvSpPr/>
          <p:nvPr/>
        </p:nvSpPr>
        <p:spPr>
          <a:xfrm>
            <a:off x="5029200" y="2133600"/>
            <a:ext cx="914400" cy="609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5410200" y="2133600"/>
            <a:ext cx="914400" cy="60960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930177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3663</TotalTime>
  <Words>983</Words>
  <Application>Microsoft Office PowerPoint</Application>
  <PresentationFormat>On-screen Show (4:3)</PresentationFormat>
  <Paragraphs>144</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Start-Up – Group Discussion</vt:lpstr>
      <vt:lpstr>Start-Up – Class Discussion</vt:lpstr>
      <vt:lpstr>Start-Up - Writing</vt:lpstr>
      <vt:lpstr>Today’s Objective</vt:lpstr>
      <vt:lpstr>Emily Dickinson</vt:lpstr>
      <vt:lpstr>Poetic Devices</vt:lpstr>
      <vt:lpstr>Emily Dickinson vs. Vincent Deray and Nicolay Sereba</vt:lpstr>
      <vt:lpstr>Emily Dickinson vs. Vincent Deray and Nicolay Sereba</vt:lpstr>
      <vt:lpstr>Cannon Comparison Chart</vt:lpstr>
      <vt:lpstr>Share Out</vt:lpstr>
      <vt:lpstr>Exit Ticket</vt:lpstr>
      <vt:lpstr>Start-Up – Group Discussion</vt:lpstr>
      <vt:lpstr>Start-Up – Class Discussion</vt:lpstr>
      <vt:lpstr>Start-Up - Writing</vt:lpstr>
      <vt:lpstr>Today’s Objective</vt:lpstr>
      <vt:lpstr>Poetic Devices</vt:lpstr>
      <vt:lpstr>Emily Dickinson vs. Alicia Keys</vt:lpstr>
      <vt:lpstr>Emily Dickinson vs. Alicia Keys</vt:lpstr>
      <vt:lpstr>Cannon Comparison Chart</vt:lpstr>
      <vt:lpstr>Share Out</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JAMES MCELROY</dc:creator>
  <cp:lastModifiedBy>JAMES MCELROY</cp:lastModifiedBy>
  <cp:revision>25</cp:revision>
  <cp:lastPrinted>2014-12-08T20:34:33Z</cp:lastPrinted>
  <dcterms:created xsi:type="dcterms:W3CDTF">2014-12-01T20:00:25Z</dcterms:created>
  <dcterms:modified xsi:type="dcterms:W3CDTF">2014-12-08T20:54:53Z</dcterms:modified>
</cp:coreProperties>
</file>