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0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D618-94E1-4FC8-A66E-4BEA617BD41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DF88-06D4-47B5-BD32-06BC1AC6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D618-94E1-4FC8-A66E-4BEA617BD41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DF88-06D4-47B5-BD32-06BC1AC6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7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D618-94E1-4FC8-A66E-4BEA617BD41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DF88-06D4-47B5-BD32-06BC1AC6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D618-94E1-4FC8-A66E-4BEA617BD41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DF88-06D4-47B5-BD32-06BC1AC6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3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D618-94E1-4FC8-A66E-4BEA617BD41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DF88-06D4-47B5-BD32-06BC1AC6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D618-94E1-4FC8-A66E-4BEA617BD41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DF88-06D4-47B5-BD32-06BC1AC6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D618-94E1-4FC8-A66E-4BEA617BD41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DF88-06D4-47B5-BD32-06BC1AC6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D618-94E1-4FC8-A66E-4BEA617BD41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DF88-06D4-47B5-BD32-06BC1AC6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D618-94E1-4FC8-A66E-4BEA617BD41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DF88-06D4-47B5-BD32-06BC1AC6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D618-94E1-4FC8-A66E-4BEA617BD41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DF88-06D4-47B5-BD32-06BC1AC6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5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D618-94E1-4FC8-A66E-4BEA617BD41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DF88-06D4-47B5-BD32-06BC1AC6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D618-94E1-4FC8-A66E-4BEA617BD41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4DF88-06D4-47B5-BD32-06BC1AC6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6PQN2c0QK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6PQN2c0QK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Start-Up – Partner Talk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With your partner, discuss the common phrase, “Making a deal with the Devil.”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Have you heard this phrase before? Where? What does it usually refer to? What is the “price” that is asked for when making a deal with the Devil?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228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11/3/14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34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Hero vs. Villain/Good vs. Evil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71351"/>
            <a:ext cx="2743200" cy="27340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401"/>
            <a:ext cx="2838450" cy="2677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8479"/>
            <a:ext cx="54292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6" y="4121893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6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Deals with the Devil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2095500" cy="2933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88" y="1128354"/>
            <a:ext cx="2024136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61011"/>
            <a:ext cx="1981200" cy="293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33800"/>
            <a:ext cx="2249938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44686"/>
            <a:ext cx="2101010" cy="31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The Devil and Tom Walker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Written by Washington Irving (1783-1859)</a:t>
            </a:r>
            <a:endParaRPr lang="en-US" b="1" dirty="0" smtClean="0"/>
          </a:p>
          <a:p>
            <a:r>
              <a:rPr lang="en-US" b="1" dirty="0" smtClean="0"/>
              <a:t>First American author widely admired in Europe</a:t>
            </a:r>
          </a:p>
          <a:p>
            <a:r>
              <a:rPr lang="en-US" b="1" dirty="0" smtClean="0"/>
              <a:t>Also wrote “Rip van Winkle” and “The Legend of Sleepy Hollow”</a:t>
            </a:r>
          </a:p>
          <a:p>
            <a:r>
              <a:rPr lang="en-US" b="1" dirty="0" smtClean="0"/>
              <a:t>Published The Devil and Tom Walker in 1824 as part of a larger book of stories titled </a:t>
            </a:r>
            <a:r>
              <a:rPr lang="en-US" b="1" u="sng" dirty="0" smtClean="0"/>
              <a:t>Tales of a Traveler.</a:t>
            </a:r>
          </a:p>
          <a:p>
            <a:r>
              <a:rPr lang="en-US" b="1" dirty="0" smtClean="0"/>
              <a:t>Received such bad reviews for the book that he gave up fiction writing completely.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14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Devil and Tom Walker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Follow along as we listen to the reading of the story.</a:t>
            </a:r>
          </a:p>
          <a:p>
            <a:r>
              <a:rPr lang="en-US" b="1" dirty="0" smtClean="0"/>
              <a:t>We will stop frequently to discuss the development of the mood and the plot of the story.</a:t>
            </a:r>
          </a:p>
          <a:p>
            <a:endParaRPr lang="en-US" b="1" dirty="0"/>
          </a:p>
          <a:p>
            <a:pPr marL="0" indent="0" algn="ctr">
              <a:buNone/>
            </a:pPr>
            <a:r>
              <a:rPr lang="en-US" b="1" dirty="0" smtClean="0">
                <a:hlinkClick r:id="rId2"/>
              </a:rPr>
              <a:t>Audio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668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Sheets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Answer all questions in complete sentence form and be sure to CITE if necessary.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079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Ticket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What do you think will happen next in the story? Make a prediction about how the story will end. </a:t>
            </a:r>
          </a:p>
        </p:txBody>
      </p:sp>
    </p:spTree>
    <p:extLst>
      <p:ext uri="{BB962C8B-B14F-4D97-AF65-F5344CB8AC3E}">
        <p14:creationId xmlns:p14="http://schemas.microsoft.com/office/powerpoint/2010/main" val="22734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Start-Up – Partner Talk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Discuss the following question with your quad: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000" b="1" dirty="0" smtClean="0"/>
              <a:t>What would you be willing to give up to have </a:t>
            </a:r>
            <a:r>
              <a:rPr lang="en-US" sz="4000" b="1" u="sng" dirty="0" smtClean="0"/>
              <a:t>unlimited</a:t>
            </a:r>
            <a:r>
              <a:rPr lang="en-US" sz="4000" b="1" dirty="0" smtClean="0"/>
              <a:t> wealth? Would you give up your health? Your family? Your soul?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11/4/14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35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Start-Up - Writing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Now write about the most interesting answer you heard in your group.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706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What is the setting of the story?</a:t>
            </a:r>
          </a:p>
          <a:p>
            <a:r>
              <a:rPr lang="en-US" b="1" dirty="0" smtClean="0"/>
              <a:t>What important information is given in the first paragraph that might become important to the plot?</a:t>
            </a:r>
          </a:p>
          <a:p>
            <a:r>
              <a:rPr lang="en-US" b="1" dirty="0" smtClean="0"/>
              <a:t>What did Tom see “scored” into the trees around the old fort?</a:t>
            </a:r>
          </a:p>
          <a:p>
            <a:r>
              <a:rPr lang="en-US" b="1" dirty="0" smtClean="0"/>
              <a:t>Who is “Old Scratch?”</a:t>
            </a:r>
          </a:p>
          <a:p>
            <a:r>
              <a:rPr lang="en-US" b="1" dirty="0" smtClean="0"/>
              <a:t>What are some of the evil activities he took credit for?</a:t>
            </a:r>
          </a:p>
          <a:p>
            <a:r>
              <a:rPr lang="en-US" b="1" dirty="0" smtClean="0"/>
              <a:t>Why did the story say that Tom did not fear the devil?</a:t>
            </a:r>
          </a:p>
          <a:p>
            <a:r>
              <a:rPr lang="en-US" b="1" dirty="0" smtClean="0"/>
              <a:t>What did the devil offer to Tom?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184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Devil and Tom Walker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Follow along as we listen to the reading of the story.</a:t>
            </a:r>
          </a:p>
          <a:p>
            <a:r>
              <a:rPr lang="en-US" b="1" dirty="0" smtClean="0"/>
              <a:t>We will stop frequently to discuss the development of the mood and the plot of the story.</a:t>
            </a:r>
          </a:p>
          <a:p>
            <a:endParaRPr lang="en-US" b="1" dirty="0"/>
          </a:p>
          <a:p>
            <a:pPr marL="0" indent="0" algn="ctr">
              <a:buNone/>
            </a:pPr>
            <a:r>
              <a:rPr lang="en-US" b="1" dirty="0" smtClean="0">
                <a:hlinkClick r:id="rId2"/>
              </a:rPr>
              <a:t>Audio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588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Start-Up - Writing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Write about your knowledge of this common phrase, “Making a deal with the Devil.”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Where have you heard it? What does it refer to? What is the “price” that is asked for? Why do you think you have heard of it before?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3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Sheets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Answer all questions in complete sentence form and be sure to CITE if necessary.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152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Ticket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Did the story end the way you expected? Why, based on the ending, do you think the story is often referred to as “darkly humorous?”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1634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By the end of the period, students will be able to answer questions related to mood, archetype, and symbolism as they apply to </a:t>
            </a:r>
            <a:r>
              <a:rPr lang="en-US" sz="3600" b="1" u="sng" dirty="0" smtClean="0"/>
              <a:t>The Devil and Tom Walker</a:t>
            </a:r>
            <a:r>
              <a:rPr lang="en-US" sz="3600" b="1" dirty="0" smtClean="0"/>
              <a:t> by Washington Irving.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2800" b="1" dirty="0" smtClean="0"/>
              <a:t>CCSS.ELA-LITERACY.RL.11-12.1</a:t>
            </a:r>
          </a:p>
          <a:p>
            <a:pPr marL="0" indent="0" algn="ctr">
              <a:buNone/>
            </a:pPr>
            <a:r>
              <a:rPr lang="en-US" sz="2800" b="1" dirty="0" smtClean="0"/>
              <a:t>CCSS.ELA-LITERACY.RL.11-12.3</a:t>
            </a:r>
          </a:p>
          <a:p>
            <a:pPr marL="0" indent="0" algn="ctr">
              <a:buNone/>
            </a:pPr>
            <a:r>
              <a:rPr lang="en-US" sz="2800" b="1" dirty="0"/>
              <a:t>CCSS.ELA-LITERACY.RL.11-12.9</a:t>
            </a:r>
          </a:p>
        </p:txBody>
      </p:sp>
    </p:spTree>
    <p:extLst>
      <p:ext uri="{BB962C8B-B14F-4D97-AF65-F5344CB8AC3E}">
        <p14:creationId xmlns:p14="http://schemas.microsoft.com/office/powerpoint/2010/main" val="29426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Archetype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An archetype is a character, story plot, or element that shows up in literature (and film) repeatedly, even spanning centuries.</a:t>
            </a:r>
          </a:p>
          <a:p>
            <a:r>
              <a:rPr lang="en-US" sz="4000" b="1" dirty="0" smtClean="0"/>
              <a:t>Some common archetypal characters include:</a:t>
            </a:r>
            <a:endParaRPr lang="en-US" sz="3600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195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Villain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1036"/>
            <a:ext cx="3810000" cy="342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1036"/>
            <a:ext cx="3124200" cy="34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648198"/>
            <a:ext cx="7242175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0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Hero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43000"/>
            <a:ext cx="3657600" cy="2057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2886770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143340"/>
            <a:ext cx="3581401" cy="2121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97705"/>
            <a:ext cx="2525930" cy="3788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08" y="3948112"/>
            <a:ext cx="3311504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Sidekick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362200" cy="314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2252663" cy="313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2527"/>
            <a:ext cx="2103437" cy="313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228599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21150"/>
            <a:ext cx="31242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9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Plot Archetypes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As common as archetypal characters are, plot archetypes are even more common. </a:t>
            </a:r>
          </a:p>
          <a:p>
            <a:r>
              <a:rPr lang="en-US" b="1" dirty="0" smtClean="0"/>
              <a:t>We have all seen the same stories played out in different settings but the basic plot is still the same.</a:t>
            </a:r>
          </a:p>
          <a:p>
            <a:r>
              <a:rPr lang="en-US" b="1" dirty="0" smtClean="0"/>
              <a:t>Consider these plot archetypes…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581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Star-Crossed Lovers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2457450" cy="32624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51857"/>
            <a:ext cx="2362200" cy="3136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64" y="1251857"/>
            <a:ext cx="2100686" cy="3136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2" y="3657600"/>
            <a:ext cx="22860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01279"/>
            <a:ext cx="2114550" cy="31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8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611</Words>
  <Application>Microsoft Office PowerPoint</Application>
  <PresentationFormat>On-screen Show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Start-Up – Partner Talk</vt:lpstr>
      <vt:lpstr>Start-Up - Writing</vt:lpstr>
      <vt:lpstr>Today’s Objective</vt:lpstr>
      <vt:lpstr>Archetype</vt:lpstr>
      <vt:lpstr>The Villain</vt:lpstr>
      <vt:lpstr>The Hero</vt:lpstr>
      <vt:lpstr>The Sidekick</vt:lpstr>
      <vt:lpstr>Plot Archetypes</vt:lpstr>
      <vt:lpstr>Star-Crossed Lovers</vt:lpstr>
      <vt:lpstr>Hero vs. Villain/Good vs. Evil</vt:lpstr>
      <vt:lpstr>Deals with the Devil</vt:lpstr>
      <vt:lpstr>The Devil and Tom Walker</vt:lpstr>
      <vt:lpstr>The Devil and Tom Walker</vt:lpstr>
      <vt:lpstr>Question Sheets</vt:lpstr>
      <vt:lpstr>Exit Ticket</vt:lpstr>
      <vt:lpstr>Start-Up – Partner Talk</vt:lpstr>
      <vt:lpstr>Start-Up - Writing</vt:lpstr>
      <vt:lpstr>Review</vt:lpstr>
      <vt:lpstr>The Devil and Tom Walker</vt:lpstr>
      <vt:lpstr>Question Sheets</vt:lpstr>
      <vt:lpstr>Exit Ticket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JAMES MCELROY</cp:lastModifiedBy>
  <cp:revision>16</cp:revision>
  <dcterms:created xsi:type="dcterms:W3CDTF">2014-11-02T00:08:36Z</dcterms:created>
  <dcterms:modified xsi:type="dcterms:W3CDTF">2014-11-03T15:50:38Z</dcterms:modified>
</cp:coreProperties>
</file>