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0" r:id="rId9"/>
    <p:sldId id="264" r:id="rId10"/>
    <p:sldId id="265" r:id="rId11"/>
    <p:sldId id="266" r:id="rId12"/>
    <p:sldId id="279" r:id="rId13"/>
    <p:sldId id="267" r:id="rId14"/>
    <p:sldId id="268" r:id="rId15"/>
    <p:sldId id="269" r:id="rId16"/>
    <p:sldId id="270" r:id="rId17"/>
    <p:sldId id="271" r:id="rId18"/>
    <p:sldId id="273" r:id="rId19"/>
    <p:sldId id="280" r:id="rId20"/>
    <p:sldId id="274" r:id="rId21"/>
    <p:sldId id="275" r:id="rId22"/>
    <p:sldId id="276" r:id="rId23"/>
    <p:sldId id="272" r:id="rId24"/>
    <p:sldId id="278" r:id="rId25"/>
    <p:sldId id="277" r:id="rId26"/>
    <p:sldId id="285" r:id="rId27"/>
    <p:sldId id="286" r:id="rId28"/>
    <p:sldId id="281" r:id="rId29"/>
    <p:sldId id="282" r:id="rId30"/>
    <p:sldId id="283" r:id="rId31"/>
    <p:sldId id="284" r:id="rId32"/>
    <p:sldId id="287" r:id="rId33"/>
    <p:sldId id="288" r:id="rId34"/>
    <p:sldId id="289" r:id="rId35"/>
    <p:sldId id="290" r:id="rId36"/>
    <p:sldId id="292" r:id="rId37"/>
    <p:sldId id="293" r:id="rId38"/>
    <p:sldId id="294" r:id="rId39"/>
    <p:sldId id="295" r:id="rId40"/>
    <p:sldId id="291" r:id="rId41"/>
    <p:sldId id="310" r:id="rId42"/>
    <p:sldId id="296" r:id="rId43"/>
    <p:sldId id="297" r:id="rId44"/>
    <p:sldId id="298" r:id="rId45"/>
    <p:sldId id="299" r:id="rId46"/>
    <p:sldId id="303" r:id="rId47"/>
    <p:sldId id="302" r:id="rId48"/>
    <p:sldId id="300" r:id="rId49"/>
    <p:sldId id="301" r:id="rId50"/>
    <p:sldId id="304" r:id="rId51"/>
    <p:sldId id="305" r:id="rId52"/>
    <p:sldId id="306" r:id="rId53"/>
    <p:sldId id="307" r:id="rId54"/>
    <p:sldId id="309" r:id="rId55"/>
    <p:sldId id="308" r:id="rId5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66"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423084-8D2E-450E-AAED-FF332FD5B10A}"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54D96-3EC3-4FDA-A0C1-2220AB86C5A9}" type="slidenum">
              <a:rPr lang="en-US" smtClean="0"/>
              <a:t>‹#›</a:t>
            </a:fld>
            <a:endParaRPr lang="en-US"/>
          </a:p>
        </p:txBody>
      </p:sp>
    </p:spTree>
    <p:extLst>
      <p:ext uri="{BB962C8B-B14F-4D97-AF65-F5344CB8AC3E}">
        <p14:creationId xmlns:p14="http://schemas.microsoft.com/office/powerpoint/2010/main" val="3554202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423084-8D2E-450E-AAED-FF332FD5B10A}"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54D96-3EC3-4FDA-A0C1-2220AB86C5A9}" type="slidenum">
              <a:rPr lang="en-US" smtClean="0"/>
              <a:t>‹#›</a:t>
            </a:fld>
            <a:endParaRPr lang="en-US"/>
          </a:p>
        </p:txBody>
      </p:sp>
    </p:spTree>
    <p:extLst>
      <p:ext uri="{BB962C8B-B14F-4D97-AF65-F5344CB8AC3E}">
        <p14:creationId xmlns:p14="http://schemas.microsoft.com/office/powerpoint/2010/main" val="1873069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423084-8D2E-450E-AAED-FF332FD5B10A}"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54D96-3EC3-4FDA-A0C1-2220AB86C5A9}" type="slidenum">
              <a:rPr lang="en-US" smtClean="0"/>
              <a:t>‹#›</a:t>
            </a:fld>
            <a:endParaRPr lang="en-US"/>
          </a:p>
        </p:txBody>
      </p:sp>
    </p:spTree>
    <p:extLst>
      <p:ext uri="{BB962C8B-B14F-4D97-AF65-F5344CB8AC3E}">
        <p14:creationId xmlns:p14="http://schemas.microsoft.com/office/powerpoint/2010/main" val="1450117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423084-8D2E-450E-AAED-FF332FD5B10A}"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54D96-3EC3-4FDA-A0C1-2220AB86C5A9}" type="slidenum">
              <a:rPr lang="en-US" smtClean="0"/>
              <a:t>‹#›</a:t>
            </a:fld>
            <a:endParaRPr lang="en-US"/>
          </a:p>
        </p:txBody>
      </p:sp>
    </p:spTree>
    <p:extLst>
      <p:ext uri="{BB962C8B-B14F-4D97-AF65-F5344CB8AC3E}">
        <p14:creationId xmlns:p14="http://schemas.microsoft.com/office/powerpoint/2010/main" val="3681263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423084-8D2E-450E-AAED-FF332FD5B10A}"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54D96-3EC3-4FDA-A0C1-2220AB86C5A9}" type="slidenum">
              <a:rPr lang="en-US" smtClean="0"/>
              <a:t>‹#›</a:t>
            </a:fld>
            <a:endParaRPr lang="en-US"/>
          </a:p>
        </p:txBody>
      </p:sp>
    </p:spTree>
    <p:extLst>
      <p:ext uri="{BB962C8B-B14F-4D97-AF65-F5344CB8AC3E}">
        <p14:creationId xmlns:p14="http://schemas.microsoft.com/office/powerpoint/2010/main" val="3023267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423084-8D2E-450E-AAED-FF332FD5B10A}" type="datetimeFigureOut">
              <a:rPr lang="en-US" smtClean="0"/>
              <a:t>9/5/2017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254D96-3EC3-4FDA-A0C1-2220AB86C5A9}" type="slidenum">
              <a:rPr lang="en-US" smtClean="0"/>
              <a:t>‹#›</a:t>
            </a:fld>
            <a:endParaRPr lang="en-US"/>
          </a:p>
        </p:txBody>
      </p:sp>
    </p:spTree>
    <p:extLst>
      <p:ext uri="{BB962C8B-B14F-4D97-AF65-F5344CB8AC3E}">
        <p14:creationId xmlns:p14="http://schemas.microsoft.com/office/powerpoint/2010/main" val="2046199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423084-8D2E-450E-AAED-FF332FD5B10A}" type="datetimeFigureOut">
              <a:rPr lang="en-US" smtClean="0"/>
              <a:t>9/5/2017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254D96-3EC3-4FDA-A0C1-2220AB86C5A9}" type="slidenum">
              <a:rPr lang="en-US" smtClean="0"/>
              <a:t>‹#›</a:t>
            </a:fld>
            <a:endParaRPr lang="en-US"/>
          </a:p>
        </p:txBody>
      </p:sp>
    </p:spTree>
    <p:extLst>
      <p:ext uri="{BB962C8B-B14F-4D97-AF65-F5344CB8AC3E}">
        <p14:creationId xmlns:p14="http://schemas.microsoft.com/office/powerpoint/2010/main" val="1710268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423084-8D2E-450E-AAED-FF332FD5B10A}" type="datetimeFigureOut">
              <a:rPr lang="en-US" smtClean="0"/>
              <a:t>9/5/2017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254D96-3EC3-4FDA-A0C1-2220AB86C5A9}" type="slidenum">
              <a:rPr lang="en-US" smtClean="0"/>
              <a:t>‹#›</a:t>
            </a:fld>
            <a:endParaRPr lang="en-US"/>
          </a:p>
        </p:txBody>
      </p:sp>
    </p:spTree>
    <p:extLst>
      <p:ext uri="{BB962C8B-B14F-4D97-AF65-F5344CB8AC3E}">
        <p14:creationId xmlns:p14="http://schemas.microsoft.com/office/powerpoint/2010/main" val="2403410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423084-8D2E-450E-AAED-FF332FD5B10A}" type="datetimeFigureOut">
              <a:rPr lang="en-US" smtClean="0"/>
              <a:t>9/5/2017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254D96-3EC3-4FDA-A0C1-2220AB86C5A9}" type="slidenum">
              <a:rPr lang="en-US" smtClean="0"/>
              <a:t>‹#›</a:t>
            </a:fld>
            <a:endParaRPr lang="en-US"/>
          </a:p>
        </p:txBody>
      </p:sp>
    </p:spTree>
    <p:extLst>
      <p:ext uri="{BB962C8B-B14F-4D97-AF65-F5344CB8AC3E}">
        <p14:creationId xmlns:p14="http://schemas.microsoft.com/office/powerpoint/2010/main" val="3371254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423084-8D2E-450E-AAED-FF332FD5B10A}" type="datetimeFigureOut">
              <a:rPr lang="en-US" smtClean="0"/>
              <a:t>9/5/2017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254D96-3EC3-4FDA-A0C1-2220AB86C5A9}" type="slidenum">
              <a:rPr lang="en-US" smtClean="0"/>
              <a:t>‹#›</a:t>
            </a:fld>
            <a:endParaRPr lang="en-US"/>
          </a:p>
        </p:txBody>
      </p:sp>
    </p:spTree>
    <p:extLst>
      <p:ext uri="{BB962C8B-B14F-4D97-AF65-F5344CB8AC3E}">
        <p14:creationId xmlns:p14="http://schemas.microsoft.com/office/powerpoint/2010/main" val="2279666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423084-8D2E-450E-AAED-FF332FD5B10A}" type="datetimeFigureOut">
              <a:rPr lang="en-US" smtClean="0"/>
              <a:t>9/5/2017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254D96-3EC3-4FDA-A0C1-2220AB86C5A9}" type="slidenum">
              <a:rPr lang="en-US" smtClean="0"/>
              <a:t>‹#›</a:t>
            </a:fld>
            <a:endParaRPr lang="en-US"/>
          </a:p>
        </p:txBody>
      </p:sp>
    </p:spTree>
    <p:extLst>
      <p:ext uri="{BB962C8B-B14F-4D97-AF65-F5344CB8AC3E}">
        <p14:creationId xmlns:p14="http://schemas.microsoft.com/office/powerpoint/2010/main" val="3408379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t="-12000" b="-1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423084-8D2E-450E-AAED-FF332FD5B10A}" type="datetimeFigureOut">
              <a:rPr lang="en-US" smtClean="0"/>
              <a:t>9/5/2017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254D96-3EC3-4FDA-A0C1-2220AB86C5A9}" type="slidenum">
              <a:rPr lang="en-US" smtClean="0"/>
              <a:t>‹#›</a:t>
            </a:fld>
            <a:endParaRPr lang="en-US"/>
          </a:p>
        </p:txBody>
      </p:sp>
    </p:spTree>
    <p:extLst>
      <p:ext uri="{BB962C8B-B14F-4D97-AF65-F5344CB8AC3E}">
        <p14:creationId xmlns:p14="http://schemas.microsoft.com/office/powerpoint/2010/main" val="1471383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cleanvideosearch.com/media/action/yt/watch?videoId=lhyUMzxIZiY"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youtube.com/watch?v=NpnPzhhZlY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859241"/>
          </a:xfrm>
        </p:spPr>
        <p:txBody>
          <a:bodyPr/>
          <a:lstStyle/>
          <a:p>
            <a:pPr algn="ctr"/>
            <a:r>
              <a:rPr lang="en-US" b="1" dirty="0" smtClean="0">
                <a:latin typeface="Arial Black" panose="020B0A04020102020204" pitchFamily="34" charset="0"/>
              </a:rPr>
              <a:t>No Start-Up Today</a:t>
            </a:r>
            <a:endParaRPr lang="en-US" b="1" dirty="0">
              <a:latin typeface="Arial Black" panose="020B0A04020102020204" pitchFamily="34" charset="0"/>
            </a:endParaRPr>
          </a:p>
        </p:txBody>
      </p:sp>
      <p:sp>
        <p:nvSpPr>
          <p:cNvPr id="5" name="Content Placeholder 4"/>
          <p:cNvSpPr>
            <a:spLocks noGrp="1"/>
          </p:cNvSpPr>
          <p:nvPr>
            <p:ph idx="1"/>
          </p:nvPr>
        </p:nvSpPr>
        <p:spPr>
          <a:xfrm>
            <a:off x="838200" y="1503336"/>
            <a:ext cx="10515600" cy="4673627"/>
          </a:xfrm>
        </p:spPr>
        <p:txBody>
          <a:bodyPr>
            <a:normAutofit fontScale="92500" lnSpcReduction="10000"/>
          </a:bodyPr>
          <a:lstStyle/>
          <a:p>
            <a:pPr marL="0" indent="0" algn="ctr">
              <a:buNone/>
            </a:pPr>
            <a:r>
              <a:rPr lang="en-US" sz="9600" dirty="0" smtClean="0">
                <a:latin typeface="Arial Black" panose="020B0A04020102020204" pitchFamily="34" charset="0"/>
              </a:rPr>
              <a:t>Quiz</a:t>
            </a:r>
          </a:p>
          <a:p>
            <a:pPr marL="0" indent="0" algn="ctr">
              <a:buNone/>
            </a:pPr>
            <a:r>
              <a:rPr lang="en-US" sz="9600" dirty="0" smtClean="0">
                <a:latin typeface="Arial Black" panose="020B0A04020102020204" pitchFamily="34" charset="0"/>
              </a:rPr>
              <a:t>Time!</a:t>
            </a:r>
          </a:p>
          <a:p>
            <a:pPr marL="0" indent="0" algn="ctr">
              <a:buNone/>
            </a:pPr>
            <a:r>
              <a:rPr lang="en-US" sz="5400" dirty="0" smtClean="0">
                <a:latin typeface="Arial Black" panose="020B0A04020102020204" pitchFamily="34" charset="0"/>
              </a:rPr>
              <a:t>You will have about 15 minutes to complete the quiz.</a:t>
            </a:r>
            <a:endParaRPr lang="en-US" sz="5400" dirty="0">
              <a:latin typeface="Arial Black" panose="020B0A04020102020204" pitchFamily="34" charset="0"/>
            </a:endParaRPr>
          </a:p>
        </p:txBody>
      </p:sp>
      <p:sp>
        <p:nvSpPr>
          <p:cNvPr id="6" name="TextBox 5"/>
          <p:cNvSpPr txBox="1"/>
          <p:nvPr/>
        </p:nvSpPr>
        <p:spPr>
          <a:xfrm>
            <a:off x="10271452" y="843240"/>
            <a:ext cx="1082348" cy="369332"/>
          </a:xfrm>
          <a:prstGeom prst="rect">
            <a:avLst/>
          </a:prstGeom>
          <a:noFill/>
        </p:spPr>
        <p:txBody>
          <a:bodyPr wrap="none" rtlCol="0">
            <a:spAutoFit/>
          </a:bodyPr>
          <a:lstStyle/>
          <a:p>
            <a:r>
              <a:rPr lang="en-US" b="1" dirty="0" smtClean="0">
                <a:latin typeface="Arial Black" panose="020B0A04020102020204" pitchFamily="34" charset="0"/>
              </a:rPr>
              <a:t>8/28/17</a:t>
            </a:r>
            <a:endParaRPr lang="en-US" b="1" dirty="0">
              <a:latin typeface="Arial Black" panose="020B0A04020102020204" pitchFamily="34" charset="0"/>
            </a:endParaRPr>
          </a:p>
        </p:txBody>
      </p:sp>
    </p:spTree>
    <p:extLst>
      <p:ext uri="{BB962C8B-B14F-4D97-AF65-F5344CB8AC3E}">
        <p14:creationId xmlns:p14="http://schemas.microsoft.com/office/powerpoint/2010/main" val="28703771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9146"/>
            <a:ext cx="10515600" cy="921234"/>
          </a:xfrm>
        </p:spPr>
        <p:txBody>
          <a:bodyPr/>
          <a:lstStyle/>
          <a:p>
            <a:pPr algn="ctr"/>
            <a:r>
              <a:rPr lang="en-US" b="1" dirty="0" smtClean="0">
                <a:latin typeface="Arial Black" panose="020B0A04020102020204" pitchFamily="34" charset="0"/>
              </a:rPr>
              <a:t>Denotation vs. Connotation</a:t>
            </a:r>
            <a:endParaRPr lang="en-US" b="1" dirty="0">
              <a:latin typeface="Arial Black" panose="020B0A04020102020204" pitchFamily="34" charset="0"/>
            </a:endParaRPr>
          </a:p>
        </p:txBody>
      </p:sp>
      <p:sp>
        <p:nvSpPr>
          <p:cNvPr id="3" name="Content Placeholder 2"/>
          <p:cNvSpPr>
            <a:spLocks noGrp="1"/>
          </p:cNvSpPr>
          <p:nvPr>
            <p:ph idx="1"/>
          </p:nvPr>
        </p:nvSpPr>
        <p:spPr>
          <a:xfrm>
            <a:off x="838200" y="1100380"/>
            <a:ext cx="10515600" cy="5076583"/>
          </a:xfrm>
        </p:spPr>
        <p:txBody>
          <a:bodyPr>
            <a:normAutofit/>
          </a:bodyPr>
          <a:lstStyle/>
          <a:p>
            <a:r>
              <a:rPr lang="en-US" sz="3200" dirty="0" smtClean="0">
                <a:latin typeface="Arial Black" panose="020B0A04020102020204" pitchFamily="34" charset="0"/>
              </a:rPr>
              <a:t>Go to the back of your worksheet</a:t>
            </a:r>
          </a:p>
          <a:p>
            <a:r>
              <a:rPr lang="en-US" sz="3200" dirty="0" smtClean="0">
                <a:latin typeface="Arial Black" panose="020B0A04020102020204" pitchFamily="34" charset="0"/>
              </a:rPr>
              <a:t>Using the synonyms we have listed on the board, fill in the chart for each of the three original words.</a:t>
            </a:r>
          </a:p>
          <a:p>
            <a:r>
              <a:rPr lang="en-US" sz="3200" dirty="0" smtClean="0">
                <a:latin typeface="Arial Black" panose="020B0A04020102020204" pitchFamily="34" charset="0"/>
              </a:rPr>
              <a:t>Categorize the synonyms as: Positive, Negative, OR Neutral based on their CONNOTATION.</a:t>
            </a:r>
          </a:p>
          <a:p>
            <a:pPr marL="0" indent="0">
              <a:buNone/>
            </a:pPr>
            <a:endParaRPr lang="en-US" sz="3200" dirty="0" smtClean="0">
              <a:latin typeface="Arial Black" panose="020B0A04020102020204" pitchFamily="34" charset="0"/>
            </a:endParaRPr>
          </a:p>
          <a:p>
            <a:pPr marL="0" indent="0">
              <a:buNone/>
            </a:pPr>
            <a:endParaRPr lang="en-US" sz="3200" dirty="0" smtClean="0">
              <a:latin typeface="Arial Black" panose="020B0A04020102020204" pitchFamily="34" charset="0"/>
            </a:endParaRPr>
          </a:p>
        </p:txBody>
      </p:sp>
    </p:spTree>
    <p:extLst>
      <p:ext uri="{BB962C8B-B14F-4D97-AF65-F5344CB8AC3E}">
        <p14:creationId xmlns:p14="http://schemas.microsoft.com/office/powerpoint/2010/main" val="390657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2651"/>
            <a:ext cx="10515600" cy="936733"/>
          </a:xfrm>
        </p:spPr>
        <p:txBody>
          <a:bodyPr/>
          <a:lstStyle/>
          <a:p>
            <a:pPr algn="ctr"/>
            <a:r>
              <a:rPr lang="en-US" b="1" dirty="0" smtClean="0">
                <a:latin typeface="Arial Black" panose="020B0A04020102020204" pitchFamily="34" charset="0"/>
              </a:rPr>
              <a:t>Birmingham Codes of 1951</a:t>
            </a:r>
            <a:endParaRPr lang="en-US" b="1" dirty="0">
              <a:latin typeface="Arial Black" panose="020B0A04020102020204" pitchFamily="34" charset="0"/>
            </a:endParaRPr>
          </a:p>
        </p:txBody>
      </p:sp>
      <p:sp>
        <p:nvSpPr>
          <p:cNvPr id="3" name="Content Placeholder 2"/>
          <p:cNvSpPr>
            <a:spLocks noGrp="1"/>
          </p:cNvSpPr>
          <p:nvPr>
            <p:ph idx="1"/>
          </p:nvPr>
        </p:nvSpPr>
        <p:spPr>
          <a:xfrm>
            <a:off x="838200" y="1069384"/>
            <a:ext cx="10515600" cy="5107579"/>
          </a:xfrm>
        </p:spPr>
        <p:txBody>
          <a:bodyPr>
            <a:normAutofit fontScale="92500" lnSpcReduction="10000"/>
          </a:bodyPr>
          <a:lstStyle/>
          <a:p>
            <a:r>
              <a:rPr lang="en-US" sz="3200" dirty="0" smtClean="0">
                <a:latin typeface="Arial Black" panose="020B0A04020102020204" pitchFamily="34" charset="0"/>
              </a:rPr>
              <a:t>Take the next few minutes and read through the codes.</a:t>
            </a:r>
          </a:p>
          <a:p>
            <a:pPr marL="0" indent="0">
              <a:buNone/>
            </a:pPr>
            <a:endParaRPr lang="en-US" sz="3200" dirty="0" smtClean="0">
              <a:latin typeface="Arial Black" panose="020B0A04020102020204" pitchFamily="34" charset="0"/>
            </a:endParaRPr>
          </a:p>
          <a:p>
            <a:r>
              <a:rPr lang="en-US" sz="3200" dirty="0" smtClean="0">
                <a:latin typeface="Arial Black" panose="020B0A04020102020204" pitchFamily="34" charset="0"/>
              </a:rPr>
              <a:t>As you read, highlight or underline the regulation or part of a regulation which you think is the most startling or surprising.</a:t>
            </a:r>
          </a:p>
          <a:p>
            <a:endParaRPr lang="en-US" sz="3200" dirty="0">
              <a:latin typeface="Arial Black" panose="020B0A04020102020204" pitchFamily="34" charset="0"/>
            </a:endParaRPr>
          </a:p>
          <a:p>
            <a:r>
              <a:rPr lang="en-US" sz="3200" dirty="0" smtClean="0">
                <a:latin typeface="Arial Black" panose="020B0A04020102020204" pitchFamily="34" charset="0"/>
              </a:rPr>
              <a:t>Discuss, in your triads, the part of the codes which you underlined and why.</a:t>
            </a:r>
          </a:p>
          <a:p>
            <a:endParaRPr lang="en-US" sz="3200" dirty="0">
              <a:latin typeface="Arial Black" panose="020B0A04020102020204" pitchFamily="34" charset="0"/>
            </a:endParaRPr>
          </a:p>
          <a:p>
            <a:pPr marL="0" indent="0" algn="ctr">
              <a:buNone/>
            </a:pPr>
            <a:r>
              <a:rPr lang="en-US" sz="3200" dirty="0" smtClean="0">
                <a:latin typeface="Arial Black" panose="020B0A04020102020204" pitchFamily="34" charset="0"/>
              </a:rPr>
              <a:t>BE PREPARED TO SHARE</a:t>
            </a:r>
          </a:p>
          <a:p>
            <a:endParaRPr lang="en-US" sz="3200" dirty="0" smtClean="0">
              <a:latin typeface="Arial Black" panose="020B0A04020102020204" pitchFamily="34" charset="0"/>
            </a:endParaRPr>
          </a:p>
        </p:txBody>
      </p:sp>
    </p:spTree>
    <p:extLst>
      <p:ext uri="{BB962C8B-B14F-4D97-AF65-F5344CB8AC3E}">
        <p14:creationId xmlns:p14="http://schemas.microsoft.com/office/powerpoint/2010/main" val="2742168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Black" panose="020B0A04020102020204" pitchFamily="34" charset="0"/>
              </a:rPr>
              <a:t>Homework</a:t>
            </a:r>
            <a:endParaRPr lang="en-US" b="1"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lgn="ctr">
              <a:buNone/>
            </a:pPr>
            <a:r>
              <a:rPr lang="en-US" sz="3600" dirty="0" smtClean="0">
                <a:latin typeface="Arial Black" panose="020B0A04020102020204" pitchFamily="34" charset="0"/>
              </a:rPr>
              <a:t>Complete your </a:t>
            </a:r>
          </a:p>
          <a:p>
            <a:pPr marL="0" indent="0" algn="ctr">
              <a:buNone/>
            </a:pPr>
            <a:r>
              <a:rPr lang="en-US" sz="3600" dirty="0" smtClean="0">
                <a:latin typeface="Arial Black" panose="020B0A04020102020204" pitchFamily="34" charset="0"/>
              </a:rPr>
              <a:t>Connotation/Denotation </a:t>
            </a:r>
          </a:p>
          <a:p>
            <a:pPr marL="0" indent="0" algn="ctr">
              <a:buNone/>
            </a:pPr>
            <a:r>
              <a:rPr lang="en-US" sz="3600" dirty="0" smtClean="0">
                <a:latin typeface="Arial Black" panose="020B0A04020102020204" pitchFamily="34" charset="0"/>
              </a:rPr>
              <a:t>Notes and Activity</a:t>
            </a:r>
          </a:p>
          <a:p>
            <a:pPr marL="0" indent="0" algn="ctr">
              <a:buNone/>
            </a:pPr>
            <a:r>
              <a:rPr lang="en-US" sz="3600" dirty="0" smtClean="0">
                <a:latin typeface="Arial Black" panose="020B0A04020102020204" pitchFamily="34" charset="0"/>
              </a:rPr>
              <a:t>Worksheet!</a:t>
            </a:r>
          </a:p>
          <a:p>
            <a:pPr marL="0" indent="0" algn="ctr">
              <a:buNone/>
            </a:pPr>
            <a:endParaRPr lang="en-US" sz="3600" dirty="0">
              <a:latin typeface="Arial Black" panose="020B0A04020102020204" pitchFamily="34" charset="0"/>
            </a:endParaRPr>
          </a:p>
          <a:p>
            <a:pPr marL="0" indent="0" algn="ctr">
              <a:buNone/>
            </a:pPr>
            <a:r>
              <a:rPr lang="en-US" sz="3600" dirty="0" smtClean="0">
                <a:latin typeface="Arial Black" panose="020B0A04020102020204" pitchFamily="34" charset="0"/>
              </a:rPr>
              <a:t>DUE TOMORROW!</a:t>
            </a:r>
            <a:endParaRPr lang="en-US" sz="3600" dirty="0">
              <a:latin typeface="Arial Black" panose="020B0A04020102020204" pitchFamily="34" charset="0"/>
            </a:endParaRPr>
          </a:p>
        </p:txBody>
      </p:sp>
    </p:spTree>
    <p:extLst>
      <p:ext uri="{BB962C8B-B14F-4D97-AF65-F5344CB8AC3E}">
        <p14:creationId xmlns:p14="http://schemas.microsoft.com/office/powerpoint/2010/main" val="20772312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536"/>
            <a:ext cx="10515600" cy="860350"/>
          </a:xfrm>
        </p:spPr>
        <p:txBody>
          <a:bodyPr/>
          <a:lstStyle/>
          <a:p>
            <a:pPr algn="ctr"/>
            <a:r>
              <a:rPr lang="en-US" b="1" dirty="0" smtClean="0">
                <a:latin typeface="Arial Black" panose="020B0A04020102020204" pitchFamily="34" charset="0"/>
              </a:rPr>
              <a:t>Exit Ticket</a:t>
            </a:r>
            <a:endParaRPr lang="en-US" b="1" dirty="0">
              <a:latin typeface="Arial Black" panose="020B0A04020102020204" pitchFamily="34" charset="0"/>
            </a:endParaRPr>
          </a:p>
        </p:txBody>
      </p:sp>
      <p:sp>
        <p:nvSpPr>
          <p:cNvPr id="3" name="Content Placeholder 2"/>
          <p:cNvSpPr>
            <a:spLocks noGrp="1"/>
          </p:cNvSpPr>
          <p:nvPr>
            <p:ph idx="1"/>
          </p:nvPr>
        </p:nvSpPr>
        <p:spPr>
          <a:xfrm>
            <a:off x="838200" y="1212572"/>
            <a:ext cx="10515600" cy="4964391"/>
          </a:xfrm>
        </p:spPr>
        <p:txBody>
          <a:bodyPr>
            <a:normAutofit/>
          </a:bodyPr>
          <a:lstStyle/>
          <a:p>
            <a:pPr marL="0" indent="0" algn="ctr">
              <a:buNone/>
            </a:pPr>
            <a:r>
              <a:rPr lang="en-US" b="1" dirty="0" smtClean="0">
                <a:latin typeface="Arial Black" panose="020B0A04020102020204" pitchFamily="34" charset="0"/>
              </a:rPr>
              <a:t>Look again at the section of the code which you underlined.</a:t>
            </a:r>
          </a:p>
          <a:p>
            <a:pPr marL="0" indent="0" algn="ctr">
              <a:buNone/>
            </a:pPr>
            <a:r>
              <a:rPr lang="en-US" b="1" dirty="0" smtClean="0">
                <a:latin typeface="Arial Black" panose="020B0A04020102020204" pitchFamily="34" charset="0"/>
              </a:rPr>
              <a:t>Now imagine that the word “white” or “whites” was replaced with the phrase “Pittman High students” and the word</a:t>
            </a:r>
          </a:p>
          <a:p>
            <a:pPr marL="0" indent="0" algn="ctr">
              <a:buNone/>
            </a:pPr>
            <a:r>
              <a:rPr lang="en-US" b="1" dirty="0" smtClean="0">
                <a:latin typeface="Arial Black" panose="020B0A04020102020204" pitchFamily="34" charset="0"/>
              </a:rPr>
              <a:t>“colored” or “negro” was replaced with the phrase “Turlock High Students.”</a:t>
            </a:r>
          </a:p>
          <a:p>
            <a:pPr marL="0" indent="0" algn="ctr">
              <a:buNone/>
            </a:pPr>
            <a:endParaRPr lang="en-US" b="1" dirty="0" smtClean="0">
              <a:latin typeface="Arial Black" panose="020B0A04020102020204" pitchFamily="34" charset="0"/>
            </a:endParaRPr>
          </a:p>
          <a:p>
            <a:pPr marL="0" indent="0" algn="ctr">
              <a:buNone/>
            </a:pPr>
            <a:r>
              <a:rPr lang="en-US" sz="3600" b="1" dirty="0" smtClean="0">
                <a:latin typeface="Arial Black" panose="020B0A04020102020204" pitchFamily="34" charset="0"/>
              </a:rPr>
              <a:t>How would you feel? </a:t>
            </a:r>
          </a:p>
          <a:p>
            <a:pPr marL="0" indent="0" algn="ctr">
              <a:buNone/>
            </a:pPr>
            <a:r>
              <a:rPr lang="en-US" sz="3600" b="1" dirty="0" smtClean="0">
                <a:latin typeface="Arial Black" panose="020B0A04020102020204" pitchFamily="34" charset="0"/>
              </a:rPr>
              <a:t>What would you do to change that law?</a:t>
            </a:r>
            <a:endParaRPr lang="en-US" sz="3600" b="1" dirty="0">
              <a:latin typeface="Arial Black" panose="020B0A04020102020204" pitchFamily="34" charset="0"/>
            </a:endParaRPr>
          </a:p>
        </p:txBody>
      </p:sp>
      <p:sp>
        <p:nvSpPr>
          <p:cNvPr id="4" name="TextBox 3"/>
          <p:cNvSpPr txBox="1"/>
          <p:nvPr/>
        </p:nvSpPr>
        <p:spPr>
          <a:xfrm>
            <a:off x="10271452" y="439045"/>
            <a:ext cx="1082348" cy="369332"/>
          </a:xfrm>
          <a:prstGeom prst="rect">
            <a:avLst/>
          </a:prstGeom>
          <a:noFill/>
        </p:spPr>
        <p:txBody>
          <a:bodyPr wrap="none" rtlCol="0">
            <a:spAutoFit/>
          </a:bodyPr>
          <a:lstStyle/>
          <a:p>
            <a:r>
              <a:rPr lang="en-US" b="1" dirty="0" smtClean="0">
                <a:latin typeface="Arial Black" panose="020B0A04020102020204" pitchFamily="34" charset="0"/>
              </a:rPr>
              <a:t>8/29/17</a:t>
            </a:r>
            <a:endParaRPr lang="en-US" b="1" dirty="0">
              <a:latin typeface="Arial Black" panose="020B0A04020102020204" pitchFamily="34" charset="0"/>
            </a:endParaRPr>
          </a:p>
        </p:txBody>
      </p:sp>
    </p:spTree>
    <p:extLst>
      <p:ext uri="{BB962C8B-B14F-4D97-AF65-F5344CB8AC3E}">
        <p14:creationId xmlns:p14="http://schemas.microsoft.com/office/powerpoint/2010/main" val="9236619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Black" panose="020B0A04020102020204" pitchFamily="34" charset="0"/>
              </a:rPr>
              <a:t>Start-Up - Discussion</a:t>
            </a:r>
            <a:endParaRPr lang="en-US" b="1" dirty="0">
              <a:latin typeface="Arial Black" panose="020B0A04020102020204" pitchFamily="34" charset="0"/>
            </a:endParaRPr>
          </a:p>
        </p:txBody>
      </p:sp>
      <p:sp>
        <p:nvSpPr>
          <p:cNvPr id="3" name="Content Placeholder 2"/>
          <p:cNvSpPr>
            <a:spLocks noGrp="1"/>
          </p:cNvSpPr>
          <p:nvPr>
            <p:ph idx="1"/>
          </p:nvPr>
        </p:nvSpPr>
        <p:spPr/>
        <p:txBody>
          <a:bodyPr>
            <a:normAutofit fontScale="92500" lnSpcReduction="10000"/>
          </a:bodyPr>
          <a:lstStyle/>
          <a:p>
            <a:pPr marL="0" indent="0" algn="ctr">
              <a:buNone/>
            </a:pPr>
            <a:r>
              <a:rPr lang="en-US" b="1" dirty="0" smtClean="0">
                <a:latin typeface="Arial Black" panose="020B0A04020102020204" pitchFamily="34" charset="0"/>
              </a:rPr>
              <a:t>In your triads, discuss the following:</a:t>
            </a:r>
          </a:p>
          <a:p>
            <a:pPr marL="0" indent="0" algn="ctr">
              <a:buNone/>
            </a:pPr>
            <a:endParaRPr lang="en-US" b="1" dirty="0" smtClean="0">
              <a:latin typeface="Arial Black" panose="020B0A04020102020204" pitchFamily="34" charset="0"/>
            </a:endParaRPr>
          </a:p>
          <a:p>
            <a:pPr marL="0" indent="0" algn="ctr">
              <a:buNone/>
            </a:pPr>
            <a:r>
              <a:rPr lang="en-US" sz="3600" b="1" dirty="0" smtClean="0">
                <a:latin typeface="Arial Black" panose="020B0A04020102020204" pitchFamily="34" charset="0"/>
              </a:rPr>
              <a:t>Think about a time when you have used a word that has a </a:t>
            </a:r>
            <a:r>
              <a:rPr lang="en-US" sz="3600" b="1" i="1" dirty="0" smtClean="0">
                <a:latin typeface="Arial Black" panose="020B0A04020102020204" pitchFamily="34" charset="0"/>
              </a:rPr>
              <a:t>negative denotation </a:t>
            </a:r>
            <a:r>
              <a:rPr lang="en-US" sz="3600" b="1" dirty="0" smtClean="0">
                <a:latin typeface="Arial Black" panose="020B0A04020102020204" pitchFamily="34" charset="0"/>
              </a:rPr>
              <a:t>but used it with a </a:t>
            </a:r>
            <a:r>
              <a:rPr lang="en-US" sz="3600" b="1" i="1" dirty="0" smtClean="0">
                <a:latin typeface="Arial Black" panose="020B0A04020102020204" pitchFamily="34" charset="0"/>
              </a:rPr>
              <a:t>positive connotation</a:t>
            </a:r>
          </a:p>
          <a:p>
            <a:pPr marL="0" indent="0" algn="ctr">
              <a:buNone/>
            </a:pPr>
            <a:r>
              <a:rPr lang="en-US" sz="3600" b="1" dirty="0" smtClean="0">
                <a:latin typeface="Arial Black" panose="020B0A04020102020204" pitchFamily="34" charset="0"/>
              </a:rPr>
              <a:t>(or the opposite)</a:t>
            </a:r>
          </a:p>
          <a:p>
            <a:pPr marL="0" indent="0" algn="ctr">
              <a:buNone/>
            </a:pPr>
            <a:r>
              <a:rPr lang="en-US" sz="3600" b="1" dirty="0" smtClean="0">
                <a:latin typeface="Arial Black" panose="020B0A04020102020204" pitchFamily="34" charset="0"/>
              </a:rPr>
              <a:t>Describe that instance to your group.</a:t>
            </a:r>
          </a:p>
          <a:p>
            <a:pPr marL="0" indent="0" algn="ctr">
              <a:buNone/>
            </a:pPr>
            <a:r>
              <a:rPr lang="en-US" sz="3600" b="1" dirty="0" smtClean="0">
                <a:latin typeface="Arial Black" panose="020B0A04020102020204" pitchFamily="34" charset="0"/>
              </a:rPr>
              <a:t>Discuss why you chose to use that word in that instance.</a:t>
            </a:r>
            <a:endParaRPr lang="en-US" sz="3600" b="1" dirty="0">
              <a:latin typeface="Arial Black" panose="020B0A04020102020204" pitchFamily="34" charset="0"/>
            </a:endParaRPr>
          </a:p>
        </p:txBody>
      </p:sp>
      <p:sp>
        <p:nvSpPr>
          <p:cNvPr id="4" name="TextBox 3"/>
          <p:cNvSpPr txBox="1"/>
          <p:nvPr/>
        </p:nvSpPr>
        <p:spPr>
          <a:xfrm>
            <a:off x="10271452" y="843240"/>
            <a:ext cx="1082348" cy="369332"/>
          </a:xfrm>
          <a:prstGeom prst="rect">
            <a:avLst/>
          </a:prstGeom>
          <a:noFill/>
        </p:spPr>
        <p:txBody>
          <a:bodyPr wrap="none" rtlCol="0">
            <a:spAutoFit/>
          </a:bodyPr>
          <a:lstStyle/>
          <a:p>
            <a:r>
              <a:rPr lang="en-US" b="1" dirty="0" smtClean="0">
                <a:latin typeface="Arial Black" panose="020B0A04020102020204" pitchFamily="34" charset="0"/>
              </a:rPr>
              <a:t>8/30/17</a:t>
            </a:r>
            <a:endParaRPr lang="en-US" b="1" dirty="0">
              <a:latin typeface="Arial Black" panose="020B0A04020102020204" pitchFamily="34" charset="0"/>
            </a:endParaRPr>
          </a:p>
        </p:txBody>
      </p:sp>
    </p:spTree>
    <p:extLst>
      <p:ext uri="{BB962C8B-B14F-4D97-AF65-F5344CB8AC3E}">
        <p14:creationId xmlns:p14="http://schemas.microsoft.com/office/powerpoint/2010/main" val="1773535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Black" panose="020B0A04020102020204" pitchFamily="34" charset="0"/>
              </a:rPr>
              <a:t>Start-Up - Writing</a:t>
            </a:r>
            <a:endParaRPr lang="en-US" b="1"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lgn="ctr">
              <a:buNone/>
            </a:pPr>
            <a:r>
              <a:rPr lang="en-US" sz="3600" b="1" dirty="0" smtClean="0">
                <a:latin typeface="Arial Black" panose="020B0A04020102020204" pitchFamily="34" charset="0"/>
              </a:rPr>
              <a:t>Write about what the partner TO YOUR LEFT had to say.</a:t>
            </a:r>
          </a:p>
          <a:p>
            <a:pPr marL="0" indent="0" algn="ctr">
              <a:buNone/>
            </a:pPr>
            <a:r>
              <a:rPr lang="en-US" sz="3600" b="1" dirty="0" smtClean="0">
                <a:latin typeface="Arial Black" panose="020B0A04020102020204" pitchFamily="34" charset="0"/>
              </a:rPr>
              <a:t>What was the word they used?</a:t>
            </a:r>
          </a:p>
          <a:p>
            <a:pPr marL="0" indent="0" algn="ctr">
              <a:buNone/>
            </a:pPr>
            <a:r>
              <a:rPr lang="en-US" sz="3600" b="1" dirty="0" smtClean="0">
                <a:latin typeface="Arial Black" panose="020B0A04020102020204" pitchFamily="34" charset="0"/>
              </a:rPr>
              <a:t>What is the DENOTATION of the word?</a:t>
            </a:r>
          </a:p>
          <a:p>
            <a:pPr marL="0" indent="0" algn="ctr">
              <a:buNone/>
            </a:pPr>
            <a:r>
              <a:rPr lang="en-US" sz="3600" b="1" dirty="0" smtClean="0">
                <a:latin typeface="Arial Black" panose="020B0A04020102020204" pitchFamily="34" charset="0"/>
              </a:rPr>
              <a:t>How and why did they use it with a POSITIVE CONNOTATION?</a:t>
            </a:r>
            <a:endParaRPr lang="en-US" sz="3600" b="1" dirty="0">
              <a:latin typeface="Arial Black" panose="020B0A04020102020204" pitchFamily="34" charset="0"/>
            </a:endParaRPr>
          </a:p>
        </p:txBody>
      </p:sp>
      <p:sp>
        <p:nvSpPr>
          <p:cNvPr id="4" name="TextBox 3"/>
          <p:cNvSpPr txBox="1"/>
          <p:nvPr/>
        </p:nvSpPr>
        <p:spPr>
          <a:xfrm>
            <a:off x="10271452" y="843240"/>
            <a:ext cx="1082348" cy="369332"/>
          </a:xfrm>
          <a:prstGeom prst="rect">
            <a:avLst/>
          </a:prstGeom>
          <a:noFill/>
        </p:spPr>
        <p:txBody>
          <a:bodyPr wrap="none" rtlCol="0">
            <a:spAutoFit/>
          </a:bodyPr>
          <a:lstStyle/>
          <a:p>
            <a:r>
              <a:rPr lang="en-US" b="1" dirty="0" smtClean="0">
                <a:latin typeface="Arial Black" panose="020B0A04020102020204" pitchFamily="34" charset="0"/>
              </a:rPr>
              <a:t>8/30/17</a:t>
            </a:r>
            <a:endParaRPr lang="en-US" b="1" dirty="0">
              <a:latin typeface="Arial Black" panose="020B0A04020102020204" pitchFamily="34" charset="0"/>
            </a:endParaRPr>
          </a:p>
        </p:txBody>
      </p:sp>
    </p:spTree>
    <p:extLst>
      <p:ext uri="{BB962C8B-B14F-4D97-AF65-F5344CB8AC3E}">
        <p14:creationId xmlns:p14="http://schemas.microsoft.com/office/powerpoint/2010/main" val="9608554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2650"/>
            <a:ext cx="10515600" cy="874739"/>
          </a:xfrm>
        </p:spPr>
        <p:txBody>
          <a:bodyPr/>
          <a:lstStyle/>
          <a:p>
            <a:pPr algn="ctr"/>
            <a:r>
              <a:rPr lang="en-US" b="1" dirty="0" smtClean="0">
                <a:latin typeface="Arial Black" panose="020B0A04020102020204" pitchFamily="34" charset="0"/>
              </a:rPr>
              <a:t>CCS Standards</a:t>
            </a:r>
            <a:endParaRPr lang="en-US" b="1" dirty="0">
              <a:latin typeface="Arial Black" panose="020B0A04020102020204" pitchFamily="34" charset="0"/>
            </a:endParaRPr>
          </a:p>
        </p:txBody>
      </p:sp>
      <p:sp>
        <p:nvSpPr>
          <p:cNvPr id="3" name="Content Placeholder 2"/>
          <p:cNvSpPr>
            <a:spLocks noGrp="1"/>
          </p:cNvSpPr>
          <p:nvPr>
            <p:ph idx="1"/>
          </p:nvPr>
        </p:nvSpPr>
        <p:spPr>
          <a:xfrm>
            <a:off x="838200" y="1007389"/>
            <a:ext cx="10515600" cy="5532896"/>
          </a:xfrm>
        </p:spPr>
        <p:txBody>
          <a:bodyPr>
            <a:normAutofit fontScale="92500" lnSpcReduction="10000"/>
          </a:bodyPr>
          <a:lstStyle/>
          <a:p>
            <a:r>
              <a:rPr lang="en-US" b="1" dirty="0" smtClean="0">
                <a:latin typeface="Arial Black" panose="020B0A04020102020204" pitchFamily="34" charset="0"/>
              </a:rPr>
              <a:t>RI.10.4 Determine the meaning of words and phrases as they are used in a text, including figurative, connotative, and technical meanings; analyze the cumulative impact of specific word choices on meaning and tone (e.g., how the language of a court opinion differs from that of a newspaper).</a:t>
            </a:r>
          </a:p>
          <a:p>
            <a:r>
              <a:rPr lang="en-US" b="1" dirty="0" smtClean="0">
                <a:latin typeface="Arial Black" panose="020B0A04020102020204" pitchFamily="34" charset="0"/>
              </a:rPr>
              <a:t>RI.10.6 Determine an author's point of view or purpose in a text and analyze how an author uses rhetoric to advance that point of view or purpose.</a:t>
            </a:r>
          </a:p>
          <a:p>
            <a:r>
              <a:rPr lang="en-US" b="1" dirty="0" smtClean="0">
                <a:latin typeface="Arial Black" panose="020B0A04020102020204" pitchFamily="34" charset="0"/>
              </a:rPr>
              <a:t>RI.10.9 Analyze seminal U.S. documents of historical and literary significance (e.g., Washington's Farewell Address, the Gettysburg Address, Roosevelt's Four Freedoms speech, King's "Letter from Birmingham Jail"), including how they address related themes and concepts.</a:t>
            </a:r>
            <a:endParaRPr lang="en-US" b="1" dirty="0">
              <a:latin typeface="Arial Black" panose="020B0A04020102020204" pitchFamily="34" charset="0"/>
            </a:endParaRPr>
          </a:p>
        </p:txBody>
      </p:sp>
    </p:spTree>
    <p:extLst>
      <p:ext uri="{BB962C8B-B14F-4D97-AF65-F5344CB8AC3E}">
        <p14:creationId xmlns:p14="http://schemas.microsoft.com/office/powerpoint/2010/main" val="760235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246"/>
            <a:ext cx="10515600" cy="670162"/>
          </a:xfrm>
        </p:spPr>
        <p:txBody>
          <a:bodyPr>
            <a:normAutofit fontScale="90000"/>
          </a:bodyPr>
          <a:lstStyle/>
          <a:p>
            <a:pPr algn="ctr"/>
            <a:r>
              <a:rPr lang="en-US" b="1" dirty="0" smtClean="0">
                <a:latin typeface="Arial Black" panose="020B0A04020102020204" pitchFamily="34" charset="0"/>
              </a:rPr>
              <a:t>Objectives</a:t>
            </a:r>
            <a:endParaRPr lang="en-US" b="1" dirty="0">
              <a:latin typeface="Arial Black" panose="020B0A04020102020204" pitchFamily="34" charset="0"/>
            </a:endParaRPr>
          </a:p>
        </p:txBody>
      </p:sp>
      <p:sp>
        <p:nvSpPr>
          <p:cNvPr id="3" name="Content Placeholder 2"/>
          <p:cNvSpPr>
            <a:spLocks noGrp="1"/>
          </p:cNvSpPr>
          <p:nvPr>
            <p:ph idx="1"/>
          </p:nvPr>
        </p:nvSpPr>
        <p:spPr>
          <a:xfrm>
            <a:off x="243840" y="852408"/>
            <a:ext cx="11521440" cy="5731272"/>
          </a:xfrm>
        </p:spPr>
        <p:txBody>
          <a:bodyPr>
            <a:normAutofit lnSpcReduction="10000"/>
          </a:bodyPr>
          <a:lstStyle/>
          <a:p>
            <a:pPr marL="0" indent="0" algn="ctr">
              <a:buNone/>
            </a:pPr>
            <a:r>
              <a:rPr lang="en-US" b="1" dirty="0" smtClean="0">
                <a:latin typeface="Arial Black" panose="020B0A04020102020204" pitchFamily="34" charset="0"/>
              </a:rPr>
              <a:t>By the end of this lesson, students should be able to:</a:t>
            </a:r>
          </a:p>
          <a:p>
            <a:pPr marL="0" indent="0" algn="ctr">
              <a:buNone/>
            </a:pPr>
            <a:endParaRPr lang="en-US" b="1" dirty="0" smtClean="0">
              <a:latin typeface="Arial Black" panose="020B0A04020102020204" pitchFamily="34" charset="0"/>
            </a:endParaRPr>
          </a:p>
          <a:p>
            <a:pPr marL="514350" indent="-514350">
              <a:buFont typeface="+mj-lt"/>
              <a:buAutoNum type="arabicPeriod"/>
            </a:pPr>
            <a:r>
              <a:rPr lang="en-US" sz="3200" b="1" dirty="0" smtClean="0">
                <a:latin typeface="Arial Black" panose="020B0A04020102020204" pitchFamily="34" charset="0"/>
              </a:rPr>
              <a:t>Produce clear and coherent writing in which the development, organization, and style are appropriate to the task, purpose, and audience.</a:t>
            </a:r>
          </a:p>
          <a:p>
            <a:pPr marL="514350" indent="-514350">
              <a:buFont typeface="+mj-lt"/>
              <a:buAutoNum type="arabicPeriod"/>
            </a:pPr>
            <a:r>
              <a:rPr lang="en-US" sz="3200" b="1" dirty="0">
                <a:latin typeface="Arial Black" panose="020B0A04020102020204" pitchFamily="34" charset="0"/>
              </a:rPr>
              <a:t>D</a:t>
            </a:r>
            <a:r>
              <a:rPr lang="en-US" sz="3200" b="1" dirty="0" smtClean="0">
                <a:latin typeface="Arial Black" panose="020B0A04020102020204" pitchFamily="34" charset="0"/>
              </a:rPr>
              <a:t>etermine the author’s point of view in a text.</a:t>
            </a:r>
          </a:p>
          <a:p>
            <a:pPr marL="514350" indent="-514350">
              <a:buFont typeface="+mj-lt"/>
              <a:buAutoNum type="arabicPeriod"/>
            </a:pPr>
            <a:r>
              <a:rPr lang="en-US" sz="3200" b="1" dirty="0">
                <a:latin typeface="Arial Black" panose="020B0A04020102020204" pitchFamily="34" charset="0"/>
              </a:rPr>
              <a:t>D</a:t>
            </a:r>
            <a:r>
              <a:rPr lang="en-US" sz="3200" b="1" dirty="0" smtClean="0">
                <a:latin typeface="Arial Black" panose="020B0A04020102020204" pitchFamily="34" charset="0"/>
              </a:rPr>
              <a:t>etermine the author’s purpose for writing a text.</a:t>
            </a:r>
          </a:p>
          <a:p>
            <a:pPr marL="514350" indent="-514350">
              <a:buFont typeface="+mj-lt"/>
              <a:buAutoNum type="arabicPeriod"/>
            </a:pPr>
            <a:r>
              <a:rPr lang="en-US" sz="3200" b="1" dirty="0">
                <a:latin typeface="Arial Black" panose="020B0A04020102020204" pitchFamily="34" charset="0"/>
              </a:rPr>
              <a:t>A</a:t>
            </a:r>
            <a:r>
              <a:rPr lang="en-US" sz="3200" b="1" dirty="0" smtClean="0">
                <a:latin typeface="Arial Black" panose="020B0A04020102020204" pitchFamily="34" charset="0"/>
              </a:rPr>
              <a:t>nalyze how an author uses rhetoric to advance his point of view or purpose.</a:t>
            </a:r>
          </a:p>
          <a:p>
            <a:pPr marL="514350" indent="-514350">
              <a:buFont typeface="+mj-lt"/>
              <a:buAutoNum type="arabicPeriod"/>
            </a:pPr>
            <a:r>
              <a:rPr lang="en-US" sz="3200" b="1" dirty="0">
                <a:latin typeface="Arial Black" panose="020B0A04020102020204" pitchFamily="34" charset="0"/>
              </a:rPr>
              <a:t>A</a:t>
            </a:r>
            <a:r>
              <a:rPr lang="en-US" sz="3200" b="1" dirty="0" smtClean="0">
                <a:latin typeface="Arial Black" panose="020B0A04020102020204" pitchFamily="34" charset="0"/>
              </a:rPr>
              <a:t>nalyze seminal US documents based on how they address related themes and concepts.</a:t>
            </a:r>
          </a:p>
          <a:p>
            <a:pPr marL="514350" indent="-514350">
              <a:buFont typeface="+mj-lt"/>
              <a:buAutoNum type="arabicPeriod"/>
            </a:pPr>
            <a:endParaRPr lang="en-US" sz="3200" b="1" dirty="0">
              <a:latin typeface="Arial Black" panose="020B0A04020102020204" pitchFamily="34" charset="0"/>
            </a:endParaRPr>
          </a:p>
        </p:txBody>
      </p:sp>
    </p:spTree>
    <p:extLst>
      <p:ext uri="{BB962C8B-B14F-4D97-AF65-F5344CB8AC3E}">
        <p14:creationId xmlns:p14="http://schemas.microsoft.com/office/powerpoint/2010/main" val="3641519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2651"/>
            <a:ext cx="10515600" cy="719756"/>
          </a:xfrm>
        </p:spPr>
        <p:txBody>
          <a:bodyPr/>
          <a:lstStyle/>
          <a:p>
            <a:pPr algn="ctr"/>
            <a:r>
              <a:rPr lang="en-US" b="1" dirty="0" smtClean="0">
                <a:latin typeface="Arial Black" panose="020B0A04020102020204" pitchFamily="34" charset="0"/>
              </a:rPr>
              <a:t>More Denotation vs. Connotation</a:t>
            </a:r>
            <a:endParaRPr lang="en-US" b="1" dirty="0">
              <a:latin typeface="Arial Black" panose="020B0A04020102020204" pitchFamily="34" charset="0"/>
            </a:endParaRPr>
          </a:p>
        </p:txBody>
      </p:sp>
      <p:sp>
        <p:nvSpPr>
          <p:cNvPr id="3" name="Content Placeholder 2"/>
          <p:cNvSpPr>
            <a:spLocks noGrp="1"/>
          </p:cNvSpPr>
          <p:nvPr>
            <p:ph idx="1"/>
          </p:nvPr>
        </p:nvSpPr>
        <p:spPr>
          <a:xfrm>
            <a:off x="838200" y="852407"/>
            <a:ext cx="10515600" cy="5811863"/>
          </a:xfrm>
        </p:spPr>
        <p:txBody>
          <a:bodyPr>
            <a:normAutofit/>
          </a:bodyPr>
          <a:lstStyle/>
          <a:p>
            <a:r>
              <a:rPr lang="en-US" sz="3200" b="1" dirty="0" smtClean="0">
                <a:latin typeface="Arial Black" panose="020B0A04020102020204" pitchFamily="34" charset="0"/>
              </a:rPr>
              <a:t>Everybody Stand Up</a:t>
            </a:r>
          </a:p>
          <a:p>
            <a:r>
              <a:rPr lang="en-US" sz="3200" b="1" dirty="0" smtClean="0">
                <a:latin typeface="Arial Black" panose="020B0A04020102020204" pitchFamily="34" charset="0"/>
              </a:rPr>
              <a:t>As I reveal the words one by one, you are to move to the spot you think fits the MOST COMMON CONNOTATION of that word.</a:t>
            </a:r>
          </a:p>
          <a:p>
            <a:pPr marL="0" indent="0">
              <a:buNone/>
            </a:pPr>
            <a:endParaRPr lang="en-US" sz="3200" b="1" dirty="0" smtClean="0">
              <a:latin typeface="Arial Black" panose="020B0A04020102020204" pitchFamily="34" charset="0"/>
            </a:endParaRPr>
          </a:p>
          <a:p>
            <a:pPr lvl="1"/>
            <a:r>
              <a:rPr lang="en-US" sz="2800" b="1" dirty="0" smtClean="0">
                <a:latin typeface="Arial Black" panose="020B0A04020102020204" pitchFamily="34" charset="0"/>
              </a:rPr>
              <a:t>If you think the CONNOTATION is POSITIVE, move to the wall closest to the door.</a:t>
            </a:r>
          </a:p>
          <a:p>
            <a:pPr lvl="1"/>
            <a:r>
              <a:rPr lang="en-US" sz="2800" b="1" dirty="0" smtClean="0">
                <a:latin typeface="Arial Black" panose="020B0A04020102020204" pitchFamily="34" charset="0"/>
              </a:rPr>
              <a:t>If you think the CONNOTATION is NEGATIVE, move to the wall closest to the window.</a:t>
            </a:r>
          </a:p>
          <a:p>
            <a:pPr lvl="1"/>
            <a:r>
              <a:rPr lang="en-US" sz="2800" b="1" dirty="0" smtClean="0">
                <a:latin typeface="Arial Black" panose="020B0A04020102020204" pitchFamily="34" charset="0"/>
              </a:rPr>
              <a:t>If you think the CONNOTATION is NEUTRAL, move to the middle of the room.</a:t>
            </a:r>
          </a:p>
        </p:txBody>
      </p:sp>
    </p:spTree>
    <p:extLst>
      <p:ext uri="{BB962C8B-B14F-4D97-AF65-F5344CB8AC3E}">
        <p14:creationId xmlns:p14="http://schemas.microsoft.com/office/powerpoint/2010/main" val="2525306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0963"/>
            <a:ext cx="10515600" cy="5836000"/>
          </a:xfrm>
        </p:spPr>
        <p:txBody>
          <a:bodyPr/>
          <a:lstStyle/>
          <a:p>
            <a:pPr lvl="0"/>
            <a:r>
              <a:rPr lang="en-US" sz="4000" b="1" dirty="0" smtClean="0">
                <a:solidFill>
                  <a:prstClr val="black"/>
                </a:solidFill>
                <a:latin typeface="Arial Black" panose="020B0A04020102020204" pitchFamily="34" charset="0"/>
              </a:rPr>
              <a:t>EXAMPLE: </a:t>
            </a:r>
            <a:r>
              <a:rPr lang="en-US" sz="4000" b="1" dirty="0">
                <a:solidFill>
                  <a:prstClr val="black"/>
                </a:solidFill>
                <a:latin typeface="Arial Black" panose="020B0A04020102020204" pitchFamily="34" charset="0"/>
              </a:rPr>
              <a:t>The word is </a:t>
            </a:r>
          </a:p>
          <a:p>
            <a:pPr marL="0" lvl="0" indent="0" algn="ctr">
              <a:buNone/>
            </a:pPr>
            <a:r>
              <a:rPr lang="en-US" sz="6000" b="1" dirty="0" smtClean="0">
                <a:solidFill>
                  <a:prstClr val="black"/>
                </a:solidFill>
                <a:latin typeface="Arial Black" panose="020B0A04020102020204" pitchFamily="34" charset="0"/>
              </a:rPr>
              <a:t>Confident</a:t>
            </a:r>
          </a:p>
          <a:p>
            <a:pPr marL="0" lvl="0" indent="0" algn="ctr">
              <a:buNone/>
            </a:pPr>
            <a:r>
              <a:rPr lang="en-US" sz="6000" b="1" dirty="0" smtClean="0">
                <a:solidFill>
                  <a:prstClr val="black"/>
                </a:solidFill>
                <a:latin typeface="Arial Black" panose="020B0A04020102020204" pitchFamily="34" charset="0"/>
              </a:rPr>
              <a:t>Arrogant</a:t>
            </a:r>
          </a:p>
          <a:p>
            <a:pPr marL="0" lvl="0" indent="0" algn="ctr">
              <a:buNone/>
            </a:pPr>
            <a:r>
              <a:rPr lang="en-US" sz="6000" b="1" dirty="0" smtClean="0">
                <a:solidFill>
                  <a:prstClr val="black"/>
                </a:solidFill>
                <a:latin typeface="Arial Black" panose="020B0A04020102020204" pitchFamily="34" charset="0"/>
              </a:rPr>
              <a:t>Secure</a:t>
            </a:r>
          </a:p>
          <a:p>
            <a:pPr marL="0" lvl="0" indent="0" algn="ctr">
              <a:buNone/>
            </a:pPr>
            <a:r>
              <a:rPr lang="en-US" sz="6000" b="1" dirty="0" smtClean="0">
                <a:solidFill>
                  <a:prstClr val="black"/>
                </a:solidFill>
                <a:latin typeface="Arial Black" panose="020B0A04020102020204" pitchFamily="34" charset="0"/>
              </a:rPr>
              <a:t>Proud</a:t>
            </a:r>
          </a:p>
          <a:p>
            <a:pPr marL="0" lvl="0" indent="0" algn="ctr">
              <a:buNone/>
            </a:pPr>
            <a:r>
              <a:rPr lang="en-US" sz="6000" b="1" dirty="0" smtClean="0">
                <a:solidFill>
                  <a:prstClr val="black"/>
                </a:solidFill>
                <a:latin typeface="Arial Black" panose="020B0A04020102020204" pitchFamily="34" charset="0"/>
              </a:rPr>
              <a:t>Pride</a:t>
            </a:r>
            <a:endParaRPr lang="en-US" dirty="0"/>
          </a:p>
        </p:txBody>
      </p:sp>
    </p:spTree>
    <p:extLst>
      <p:ext uri="{BB962C8B-B14F-4D97-AF65-F5344CB8AC3E}">
        <p14:creationId xmlns:p14="http://schemas.microsoft.com/office/powerpoint/2010/main" val="1677152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8936"/>
            <a:ext cx="10515600" cy="5588027"/>
          </a:xfrm>
        </p:spPr>
        <p:txBody>
          <a:bodyPr>
            <a:normAutofit/>
          </a:bodyPr>
          <a:lstStyle/>
          <a:p>
            <a:pPr marL="0" indent="0" algn="ctr">
              <a:buNone/>
            </a:pPr>
            <a:r>
              <a:rPr lang="en-US" sz="9600" b="1" dirty="0" smtClean="0">
                <a:latin typeface="Arial Black" panose="020B0A04020102020204" pitchFamily="34" charset="0"/>
              </a:rPr>
              <a:t>60</a:t>
            </a:r>
          </a:p>
          <a:p>
            <a:pPr marL="0" indent="0" algn="ctr">
              <a:buNone/>
            </a:pPr>
            <a:r>
              <a:rPr lang="en-US" sz="9600" b="1" dirty="0" smtClean="0">
                <a:latin typeface="Arial Black" panose="020B0A04020102020204" pitchFamily="34" charset="0"/>
              </a:rPr>
              <a:t>Second </a:t>
            </a:r>
          </a:p>
          <a:p>
            <a:pPr marL="0" indent="0" algn="ctr">
              <a:buNone/>
            </a:pPr>
            <a:r>
              <a:rPr lang="en-US" sz="9600" b="1" dirty="0" smtClean="0">
                <a:latin typeface="Arial Black" panose="020B0A04020102020204" pitchFamily="34" charset="0"/>
              </a:rPr>
              <a:t>Speeches</a:t>
            </a:r>
          </a:p>
          <a:p>
            <a:pPr marL="0" indent="0" algn="ctr">
              <a:buNone/>
            </a:pPr>
            <a:r>
              <a:rPr lang="en-US" sz="4000" b="1" dirty="0" smtClean="0">
                <a:latin typeface="Arial Black" panose="020B0A04020102020204" pitchFamily="34" charset="0"/>
              </a:rPr>
              <a:t>Continued!</a:t>
            </a:r>
            <a:endParaRPr lang="en-US" sz="4000" b="1" dirty="0">
              <a:latin typeface="Arial Black" panose="020B0A04020102020204" pitchFamily="34" charset="0"/>
            </a:endParaRPr>
          </a:p>
        </p:txBody>
      </p:sp>
      <p:sp>
        <p:nvSpPr>
          <p:cNvPr id="4" name="TextBox 3"/>
          <p:cNvSpPr txBox="1"/>
          <p:nvPr/>
        </p:nvSpPr>
        <p:spPr>
          <a:xfrm>
            <a:off x="10271452" y="843240"/>
            <a:ext cx="1082348" cy="369332"/>
          </a:xfrm>
          <a:prstGeom prst="rect">
            <a:avLst/>
          </a:prstGeom>
          <a:noFill/>
        </p:spPr>
        <p:txBody>
          <a:bodyPr wrap="none" rtlCol="0">
            <a:spAutoFit/>
          </a:bodyPr>
          <a:lstStyle/>
          <a:p>
            <a:r>
              <a:rPr lang="en-US" b="1" dirty="0" smtClean="0">
                <a:latin typeface="Arial Black" panose="020B0A04020102020204" pitchFamily="34" charset="0"/>
              </a:rPr>
              <a:t>8/28/17</a:t>
            </a:r>
            <a:endParaRPr lang="en-US" b="1" dirty="0">
              <a:latin typeface="Arial Black" panose="020B0A04020102020204" pitchFamily="34" charset="0"/>
            </a:endParaRPr>
          </a:p>
        </p:txBody>
      </p:sp>
    </p:spTree>
    <p:extLst>
      <p:ext uri="{BB962C8B-B14F-4D97-AF65-F5344CB8AC3E}">
        <p14:creationId xmlns:p14="http://schemas.microsoft.com/office/powerpoint/2010/main" val="30075548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2651"/>
            <a:ext cx="10515600" cy="719756"/>
          </a:xfrm>
        </p:spPr>
        <p:txBody>
          <a:bodyPr/>
          <a:lstStyle/>
          <a:p>
            <a:pPr algn="ctr"/>
            <a:r>
              <a:rPr lang="en-US" b="1" dirty="0" smtClean="0">
                <a:latin typeface="Arial Black" panose="020B0A04020102020204" pitchFamily="34" charset="0"/>
              </a:rPr>
              <a:t>More Denotation vs. Connotation</a:t>
            </a:r>
            <a:endParaRPr lang="en-US" b="1" dirty="0">
              <a:latin typeface="Arial Black" panose="020B0A04020102020204" pitchFamily="34" charset="0"/>
            </a:endParaRPr>
          </a:p>
        </p:txBody>
      </p:sp>
      <p:sp>
        <p:nvSpPr>
          <p:cNvPr id="3" name="Content Placeholder 2"/>
          <p:cNvSpPr>
            <a:spLocks noGrp="1"/>
          </p:cNvSpPr>
          <p:nvPr>
            <p:ph idx="1"/>
          </p:nvPr>
        </p:nvSpPr>
        <p:spPr>
          <a:xfrm>
            <a:off x="838200" y="852407"/>
            <a:ext cx="10515600" cy="5811863"/>
          </a:xfrm>
        </p:spPr>
        <p:txBody>
          <a:bodyPr>
            <a:normAutofit/>
          </a:bodyPr>
          <a:lstStyle/>
          <a:p>
            <a:r>
              <a:rPr lang="en-US" sz="3200" b="1" dirty="0" smtClean="0">
                <a:latin typeface="Arial Black" panose="020B0A04020102020204" pitchFamily="34" charset="0"/>
              </a:rPr>
              <a:t>Now for some words that connect to what we will be reading next…..</a:t>
            </a:r>
          </a:p>
          <a:p>
            <a:pPr marL="0" indent="0" algn="ctr">
              <a:buNone/>
            </a:pPr>
            <a:r>
              <a:rPr lang="en-US" sz="5400" b="1" dirty="0">
                <a:latin typeface="Arial Black" panose="020B0A04020102020204" pitchFamily="34" charset="0"/>
              </a:rPr>
              <a:t>Protest</a:t>
            </a:r>
          </a:p>
          <a:p>
            <a:pPr marL="0" indent="0" algn="ctr">
              <a:buNone/>
            </a:pPr>
            <a:r>
              <a:rPr lang="en-US" sz="5400" b="1" dirty="0" smtClean="0">
                <a:latin typeface="Arial Black" panose="020B0A04020102020204" pitchFamily="34" charset="0"/>
              </a:rPr>
              <a:t>March</a:t>
            </a:r>
          </a:p>
          <a:p>
            <a:pPr marL="0" indent="0" algn="ctr">
              <a:buNone/>
            </a:pPr>
            <a:r>
              <a:rPr lang="en-US" sz="5400" b="1" dirty="0" smtClean="0">
                <a:latin typeface="Arial Black" panose="020B0A04020102020204" pitchFamily="34" charset="0"/>
              </a:rPr>
              <a:t>Meeting</a:t>
            </a:r>
          </a:p>
          <a:p>
            <a:pPr marL="0" indent="0" algn="ctr">
              <a:buNone/>
            </a:pPr>
            <a:r>
              <a:rPr lang="en-US" sz="5400" b="1" dirty="0" smtClean="0">
                <a:latin typeface="Arial Black" panose="020B0A04020102020204" pitchFamily="34" charset="0"/>
              </a:rPr>
              <a:t>Riot</a:t>
            </a:r>
          </a:p>
          <a:p>
            <a:pPr marL="0" indent="0" algn="ctr">
              <a:buNone/>
            </a:pPr>
            <a:r>
              <a:rPr lang="en-US" sz="5400" b="1" dirty="0">
                <a:latin typeface="Arial Black" panose="020B0A04020102020204" pitchFamily="34" charset="0"/>
              </a:rPr>
              <a:t>Rally</a:t>
            </a:r>
          </a:p>
          <a:p>
            <a:pPr marL="0" indent="0" algn="ctr">
              <a:buNone/>
            </a:pPr>
            <a:endParaRPr lang="en-US" sz="4800" b="1" dirty="0">
              <a:latin typeface="Arial Black" panose="020B0A04020102020204" pitchFamily="34" charset="0"/>
            </a:endParaRPr>
          </a:p>
        </p:txBody>
      </p:sp>
    </p:spTree>
    <p:extLst>
      <p:ext uri="{BB962C8B-B14F-4D97-AF65-F5344CB8AC3E}">
        <p14:creationId xmlns:p14="http://schemas.microsoft.com/office/powerpoint/2010/main" val="1768127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0143"/>
            <a:ext cx="10515600" cy="921234"/>
          </a:xfrm>
        </p:spPr>
        <p:txBody>
          <a:bodyPr/>
          <a:lstStyle/>
          <a:p>
            <a:pPr algn="ctr"/>
            <a:r>
              <a:rPr lang="en-US" b="1" dirty="0" smtClean="0">
                <a:latin typeface="Arial Black" panose="020B0A04020102020204" pitchFamily="34" charset="0"/>
                <a:hlinkClick r:id="rId2"/>
              </a:rPr>
              <a:t>“</a:t>
            </a:r>
            <a:r>
              <a:rPr lang="en-US" b="1" dirty="0" err="1" smtClean="0">
                <a:latin typeface="Arial Black" panose="020B0A04020102020204" pitchFamily="34" charset="0"/>
                <a:hlinkClick r:id="rId2"/>
              </a:rPr>
              <a:t>Bombingham</a:t>
            </a:r>
            <a:r>
              <a:rPr lang="en-US" b="1" dirty="0" smtClean="0">
                <a:latin typeface="Arial Black" panose="020B0A04020102020204" pitchFamily="34" charset="0"/>
                <a:hlinkClick r:id="rId2"/>
              </a:rPr>
              <a:t>” Video</a:t>
            </a:r>
            <a:endParaRPr lang="en-US" b="1" dirty="0">
              <a:latin typeface="Arial Black" panose="020B0A04020102020204" pitchFamily="34" charset="0"/>
            </a:endParaRPr>
          </a:p>
        </p:txBody>
      </p:sp>
      <p:sp>
        <p:nvSpPr>
          <p:cNvPr id="3" name="Content Placeholder 2"/>
          <p:cNvSpPr>
            <a:spLocks noGrp="1"/>
          </p:cNvSpPr>
          <p:nvPr>
            <p:ph idx="1"/>
          </p:nvPr>
        </p:nvSpPr>
        <p:spPr>
          <a:xfrm>
            <a:off x="838200" y="1131376"/>
            <a:ext cx="10515600" cy="5594887"/>
          </a:xfrm>
        </p:spPr>
        <p:txBody>
          <a:bodyPr>
            <a:normAutofit/>
          </a:bodyPr>
          <a:lstStyle/>
          <a:p>
            <a:r>
              <a:rPr lang="en-US" b="1" dirty="0" smtClean="0">
                <a:latin typeface="Arial Black" panose="020B0A04020102020204" pitchFamily="34" charset="0"/>
              </a:rPr>
              <a:t>As you watch the video, consider the questions on the handout.</a:t>
            </a:r>
          </a:p>
          <a:p>
            <a:r>
              <a:rPr lang="en-US" b="1" dirty="0" smtClean="0">
                <a:latin typeface="Arial Black" panose="020B0A04020102020204" pitchFamily="34" charset="0"/>
              </a:rPr>
              <a:t>How were the African-Americans in Birmingham treated by the city government?</a:t>
            </a:r>
          </a:p>
          <a:p>
            <a:r>
              <a:rPr lang="en-US" b="1" dirty="0" smtClean="0">
                <a:latin typeface="Arial Black" panose="020B0A04020102020204" pitchFamily="34" charset="0"/>
              </a:rPr>
              <a:t>What incident caused the African American population to start protesting?</a:t>
            </a:r>
          </a:p>
          <a:p>
            <a:r>
              <a:rPr lang="en-US" b="1" dirty="0" smtClean="0">
                <a:latin typeface="Arial Black" panose="020B0A04020102020204" pitchFamily="34" charset="0"/>
              </a:rPr>
              <a:t>Which group(s) did a majority of the marching in Birmingham? Why would the leaders of the march choose this group?</a:t>
            </a:r>
          </a:p>
          <a:p>
            <a:r>
              <a:rPr lang="en-US" b="1" dirty="0" smtClean="0">
                <a:latin typeface="Arial Black" panose="020B0A04020102020204" pitchFamily="34" charset="0"/>
              </a:rPr>
              <a:t>How did television cameras broadcasting the violence in Birmingham change the world?</a:t>
            </a:r>
          </a:p>
          <a:p>
            <a:endParaRPr lang="en-US" b="1" dirty="0">
              <a:latin typeface="Arial Black" panose="020B0A04020102020204" pitchFamily="34" charset="0"/>
            </a:endParaRPr>
          </a:p>
        </p:txBody>
      </p:sp>
    </p:spTree>
    <p:extLst>
      <p:ext uri="{BB962C8B-B14F-4D97-AF65-F5344CB8AC3E}">
        <p14:creationId xmlns:p14="http://schemas.microsoft.com/office/powerpoint/2010/main" val="9066570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Black" panose="020B0A04020102020204" pitchFamily="34" charset="0"/>
              </a:rPr>
              <a:t>Homework</a:t>
            </a:r>
            <a:endParaRPr lang="en-US" b="1"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lgn="ctr">
              <a:buNone/>
            </a:pPr>
            <a:r>
              <a:rPr lang="en-US" sz="4800" b="1" dirty="0" smtClean="0">
                <a:latin typeface="Arial Black" panose="020B0A04020102020204" pitchFamily="34" charset="0"/>
              </a:rPr>
              <a:t>Complete the questions on the “</a:t>
            </a:r>
            <a:r>
              <a:rPr lang="en-US" sz="4800" b="1" dirty="0" err="1" smtClean="0">
                <a:latin typeface="Arial Black" panose="020B0A04020102020204" pitchFamily="34" charset="0"/>
              </a:rPr>
              <a:t>Bombingham</a:t>
            </a:r>
            <a:r>
              <a:rPr lang="en-US" sz="4800" b="1" dirty="0" smtClean="0">
                <a:latin typeface="Arial Black" panose="020B0A04020102020204" pitchFamily="34" charset="0"/>
              </a:rPr>
              <a:t>” video.</a:t>
            </a:r>
          </a:p>
          <a:p>
            <a:pPr marL="0" indent="0" algn="ctr">
              <a:buNone/>
            </a:pPr>
            <a:endParaRPr lang="en-US" sz="4800" b="1" dirty="0">
              <a:latin typeface="Arial Black" panose="020B0A04020102020204" pitchFamily="34" charset="0"/>
            </a:endParaRPr>
          </a:p>
          <a:p>
            <a:pPr marL="0" indent="0" algn="ctr">
              <a:buNone/>
            </a:pPr>
            <a:r>
              <a:rPr lang="en-US" sz="4800" b="1" dirty="0" smtClean="0">
                <a:latin typeface="Arial Black" panose="020B0A04020102020204" pitchFamily="34" charset="0"/>
              </a:rPr>
              <a:t>They are DUE TOMORROW!</a:t>
            </a:r>
            <a:endParaRPr lang="en-US" sz="4800" b="1" dirty="0">
              <a:latin typeface="Arial Black" panose="020B0A04020102020204" pitchFamily="34" charset="0"/>
            </a:endParaRPr>
          </a:p>
        </p:txBody>
      </p:sp>
    </p:spTree>
    <p:extLst>
      <p:ext uri="{BB962C8B-B14F-4D97-AF65-F5344CB8AC3E}">
        <p14:creationId xmlns:p14="http://schemas.microsoft.com/office/powerpoint/2010/main" val="23402540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536"/>
            <a:ext cx="10515600" cy="860350"/>
          </a:xfrm>
        </p:spPr>
        <p:txBody>
          <a:bodyPr/>
          <a:lstStyle/>
          <a:p>
            <a:pPr algn="ctr"/>
            <a:r>
              <a:rPr lang="en-US" b="1" dirty="0" smtClean="0">
                <a:latin typeface="Arial Black" panose="020B0A04020102020204" pitchFamily="34" charset="0"/>
              </a:rPr>
              <a:t>Exit Ticket</a:t>
            </a:r>
            <a:endParaRPr lang="en-US" b="1" dirty="0">
              <a:latin typeface="Arial Black" panose="020B0A04020102020204" pitchFamily="34" charset="0"/>
            </a:endParaRPr>
          </a:p>
        </p:txBody>
      </p:sp>
      <p:sp>
        <p:nvSpPr>
          <p:cNvPr id="3" name="Content Placeholder 2"/>
          <p:cNvSpPr>
            <a:spLocks noGrp="1"/>
          </p:cNvSpPr>
          <p:nvPr>
            <p:ph idx="1"/>
          </p:nvPr>
        </p:nvSpPr>
        <p:spPr>
          <a:xfrm>
            <a:off x="838200" y="1212572"/>
            <a:ext cx="10515600" cy="4964391"/>
          </a:xfrm>
        </p:spPr>
        <p:txBody>
          <a:bodyPr>
            <a:normAutofit/>
          </a:bodyPr>
          <a:lstStyle/>
          <a:p>
            <a:pPr marL="0" indent="0" algn="ctr">
              <a:buNone/>
            </a:pPr>
            <a:r>
              <a:rPr lang="en-US" sz="3600" b="1" dirty="0" smtClean="0">
                <a:latin typeface="Arial Black" panose="020B0A04020102020204" pitchFamily="34" charset="0"/>
              </a:rPr>
              <a:t>In what ways is the coverage of the violence in Birmingham similar to the coverage of </a:t>
            </a:r>
            <a:r>
              <a:rPr lang="en-US" sz="3600" b="1" dirty="0" err="1" smtClean="0">
                <a:latin typeface="Arial Black" panose="020B0A04020102020204" pitchFamily="34" charset="0"/>
              </a:rPr>
              <a:t>Azucena’s</a:t>
            </a:r>
            <a:r>
              <a:rPr lang="en-US" sz="3600" b="1" dirty="0" smtClean="0">
                <a:latin typeface="Arial Black" panose="020B0A04020102020204" pitchFamily="34" charset="0"/>
              </a:rPr>
              <a:t> story in </a:t>
            </a:r>
          </a:p>
          <a:p>
            <a:pPr marL="0" indent="0" algn="ctr">
              <a:buNone/>
            </a:pPr>
            <a:r>
              <a:rPr lang="en-US" sz="3600" b="1" dirty="0" smtClean="0">
                <a:latin typeface="Arial Black" panose="020B0A04020102020204" pitchFamily="34" charset="0"/>
              </a:rPr>
              <a:t>“And of Clay”?</a:t>
            </a:r>
          </a:p>
          <a:p>
            <a:pPr marL="0" indent="0" algn="ctr">
              <a:buNone/>
            </a:pPr>
            <a:r>
              <a:rPr lang="en-US" sz="3600" b="1" dirty="0" smtClean="0">
                <a:latin typeface="Arial Black" panose="020B0A04020102020204" pitchFamily="34" charset="0"/>
              </a:rPr>
              <a:t>What do you think this says about humanity in general; our values, what we watch and/or want to watch? </a:t>
            </a:r>
            <a:endParaRPr lang="en-US" sz="3600" b="1" dirty="0">
              <a:latin typeface="Arial Black" panose="020B0A04020102020204" pitchFamily="34" charset="0"/>
            </a:endParaRPr>
          </a:p>
        </p:txBody>
      </p:sp>
      <p:sp>
        <p:nvSpPr>
          <p:cNvPr id="4" name="TextBox 3"/>
          <p:cNvSpPr txBox="1"/>
          <p:nvPr/>
        </p:nvSpPr>
        <p:spPr>
          <a:xfrm>
            <a:off x="10271452" y="439045"/>
            <a:ext cx="1082348" cy="369332"/>
          </a:xfrm>
          <a:prstGeom prst="rect">
            <a:avLst/>
          </a:prstGeom>
          <a:noFill/>
        </p:spPr>
        <p:txBody>
          <a:bodyPr wrap="none" rtlCol="0">
            <a:spAutoFit/>
          </a:bodyPr>
          <a:lstStyle/>
          <a:p>
            <a:r>
              <a:rPr lang="en-US" b="1" dirty="0" smtClean="0">
                <a:latin typeface="Arial Black" panose="020B0A04020102020204" pitchFamily="34" charset="0"/>
              </a:rPr>
              <a:t>8/30/17</a:t>
            </a:r>
            <a:endParaRPr lang="en-US" b="1" dirty="0">
              <a:latin typeface="Arial Black" panose="020B0A04020102020204" pitchFamily="34" charset="0"/>
            </a:endParaRPr>
          </a:p>
        </p:txBody>
      </p:sp>
    </p:spTree>
    <p:extLst>
      <p:ext uri="{BB962C8B-B14F-4D97-AF65-F5344CB8AC3E}">
        <p14:creationId xmlns:p14="http://schemas.microsoft.com/office/powerpoint/2010/main" val="3966955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Black" panose="020B0A04020102020204" pitchFamily="34" charset="0"/>
              </a:rPr>
              <a:t>Start-Up - Writing</a:t>
            </a:r>
            <a:endParaRPr lang="en-US" b="1"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lgn="ctr">
              <a:buNone/>
            </a:pPr>
            <a:r>
              <a:rPr lang="en-US" sz="3600" b="1" dirty="0" smtClean="0">
                <a:latin typeface="Arial Black" panose="020B0A04020102020204" pitchFamily="34" charset="0"/>
              </a:rPr>
              <a:t>Watch the </a:t>
            </a:r>
            <a:r>
              <a:rPr lang="en-US" sz="3600" b="1" dirty="0" smtClean="0">
                <a:latin typeface="Arial Black" panose="020B0A04020102020204" pitchFamily="34" charset="0"/>
                <a:hlinkClick r:id="rId2"/>
              </a:rPr>
              <a:t>video</a:t>
            </a:r>
            <a:r>
              <a:rPr lang="en-US" sz="3600" b="1" dirty="0" smtClean="0">
                <a:latin typeface="Arial Black" panose="020B0A04020102020204" pitchFamily="34" charset="0"/>
              </a:rPr>
              <a:t>.</a:t>
            </a:r>
          </a:p>
          <a:p>
            <a:pPr marL="0" indent="0" algn="ctr">
              <a:buNone/>
            </a:pPr>
            <a:endParaRPr lang="en-US" sz="3600" b="1" dirty="0">
              <a:latin typeface="Arial Black" panose="020B0A04020102020204" pitchFamily="34" charset="0"/>
            </a:endParaRPr>
          </a:p>
          <a:p>
            <a:pPr marL="0" indent="0" algn="ctr">
              <a:buNone/>
            </a:pPr>
            <a:r>
              <a:rPr lang="en-US" sz="4800" b="1" dirty="0" smtClean="0">
                <a:latin typeface="Arial Black" panose="020B0A04020102020204" pitchFamily="34" charset="0"/>
              </a:rPr>
              <a:t>Now describe in writing, in as much detail as possible, what you saw happen in the video.</a:t>
            </a:r>
            <a:endParaRPr lang="en-US" sz="4800" b="1" dirty="0">
              <a:latin typeface="Arial Black" panose="020B0A04020102020204" pitchFamily="34" charset="0"/>
            </a:endParaRPr>
          </a:p>
        </p:txBody>
      </p:sp>
      <p:sp>
        <p:nvSpPr>
          <p:cNvPr id="4" name="TextBox 3"/>
          <p:cNvSpPr txBox="1"/>
          <p:nvPr/>
        </p:nvSpPr>
        <p:spPr>
          <a:xfrm>
            <a:off x="10271452" y="843240"/>
            <a:ext cx="1082348" cy="369332"/>
          </a:xfrm>
          <a:prstGeom prst="rect">
            <a:avLst/>
          </a:prstGeom>
          <a:noFill/>
        </p:spPr>
        <p:txBody>
          <a:bodyPr wrap="none" rtlCol="0">
            <a:spAutoFit/>
          </a:bodyPr>
          <a:lstStyle/>
          <a:p>
            <a:r>
              <a:rPr lang="en-US" b="1" dirty="0" smtClean="0">
                <a:latin typeface="Arial Black" panose="020B0A04020102020204" pitchFamily="34" charset="0"/>
              </a:rPr>
              <a:t>8/31/17</a:t>
            </a:r>
            <a:endParaRPr lang="en-US" b="1" dirty="0">
              <a:latin typeface="Arial Black" panose="020B0A04020102020204" pitchFamily="34" charset="0"/>
            </a:endParaRPr>
          </a:p>
        </p:txBody>
      </p:sp>
    </p:spTree>
    <p:extLst>
      <p:ext uri="{BB962C8B-B14F-4D97-AF65-F5344CB8AC3E}">
        <p14:creationId xmlns:p14="http://schemas.microsoft.com/office/powerpoint/2010/main" val="34404925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Black" panose="020B0A04020102020204" pitchFamily="34" charset="0"/>
              </a:rPr>
              <a:t>Start-Up - Discussion</a:t>
            </a:r>
            <a:endParaRPr lang="en-US" b="1"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lgn="ctr">
              <a:buNone/>
            </a:pPr>
            <a:r>
              <a:rPr lang="en-US" b="1" dirty="0" smtClean="0">
                <a:latin typeface="Arial Black" panose="020B0A04020102020204" pitchFamily="34" charset="0"/>
              </a:rPr>
              <a:t>In your triads, discuss the following:</a:t>
            </a:r>
          </a:p>
          <a:p>
            <a:pPr marL="0" indent="0" algn="ctr">
              <a:buNone/>
            </a:pPr>
            <a:endParaRPr lang="en-US" b="1" dirty="0" smtClean="0">
              <a:latin typeface="Arial Black" panose="020B0A04020102020204" pitchFamily="34" charset="0"/>
            </a:endParaRPr>
          </a:p>
          <a:p>
            <a:pPr marL="0" indent="0" algn="ctr">
              <a:buNone/>
            </a:pPr>
            <a:r>
              <a:rPr lang="en-US" sz="3600" b="1" dirty="0" smtClean="0">
                <a:latin typeface="Arial Black" panose="020B0A04020102020204" pitchFamily="34" charset="0"/>
              </a:rPr>
              <a:t>Share with your group what you wrote after watching the video?</a:t>
            </a:r>
          </a:p>
          <a:p>
            <a:pPr marL="0" indent="0" algn="ctr">
              <a:buNone/>
            </a:pPr>
            <a:r>
              <a:rPr lang="en-US" sz="3600" b="1" dirty="0" smtClean="0">
                <a:latin typeface="Arial Black" panose="020B0A04020102020204" pitchFamily="34" charset="0"/>
              </a:rPr>
              <a:t>Did you all write the exact same things? </a:t>
            </a:r>
          </a:p>
          <a:p>
            <a:pPr marL="0" indent="0" algn="ctr">
              <a:buNone/>
            </a:pPr>
            <a:r>
              <a:rPr lang="en-US" sz="3600" b="1" dirty="0" smtClean="0">
                <a:latin typeface="Arial Black" panose="020B0A04020102020204" pitchFamily="34" charset="0"/>
              </a:rPr>
              <a:t>Why or why not?</a:t>
            </a:r>
          </a:p>
        </p:txBody>
      </p:sp>
      <p:sp>
        <p:nvSpPr>
          <p:cNvPr id="4" name="TextBox 3"/>
          <p:cNvSpPr txBox="1"/>
          <p:nvPr/>
        </p:nvSpPr>
        <p:spPr>
          <a:xfrm>
            <a:off x="10271452" y="843240"/>
            <a:ext cx="1082348" cy="369332"/>
          </a:xfrm>
          <a:prstGeom prst="rect">
            <a:avLst/>
          </a:prstGeom>
          <a:noFill/>
        </p:spPr>
        <p:txBody>
          <a:bodyPr wrap="none" rtlCol="0">
            <a:spAutoFit/>
          </a:bodyPr>
          <a:lstStyle/>
          <a:p>
            <a:r>
              <a:rPr lang="en-US" b="1" dirty="0" smtClean="0">
                <a:latin typeface="Arial Black" panose="020B0A04020102020204" pitchFamily="34" charset="0"/>
              </a:rPr>
              <a:t>8/31/17</a:t>
            </a:r>
            <a:endParaRPr lang="en-US" b="1" dirty="0">
              <a:latin typeface="Arial Black" panose="020B0A04020102020204" pitchFamily="34" charset="0"/>
            </a:endParaRPr>
          </a:p>
        </p:txBody>
      </p:sp>
    </p:spTree>
    <p:extLst>
      <p:ext uri="{BB962C8B-B14F-4D97-AF65-F5344CB8AC3E}">
        <p14:creationId xmlns:p14="http://schemas.microsoft.com/office/powerpoint/2010/main" val="27406868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2650"/>
            <a:ext cx="10515600" cy="874739"/>
          </a:xfrm>
        </p:spPr>
        <p:txBody>
          <a:bodyPr/>
          <a:lstStyle/>
          <a:p>
            <a:pPr algn="ctr"/>
            <a:r>
              <a:rPr lang="en-US" b="1" dirty="0" smtClean="0">
                <a:latin typeface="Arial Black" panose="020B0A04020102020204" pitchFamily="34" charset="0"/>
              </a:rPr>
              <a:t>CCS Standards</a:t>
            </a:r>
            <a:endParaRPr lang="en-US" b="1" dirty="0">
              <a:latin typeface="Arial Black" panose="020B0A04020102020204" pitchFamily="34" charset="0"/>
            </a:endParaRPr>
          </a:p>
        </p:txBody>
      </p:sp>
      <p:sp>
        <p:nvSpPr>
          <p:cNvPr id="3" name="Content Placeholder 2"/>
          <p:cNvSpPr>
            <a:spLocks noGrp="1"/>
          </p:cNvSpPr>
          <p:nvPr>
            <p:ph idx="1"/>
          </p:nvPr>
        </p:nvSpPr>
        <p:spPr>
          <a:xfrm>
            <a:off x="838200" y="1007389"/>
            <a:ext cx="10515600" cy="5532896"/>
          </a:xfrm>
        </p:spPr>
        <p:txBody>
          <a:bodyPr>
            <a:normAutofit fontScale="92500" lnSpcReduction="10000"/>
          </a:bodyPr>
          <a:lstStyle/>
          <a:p>
            <a:r>
              <a:rPr lang="en-US" b="1" dirty="0" smtClean="0">
                <a:latin typeface="Arial Black" panose="020B0A04020102020204" pitchFamily="34" charset="0"/>
              </a:rPr>
              <a:t>RI.10.4 Determine the meaning of words and phrases as they are used in a text, including figurative, connotative, and technical meanings; analyze the cumulative impact of specific word choices on meaning and tone (e.g., how the language of a court opinion differs from that of a newspaper).</a:t>
            </a:r>
          </a:p>
          <a:p>
            <a:r>
              <a:rPr lang="en-US" b="1" dirty="0" smtClean="0">
                <a:latin typeface="Arial Black" panose="020B0A04020102020204" pitchFamily="34" charset="0"/>
              </a:rPr>
              <a:t>RI.10.6 Determine an author's point of view or purpose in a text and analyze how an author uses rhetoric to advance that point of view or purpose.</a:t>
            </a:r>
          </a:p>
          <a:p>
            <a:r>
              <a:rPr lang="en-US" b="1" dirty="0" smtClean="0">
                <a:latin typeface="Arial Black" panose="020B0A04020102020204" pitchFamily="34" charset="0"/>
              </a:rPr>
              <a:t>RI.10.9 Analyze seminal U.S. documents of historical and literary significance (e.g., Washington's Farewell Address, the Gettysburg Address, Roosevelt's Four Freedoms speech, King's "Letter from Birmingham Jail"), including how they address related themes and concepts.</a:t>
            </a:r>
            <a:endParaRPr lang="en-US" b="1" dirty="0">
              <a:latin typeface="Arial Black" panose="020B0A04020102020204" pitchFamily="34" charset="0"/>
            </a:endParaRPr>
          </a:p>
        </p:txBody>
      </p:sp>
    </p:spTree>
    <p:extLst>
      <p:ext uri="{BB962C8B-B14F-4D97-AF65-F5344CB8AC3E}">
        <p14:creationId xmlns:p14="http://schemas.microsoft.com/office/powerpoint/2010/main" val="3468874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246"/>
            <a:ext cx="10515600" cy="670162"/>
          </a:xfrm>
        </p:spPr>
        <p:txBody>
          <a:bodyPr>
            <a:normAutofit fontScale="90000"/>
          </a:bodyPr>
          <a:lstStyle/>
          <a:p>
            <a:pPr algn="ctr"/>
            <a:r>
              <a:rPr lang="en-US" b="1" dirty="0" smtClean="0">
                <a:latin typeface="Arial Black" panose="020B0A04020102020204" pitchFamily="34" charset="0"/>
              </a:rPr>
              <a:t>Objectives</a:t>
            </a:r>
            <a:endParaRPr lang="en-US" b="1" dirty="0">
              <a:latin typeface="Arial Black" panose="020B0A04020102020204" pitchFamily="34" charset="0"/>
            </a:endParaRPr>
          </a:p>
        </p:txBody>
      </p:sp>
      <p:sp>
        <p:nvSpPr>
          <p:cNvPr id="3" name="Content Placeholder 2"/>
          <p:cNvSpPr>
            <a:spLocks noGrp="1"/>
          </p:cNvSpPr>
          <p:nvPr>
            <p:ph idx="1"/>
          </p:nvPr>
        </p:nvSpPr>
        <p:spPr>
          <a:xfrm>
            <a:off x="243840" y="852408"/>
            <a:ext cx="11521440" cy="5731272"/>
          </a:xfrm>
        </p:spPr>
        <p:txBody>
          <a:bodyPr>
            <a:normAutofit lnSpcReduction="10000"/>
          </a:bodyPr>
          <a:lstStyle/>
          <a:p>
            <a:pPr marL="0" indent="0" algn="ctr">
              <a:buNone/>
            </a:pPr>
            <a:r>
              <a:rPr lang="en-US" b="1" dirty="0" smtClean="0">
                <a:latin typeface="Arial Black" panose="020B0A04020102020204" pitchFamily="34" charset="0"/>
              </a:rPr>
              <a:t>By the end of this lesson, students should be able to:</a:t>
            </a:r>
          </a:p>
          <a:p>
            <a:pPr marL="0" indent="0" algn="ctr">
              <a:buNone/>
            </a:pPr>
            <a:endParaRPr lang="en-US" b="1" dirty="0" smtClean="0">
              <a:latin typeface="Arial Black" panose="020B0A04020102020204" pitchFamily="34" charset="0"/>
            </a:endParaRPr>
          </a:p>
          <a:p>
            <a:pPr marL="514350" indent="-514350">
              <a:buFont typeface="+mj-lt"/>
              <a:buAutoNum type="arabicPeriod"/>
            </a:pPr>
            <a:r>
              <a:rPr lang="en-US" sz="3200" b="1" dirty="0" smtClean="0">
                <a:latin typeface="Arial Black" panose="020B0A04020102020204" pitchFamily="34" charset="0"/>
              </a:rPr>
              <a:t>Produce clear and coherent writing in which the development, organization, and style are appropriate to the task, purpose, and audience.</a:t>
            </a:r>
          </a:p>
          <a:p>
            <a:pPr marL="514350" indent="-514350">
              <a:buFont typeface="+mj-lt"/>
              <a:buAutoNum type="arabicPeriod"/>
            </a:pPr>
            <a:r>
              <a:rPr lang="en-US" sz="3200" b="1" dirty="0">
                <a:latin typeface="Arial Black" panose="020B0A04020102020204" pitchFamily="34" charset="0"/>
              </a:rPr>
              <a:t>D</a:t>
            </a:r>
            <a:r>
              <a:rPr lang="en-US" sz="3200" b="1" dirty="0" smtClean="0">
                <a:latin typeface="Arial Black" panose="020B0A04020102020204" pitchFamily="34" charset="0"/>
              </a:rPr>
              <a:t>etermine the author’s point of view in a text.</a:t>
            </a:r>
          </a:p>
          <a:p>
            <a:pPr marL="514350" indent="-514350">
              <a:buFont typeface="+mj-lt"/>
              <a:buAutoNum type="arabicPeriod"/>
            </a:pPr>
            <a:r>
              <a:rPr lang="en-US" sz="3200" b="1" dirty="0">
                <a:latin typeface="Arial Black" panose="020B0A04020102020204" pitchFamily="34" charset="0"/>
              </a:rPr>
              <a:t>D</a:t>
            </a:r>
            <a:r>
              <a:rPr lang="en-US" sz="3200" b="1" dirty="0" smtClean="0">
                <a:latin typeface="Arial Black" panose="020B0A04020102020204" pitchFamily="34" charset="0"/>
              </a:rPr>
              <a:t>etermine the author’s purpose for writing a text.</a:t>
            </a:r>
          </a:p>
          <a:p>
            <a:pPr marL="514350" indent="-514350">
              <a:buFont typeface="+mj-lt"/>
              <a:buAutoNum type="arabicPeriod"/>
            </a:pPr>
            <a:r>
              <a:rPr lang="en-US" sz="3200" b="1" dirty="0">
                <a:latin typeface="Arial Black" panose="020B0A04020102020204" pitchFamily="34" charset="0"/>
              </a:rPr>
              <a:t>A</a:t>
            </a:r>
            <a:r>
              <a:rPr lang="en-US" sz="3200" b="1" dirty="0" smtClean="0">
                <a:latin typeface="Arial Black" panose="020B0A04020102020204" pitchFamily="34" charset="0"/>
              </a:rPr>
              <a:t>nalyze how an author uses rhetoric to advance his point of view or purpose.</a:t>
            </a:r>
          </a:p>
          <a:p>
            <a:pPr marL="514350" indent="-514350">
              <a:buFont typeface="+mj-lt"/>
              <a:buAutoNum type="arabicPeriod"/>
            </a:pPr>
            <a:r>
              <a:rPr lang="en-US" sz="3200" b="1" dirty="0">
                <a:latin typeface="Arial Black" panose="020B0A04020102020204" pitchFamily="34" charset="0"/>
              </a:rPr>
              <a:t>A</a:t>
            </a:r>
            <a:r>
              <a:rPr lang="en-US" sz="3200" b="1" dirty="0" smtClean="0">
                <a:latin typeface="Arial Black" panose="020B0A04020102020204" pitchFamily="34" charset="0"/>
              </a:rPr>
              <a:t>nalyze seminal US documents based on how they address related themes and concepts.</a:t>
            </a:r>
          </a:p>
          <a:p>
            <a:pPr marL="514350" indent="-514350">
              <a:buFont typeface="+mj-lt"/>
              <a:buAutoNum type="arabicPeriod"/>
            </a:pPr>
            <a:endParaRPr lang="en-US" sz="3200" b="1" dirty="0">
              <a:latin typeface="Arial Black" panose="020B0A04020102020204" pitchFamily="34" charset="0"/>
            </a:endParaRPr>
          </a:p>
        </p:txBody>
      </p:sp>
    </p:spTree>
    <p:extLst>
      <p:ext uri="{BB962C8B-B14F-4D97-AF65-F5344CB8AC3E}">
        <p14:creationId xmlns:p14="http://schemas.microsoft.com/office/powerpoint/2010/main" val="3567305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6638"/>
            <a:ext cx="10515600" cy="905736"/>
          </a:xfrm>
        </p:spPr>
        <p:txBody>
          <a:bodyPr/>
          <a:lstStyle/>
          <a:p>
            <a:pPr algn="ctr"/>
            <a:r>
              <a:rPr lang="en-US" b="1" dirty="0" smtClean="0">
                <a:latin typeface="Arial Black" panose="020B0A04020102020204" pitchFamily="34" charset="0"/>
              </a:rPr>
              <a:t>Two Articles</a:t>
            </a:r>
            <a:endParaRPr lang="en-US" b="1" dirty="0">
              <a:latin typeface="Arial Black" panose="020B0A04020102020204" pitchFamily="34" charset="0"/>
            </a:endParaRPr>
          </a:p>
        </p:txBody>
      </p:sp>
      <p:sp>
        <p:nvSpPr>
          <p:cNvPr id="3" name="Content Placeholder 2"/>
          <p:cNvSpPr>
            <a:spLocks noGrp="1"/>
          </p:cNvSpPr>
          <p:nvPr>
            <p:ph idx="1"/>
          </p:nvPr>
        </p:nvSpPr>
        <p:spPr>
          <a:xfrm>
            <a:off x="838200" y="1162374"/>
            <a:ext cx="10515600" cy="5424406"/>
          </a:xfrm>
        </p:spPr>
        <p:txBody>
          <a:bodyPr>
            <a:normAutofit/>
          </a:bodyPr>
          <a:lstStyle/>
          <a:p>
            <a:r>
              <a:rPr lang="en-US" sz="3200" dirty="0" smtClean="0">
                <a:latin typeface="Arial Black" panose="020B0A04020102020204" pitchFamily="34" charset="0"/>
              </a:rPr>
              <a:t>Today we are going to look at two different articles that both discuss the same time period and events.</a:t>
            </a:r>
          </a:p>
          <a:p>
            <a:r>
              <a:rPr lang="en-US" sz="3200" dirty="0" smtClean="0">
                <a:latin typeface="Arial Black" panose="020B0A04020102020204" pitchFamily="34" charset="0"/>
              </a:rPr>
              <a:t>One was written in 1963. The other in 2012.</a:t>
            </a:r>
          </a:p>
          <a:p>
            <a:r>
              <a:rPr lang="en-US" sz="3200" dirty="0" smtClean="0">
                <a:latin typeface="Arial Black" panose="020B0A04020102020204" pitchFamily="34" charset="0"/>
              </a:rPr>
              <a:t>As you read, look for words that carry a connotative meaning, either negative or positive, and underline or highlight them.</a:t>
            </a:r>
          </a:p>
          <a:p>
            <a:r>
              <a:rPr lang="en-US" sz="3200" dirty="0" smtClean="0">
                <a:latin typeface="Arial Black" panose="020B0A04020102020204" pitchFamily="34" charset="0"/>
              </a:rPr>
              <a:t>You will also be responsible for the questions on each article.</a:t>
            </a:r>
            <a:endParaRPr lang="en-US" sz="3200" dirty="0">
              <a:latin typeface="Arial Black" panose="020B0A04020102020204" pitchFamily="34" charset="0"/>
            </a:endParaRPr>
          </a:p>
        </p:txBody>
      </p:sp>
    </p:spTree>
    <p:extLst>
      <p:ext uri="{BB962C8B-B14F-4D97-AF65-F5344CB8AC3E}">
        <p14:creationId xmlns:p14="http://schemas.microsoft.com/office/powerpoint/2010/main" val="45217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Black" panose="020B0A04020102020204" pitchFamily="34" charset="0"/>
              </a:rPr>
              <a:t>Compare and Contrast</a:t>
            </a:r>
            <a:endParaRPr lang="en-US" b="1"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sz="3200" dirty="0" smtClean="0">
                <a:latin typeface="Arial Black" panose="020B0A04020102020204" pitchFamily="34" charset="0"/>
              </a:rPr>
              <a:t>Looking at the two articles…</a:t>
            </a:r>
          </a:p>
          <a:p>
            <a:endParaRPr lang="en-US" sz="3200" dirty="0">
              <a:latin typeface="Arial Black" panose="020B0A04020102020204" pitchFamily="34" charset="0"/>
            </a:endParaRPr>
          </a:p>
          <a:p>
            <a:r>
              <a:rPr lang="en-US" sz="3200" dirty="0" smtClean="0">
                <a:latin typeface="Arial Black" panose="020B0A04020102020204" pitchFamily="34" charset="0"/>
              </a:rPr>
              <a:t>What are some ways in which they are the same?</a:t>
            </a:r>
          </a:p>
          <a:p>
            <a:endParaRPr lang="en-US" sz="3200" dirty="0">
              <a:latin typeface="Arial Black" panose="020B0A04020102020204" pitchFamily="34" charset="0"/>
            </a:endParaRPr>
          </a:p>
          <a:p>
            <a:r>
              <a:rPr lang="en-US" sz="3200" dirty="0" smtClean="0">
                <a:latin typeface="Arial Black" panose="020B0A04020102020204" pitchFamily="34" charset="0"/>
              </a:rPr>
              <a:t>What are some ways in which they are different?</a:t>
            </a:r>
            <a:endParaRPr lang="en-US" sz="3200" dirty="0">
              <a:latin typeface="Arial Black" panose="020B0A04020102020204" pitchFamily="34" charset="0"/>
            </a:endParaRPr>
          </a:p>
        </p:txBody>
      </p:sp>
    </p:spTree>
    <p:extLst>
      <p:ext uri="{BB962C8B-B14F-4D97-AF65-F5344CB8AC3E}">
        <p14:creationId xmlns:p14="http://schemas.microsoft.com/office/powerpoint/2010/main" val="3969139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Black" panose="020B0A04020102020204" pitchFamily="34" charset="0"/>
              </a:rPr>
              <a:t>Start-Up - Discussion</a:t>
            </a:r>
            <a:endParaRPr lang="en-US" b="1" dirty="0">
              <a:latin typeface="Arial Black" panose="020B0A04020102020204" pitchFamily="34" charset="0"/>
            </a:endParaRPr>
          </a:p>
        </p:txBody>
      </p:sp>
      <p:sp>
        <p:nvSpPr>
          <p:cNvPr id="3" name="Content Placeholder 2"/>
          <p:cNvSpPr>
            <a:spLocks noGrp="1"/>
          </p:cNvSpPr>
          <p:nvPr>
            <p:ph idx="1"/>
          </p:nvPr>
        </p:nvSpPr>
        <p:spPr/>
        <p:txBody>
          <a:bodyPr>
            <a:normAutofit lnSpcReduction="10000"/>
          </a:bodyPr>
          <a:lstStyle/>
          <a:p>
            <a:pPr marL="0" indent="0" algn="ctr">
              <a:buNone/>
            </a:pPr>
            <a:r>
              <a:rPr lang="en-US" b="1" dirty="0" smtClean="0">
                <a:latin typeface="Arial Black" panose="020B0A04020102020204" pitchFamily="34" charset="0"/>
              </a:rPr>
              <a:t>In your triads, discuss the following:</a:t>
            </a:r>
          </a:p>
          <a:p>
            <a:pPr marL="0" indent="0" algn="ctr">
              <a:buNone/>
            </a:pPr>
            <a:endParaRPr lang="en-US" b="1" dirty="0" smtClean="0">
              <a:latin typeface="Arial Black" panose="020B0A04020102020204" pitchFamily="34" charset="0"/>
            </a:endParaRPr>
          </a:p>
          <a:p>
            <a:pPr marL="0" indent="0" algn="ctr">
              <a:buNone/>
            </a:pPr>
            <a:r>
              <a:rPr lang="en-US" sz="3600" b="1" dirty="0" smtClean="0">
                <a:latin typeface="Arial Black" panose="020B0A04020102020204" pitchFamily="34" charset="0"/>
              </a:rPr>
              <a:t>What do you think of when you hear the words connotation and denotation?</a:t>
            </a:r>
          </a:p>
          <a:p>
            <a:pPr marL="0" indent="0" algn="ctr">
              <a:buNone/>
            </a:pPr>
            <a:r>
              <a:rPr lang="en-US" sz="3600" b="1" dirty="0" smtClean="0">
                <a:latin typeface="Arial Black" panose="020B0A04020102020204" pitchFamily="34" charset="0"/>
              </a:rPr>
              <a:t>Have you heard them before? </a:t>
            </a:r>
          </a:p>
          <a:p>
            <a:pPr marL="0" indent="0" algn="ctr">
              <a:buNone/>
            </a:pPr>
            <a:r>
              <a:rPr lang="en-US" sz="3600" b="1" dirty="0" smtClean="0">
                <a:latin typeface="Arial Black" panose="020B0A04020102020204" pitchFamily="34" charset="0"/>
              </a:rPr>
              <a:t>Do you know what they mean?</a:t>
            </a:r>
          </a:p>
          <a:p>
            <a:pPr marL="0" indent="0" algn="ctr">
              <a:buNone/>
            </a:pPr>
            <a:r>
              <a:rPr lang="en-US" sz="3600" b="1" dirty="0" smtClean="0">
                <a:latin typeface="Arial Black" panose="020B0A04020102020204" pitchFamily="34" charset="0"/>
              </a:rPr>
              <a:t>If so, share with your group what you think they mean.</a:t>
            </a:r>
            <a:endParaRPr lang="en-US" sz="3600" b="1" dirty="0">
              <a:latin typeface="Arial Black" panose="020B0A04020102020204" pitchFamily="34" charset="0"/>
            </a:endParaRPr>
          </a:p>
        </p:txBody>
      </p:sp>
      <p:sp>
        <p:nvSpPr>
          <p:cNvPr id="4" name="TextBox 3"/>
          <p:cNvSpPr txBox="1"/>
          <p:nvPr/>
        </p:nvSpPr>
        <p:spPr>
          <a:xfrm>
            <a:off x="10271452" y="843240"/>
            <a:ext cx="1082348" cy="369332"/>
          </a:xfrm>
          <a:prstGeom prst="rect">
            <a:avLst/>
          </a:prstGeom>
          <a:noFill/>
        </p:spPr>
        <p:txBody>
          <a:bodyPr wrap="none" rtlCol="0">
            <a:spAutoFit/>
          </a:bodyPr>
          <a:lstStyle/>
          <a:p>
            <a:r>
              <a:rPr lang="en-US" b="1" dirty="0" smtClean="0">
                <a:latin typeface="Arial Black" panose="020B0A04020102020204" pitchFamily="34" charset="0"/>
              </a:rPr>
              <a:t>8/29/17</a:t>
            </a:r>
            <a:endParaRPr lang="en-US" b="1" dirty="0">
              <a:latin typeface="Arial Black" panose="020B0A04020102020204" pitchFamily="34" charset="0"/>
            </a:endParaRPr>
          </a:p>
        </p:txBody>
      </p:sp>
    </p:spTree>
    <p:extLst>
      <p:ext uri="{BB962C8B-B14F-4D97-AF65-F5344CB8AC3E}">
        <p14:creationId xmlns:p14="http://schemas.microsoft.com/office/powerpoint/2010/main" val="6721556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Black" panose="020B0A04020102020204" pitchFamily="34" charset="0"/>
              </a:rPr>
              <a:t>Homework</a:t>
            </a:r>
            <a:endParaRPr lang="en-US" b="1"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lgn="ctr">
              <a:buNone/>
            </a:pPr>
            <a:r>
              <a:rPr lang="en-US" sz="6600" b="1" dirty="0" smtClean="0">
                <a:latin typeface="Arial Black" panose="020B0A04020102020204" pitchFamily="34" charset="0"/>
              </a:rPr>
              <a:t>Complete the questions on </a:t>
            </a:r>
          </a:p>
          <a:p>
            <a:pPr marL="0" indent="0" algn="ctr">
              <a:buNone/>
            </a:pPr>
            <a:r>
              <a:rPr lang="en-US" sz="6600" b="1" dirty="0">
                <a:latin typeface="Arial Black" panose="020B0A04020102020204" pitchFamily="34" charset="0"/>
              </a:rPr>
              <a:t>b</a:t>
            </a:r>
            <a:r>
              <a:rPr lang="en-US" sz="6600" b="1" dirty="0" smtClean="0">
                <a:latin typeface="Arial Black" panose="020B0A04020102020204" pitchFamily="34" charset="0"/>
              </a:rPr>
              <a:t>oth articles.</a:t>
            </a:r>
            <a:endParaRPr lang="en-US" sz="6600" b="1" dirty="0">
              <a:latin typeface="Arial Black" panose="020B0A04020102020204" pitchFamily="34" charset="0"/>
            </a:endParaRPr>
          </a:p>
        </p:txBody>
      </p:sp>
    </p:spTree>
    <p:extLst>
      <p:ext uri="{BB962C8B-B14F-4D97-AF65-F5344CB8AC3E}">
        <p14:creationId xmlns:p14="http://schemas.microsoft.com/office/powerpoint/2010/main" val="37191713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Black" panose="020B0A04020102020204" pitchFamily="34" charset="0"/>
              </a:rPr>
              <a:t>Exit Ticket</a:t>
            </a:r>
            <a:endParaRPr lang="en-US" b="1"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lgn="ctr">
              <a:buNone/>
            </a:pPr>
            <a:r>
              <a:rPr lang="en-US" sz="3600" dirty="0" smtClean="0">
                <a:latin typeface="Arial Black" panose="020B0A04020102020204" pitchFamily="34" charset="0"/>
              </a:rPr>
              <a:t>Who would you say is shown in the most negative light in the 1963 article?</a:t>
            </a:r>
          </a:p>
          <a:p>
            <a:pPr marL="0" indent="0" algn="ctr">
              <a:buNone/>
            </a:pPr>
            <a:r>
              <a:rPr lang="en-US" sz="3600" dirty="0" smtClean="0">
                <a:latin typeface="Arial Black" panose="020B0A04020102020204" pitchFamily="34" charset="0"/>
              </a:rPr>
              <a:t>Who would you say is shown in the most negative light in the 2012 article?</a:t>
            </a:r>
          </a:p>
          <a:p>
            <a:pPr marL="0" indent="0" algn="ctr">
              <a:buNone/>
            </a:pPr>
            <a:r>
              <a:rPr lang="en-US" sz="3600" dirty="0" smtClean="0">
                <a:latin typeface="Arial Black" panose="020B0A04020102020204" pitchFamily="34" charset="0"/>
              </a:rPr>
              <a:t>Why do you think there is such a difference?</a:t>
            </a:r>
            <a:endParaRPr lang="en-US" sz="3600" dirty="0">
              <a:latin typeface="Arial Black" panose="020B0A04020102020204" pitchFamily="34" charset="0"/>
            </a:endParaRPr>
          </a:p>
        </p:txBody>
      </p:sp>
      <p:sp>
        <p:nvSpPr>
          <p:cNvPr id="4" name="TextBox 3"/>
          <p:cNvSpPr txBox="1"/>
          <p:nvPr/>
        </p:nvSpPr>
        <p:spPr>
          <a:xfrm>
            <a:off x="10271452" y="843240"/>
            <a:ext cx="1082348" cy="369332"/>
          </a:xfrm>
          <a:prstGeom prst="rect">
            <a:avLst/>
          </a:prstGeom>
          <a:noFill/>
        </p:spPr>
        <p:txBody>
          <a:bodyPr wrap="none" rtlCol="0">
            <a:spAutoFit/>
          </a:bodyPr>
          <a:lstStyle/>
          <a:p>
            <a:r>
              <a:rPr lang="en-US" b="1" dirty="0" smtClean="0">
                <a:latin typeface="Arial Black" panose="020B0A04020102020204" pitchFamily="34" charset="0"/>
              </a:rPr>
              <a:t>8/31/17</a:t>
            </a:r>
            <a:endParaRPr lang="en-US" b="1" dirty="0">
              <a:latin typeface="Arial Black" panose="020B0A04020102020204" pitchFamily="34" charset="0"/>
            </a:endParaRPr>
          </a:p>
        </p:txBody>
      </p:sp>
    </p:spTree>
    <p:extLst>
      <p:ext uri="{BB962C8B-B14F-4D97-AF65-F5344CB8AC3E}">
        <p14:creationId xmlns:p14="http://schemas.microsoft.com/office/powerpoint/2010/main" val="39462544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Black" panose="020B0A04020102020204" pitchFamily="34" charset="0"/>
              </a:rPr>
              <a:t>Start-Up - Discussion</a:t>
            </a:r>
            <a:endParaRPr lang="en-US" b="1"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lgn="ctr">
              <a:buNone/>
            </a:pPr>
            <a:r>
              <a:rPr lang="en-US" sz="3600" b="1" dirty="0" smtClean="0">
                <a:latin typeface="Arial Black" panose="020B0A04020102020204" pitchFamily="34" charset="0"/>
              </a:rPr>
              <a:t>In your triads, discuss the following:</a:t>
            </a:r>
          </a:p>
          <a:p>
            <a:pPr marL="0" indent="0" algn="ctr">
              <a:buNone/>
            </a:pPr>
            <a:endParaRPr lang="en-US" sz="3600" b="1" dirty="0">
              <a:latin typeface="Arial Black" panose="020B0A04020102020204" pitchFamily="34" charset="0"/>
            </a:endParaRPr>
          </a:p>
          <a:p>
            <a:pPr marL="0" indent="0" algn="ctr">
              <a:buNone/>
            </a:pPr>
            <a:r>
              <a:rPr lang="en-US" sz="3600" b="1" dirty="0" smtClean="0">
                <a:latin typeface="Arial Black" panose="020B0A04020102020204" pitchFamily="34" charset="0"/>
              </a:rPr>
              <a:t>How has technology affected the way we get our news? Do you think that this is a good or a bad thing? Why?</a:t>
            </a:r>
            <a:endParaRPr lang="en-US" sz="4800" b="1" dirty="0">
              <a:latin typeface="Arial Black" panose="020B0A04020102020204" pitchFamily="34" charset="0"/>
            </a:endParaRPr>
          </a:p>
        </p:txBody>
      </p:sp>
      <p:sp>
        <p:nvSpPr>
          <p:cNvPr id="4" name="TextBox 3"/>
          <p:cNvSpPr txBox="1"/>
          <p:nvPr/>
        </p:nvSpPr>
        <p:spPr>
          <a:xfrm>
            <a:off x="10271452" y="843240"/>
            <a:ext cx="928459" cy="369332"/>
          </a:xfrm>
          <a:prstGeom prst="rect">
            <a:avLst/>
          </a:prstGeom>
          <a:noFill/>
        </p:spPr>
        <p:txBody>
          <a:bodyPr wrap="none" rtlCol="0">
            <a:spAutoFit/>
          </a:bodyPr>
          <a:lstStyle/>
          <a:p>
            <a:r>
              <a:rPr lang="en-US" b="1" dirty="0" smtClean="0">
                <a:latin typeface="Arial Black" panose="020B0A04020102020204" pitchFamily="34" charset="0"/>
              </a:rPr>
              <a:t>9/1/17</a:t>
            </a:r>
            <a:endParaRPr lang="en-US" b="1" dirty="0">
              <a:latin typeface="Arial Black" panose="020B0A04020102020204" pitchFamily="34" charset="0"/>
            </a:endParaRPr>
          </a:p>
        </p:txBody>
      </p:sp>
    </p:spTree>
    <p:extLst>
      <p:ext uri="{BB962C8B-B14F-4D97-AF65-F5344CB8AC3E}">
        <p14:creationId xmlns:p14="http://schemas.microsoft.com/office/powerpoint/2010/main" val="9688616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Black" panose="020B0A04020102020204" pitchFamily="34" charset="0"/>
              </a:rPr>
              <a:t>Start-Up - Writing</a:t>
            </a:r>
            <a:endParaRPr lang="en-US" b="1"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lgn="ctr">
              <a:buNone/>
            </a:pPr>
            <a:r>
              <a:rPr lang="en-US" b="1" dirty="0" smtClean="0">
                <a:latin typeface="Arial Black" panose="020B0A04020102020204" pitchFamily="34" charset="0"/>
              </a:rPr>
              <a:t>In your triads, discuss the following:</a:t>
            </a:r>
          </a:p>
          <a:p>
            <a:pPr marL="0" indent="0" algn="ctr">
              <a:buNone/>
            </a:pPr>
            <a:endParaRPr lang="en-US" b="1" dirty="0" smtClean="0">
              <a:latin typeface="Arial Black" panose="020B0A04020102020204" pitchFamily="34" charset="0"/>
            </a:endParaRPr>
          </a:p>
          <a:p>
            <a:pPr marL="0" indent="0" algn="ctr">
              <a:buNone/>
            </a:pPr>
            <a:r>
              <a:rPr lang="en-US" sz="3600" b="1" dirty="0">
                <a:latin typeface="Arial Black" panose="020B0A04020102020204" pitchFamily="34" charset="0"/>
              </a:rPr>
              <a:t>How has technology affected the way we get our news? Do you think that this is a good or a bad thing? Why?</a:t>
            </a:r>
          </a:p>
        </p:txBody>
      </p:sp>
      <p:sp>
        <p:nvSpPr>
          <p:cNvPr id="4" name="TextBox 3"/>
          <p:cNvSpPr txBox="1"/>
          <p:nvPr/>
        </p:nvSpPr>
        <p:spPr>
          <a:xfrm>
            <a:off x="10271452" y="843240"/>
            <a:ext cx="928459" cy="369332"/>
          </a:xfrm>
          <a:prstGeom prst="rect">
            <a:avLst/>
          </a:prstGeom>
          <a:noFill/>
        </p:spPr>
        <p:txBody>
          <a:bodyPr wrap="none" rtlCol="0">
            <a:spAutoFit/>
          </a:bodyPr>
          <a:lstStyle/>
          <a:p>
            <a:r>
              <a:rPr lang="en-US" b="1" dirty="0">
                <a:latin typeface="Arial Black" panose="020B0A04020102020204" pitchFamily="34" charset="0"/>
              </a:rPr>
              <a:t>9</a:t>
            </a:r>
            <a:r>
              <a:rPr lang="en-US" b="1" dirty="0" smtClean="0">
                <a:latin typeface="Arial Black" panose="020B0A04020102020204" pitchFamily="34" charset="0"/>
              </a:rPr>
              <a:t>/1/17</a:t>
            </a:r>
            <a:endParaRPr lang="en-US" b="1" dirty="0">
              <a:latin typeface="Arial Black" panose="020B0A04020102020204" pitchFamily="34" charset="0"/>
            </a:endParaRPr>
          </a:p>
        </p:txBody>
      </p:sp>
    </p:spTree>
    <p:extLst>
      <p:ext uri="{BB962C8B-B14F-4D97-AF65-F5344CB8AC3E}">
        <p14:creationId xmlns:p14="http://schemas.microsoft.com/office/powerpoint/2010/main" val="26097159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2650"/>
            <a:ext cx="10515600" cy="874739"/>
          </a:xfrm>
        </p:spPr>
        <p:txBody>
          <a:bodyPr/>
          <a:lstStyle/>
          <a:p>
            <a:pPr algn="ctr"/>
            <a:r>
              <a:rPr lang="en-US" b="1" dirty="0" smtClean="0">
                <a:latin typeface="Arial Black" panose="020B0A04020102020204" pitchFamily="34" charset="0"/>
              </a:rPr>
              <a:t>CCS Standards</a:t>
            </a:r>
            <a:endParaRPr lang="en-US" b="1" dirty="0">
              <a:latin typeface="Arial Black" panose="020B0A04020102020204" pitchFamily="34" charset="0"/>
            </a:endParaRPr>
          </a:p>
        </p:txBody>
      </p:sp>
      <p:sp>
        <p:nvSpPr>
          <p:cNvPr id="3" name="Content Placeholder 2"/>
          <p:cNvSpPr>
            <a:spLocks noGrp="1"/>
          </p:cNvSpPr>
          <p:nvPr>
            <p:ph idx="1"/>
          </p:nvPr>
        </p:nvSpPr>
        <p:spPr>
          <a:xfrm>
            <a:off x="838200" y="1007389"/>
            <a:ext cx="10515600" cy="5532896"/>
          </a:xfrm>
        </p:spPr>
        <p:txBody>
          <a:bodyPr>
            <a:normAutofit fontScale="92500" lnSpcReduction="10000"/>
          </a:bodyPr>
          <a:lstStyle/>
          <a:p>
            <a:r>
              <a:rPr lang="en-US" b="1" dirty="0" smtClean="0">
                <a:latin typeface="Arial Black" panose="020B0A04020102020204" pitchFamily="34" charset="0"/>
              </a:rPr>
              <a:t>RI.10.4 Determine the meaning of words and phrases as they are used in a text, including figurative, connotative, and technical meanings; analyze the cumulative impact of specific word choices on meaning and tone (e.g., how the language of a court opinion differs from that of a newspaper).</a:t>
            </a:r>
          </a:p>
          <a:p>
            <a:r>
              <a:rPr lang="en-US" b="1" dirty="0" smtClean="0">
                <a:latin typeface="Arial Black" panose="020B0A04020102020204" pitchFamily="34" charset="0"/>
              </a:rPr>
              <a:t>RI.10.6 Determine an author's point of view or purpose in a text and analyze how an author uses rhetoric to advance that point of view or purpose.</a:t>
            </a:r>
          </a:p>
          <a:p>
            <a:r>
              <a:rPr lang="en-US" b="1" dirty="0" smtClean="0">
                <a:latin typeface="Arial Black" panose="020B0A04020102020204" pitchFamily="34" charset="0"/>
              </a:rPr>
              <a:t>RI.10.9 Analyze seminal U.S. documents of historical and literary significance (e.g., Washington's Farewell Address, the Gettysburg Address, Roosevelt's Four Freedoms speech, King's "Letter from Birmingham Jail"), including how they address related themes and concepts.</a:t>
            </a:r>
            <a:endParaRPr lang="en-US" b="1" dirty="0">
              <a:latin typeface="Arial Black" panose="020B0A04020102020204" pitchFamily="34" charset="0"/>
            </a:endParaRPr>
          </a:p>
        </p:txBody>
      </p:sp>
    </p:spTree>
    <p:extLst>
      <p:ext uri="{BB962C8B-B14F-4D97-AF65-F5344CB8AC3E}">
        <p14:creationId xmlns:p14="http://schemas.microsoft.com/office/powerpoint/2010/main" val="546621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246"/>
            <a:ext cx="10515600" cy="670162"/>
          </a:xfrm>
        </p:spPr>
        <p:txBody>
          <a:bodyPr>
            <a:normAutofit fontScale="90000"/>
          </a:bodyPr>
          <a:lstStyle/>
          <a:p>
            <a:pPr algn="ctr"/>
            <a:r>
              <a:rPr lang="en-US" b="1" dirty="0" smtClean="0">
                <a:latin typeface="Arial Black" panose="020B0A04020102020204" pitchFamily="34" charset="0"/>
              </a:rPr>
              <a:t>Objectives</a:t>
            </a:r>
            <a:endParaRPr lang="en-US" b="1" dirty="0">
              <a:latin typeface="Arial Black" panose="020B0A04020102020204" pitchFamily="34" charset="0"/>
            </a:endParaRPr>
          </a:p>
        </p:txBody>
      </p:sp>
      <p:sp>
        <p:nvSpPr>
          <p:cNvPr id="3" name="Content Placeholder 2"/>
          <p:cNvSpPr>
            <a:spLocks noGrp="1"/>
          </p:cNvSpPr>
          <p:nvPr>
            <p:ph idx="1"/>
          </p:nvPr>
        </p:nvSpPr>
        <p:spPr>
          <a:xfrm>
            <a:off x="243840" y="852408"/>
            <a:ext cx="11521440" cy="5731272"/>
          </a:xfrm>
        </p:spPr>
        <p:txBody>
          <a:bodyPr>
            <a:normAutofit lnSpcReduction="10000"/>
          </a:bodyPr>
          <a:lstStyle/>
          <a:p>
            <a:pPr marL="0" indent="0" algn="ctr">
              <a:buNone/>
            </a:pPr>
            <a:r>
              <a:rPr lang="en-US" b="1" dirty="0" smtClean="0">
                <a:latin typeface="Arial Black" panose="020B0A04020102020204" pitchFamily="34" charset="0"/>
              </a:rPr>
              <a:t>By the end of this lesson, students should be able to:</a:t>
            </a:r>
          </a:p>
          <a:p>
            <a:pPr marL="0" indent="0" algn="ctr">
              <a:buNone/>
            </a:pPr>
            <a:endParaRPr lang="en-US" b="1" dirty="0" smtClean="0">
              <a:latin typeface="Arial Black" panose="020B0A04020102020204" pitchFamily="34" charset="0"/>
            </a:endParaRPr>
          </a:p>
          <a:p>
            <a:pPr marL="514350" indent="-514350">
              <a:buFont typeface="+mj-lt"/>
              <a:buAutoNum type="arabicPeriod"/>
            </a:pPr>
            <a:r>
              <a:rPr lang="en-US" sz="3200" b="1" dirty="0" smtClean="0">
                <a:latin typeface="Arial Black" panose="020B0A04020102020204" pitchFamily="34" charset="0"/>
              </a:rPr>
              <a:t>Produce clear and coherent writing in which the development, organization, and style are appropriate to the task, purpose, and audience.</a:t>
            </a:r>
          </a:p>
          <a:p>
            <a:pPr marL="514350" indent="-514350">
              <a:buFont typeface="+mj-lt"/>
              <a:buAutoNum type="arabicPeriod"/>
            </a:pPr>
            <a:r>
              <a:rPr lang="en-US" sz="3200" b="1" dirty="0">
                <a:latin typeface="Arial Black" panose="020B0A04020102020204" pitchFamily="34" charset="0"/>
              </a:rPr>
              <a:t>D</a:t>
            </a:r>
            <a:r>
              <a:rPr lang="en-US" sz="3200" b="1" dirty="0" smtClean="0">
                <a:latin typeface="Arial Black" panose="020B0A04020102020204" pitchFamily="34" charset="0"/>
              </a:rPr>
              <a:t>etermine the author’s point of view in a text.</a:t>
            </a:r>
          </a:p>
          <a:p>
            <a:pPr marL="514350" indent="-514350">
              <a:buFont typeface="+mj-lt"/>
              <a:buAutoNum type="arabicPeriod"/>
            </a:pPr>
            <a:r>
              <a:rPr lang="en-US" sz="3200" b="1" dirty="0">
                <a:latin typeface="Arial Black" panose="020B0A04020102020204" pitchFamily="34" charset="0"/>
              </a:rPr>
              <a:t>D</a:t>
            </a:r>
            <a:r>
              <a:rPr lang="en-US" sz="3200" b="1" dirty="0" smtClean="0">
                <a:latin typeface="Arial Black" panose="020B0A04020102020204" pitchFamily="34" charset="0"/>
              </a:rPr>
              <a:t>etermine the author’s purpose for writing a text.</a:t>
            </a:r>
          </a:p>
          <a:p>
            <a:pPr marL="514350" indent="-514350">
              <a:buFont typeface="+mj-lt"/>
              <a:buAutoNum type="arabicPeriod"/>
            </a:pPr>
            <a:r>
              <a:rPr lang="en-US" sz="3200" b="1" dirty="0">
                <a:latin typeface="Arial Black" panose="020B0A04020102020204" pitchFamily="34" charset="0"/>
              </a:rPr>
              <a:t>A</a:t>
            </a:r>
            <a:r>
              <a:rPr lang="en-US" sz="3200" b="1" dirty="0" smtClean="0">
                <a:latin typeface="Arial Black" panose="020B0A04020102020204" pitchFamily="34" charset="0"/>
              </a:rPr>
              <a:t>nalyze how an author uses rhetoric to advance his point of view or purpose.</a:t>
            </a:r>
          </a:p>
          <a:p>
            <a:pPr marL="514350" indent="-514350">
              <a:buFont typeface="+mj-lt"/>
              <a:buAutoNum type="arabicPeriod"/>
            </a:pPr>
            <a:r>
              <a:rPr lang="en-US" sz="3200" b="1" dirty="0">
                <a:latin typeface="Arial Black" panose="020B0A04020102020204" pitchFamily="34" charset="0"/>
              </a:rPr>
              <a:t>A</a:t>
            </a:r>
            <a:r>
              <a:rPr lang="en-US" sz="3200" b="1" dirty="0" smtClean="0">
                <a:latin typeface="Arial Black" panose="020B0A04020102020204" pitchFamily="34" charset="0"/>
              </a:rPr>
              <a:t>nalyze seminal US documents based on how they address related themes and concepts.</a:t>
            </a:r>
          </a:p>
          <a:p>
            <a:pPr marL="514350" indent="-514350">
              <a:buFont typeface="+mj-lt"/>
              <a:buAutoNum type="arabicPeriod"/>
            </a:pPr>
            <a:endParaRPr lang="en-US" sz="3200" b="1" dirty="0">
              <a:latin typeface="Arial Black" panose="020B0A04020102020204" pitchFamily="34" charset="0"/>
            </a:endParaRPr>
          </a:p>
        </p:txBody>
      </p:sp>
    </p:spTree>
    <p:extLst>
      <p:ext uri="{BB962C8B-B14F-4D97-AF65-F5344CB8AC3E}">
        <p14:creationId xmlns:p14="http://schemas.microsoft.com/office/powerpoint/2010/main" val="390349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Black" panose="020B0A04020102020204" pitchFamily="34" charset="0"/>
              </a:rPr>
              <a:t>“Letter from a Birmingham Jail”</a:t>
            </a:r>
            <a:endParaRPr lang="en-US" b="1"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sz="3200" b="1" dirty="0" smtClean="0">
                <a:latin typeface="Arial Black" panose="020B0A04020102020204" pitchFamily="34" charset="0"/>
              </a:rPr>
              <a:t>Today we will begin reading Martin Luther King </a:t>
            </a:r>
            <a:r>
              <a:rPr lang="en-US" sz="3200" b="1" dirty="0" err="1" smtClean="0">
                <a:latin typeface="Arial Black" panose="020B0A04020102020204" pitchFamily="34" charset="0"/>
              </a:rPr>
              <a:t>Jr’s</a:t>
            </a:r>
            <a:r>
              <a:rPr lang="en-US" sz="3200" b="1" dirty="0" smtClean="0">
                <a:latin typeface="Arial Black" panose="020B0A04020102020204" pitchFamily="34" charset="0"/>
              </a:rPr>
              <a:t> letter written after his arrest in </a:t>
            </a:r>
            <a:r>
              <a:rPr lang="en-US" sz="3200" b="1" dirty="0" err="1" smtClean="0">
                <a:latin typeface="Arial Black" panose="020B0A04020102020204" pitchFamily="34" charset="0"/>
              </a:rPr>
              <a:t>Birmingmham</a:t>
            </a:r>
            <a:r>
              <a:rPr lang="en-US" sz="3200" b="1" dirty="0" smtClean="0">
                <a:latin typeface="Arial Black" panose="020B0A04020102020204" pitchFamily="34" charset="0"/>
              </a:rPr>
              <a:t>.</a:t>
            </a:r>
          </a:p>
          <a:p>
            <a:r>
              <a:rPr lang="en-US" sz="3200" b="1" dirty="0" smtClean="0">
                <a:latin typeface="Arial Black" panose="020B0A04020102020204" pitchFamily="34" charset="0"/>
              </a:rPr>
              <a:t>We will read it more than once and for more than one purpose.</a:t>
            </a:r>
          </a:p>
          <a:p>
            <a:r>
              <a:rPr lang="en-US" sz="3200" b="1" dirty="0" smtClean="0">
                <a:latin typeface="Arial Black" panose="020B0A04020102020204" pitchFamily="34" charset="0"/>
              </a:rPr>
              <a:t>The method we will use to read it is “Jigsaw Reading”</a:t>
            </a:r>
            <a:endParaRPr lang="en-US" sz="3200" b="1" dirty="0">
              <a:latin typeface="Arial Black" panose="020B0A04020102020204" pitchFamily="34" charset="0"/>
            </a:endParaRPr>
          </a:p>
        </p:txBody>
      </p:sp>
    </p:spTree>
    <p:extLst>
      <p:ext uri="{BB962C8B-B14F-4D97-AF65-F5344CB8AC3E}">
        <p14:creationId xmlns:p14="http://schemas.microsoft.com/office/powerpoint/2010/main" val="2806607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5736"/>
          </a:xfrm>
        </p:spPr>
        <p:txBody>
          <a:bodyPr/>
          <a:lstStyle/>
          <a:p>
            <a:pPr algn="ctr"/>
            <a:r>
              <a:rPr lang="en-US" b="1" dirty="0" smtClean="0">
                <a:latin typeface="Arial Black" panose="020B0A04020102020204" pitchFamily="34" charset="0"/>
              </a:rPr>
              <a:t>“Letter from a Birmingham Jail”</a:t>
            </a:r>
            <a:endParaRPr lang="en-US" b="1" dirty="0">
              <a:latin typeface="Arial Black" panose="020B0A04020102020204" pitchFamily="34" charset="0"/>
            </a:endParaRPr>
          </a:p>
        </p:txBody>
      </p:sp>
      <p:sp>
        <p:nvSpPr>
          <p:cNvPr id="3" name="Content Placeholder 2"/>
          <p:cNvSpPr>
            <a:spLocks noGrp="1"/>
          </p:cNvSpPr>
          <p:nvPr>
            <p:ph idx="1"/>
          </p:nvPr>
        </p:nvSpPr>
        <p:spPr>
          <a:xfrm>
            <a:off x="838200" y="1270862"/>
            <a:ext cx="10515600" cy="4906101"/>
          </a:xfrm>
        </p:spPr>
        <p:txBody>
          <a:bodyPr>
            <a:normAutofit fontScale="92500" lnSpcReduction="10000"/>
          </a:bodyPr>
          <a:lstStyle/>
          <a:p>
            <a:r>
              <a:rPr lang="en-US" sz="3600" b="1" dirty="0" smtClean="0">
                <a:latin typeface="Arial Black" panose="020B0A04020102020204" pitchFamily="34" charset="0"/>
              </a:rPr>
              <a:t>Jigsaw Reading</a:t>
            </a:r>
          </a:p>
          <a:p>
            <a:pPr lvl="1"/>
            <a:r>
              <a:rPr lang="en-US" sz="3600" b="1" dirty="0" smtClean="0">
                <a:latin typeface="Arial Black" panose="020B0A04020102020204" pitchFamily="34" charset="0"/>
              </a:rPr>
              <a:t>Each group will be assigned a section of the letter to read and analyze</a:t>
            </a:r>
          </a:p>
          <a:p>
            <a:pPr lvl="2"/>
            <a:r>
              <a:rPr lang="en-US" sz="3200" b="1" dirty="0" smtClean="0">
                <a:latin typeface="Arial Black" panose="020B0A04020102020204" pitchFamily="34" charset="0"/>
              </a:rPr>
              <a:t>Section 1 = Paragraphs 1-6</a:t>
            </a:r>
          </a:p>
          <a:p>
            <a:pPr lvl="2"/>
            <a:r>
              <a:rPr lang="en-US" sz="3200" b="1" dirty="0" smtClean="0">
                <a:latin typeface="Arial Black" panose="020B0A04020102020204" pitchFamily="34" charset="0"/>
              </a:rPr>
              <a:t>Section 2 = Paragraphs 7-11</a:t>
            </a:r>
          </a:p>
          <a:p>
            <a:pPr lvl="2"/>
            <a:r>
              <a:rPr lang="en-US" sz="3200" b="1" dirty="0" smtClean="0">
                <a:latin typeface="Arial Black" panose="020B0A04020102020204" pitchFamily="34" charset="0"/>
              </a:rPr>
              <a:t>Section 3 = Paragraphs 12-14</a:t>
            </a:r>
          </a:p>
          <a:p>
            <a:pPr lvl="2"/>
            <a:r>
              <a:rPr lang="en-US" sz="3200" b="1" dirty="0" smtClean="0">
                <a:latin typeface="Arial Black" panose="020B0A04020102020204" pitchFamily="34" charset="0"/>
              </a:rPr>
              <a:t>Section 4 = Paragraphs 15-19</a:t>
            </a:r>
          </a:p>
          <a:p>
            <a:pPr lvl="1"/>
            <a:r>
              <a:rPr lang="en-US" sz="3600" b="1" dirty="0" smtClean="0">
                <a:latin typeface="Arial Black" panose="020B0A04020102020204" pitchFamily="34" charset="0"/>
              </a:rPr>
              <a:t>Keep in mind that at some point, you will be asked to share your section of the letter and your thoughts on it with the class.</a:t>
            </a:r>
          </a:p>
          <a:p>
            <a:pPr lvl="2"/>
            <a:endParaRPr lang="en-US" sz="3200" b="1" dirty="0" smtClean="0">
              <a:latin typeface="Arial Black" panose="020B0A04020102020204" pitchFamily="34" charset="0"/>
            </a:endParaRPr>
          </a:p>
          <a:p>
            <a:pPr marL="457200" lvl="1" indent="0">
              <a:buNone/>
            </a:pPr>
            <a:endParaRPr lang="en-US" sz="3600" b="1" dirty="0">
              <a:latin typeface="Arial Black" panose="020B0A04020102020204" pitchFamily="34" charset="0"/>
            </a:endParaRPr>
          </a:p>
        </p:txBody>
      </p:sp>
    </p:spTree>
    <p:extLst>
      <p:ext uri="{BB962C8B-B14F-4D97-AF65-F5344CB8AC3E}">
        <p14:creationId xmlns:p14="http://schemas.microsoft.com/office/powerpoint/2010/main" val="1208270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2651"/>
            <a:ext cx="10515600" cy="797248"/>
          </a:xfrm>
        </p:spPr>
        <p:txBody>
          <a:bodyPr/>
          <a:lstStyle/>
          <a:p>
            <a:pPr algn="ctr"/>
            <a:r>
              <a:rPr lang="en-US" b="1" dirty="0" smtClean="0">
                <a:latin typeface="Arial Black" panose="020B0A04020102020204" pitchFamily="34" charset="0"/>
              </a:rPr>
              <a:t>“Letter from a Birmingham Jail”</a:t>
            </a:r>
            <a:endParaRPr lang="en-US" b="1" dirty="0">
              <a:latin typeface="Arial Black" panose="020B0A04020102020204" pitchFamily="34" charset="0"/>
            </a:endParaRPr>
          </a:p>
        </p:txBody>
      </p:sp>
      <p:sp>
        <p:nvSpPr>
          <p:cNvPr id="3" name="Content Placeholder 2"/>
          <p:cNvSpPr>
            <a:spLocks noGrp="1"/>
          </p:cNvSpPr>
          <p:nvPr>
            <p:ph idx="1"/>
          </p:nvPr>
        </p:nvSpPr>
        <p:spPr>
          <a:xfrm>
            <a:off x="838200" y="929899"/>
            <a:ext cx="10515600" cy="5247064"/>
          </a:xfrm>
        </p:spPr>
        <p:txBody>
          <a:bodyPr>
            <a:normAutofit lnSpcReduction="10000"/>
          </a:bodyPr>
          <a:lstStyle/>
          <a:p>
            <a:r>
              <a:rPr lang="en-US" sz="3200" b="1" dirty="0" smtClean="0">
                <a:latin typeface="Arial Black" panose="020B0A04020102020204" pitchFamily="34" charset="0"/>
              </a:rPr>
              <a:t>First Read Through</a:t>
            </a:r>
          </a:p>
          <a:p>
            <a:pPr lvl="1"/>
            <a:r>
              <a:rPr lang="en-US" b="1" dirty="0" smtClean="0">
                <a:latin typeface="Arial Black" panose="020B0A04020102020204" pitchFamily="34" charset="0"/>
              </a:rPr>
              <a:t>INDIVIDUAL SILENT READING OF THE ENTIRE LETTER</a:t>
            </a:r>
          </a:p>
          <a:p>
            <a:endParaRPr lang="en-US" b="1" dirty="0">
              <a:latin typeface="Arial Black" panose="020B0A04020102020204" pitchFamily="34" charset="0"/>
            </a:endParaRPr>
          </a:p>
          <a:p>
            <a:r>
              <a:rPr lang="en-US" sz="3200" b="1" dirty="0" smtClean="0">
                <a:latin typeface="Arial Black" panose="020B0A04020102020204" pitchFamily="34" charset="0"/>
              </a:rPr>
              <a:t>Second Read Through</a:t>
            </a:r>
          </a:p>
          <a:p>
            <a:pPr lvl="1"/>
            <a:r>
              <a:rPr lang="en-US" b="1" dirty="0" smtClean="0">
                <a:latin typeface="Arial Black" panose="020B0A04020102020204" pitchFamily="34" charset="0"/>
              </a:rPr>
              <a:t>INDIVIDUAL SILENT READING OF </a:t>
            </a:r>
            <a:r>
              <a:rPr lang="en-US" b="1" i="1" dirty="0" smtClean="0">
                <a:latin typeface="Arial Black" panose="020B0A04020102020204" pitchFamily="34" charset="0"/>
              </a:rPr>
              <a:t>YOUR SECTION </a:t>
            </a:r>
            <a:r>
              <a:rPr lang="en-US" b="1" dirty="0" smtClean="0">
                <a:latin typeface="Arial Black" panose="020B0A04020102020204" pitchFamily="34" charset="0"/>
              </a:rPr>
              <a:t>OF THE LETTER</a:t>
            </a:r>
          </a:p>
          <a:p>
            <a:pPr lvl="1"/>
            <a:r>
              <a:rPr lang="en-US" b="1" dirty="0" smtClean="0">
                <a:latin typeface="Arial Black" panose="020B0A04020102020204" pitchFamily="34" charset="0"/>
              </a:rPr>
              <a:t>Highlight or underline any words of which you do not know the meaning</a:t>
            </a:r>
          </a:p>
          <a:p>
            <a:pPr lvl="1"/>
            <a:endParaRPr lang="en-US" b="1" dirty="0">
              <a:latin typeface="Arial Black" panose="020B0A04020102020204" pitchFamily="34" charset="0"/>
            </a:endParaRPr>
          </a:p>
          <a:p>
            <a:r>
              <a:rPr lang="en-US" sz="3200" b="1" dirty="0" smtClean="0">
                <a:latin typeface="Arial Black" panose="020B0A04020102020204" pitchFamily="34" charset="0"/>
              </a:rPr>
              <a:t>Vocabulary Treasure Hunt</a:t>
            </a:r>
          </a:p>
          <a:p>
            <a:pPr lvl="1"/>
            <a:r>
              <a:rPr lang="en-US" b="1" dirty="0" smtClean="0">
                <a:latin typeface="Arial Black" panose="020B0A04020102020204" pitchFamily="34" charset="0"/>
              </a:rPr>
              <a:t>You will work together on this, BUT each group member will be responsible for completing and turning in their own charts</a:t>
            </a:r>
            <a:endParaRPr lang="en-US" b="1" dirty="0">
              <a:latin typeface="Arial Black" panose="020B0A04020102020204" pitchFamily="34" charset="0"/>
            </a:endParaRPr>
          </a:p>
        </p:txBody>
      </p:sp>
    </p:spTree>
    <p:extLst>
      <p:ext uri="{BB962C8B-B14F-4D97-AF65-F5344CB8AC3E}">
        <p14:creationId xmlns:p14="http://schemas.microsoft.com/office/powerpoint/2010/main" val="3190537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Black" panose="020B0A04020102020204" pitchFamily="34" charset="0"/>
              </a:rPr>
              <a:t>Homework</a:t>
            </a:r>
            <a:endParaRPr lang="en-US" b="1"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lgn="ctr">
              <a:buNone/>
            </a:pPr>
            <a:r>
              <a:rPr lang="en-US" sz="6000" dirty="0" smtClean="0">
                <a:latin typeface="Arial Black" panose="020B0A04020102020204" pitchFamily="34" charset="0"/>
              </a:rPr>
              <a:t>Your Vocabulary Treasure Hunts</a:t>
            </a:r>
          </a:p>
          <a:p>
            <a:pPr marL="0" indent="0" algn="ctr">
              <a:buNone/>
            </a:pPr>
            <a:r>
              <a:rPr lang="en-US" sz="6000" dirty="0" smtClean="0">
                <a:latin typeface="Arial Black" panose="020B0A04020102020204" pitchFamily="34" charset="0"/>
              </a:rPr>
              <a:t>Are </a:t>
            </a:r>
          </a:p>
          <a:p>
            <a:pPr marL="0" indent="0" algn="ctr">
              <a:buNone/>
            </a:pPr>
            <a:r>
              <a:rPr lang="en-US" sz="6000" dirty="0" smtClean="0">
                <a:latin typeface="Arial Black" panose="020B0A04020102020204" pitchFamily="34" charset="0"/>
              </a:rPr>
              <a:t>DUE TUESDAY!!!</a:t>
            </a:r>
            <a:endParaRPr lang="en-US" sz="6000" dirty="0">
              <a:latin typeface="Arial Black" panose="020B0A04020102020204" pitchFamily="34" charset="0"/>
            </a:endParaRPr>
          </a:p>
        </p:txBody>
      </p:sp>
    </p:spTree>
    <p:extLst>
      <p:ext uri="{BB962C8B-B14F-4D97-AF65-F5344CB8AC3E}">
        <p14:creationId xmlns:p14="http://schemas.microsoft.com/office/powerpoint/2010/main" val="39492840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Black" panose="020B0A04020102020204" pitchFamily="34" charset="0"/>
              </a:rPr>
              <a:t>Start-Up - Writing</a:t>
            </a:r>
            <a:endParaRPr lang="en-US" b="1"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lgn="ctr">
              <a:buNone/>
            </a:pPr>
            <a:r>
              <a:rPr lang="en-US" b="1" dirty="0" smtClean="0">
                <a:latin typeface="Arial Black" panose="020B0A04020102020204" pitchFamily="34" charset="0"/>
              </a:rPr>
              <a:t>In your triads, discuss the following:</a:t>
            </a:r>
          </a:p>
          <a:p>
            <a:pPr marL="0" indent="0" algn="ctr">
              <a:buNone/>
            </a:pPr>
            <a:endParaRPr lang="en-US" b="1" dirty="0" smtClean="0">
              <a:latin typeface="Arial Black" panose="020B0A04020102020204" pitchFamily="34" charset="0"/>
            </a:endParaRPr>
          </a:p>
          <a:p>
            <a:pPr marL="0" indent="0" algn="ctr">
              <a:buNone/>
            </a:pPr>
            <a:r>
              <a:rPr lang="en-US" sz="3600" b="1" dirty="0" smtClean="0">
                <a:latin typeface="Arial Black" panose="020B0A04020102020204" pitchFamily="34" charset="0"/>
              </a:rPr>
              <a:t>What do you think of when you hear the words connotation and denotation?</a:t>
            </a:r>
          </a:p>
          <a:p>
            <a:pPr marL="0" indent="0" algn="ctr">
              <a:buNone/>
            </a:pPr>
            <a:r>
              <a:rPr lang="en-US" sz="3600" b="1" dirty="0" smtClean="0">
                <a:latin typeface="Arial Black" panose="020B0A04020102020204" pitchFamily="34" charset="0"/>
              </a:rPr>
              <a:t>Define connotation and denotation in your own words.</a:t>
            </a:r>
          </a:p>
          <a:p>
            <a:pPr marL="0" indent="0" algn="ctr">
              <a:buNone/>
            </a:pPr>
            <a:r>
              <a:rPr lang="en-US" sz="3600" b="1" dirty="0" smtClean="0">
                <a:latin typeface="Arial Black" panose="020B0A04020102020204" pitchFamily="34" charset="0"/>
              </a:rPr>
              <a:t>Give me an example of a word that has both a denotation and a connotation.</a:t>
            </a:r>
            <a:endParaRPr lang="en-US" sz="3600" b="1" dirty="0">
              <a:latin typeface="Arial Black" panose="020B0A04020102020204" pitchFamily="34" charset="0"/>
            </a:endParaRPr>
          </a:p>
        </p:txBody>
      </p:sp>
      <p:sp>
        <p:nvSpPr>
          <p:cNvPr id="4" name="TextBox 3"/>
          <p:cNvSpPr txBox="1"/>
          <p:nvPr/>
        </p:nvSpPr>
        <p:spPr>
          <a:xfrm>
            <a:off x="10271452" y="843240"/>
            <a:ext cx="1082348" cy="369332"/>
          </a:xfrm>
          <a:prstGeom prst="rect">
            <a:avLst/>
          </a:prstGeom>
          <a:noFill/>
        </p:spPr>
        <p:txBody>
          <a:bodyPr wrap="none" rtlCol="0">
            <a:spAutoFit/>
          </a:bodyPr>
          <a:lstStyle/>
          <a:p>
            <a:r>
              <a:rPr lang="en-US" b="1" dirty="0" smtClean="0">
                <a:latin typeface="Arial Black" panose="020B0A04020102020204" pitchFamily="34" charset="0"/>
              </a:rPr>
              <a:t>8/29/17</a:t>
            </a:r>
            <a:endParaRPr lang="en-US" b="1" dirty="0">
              <a:latin typeface="Arial Black" panose="020B0A04020102020204" pitchFamily="34" charset="0"/>
            </a:endParaRPr>
          </a:p>
        </p:txBody>
      </p:sp>
    </p:spTree>
    <p:extLst>
      <p:ext uri="{BB962C8B-B14F-4D97-AF65-F5344CB8AC3E}">
        <p14:creationId xmlns:p14="http://schemas.microsoft.com/office/powerpoint/2010/main" val="2790517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Black" panose="020B0A04020102020204" pitchFamily="34" charset="0"/>
              </a:rPr>
              <a:t>Exit Ticket</a:t>
            </a:r>
            <a:endParaRPr lang="en-US" b="1"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lgn="ctr">
              <a:buNone/>
            </a:pPr>
            <a:r>
              <a:rPr lang="en-US" sz="3600" dirty="0" smtClean="0">
                <a:latin typeface="Arial Black" panose="020B0A04020102020204" pitchFamily="34" charset="0"/>
              </a:rPr>
              <a:t>Do you get the sense that Dr. King is upset with the people to whom he wrote this letter?</a:t>
            </a:r>
          </a:p>
          <a:p>
            <a:pPr marL="0" indent="0" algn="ctr">
              <a:buNone/>
            </a:pPr>
            <a:r>
              <a:rPr lang="en-US" sz="3600" dirty="0" smtClean="0">
                <a:latin typeface="Arial Black" panose="020B0A04020102020204" pitchFamily="34" charset="0"/>
              </a:rPr>
              <a:t>Why or why not?</a:t>
            </a:r>
          </a:p>
          <a:p>
            <a:pPr marL="0" indent="0" algn="ctr">
              <a:buNone/>
            </a:pPr>
            <a:r>
              <a:rPr lang="en-US" sz="3600" dirty="0" smtClean="0">
                <a:latin typeface="Arial Black" panose="020B0A04020102020204" pitchFamily="34" charset="0"/>
              </a:rPr>
              <a:t>Do you think he has reason to be upset with them?</a:t>
            </a:r>
          </a:p>
          <a:p>
            <a:pPr marL="0" indent="0" algn="ctr">
              <a:buNone/>
            </a:pPr>
            <a:r>
              <a:rPr lang="en-US" sz="3600" dirty="0" smtClean="0">
                <a:latin typeface="Arial Black" panose="020B0A04020102020204" pitchFamily="34" charset="0"/>
              </a:rPr>
              <a:t>Why or why not?</a:t>
            </a:r>
            <a:endParaRPr lang="en-US" sz="3600" dirty="0">
              <a:latin typeface="Arial Black" panose="020B0A04020102020204" pitchFamily="34" charset="0"/>
            </a:endParaRPr>
          </a:p>
        </p:txBody>
      </p:sp>
      <p:sp>
        <p:nvSpPr>
          <p:cNvPr id="4" name="TextBox 3"/>
          <p:cNvSpPr txBox="1"/>
          <p:nvPr/>
        </p:nvSpPr>
        <p:spPr>
          <a:xfrm>
            <a:off x="10271452" y="843240"/>
            <a:ext cx="928459" cy="369332"/>
          </a:xfrm>
          <a:prstGeom prst="rect">
            <a:avLst/>
          </a:prstGeom>
          <a:noFill/>
        </p:spPr>
        <p:txBody>
          <a:bodyPr wrap="none" rtlCol="0">
            <a:spAutoFit/>
          </a:bodyPr>
          <a:lstStyle/>
          <a:p>
            <a:r>
              <a:rPr lang="en-US" b="1" dirty="0">
                <a:latin typeface="Arial Black" panose="020B0A04020102020204" pitchFamily="34" charset="0"/>
              </a:rPr>
              <a:t>9</a:t>
            </a:r>
            <a:r>
              <a:rPr lang="en-US" b="1" dirty="0" smtClean="0">
                <a:latin typeface="Arial Black" panose="020B0A04020102020204" pitchFamily="34" charset="0"/>
              </a:rPr>
              <a:t>/1/17</a:t>
            </a:r>
            <a:endParaRPr lang="en-US" b="1" dirty="0">
              <a:latin typeface="Arial Black" panose="020B0A04020102020204" pitchFamily="34" charset="0"/>
            </a:endParaRPr>
          </a:p>
        </p:txBody>
      </p:sp>
    </p:spTree>
    <p:extLst>
      <p:ext uri="{BB962C8B-B14F-4D97-AF65-F5344CB8AC3E}">
        <p14:creationId xmlns:p14="http://schemas.microsoft.com/office/powerpoint/2010/main" val="28623524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Before We Do Our Start-Up</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lgn="ctr">
              <a:buNone/>
            </a:pPr>
            <a:r>
              <a:rPr lang="en-US" sz="4000" b="1" dirty="0" smtClean="0">
                <a:latin typeface="Arial Black" panose="020B0A04020102020204" pitchFamily="34" charset="0"/>
              </a:rPr>
              <a:t>As a REFRESHER…</a:t>
            </a:r>
          </a:p>
          <a:p>
            <a:pPr marL="0" indent="0" algn="ctr">
              <a:buNone/>
            </a:pPr>
            <a:endParaRPr lang="en-US" sz="4000" b="1" dirty="0" smtClean="0">
              <a:latin typeface="Arial Black" panose="020B0A04020102020204" pitchFamily="34" charset="0"/>
            </a:endParaRPr>
          </a:p>
          <a:p>
            <a:r>
              <a:rPr lang="en-US" sz="4000" b="1" dirty="0" smtClean="0">
                <a:latin typeface="Arial Black" panose="020B0A04020102020204" pitchFamily="34" charset="0"/>
              </a:rPr>
              <a:t>Third </a:t>
            </a:r>
            <a:r>
              <a:rPr lang="en-US" sz="4000" b="1" dirty="0">
                <a:latin typeface="Arial Black" panose="020B0A04020102020204" pitchFamily="34" charset="0"/>
              </a:rPr>
              <a:t>Read Through</a:t>
            </a:r>
          </a:p>
          <a:p>
            <a:pPr lvl="1"/>
            <a:r>
              <a:rPr lang="en-US" sz="3600" b="1" dirty="0">
                <a:latin typeface="Arial Black" panose="020B0A04020102020204" pitchFamily="34" charset="0"/>
              </a:rPr>
              <a:t>INDIVIDUAL SILENT READING OF YOUR SECTION OF THE LETTER.</a:t>
            </a:r>
          </a:p>
          <a:p>
            <a:endParaRPr lang="en-US" sz="4000" b="1" dirty="0">
              <a:latin typeface="Arial Black" panose="020B0A04020102020204" pitchFamily="34" charset="0"/>
            </a:endParaRPr>
          </a:p>
        </p:txBody>
      </p:sp>
      <p:sp>
        <p:nvSpPr>
          <p:cNvPr id="4" name="TextBox 3"/>
          <p:cNvSpPr txBox="1"/>
          <p:nvPr/>
        </p:nvSpPr>
        <p:spPr>
          <a:xfrm>
            <a:off x="10425341" y="843240"/>
            <a:ext cx="928459" cy="369332"/>
          </a:xfrm>
          <a:prstGeom prst="rect">
            <a:avLst/>
          </a:prstGeom>
          <a:noFill/>
        </p:spPr>
        <p:txBody>
          <a:bodyPr wrap="none" rtlCol="0">
            <a:spAutoFit/>
          </a:bodyPr>
          <a:lstStyle/>
          <a:p>
            <a:r>
              <a:rPr lang="en-US" b="1" dirty="0" smtClean="0">
                <a:latin typeface="Arial Black" panose="020B0A04020102020204" pitchFamily="34" charset="0"/>
              </a:rPr>
              <a:t>9/5/17</a:t>
            </a:r>
            <a:endParaRPr lang="en-US" b="1" dirty="0">
              <a:latin typeface="Arial Black" panose="020B0A04020102020204" pitchFamily="34" charset="0"/>
            </a:endParaRPr>
          </a:p>
        </p:txBody>
      </p:sp>
    </p:spTree>
    <p:extLst>
      <p:ext uri="{BB962C8B-B14F-4D97-AF65-F5344CB8AC3E}">
        <p14:creationId xmlns:p14="http://schemas.microsoft.com/office/powerpoint/2010/main" val="1574324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7447"/>
          </a:xfrm>
        </p:spPr>
        <p:txBody>
          <a:bodyPr/>
          <a:lstStyle/>
          <a:p>
            <a:pPr algn="ctr"/>
            <a:r>
              <a:rPr lang="en-US" b="1" dirty="0" smtClean="0">
                <a:latin typeface="Arial Black" panose="020B0A04020102020204" pitchFamily="34" charset="0"/>
              </a:rPr>
              <a:t>Start-Up - Discussion</a:t>
            </a:r>
            <a:endParaRPr lang="en-US" b="1" dirty="0">
              <a:latin typeface="Arial Black" panose="020B0A04020102020204" pitchFamily="34" charset="0"/>
            </a:endParaRPr>
          </a:p>
        </p:txBody>
      </p:sp>
      <p:sp>
        <p:nvSpPr>
          <p:cNvPr id="3" name="Content Placeholder 2"/>
          <p:cNvSpPr>
            <a:spLocks noGrp="1"/>
          </p:cNvSpPr>
          <p:nvPr>
            <p:ph idx="1"/>
          </p:nvPr>
        </p:nvSpPr>
        <p:spPr>
          <a:xfrm>
            <a:off x="838200" y="1484662"/>
            <a:ext cx="10515600" cy="4351338"/>
          </a:xfrm>
        </p:spPr>
        <p:txBody>
          <a:bodyPr>
            <a:normAutofit fontScale="92500" lnSpcReduction="20000"/>
          </a:bodyPr>
          <a:lstStyle/>
          <a:p>
            <a:pPr marL="0" indent="0" algn="ctr">
              <a:buNone/>
            </a:pPr>
            <a:r>
              <a:rPr lang="en-US" sz="3600" b="1" dirty="0" smtClean="0">
                <a:latin typeface="Arial Black" panose="020B0A04020102020204" pitchFamily="34" charset="0"/>
              </a:rPr>
              <a:t>In your triads, discuss the following:</a:t>
            </a:r>
          </a:p>
          <a:p>
            <a:pPr marL="0" indent="0" algn="ctr">
              <a:buNone/>
            </a:pPr>
            <a:endParaRPr lang="en-US" sz="3600" b="1" dirty="0">
              <a:latin typeface="Arial Black" panose="020B0A04020102020204" pitchFamily="34" charset="0"/>
            </a:endParaRPr>
          </a:p>
          <a:p>
            <a:pPr marL="0" indent="0" algn="ctr">
              <a:buNone/>
            </a:pPr>
            <a:r>
              <a:rPr lang="en-US" sz="3600" b="1" dirty="0" smtClean="0">
                <a:latin typeface="Arial Black" panose="020B0A04020102020204" pitchFamily="34" charset="0"/>
              </a:rPr>
              <a:t>In his letter, Dr. King uses both logic and words with strong connotations.</a:t>
            </a:r>
          </a:p>
          <a:p>
            <a:pPr marL="0" indent="0" algn="ctr">
              <a:buNone/>
            </a:pPr>
            <a:r>
              <a:rPr lang="en-US" sz="3600" b="1" dirty="0" smtClean="0">
                <a:latin typeface="Arial Black" panose="020B0A04020102020204" pitchFamily="34" charset="0"/>
              </a:rPr>
              <a:t>Give an example of </a:t>
            </a:r>
            <a:r>
              <a:rPr lang="en-US" sz="3600" b="1" dirty="0" smtClean="0">
                <a:latin typeface="Arial Black" panose="020B0A04020102020204" pitchFamily="34" charset="0"/>
              </a:rPr>
              <a:t>each from the section you are responsible for.</a:t>
            </a:r>
            <a:endParaRPr lang="en-US" sz="3600" b="1" dirty="0" smtClean="0">
              <a:latin typeface="Arial Black" panose="020B0A04020102020204" pitchFamily="34" charset="0"/>
            </a:endParaRPr>
          </a:p>
          <a:p>
            <a:pPr marL="0" indent="0" algn="ctr">
              <a:buNone/>
            </a:pPr>
            <a:r>
              <a:rPr lang="en-US" sz="3600" b="1" dirty="0" smtClean="0">
                <a:latin typeface="Arial Black" panose="020B0A04020102020204" pitchFamily="34" charset="0"/>
              </a:rPr>
              <a:t>What is one statement that includes a logical argument?</a:t>
            </a:r>
          </a:p>
          <a:p>
            <a:pPr marL="0" indent="0" algn="ctr">
              <a:buNone/>
            </a:pPr>
            <a:r>
              <a:rPr lang="en-US" sz="3600" b="1" dirty="0" smtClean="0">
                <a:latin typeface="Arial Black" panose="020B0A04020102020204" pitchFamily="34" charset="0"/>
              </a:rPr>
              <a:t>What is one that includes a connotative word?</a:t>
            </a:r>
            <a:endParaRPr lang="en-US" sz="4800" b="1" dirty="0">
              <a:latin typeface="Arial Black" panose="020B0A04020102020204" pitchFamily="34" charset="0"/>
            </a:endParaRPr>
          </a:p>
        </p:txBody>
      </p:sp>
      <p:sp>
        <p:nvSpPr>
          <p:cNvPr id="4" name="TextBox 3"/>
          <p:cNvSpPr txBox="1"/>
          <p:nvPr/>
        </p:nvSpPr>
        <p:spPr>
          <a:xfrm>
            <a:off x="10271452" y="604182"/>
            <a:ext cx="928459" cy="369332"/>
          </a:xfrm>
          <a:prstGeom prst="rect">
            <a:avLst/>
          </a:prstGeom>
          <a:noFill/>
        </p:spPr>
        <p:txBody>
          <a:bodyPr wrap="none" rtlCol="0">
            <a:spAutoFit/>
          </a:bodyPr>
          <a:lstStyle/>
          <a:p>
            <a:r>
              <a:rPr lang="en-US" b="1" dirty="0" smtClean="0">
                <a:latin typeface="Arial Black" panose="020B0A04020102020204" pitchFamily="34" charset="0"/>
              </a:rPr>
              <a:t>9/5/17</a:t>
            </a:r>
            <a:endParaRPr lang="en-US" b="1" dirty="0">
              <a:latin typeface="Arial Black" panose="020B0A04020102020204" pitchFamily="34" charset="0"/>
            </a:endParaRPr>
          </a:p>
        </p:txBody>
      </p:sp>
    </p:spTree>
    <p:extLst>
      <p:ext uri="{BB962C8B-B14F-4D97-AF65-F5344CB8AC3E}">
        <p14:creationId xmlns:p14="http://schemas.microsoft.com/office/powerpoint/2010/main" val="370979830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7447"/>
          </a:xfrm>
        </p:spPr>
        <p:txBody>
          <a:bodyPr/>
          <a:lstStyle/>
          <a:p>
            <a:pPr algn="ctr"/>
            <a:r>
              <a:rPr lang="en-US" b="1" dirty="0" smtClean="0">
                <a:latin typeface="Arial Black" panose="020B0A04020102020204" pitchFamily="34" charset="0"/>
              </a:rPr>
              <a:t>Start-Up - Writing</a:t>
            </a:r>
            <a:endParaRPr lang="en-US" b="1" dirty="0">
              <a:latin typeface="Arial Black" panose="020B0A04020102020204" pitchFamily="34" charset="0"/>
            </a:endParaRPr>
          </a:p>
        </p:txBody>
      </p:sp>
      <p:sp>
        <p:nvSpPr>
          <p:cNvPr id="3" name="Content Placeholder 2"/>
          <p:cNvSpPr>
            <a:spLocks noGrp="1"/>
          </p:cNvSpPr>
          <p:nvPr>
            <p:ph idx="1"/>
          </p:nvPr>
        </p:nvSpPr>
        <p:spPr>
          <a:xfrm>
            <a:off x="838200" y="1212571"/>
            <a:ext cx="10515600" cy="5436202"/>
          </a:xfrm>
        </p:spPr>
        <p:txBody>
          <a:bodyPr>
            <a:normAutofit/>
          </a:bodyPr>
          <a:lstStyle/>
          <a:p>
            <a:pPr marL="0" indent="0" algn="ctr">
              <a:buNone/>
            </a:pPr>
            <a:r>
              <a:rPr lang="en-US" sz="3200" b="1" dirty="0">
                <a:latin typeface="Arial Black" panose="020B0A04020102020204" pitchFamily="34" charset="0"/>
              </a:rPr>
              <a:t>In his letter, Dr. King uses both logic and words with strong connotations.</a:t>
            </a:r>
          </a:p>
          <a:p>
            <a:pPr marL="0" indent="0" algn="ctr">
              <a:buNone/>
            </a:pPr>
            <a:r>
              <a:rPr lang="en-US" sz="3200" b="1" dirty="0">
                <a:latin typeface="Arial Black" panose="020B0A04020102020204" pitchFamily="34" charset="0"/>
              </a:rPr>
              <a:t>Give an example of </a:t>
            </a:r>
            <a:r>
              <a:rPr lang="en-US" sz="3200" b="1" dirty="0" smtClean="0">
                <a:latin typeface="Arial Black" panose="020B0A04020102020204" pitchFamily="34" charset="0"/>
              </a:rPr>
              <a:t>each from </a:t>
            </a:r>
            <a:r>
              <a:rPr lang="en-US" sz="3200" b="1" dirty="0">
                <a:latin typeface="Arial Black" panose="020B0A04020102020204" pitchFamily="34" charset="0"/>
              </a:rPr>
              <a:t>the section you are responsible </a:t>
            </a:r>
            <a:r>
              <a:rPr lang="en-US" sz="3200" b="1" dirty="0" smtClean="0">
                <a:latin typeface="Arial Black" panose="020B0A04020102020204" pitchFamily="34" charset="0"/>
              </a:rPr>
              <a:t>for.</a:t>
            </a:r>
            <a:endParaRPr lang="en-US" sz="3200" b="1" dirty="0">
              <a:latin typeface="Arial Black" panose="020B0A04020102020204" pitchFamily="34" charset="0"/>
            </a:endParaRPr>
          </a:p>
          <a:p>
            <a:pPr marL="0" indent="0" algn="ctr">
              <a:buNone/>
            </a:pPr>
            <a:r>
              <a:rPr lang="en-US" sz="3200" b="1" dirty="0">
                <a:latin typeface="Arial Black" panose="020B0A04020102020204" pitchFamily="34" charset="0"/>
              </a:rPr>
              <a:t>What is one statement that includes a logical argument?</a:t>
            </a:r>
          </a:p>
          <a:p>
            <a:pPr marL="0" indent="0" algn="ctr">
              <a:buNone/>
            </a:pPr>
            <a:r>
              <a:rPr lang="en-US" sz="3200" b="1" dirty="0">
                <a:latin typeface="Arial Black" panose="020B0A04020102020204" pitchFamily="34" charset="0"/>
              </a:rPr>
              <a:t>What is one that includes a connotative word</a:t>
            </a:r>
            <a:r>
              <a:rPr lang="en-US" sz="3200" b="1" dirty="0" smtClean="0">
                <a:latin typeface="Arial Black" panose="020B0A04020102020204" pitchFamily="34" charset="0"/>
              </a:rPr>
              <a:t>?</a:t>
            </a:r>
          </a:p>
          <a:p>
            <a:pPr marL="0" indent="0" algn="ctr">
              <a:buNone/>
            </a:pPr>
            <a:r>
              <a:rPr lang="en-US" sz="3200" b="1" dirty="0" smtClean="0">
                <a:latin typeface="Arial Black" panose="020B0A04020102020204" pitchFamily="34" charset="0"/>
              </a:rPr>
              <a:t>Which one do you think would have a stronger effect on his readers? </a:t>
            </a:r>
            <a:endParaRPr lang="en-US" sz="3200" b="1" dirty="0">
              <a:latin typeface="Arial Black" panose="020B0A04020102020204" pitchFamily="34" charset="0"/>
            </a:endParaRPr>
          </a:p>
        </p:txBody>
      </p:sp>
      <p:sp>
        <p:nvSpPr>
          <p:cNvPr id="4" name="TextBox 3"/>
          <p:cNvSpPr txBox="1"/>
          <p:nvPr/>
        </p:nvSpPr>
        <p:spPr>
          <a:xfrm>
            <a:off x="10271452" y="604182"/>
            <a:ext cx="928459" cy="369332"/>
          </a:xfrm>
          <a:prstGeom prst="rect">
            <a:avLst/>
          </a:prstGeom>
          <a:noFill/>
        </p:spPr>
        <p:txBody>
          <a:bodyPr wrap="none" rtlCol="0">
            <a:spAutoFit/>
          </a:bodyPr>
          <a:lstStyle/>
          <a:p>
            <a:r>
              <a:rPr lang="en-US" b="1" dirty="0" smtClean="0">
                <a:latin typeface="Arial Black" panose="020B0A04020102020204" pitchFamily="34" charset="0"/>
              </a:rPr>
              <a:t>9/5/17</a:t>
            </a:r>
            <a:endParaRPr lang="en-US" b="1" dirty="0">
              <a:latin typeface="Arial Black" panose="020B0A04020102020204" pitchFamily="34" charset="0"/>
            </a:endParaRPr>
          </a:p>
        </p:txBody>
      </p:sp>
    </p:spTree>
    <p:extLst>
      <p:ext uri="{BB962C8B-B14F-4D97-AF65-F5344CB8AC3E}">
        <p14:creationId xmlns:p14="http://schemas.microsoft.com/office/powerpoint/2010/main" val="306210606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2650"/>
            <a:ext cx="10515600" cy="874739"/>
          </a:xfrm>
        </p:spPr>
        <p:txBody>
          <a:bodyPr/>
          <a:lstStyle/>
          <a:p>
            <a:pPr algn="ctr"/>
            <a:r>
              <a:rPr lang="en-US" b="1" dirty="0" smtClean="0">
                <a:latin typeface="Arial Black" panose="020B0A04020102020204" pitchFamily="34" charset="0"/>
              </a:rPr>
              <a:t>CCS Standards</a:t>
            </a:r>
            <a:endParaRPr lang="en-US" b="1" dirty="0">
              <a:latin typeface="Arial Black" panose="020B0A04020102020204" pitchFamily="34" charset="0"/>
            </a:endParaRPr>
          </a:p>
        </p:txBody>
      </p:sp>
      <p:sp>
        <p:nvSpPr>
          <p:cNvPr id="3" name="Content Placeholder 2"/>
          <p:cNvSpPr>
            <a:spLocks noGrp="1"/>
          </p:cNvSpPr>
          <p:nvPr>
            <p:ph idx="1"/>
          </p:nvPr>
        </p:nvSpPr>
        <p:spPr>
          <a:xfrm>
            <a:off x="838200" y="1007389"/>
            <a:ext cx="10515600" cy="5532896"/>
          </a:xfrm>
        </p:spPr>
        <p:txBody>
          <a:bodyPr>
            <a:normAutofit fontScale="92500" lnSpcReduction="10000"/>
          </a:bodyPr>
          <a:lstStyle/>
          <a:p>
            <a:r>
              <a:rPr lang="en-US" b="1" dirty="0" smtClean="0">
                <a:latin typeface="Arial Black" panose="020B0A04020102020204" pitchFamily="34" charset="0"/>
              </a:rPr>
              <a:t>RI.10.4 Determine the meaning of words and phrases as they are used in a text, including figurative, connotative, and technical meanings; analyze the cumulative impact of specific word choices on meaning and tone (e.g., how the language of a court opinion differs from that of a newspaper).</a:t>
            </a:r>
          </a:p>
          <a:p>
            <a:r>
              <a:rPr lang="en-US" b="1" dirty="0" smtClean="0">
                <a:latin typeface="Arial Black" panose="020B0A04020102020204" pitchFamily="34" charset="0"/>
              </a:rPr>
              <a:t>RI.10.6 Determine an author's point of view or purpose in a text and analyze how an author uses rhetoric to advance that point of view or purpose.</a:t>
            </a:r>
          </a:p>
          <a:p>
            <a:r>
              <a:rPr lang="en-US" b="1" dirty="0" smtClean="0">
                <a:latin typeface="Arial Black" panose="020B0A04020102020204" pitchFamily="34" charset="0"/>
              </a:rPr>
              <a:t>RI.10.9 Analyze seminal U.S. documents of historical and literary significance (e.g., Washington's Farewell Address, the Gettysburg Address, Roosevelt's Four Freedoms speech, King's "Letter from Birmingham Jail"), including how they address related themes and concepts.</a:t>
            </a:r>
            <a:endParaRPr lang="en-US" b="1" dirty="0">
              <a:latin typeface="Arial Black" panose="020B0A04020102020204" pitchFamily="34" charset="0"/>
            </a:endParaRPr>
          </a:p>
        </p:txBody>
      </p:sp>
    </p:spTree>
    <p:extLst>
      <p:ext uri="{BB962C8B-B14F-4D97-AF65-F5344CB8AC3E}">
        <p14:creationId xmlns:p14="http://schemas.microsoft.com/office/powerpoint/2010/main" val="4261799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246"/>
            <a:ext cx="10515600" cy="670162"/>
          </a:xfrm>
        </p:spPr>
        <p:txBody>
          <a:bodyPr>
            <a:normAutofit fontScale="90000"/>
          </a:bodyPr>
          <a:lstStyle/>
          <a:p>
            <a:pPr algn="ctr"/>
            <a:r>
              <a:rPr lang="en-US" b="1" dirty="0" smtClean="0">
                <a:latin typeface="Arial Black" panose="020B0A04020102020204" pitchFamily="34" charset="0"/>
              </a:rPr>
              <a:t>Objectives</a:t>
            </a:r>
            <a:endParaRPr lang="en-US" b="1" dirty="0">
              <a:latin typeface="Arial Black" panose="020B0A04020102020204" pitchFamily="34" charset="0"/>
            </a:endParaRPr>
          </a:p>
        </p:txBody>
      </p:sp>
      <p:sp>
        <p:nvSpPr>
          <p:cNvPr id="3" name="Content Placeholder 2"/>
          <p:cNvSpPr>
            <a:spLocks noGrp="1"/>
          </p:cNvSpPr>
          <p:nvPr>
            <p:ph idx="1"/>
          </p:nvPr>
        </p:nvSpPr>
        <p:spPr>
          <a:xfrm>
            <a:off x="243840" y="852408"/>
            <a:ext cx="11521440" cy="5731272"/>
          </a:xfrm>
        </p:spPr>
        <p:txBody>
          <a:bodyPr>
            <a:normAutofit lnSpcReduction="10000"/>
          </a:bodyPr>
          <a:lstStyle/>
          <a:p>
            <a:pPr marL="0" indent="0" algn="ctr">
              <a:buNone/>
            </a:pPr>
            <a:r>
              <a:rPr lang="en-US" b="1" dirty="0" smtClean="0">
                <a:latin typeface="Arial Black" panose="020B0A04020102020204" pitchFamily="34" charset="0"/>
              </a:rPr>
              <a:t>By the end of this lesson, students should be able to:</a:t>
            </a:r>
          </a:p>
          <a:p>
            <a:pPr marL="0" indent="0" algn="ctr">
              <a:buNone/>
            </a:pPr>
            <a:endParaRPr lang="en-US" b="1" dirty="0" smtClean="0">
              <a:latin typeface="Arial Black" panose="020B0A04020102020204" pitchFamily="34" charset="0"/>
            </a:endParaRPr>
          </a:p>
          <a:p>
            <a:pPr marL="514350" indent="-514350">
              <a:buFont typeface="+mj-lt"/>
              <a:buAutoNum type="arabicPeriod"/>
            </a:pPr>
            <a:r>
              <a:rPr lang="en-US" sz="3200" b="1" dirty="0" smtClean="0">
                <a:latin typeface="Arial Black" panose="020B0A04020102020204" pitchFamily="34" charset="0"/>
              </a:rPr>
              <a:t>Produce clear and coherent writing in which the development, organization, and style are appropriate to the task, purpose, and audience.</a:t>
            </a:r>
          </a:p>
          <a:p>
            <a:pPr marL="514350" indent="-514350">
              <a:buFont typeface="+mj-lt"/>
              <a:buAutoNum type="arabicPeriod"/>
            </a:pPr>
            <a:r>
              <a:rPr lang="en-US" sz="3200" b="1" dirty="0">
                <a:latin typeface="Arial Black" panose="020B0A04020102020204" pitchFamily="34" charset="0"/>
              </a:rPr>
              <a:t>D</a:t>
            </a:r>
            <a:r>
              <a:rPr lang="en-US" sz="3200" b="1" dirty="0" smtClean="0">
                <a:latin typeface="Arial Black" panose="020B0A04020102020204" pitchFamily="34" charset="0"/>
              </a:rPr>
              <a:t>etermine the author’s point of view in a text.</a:t>
            </a:r>
          </a:p>
          <a:p>
            <a:pPr marL="514350" indent="-514350">
              <a:buFont typeface="+mj-lt"/>
              <a:buAutoNum type="arabicPeriod"/>
            </a:pPr>
            <a:r>
              <a:rPr lang="en-US" sz="3200" b="1" dirty="0">
                <a:latin typeface="Arial Black" panose="020B0A04020102020204" pitchFamily="34" charset="0"/>
              </a:rPr>
              <a:t>D</a:t>
            </a:r>
            <a:r>
              <a:rPr lang="en-US" sz="3200" b="1" dirty="0" smtClean="0">
                <a:latin typeface="Arial Black" panose="020B0A04020102020204" pitchFamily="34" charset="0"/>
              </a:rPr>
              <a:t>etermine the author’s purpose for writing a text.</a:t>
            </a:r>
          </a:p>
          <a:p>
            <a:pPr marL="514350" indent="-514350">
              <a:buFont typeface="+mj-lt"/>
              <a:buAutoNum type="arabicPeriod"/>
            </a:pPr>
            <a:r>
              <a:rPr lang="en-US" sz="3200" b="1" dirty="0">
                <a:latin typeface="Arial Black" panose="020B0A04020102020204" pitchFamily="34" charset="0"/>
              </a:rPr>
              <a:t>A</a:t>
            </a:r>
            <a:r>
              <a:rPr lang="en-US" sz="3200" b="1" dirty="0" smtClean="0">
                <a:latin typeface="Arial Black" panose="020B0A04020102020204" pitchFamily="34" charset="0"/>
              </a:rPr>
              <a:t>nalyze how an author uses rhetoric to advance his point of view or purpose.</a:t>
            </a:r>
          </a:p>
          <a:p>
            <a:pPr marL="514350" indent="-514350">
              <a:buFont typeface="+mj-lt"/>
              <a:buAutoNum type="arabicPeriod"/>
            </a:pPr>
            <a:r>
              <a:rPr lang="en-US" sz="3200" b="1" dirty="0">
                <a:latin typeface="Arial Black" panose="020B0A04020102020204" pitchFamily="34" charset="0"/>
              </a:rPr>
              <a:t>A</a:t>
            </a:r>
            <a:r>
              <a:rPr lang="en-US" sz="3200" b="1" dirty="0" smtClean="0">
                <a:latin typeface="Arial Black" panose="020B0A04020102020204" pitchFamily="34" charset="0"/>
              </a:rPr>
              <a:t>nalyze seminal US documents based on how they address related themes and concepts.</a:t>
            </a:r>
          </a:p>
          <a:p>
            <a:pPr marL="514350" indent="-514350">
              <a:buFont typeface="+mj-lt"/>
              <a:buAutoNum type="arabicPeriod"/>
            </a:pPr>
            <a:endParaRPr lang="en-US" sz="3200" b="1" dirty="0">
              <a:latin typeface="Arial Black" panose="020B0A04020102020204" pitchFamily="34" charset="0"/>
            </a:endParaRPr>
          </a:p>
        </p:txBody>
      </p:sp>
    </p:spTree>
    <p:extLst>
      <p:ext uri="{BB962C8B-B14F-4D97-AF65-F5344CB8AC3E}">
        <p14:creationId xmlns:p14="http://schemas.microsoft.com/office/powerpoint/2010/main" val="892781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5736"/>
          </a:xfrm>
        </p:spPr>
        <p:txBody>
          <a:bodyPr/>
          <a:lstStyle/>
          <a:p>
            <a:pPr algn="ctr"/>
            <a:r>
              <a:rPr lang="en-US" b="1" dirty="0" smtClean="0">
                <a:latin typeface="Arial Black" panose="020B0A04020102020204" pitchFamily="34" charset="0"/>
              </a:rPr>
              <a:t>“Letter from a Birmingham Jail”</a:t>
            </a:r>
            <a:endParaRPr lang="en-US" b="1" dirty="0">
              <a:latin typeface="Arial Black" panose="020B0A04020102020204" pitchFamily="34" charset="0"/>
            </a:endParaRPr>
          </a:p>
        </p:txBody>
      </p:sp>
      <p:sp>
        <p:nvSpPr>
          <p:cNvPr id="3" name="Content Placeholder 2"/>
          <p:cNvSpPr>
            <a:spLocks noGrp="1"/>
          </p:cNvSpPr>
          <p:nvPr>
            <p:ph idx="1"/>
          </p:nvPr>
        </p:nvSpPr>
        <p:spPr>
          <a:xfrm>
            <a:off x="838200" y="1270862"/>
            <a:ext cx="10515600" cy="4906101"/>
          </a:xfrm>
        </p:spPr>
        <p:txBody>
          <a:bodyPr>
            <a:normAutofit fontScale="92500" lnSpcReduction="10000"/>
          </a:bodyPr>
          <a:lstStyle/>
          <a:p>
            <a:r>
              <a:rPr lang="en-US" sz="3600" b="1" dirty="0" smtClean="0">
                <a:latin typeface="Arial Black" panose="020B0A04020102020204" pitchFamily="34" charset="0"/>
              </a:rPr>
              <a:t>Jigsaw Reading</a:t>
            </a:r>
          </a:p>
          <a:p>
            <a:pPr lvl="1"/>
            <a:r>
              <a:rPr lang="en-US" sz="3600" b="1" dirty="0" smtClean="0">
                <a:latin typeface="Arial Black" panose="020B0A04020102020204" pitchFamily="34" charset="0"/>
              </a:rPr>
              <a:t>Each group will be assigned a section of the letter to read and analyze</a:t>
            </a:r>
          </a:p>
          <a:p>
            <a:pPr lvl="2"/>
            <a:r>
              <a:rPr lang="en-US" sz="3200" b="1" dirty="0" smtClean="0">
                <a:latin typeface="Arial Black" panose="020B0A04020102020204" pitchFamily="34" charset="0"/>
              </a:rPr>
              <a:t>Section 1 = Paragraphs 1-6</a:t>
            </a:r>
          </a:p>
          <a:p>
            <a:pPr lvl="2"/>
            <a:r>
              <a:rPr lang="en-US" sz="3200" b="1" dirty="0" smtClean="0">
                <a:latin typeface="Arial Black" panose="020B0A04020102020204" pitchFamily="34" charset="0"/>
              </a:rPr>
              <a:t>Section 2 = Paragraphs 7-11</a:t>
            </a:r>
          </a:p>
          <a:p>
            <a:pPr lvl="2"/>
            <a:r>
              <a:rPr lang="en-US" sz="3200" b="1" dirty="0" smtClean="0">
                <a:latin typeface="Arial Black" panose="020B0A04020102020204" pitchFamily="34" charset="0"/>
              </a:rPr>
              <a:t>Section 3 = Paragraphs 12-14</a:t>
            </a:r>
          </a:p>
          <a:p>
            <a:pPr lvl="2"/>
            <a:r>
              <a:rPr lang="en-US" sz="3200" b="1" dirty="0" smtClean="0">
                <a:latin typeface="Arial Black" panose="020B0A04020102020204" pitchFamily="34" charset="0"/>
              </a:rPr>
              <a:t>Section 4 = Paragraphs 15-19</a:t>
            </a:r>
          </a:p>
          <a:p>
            <a:pPr lvl="1"/>
            <a:r>
              <a:rPr lang="en-US" sz="3600" b="1" dirty="0" smtClean="0">
                <a:latin typeface="Arial Black" panose="020B0A04020102020204" pitchFamily="34" charset="0"/>
              </a:rPr>
              <a:t>Keep in mind that at some point, you will be asked to share your section of the letter and your thoughts on it with the class.</a:t>
            </a:r>
          </a:p>
          <a:p>
            <a:pPr lvl="2"/>
            <a:endParaRPr lang="en-US" sz="3200" b="1" dirty="0" smtClean="0">
              <a:latin typeface="Arial Black" panose="020B0A04020102020204" pitchFamily="34" charset="0"/>
            </a:endParaRPr>
          </a:p>
          <a:p>
            <a:pPr marL="457200" lvl="1" indent="0">
              <a:buNone/>
            </a:pPr>
            <a:endParaRPr lang="en-US" sz="3600" b="1" dirty="0">
              <a:latin typeface="Arial Black" panose="020B0A04020102020204" pitchFamily="34" charset="0"/>
            </a:endParaRPr>
          </a:p>
        </p:txBody>
      </p:sp>
    </p:spTree>
    <p:extLst>
      <p:ext uri="{BB962C8B-B14F-4D97-AF65-F5344CB8AC3E}">
        <p14:creationId xmlns:p14="http://schemas.microsoft.com/office/powerpoint/2010/main" val="2147381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2651"/>
            <a:ext cx="10515600" cy="797248"/>
          </a:xfrm>
        </p:spPr>
        <p:txBody>
          <a:bodyPr/>
          <a:lstStyle/>
          <a:p>
            <a:pPr algn="ctr"/>
            <a:r>
              <a:rPr lang="en-US" b="1" dirty="0" smtClean="0">
                <a:latin typeface="Arial Black" panose="020B0A04020102020204" pitchFamily="34" charset="0"/>
              </a:rPr>
              <a:t>“Letter from a Birmingham Jail”</a:t>
            </a:r>
            <a:endParaRPr lang="en-US" b="1" dirty="0">
              <a:latin typeface="Arial Black" panose="020B0A04020102020204" pitchFamily="34" charset="0"/>
            </a:endParaRPr>
          </a:p>
        </p:txBody>
      </p:sp>
      <p:sp>
        <p:nvSpPr>
          <p:cNvPr id="3" name="Content Placeholder 2"/>
          <p:cNvSpPr>
            <a:spLocks noGrp="1"/>
          </p:cNvSpPr>
          <p:nvPr>
            <p:ph idx="1"/>
          </p:nvPr>
        </p:nvSpPr>
        <p:spPr>
          <a:xfrm>
            <a:off x="838200" y="929899"/>
            <a:ext cx="10515600" cy="5247064"/>
          </a:xfrm>
        </p:spPr>
        <p:txBody>
          <a:bodyPr>
            <a:normAutofit fontScale="92500" lnSpcReduction="10000"/>
          </a:bodyPr>
          <a:lstStyle/>
          <a:p>
            <a:pPr marL="457200" lvl="1" indent="0">
              <a:buNone/>
            </a:pPr>
            <a:endParaRPr lang="en-US" sz="3200" b="1" dirty="0" smtClean="0">
              <a:latin typeface="Arial Black" panose="020B0A04020102020204" pitchFamily="34" charset="0"/>
            </a:endParaRPr>
          </a:p>
          <a:p>
            <a:r>
              <a:rPr lang="en-US" sz="4800" b="1" dirty="0" smtClean="0">
                <a:latin typeface="Arial Black" panose="020B0A04020102020204" pitchFamily="34" charset="0"/>
              </a:rPr>
              <a:t>Fourth Read </a:t>
            </a:r>
            <a:r>
              <a:rPr lang="en-US" sz="4800" b="1" dirty="0" smtClean="0">
                <a:latin typeface="Arial Black" panose="020B0A04020102020204" pitchFamily="34" charset="0"/>
              </a:rPr>
              <a:t>Through</a:t>
            </a:r>
          </a:p>
          <a:p>
            <a:pPr lvl="1"/>
            <a:r>
              <a:rPr lang="en-US" sz="3600" b="1" dirty="0" smtClean="0">
                <a:latin typeface="Arial Black" panose="020B0A04020102020204" pitchFamily="34" charset="0"/>
              </a:rPr>
              <a:t>Read ALOUD in your triads</a:t>
            </a:r>
          </a:p>
          <a:p>
            <a:pPr lvl="1"/>
            <a:r>
              <a:rPr lang="en-US" sz="3600" b="1" dirty="0" smtClean="0">
                <a:latin typeface="Arial Black" panose="020B0A04020102020204" pitchFamily="34" charset="0"/>
              </a:rPr>
              <a:t>Identify at least THREE words with strong connotative meanings in your section.</a:t>
            </a:r>
            <a:endParaRPr lang="en-US" sz="3600" b="1" dirty="0" smtClean="0">
              <a:latin typeface="Arial Black" panose="020B0A04020102020204" pitchFamily="34" charset="0"/>
            </a:endParaRPr>
          </a:p>
          <a:p>
            <a:pPr lvl="1"/>
            <a:r>
              <a:rPr lang="en-US" sz="3600" b="1" dirty="0" smtClean="0">
                <a:latin typeface="Arial Black" panose="020B0A04020102020204" pitchFamily="34" charset="0"/>
              </a:rPr>
              <a:t>Work together with your triad to answer the Cornell Notes Questions</a:t>
            </a:r>
          </a:p>
          <a:p>
            <a:pPr lvl="1"/>
            <a:r>
              <a:rPr lang="en-US" sz="6000" b="1" dirty="0" smtClean="0">
                <a:latin typeface="Arial Black" panose="020B0A04020102020204" pitchFamily="34" charset="0"/>
              </a:rPr>
              <a:t>Answer IN COMPLETE SENTENCES!</a:t>
            </a:r>
          </a:p>
        </p:txBody>
      </p:sp>
    </p:spTree>
    <p:extLst>
      <p:ext uri="{BB962C8B-B14F-4D97-AF65-F5344CB8AC3E}">
        <p14:creationId xmlns:p14="http://schemas.microsoft.com/office/powerpoint/2010/main" val="2773283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Black" panose="020B0A04020102020204" pitchFamily="34" charset="0"/>
              </a:rPr>
              <a:t>Homework</a:t>
            </a:r>
            <a:endParaRPr lang="en-US" b="1"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lgn="ctr">
              <a:buNone/>
            </a:pPr>
            <a:r>
              <a:rPr lang="en-US" sz="6000" dirty="0" smtClean="0">
                <a:latin typeface="Arial Black" panose="020B0A04020102020204" pitchFamily="34" charset="0"/>
              </a:rPr>
              <a:t>Your Cornell Note</a:t>
            </a:r>
          </a:p>
          <a:p>
            <a:pPr marL="0" indent="0" algn="ctr">
              <a:buNone/>
            </a:pPr>
            <a:r>
              <a:rPr lang="en-US" sz="6000" dirty="0" smtClean="0">
                <a:latin typeface="Arial Black" panose="020B0A04020102020204" pitchFamily="34" charset="0"/>
              </a:rPr>
              <a:t>Questions</a:t>
            </a:r>
          </a:p>
          <a:p>
            <a:pPr marL="0" indent="0" algn="ctr">
              <a:buNone/>
            </a:pPr>
            <a:r>
              <a:rPr lang="en-US" sz="6000" dirty="0" smtClean="0">
                <a:latin typeface="Arial Black" panose="020B0A04020102020204" pitchFamily="34" charset="0"/>
              </a:rPr>
              <a:t>Are </a:t>
            </a:r>
          </a:p>
          <a:p>
            <a:pPr marL="0" indent="0" algn="ctr">
              <a:buNone/>
            </a:pPr>
            <a:r>
              <a:rPr lang="en-US" sz="6000" dirty="0" smtClean="0">
                <a:latin typeface="Arial Black" panose="020B0A04020102020204" pitchFamily="34" charset="0"/>
              </a:rPr>
              <a:t>DUE TOMORROW!!!</a:t>
            </a:r>
            <a:endParaRPr lang="en-US" sz="6000" dirty="0">
              <a:latin typeface="Arial Black" panose="020B0A04020102020204" pitchFamily="34" charset="0"/>
            </a:endParaRPr>
          </a:p>
        </p:txBody>
      </p:sp>
    </p:spTree>
    <p:extLst>
      <p:ext uri="{BB962C8B-B14F-4D97-AF65-F5344CB8AC3E}">
        <p14:creationId xmlns:p14="http://schemas.microsoft.com/office/powerpoint/2010/main" val="112450130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Black" panose="020B0A04020102020204" pitchFamily="34" charset="0"/>
              </a:rPr>
              <a:t>Exit Ticket</a:t>
            </a:r>
            <a:endParaRPr lang="en-US" b="1"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lgn="ctr">
              <a:buNone/>
            </a:pPr>
            <a:r>
              <a:rPr lang="en-US" sz="3600" dirty="0" smtClean="0">
                <a:latin typeface="Arial Black" panose="020B0A04020102020204" pitchFamily="34" charset="0"/>
              </a:rPr>
              <a:t>Give one example of connotative wording used by Dr. King in his letter.</a:t>
            </a:r>
          </a:p>
          <a:p>
            <a:pPr marL="0" indent="0" algn="ctr">
              <a:buNone/>
            </a:pPr>
            <a:r>
              <a:rPr lang="en-US" sz="3600" dirty="0" smtClean="0">
                <a:latin typeface="Arial Black" panose="020B0A04020102020204" pitchFamily="34" charset="0"/>
              </a:rPr>
              <a:t>Did the word you chose have a positive or negative connotation?</a:t>
            </a:r>
          </a:p>
          <a:p>
            <a:pPr marL="0" indent="0" algn="ctr">
              <a:buNone/>
            </a:pPr>
            <a:r>
              <a:rPr lang="en-US" sz="3600" dirty="0" smtClean="0">
                <a:latin typeface="Arial Black" panose="020B0A04020102020204" pitchFamily="34" charset="0"/>
              </a:rPr>
              <a:t>What do you think was his purpose for using that word in that way?</a:t>
            </a:r>
            <a:endParaRPr lang="en-US" sz="3600" dirty="0">
              <a:latin typeface="Arial Black" panose="020B0A04020102020204" pitchFamily="34" charset="0"/>
            </a:endParaRPr>
          </a:p>
        </p:txBody>
      </p:sp>
      <p:sp>
        <p:nvSpPr>
          <p:cNvPr id="4" name="TextBox 3"/>
          <p:cNvSpPr txBox="1"/>
          <p:nvPr/>
        </p:nvSpPr>
        <p:spPr>
          <a:xfrm>
            <a:off x="10271452" y="843240"/>
            <a:ext cx="928459" cy="369332"/>
          </a:xfrm>
          <a:prstGeom prst="rect">
            <a:avLst/>
          </a:prstGeom>
          <a:noFill/>
        </p:spPr>
        <p:txBody>
          <a:bodyPr wrap="none" rtlCol="0">
            <a:spAutoFit/>
          </a:bodyPr>
          <a:lstStyle/>
          <a:p>
            <a:r>
              <a:rPr lang="en-US" b="1" dirty="0" smtClean="0">
                <a:latin typeface="Arial Black" panose="020B0A04020102020204" pitchFamily="34" charset="0"/>
              </a:rPr>
              <a:t>9/5/17</a:t>
            </a:r>
            <a:endParaRPr lang="en-US" b="1" dirty="0">
              <a:latin typeface="Arial Black" panose="020B0A04020102020204" pitchFamily="34" charset="0"/>
            </a:endParaRPr>
          </a:p>
        </p:txBody>
      </p:sp>
    </p:spTree>
    <p:extLst>
      <p:ext uri="{BB962C8B-B14F-4D97-AF65-F5344CB8AC3E}">
        <p14:creationId xmlns:p14="http://schemas.microsoft.com/office/powerpoint/2010/main" val="3610336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2650"/>
            <a:ext cx="10515600" cy="874739"/>
          </a:xfrm>
        </p:spPr>
        <p:txBody>
          <a:bodyPr/>
          <a:lstStyle/>
          <a:p>
            <a:pPr algn="ctr"/>
            <a:r>
              <a:rPr lang="en-US" b="1" dirty="0" smtClean="0">
                <a:latin typeface="Arial Black" panose="020B0A04020102020204" pitchFamily="34" charset="0"/>
              </a:rPr>
              <a:t>CCS Standards</a:t>
            </a:r>
            <a:endParaRPr lang="en-US" b="1" dirty="0">
              <a:latin typeface="Arial Black" panose="020B0A04020102020204" pitchFamily="34" charset="0"/>
            </a:endParaRPr>
          </a:p>
        </p:txBody>
      </p:sp>
      <p:sp>
        <p:nvSpPr>
          <p:cNvPr id="3" name="Content Placeholder 2"/>
          <p:cNvSpPr>
            <a:spLocks noGrp="1"/>
          </p:cNvSpPr>
          <p:nvPr>
            <p:ph idx="1"/>
          </p:nvPr>
        </p:nvSpPr>
        <p:spPr>
          <a:xfrm>
            <a:off x="838200" y="1007389"/>
            <a:ext cx="10515600" cy="5532896"/>
          </a:xfrm>
        </p:spPr>
        <p:txBody>
          <a:bodyPr>
            <a:normAutofit fontScale="92500" lnSpcReduction="10000"/>
          </a:bodyPr>
          <a:lstStyle/>
          <a:p>
            <a:r>
              <a:rPr lang="en-US" b="1" dirty="0" smtClean="0">
                <a:latin typeface="Arial Black" panose="020B0A04020102020204" pitchFamily="34" charset="0"/>
              </a:rPr>
              <a:t>RI.10.4 Determine the meaning of words and phrases as they are used in a text, including figurative, connotative, and technical meanings; analyze the cumulative impact of specific word choices on meaning and tone (e.g., how the language of a court opinion differs from that of a newspaper).</a:t>
            </a:r>
          </a:p>
          <a:p>
            <a:r>
              <a:rPr lang="en-US" b="1" dirty="0" smtClean="0">
                <a:latin typeface="Arial Black" panose="020B0A04020102020204" pitchFamily="34" charset="0"/>
              </a:rPr>
              <a:t>RI.10.6 Determine an author's point of view or purpose in a text and analyze how an author uses rhetoric to advance that point of view or purpose.</a:t>
            </a:r>
          </a:p>
          <a:p>
            <a:r>
              <a:rPr lang="en-US" b="1" dirty="0" smtClean="0">
                <a:latin typeface="Arial Black" panose="020B0A04020102020204" pitchFamily="34" charset="0"/>
              </a:rPr>
              <a:t>RI.10.9 Analyze seminal U.S. documents of historical and literary significance (e.g., Washington's Farewell Address, the Gettysburg Address, Roosevelt's Four Freedoms speech, King's "Letter from Birmingham Jail"), including how they address related themes and concepts.</a:t>
            </a:r>
            <a:endParaRPr lang="en-US" b="1" dirty="0">
              <a:latin typeface="Arial Black" panose="020B0A04020102020204" pitchFamily="34" charset="0"/>
            </a:endParaRPr>
          </a:p>
        </p:txBody>
      </p:sp>
    </p:spTree>
    <p:extLst>
      <p:ext uri="{BB962C8B-B14F-4D97-AF65-F5344CB8AC3E}">
        <p14:creationId xmlns:p14="http://schemas.microsoft.com/office/powerpoint/2010/main" val="4022447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7447"/>
          </a:xfrm>
        </p:spPr>
        <p:txBody>
          <a:bodyPr/>
          <a:lstStyle/>
          <a:p>
            <a:pPr algn="ctr"/>
            <a:r>
              <a:rPr lang="en-US" b="1" dirty="0" smtClean="0">
                <a:latin typeface="Arial Black" panose="020B0A04020102020204" pitchFamily="34" charset="0"/>
              </a:rPr>
              <a:t>Start-Up - Discussion</a:t>
            </a:r>
            <a:endParaRPr lang="en-US" b="1" dirty="0">
              <a:latin typeface="Arial Black" panose="020B0A04020102020204" pitchFamily="34" charset="0"/>
            </a:endParaRPr>
          </a:p>
        </p:txBody>
      </p:sp>
      <p:sp>
        <p:nvSpPr>
          <p:cNvPr id="3" name="Content Placeholder 2"/>
          <p:cNvSpPr>
            <a:spLocks noGrp="1"/>
          </p:cNvSpPr>
          <p:nvPr>
            <p:ph idx="1"/>
          </p:nvPr>
        </p:nvSpPr>
        <p:spPr>
          <a:xfrm>
            <a:off x="838200" y="1484662"/>
            <a:ext cx="10515600" cy="4351338"/>
          </a:xfrm>
        </p:spPr>
        <p:txBody>
          <a:bodyPr>
            <a:normAutofit/>
          </a:bodyPr>
          <a:lstStyle/>
          <a:p>
            <a:pPr marL="0" indent="0" algn="ctr">
              <a:buNone/>
            </a:pPr>
            <a:r>
              <a:rPr lang="en-US" sz="3600" b="1" dirty="0" smtClean="0">
                <a:latin typeface="Arial Black" panose="020B0A04020102020204" pitchFamily="34" charset="0"/>
              </a:rPr>
              <a:t>In your triads, discuss the following:</a:t>
            </a:r>
          </a:p>
          <a:p>
            <a:pPr marL="0" indent="0" algn="ctr">
              <a:buNone/>
            </a:pPr>
            <a:endParaRPr lang="en-US" sz="3600" b="1" dirty="0">
              <a:latin typeface="Arial Black" panose="020B0A04020102020204" pitchFamily="34" charset="0"/>
            </a:endParaRPr>
          </a:p>
          <a:p>
            <a:pPr marL="0" indent="0" algn="ctr">
              <a:buNone/>
            </a:pPr>
            <a:r>
              <a:rPr lang="en-US" sz="3600" b="1" dirty="0" smtClean="0">
                <a:latin typeface="Arial Black" panose="020B0A04020102020204" pitchFamily="34" charset="0"/>
              </a:rPr>
              <a:t>Why do you think logic and connotative wording make such a powerful combination when trying to persuade?</a:t>
            </a:r>
          </a:p>
          <a:p>
            <a:pPr marL="0" indent="0" algn="ctr">
              <a:buNone/>
            </a:pPr>
            <a:r>
              <a:rPr lang="en-US" sz="3600" b="1" dirty="0" smtClean="0">
                <a:latin typeface="Arial Black" panose="020B0A04020102020204" pitchFamily="34" charset="0"/>
              </a:rPr>
              <a:t>Why do we, as human beings, react so strongly to those two things? </a:t>
            </a:r>
            <a:endParaRPr lang="en-US" sz="4800" b="1" dirty="0">
              <a:latin typeface="Arial Black" panose="020B0A04020102020204" pitchFamily="34" charset="0"/>
            </a:endParaRPr>
          </a:p>
        </p:txBody>
      </p:sp>
      <p:sp>
        <p:nvSpPr>
          <p:cNvPr id="4" name="TextBox 3"/>
          <p:cNvSpPr txBox="1"/>
          <p:nvPr/>
        </p:nvSpPr>
        <p:spPr>
          <a:xfrm>
            <a:off x="10271452" y="604182"/>
            <a:ext cx="928459" cy="369332"/>
          </a:xfrm>
          <a:prstGeom prst="rect">
            <a:avLst/>
          </a:prstGeom>
          <a:noFill/>
        </p:spPr>
        <p:txBody>
          <a:bodyPr wrap="none" rtlCol="0">
            <a:spAutoFit/>
          </a:bodyPr>
          <a:lstStyle/>
          <a:p>
            <a:r>
              <a:rPr lang="en-US" b="1" dirty="0" smtClean="0">
                <a:latin typeface="Arial Black" panose="020B0A04020102020204" pitchFamily="34" charset="0"/>
              </a:rPr>
              <a:t>9/6/17</a:t>
            </a:r>
            <a:endParaRPr lang="en-US" b="1" dirty="0">
              <a:latin typeface="Arial Black" panose="020B0A04020102020204" pitchFamily="34" charset="0"/>
            </a:endParaRPr>
          </a:p>
        </p:txBody>
      </p:sp>
    </p:spTree>
    <p:extLst>
      <p:ext uri="{BB962C8B-B14F-4D97-AF65-F5344CB8AC3E}">
        <p14:creationId xmlns:p14="http://schemas.microsoft.com/office/powerpoint/2010/main" val="384421617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7447"/>
          </a:xfrm>
        </p:spPr>
        <p:txBody>
          <a:bodyPr/>
          <a:lstStyle/>
          <a:p>
            <a:pPr algn="ctr"/>
            <a:r>
              <a:rPr lang="en-US" b="1" dirty="0" smtClean="0">
                <a:latin typeface="Arial Black" panose="020B0A04020102020204" pitchFamily="34" charset="0"/>
              </a:rPr>
              <a:t>Start-Up - Writing</a:t>
            </a:r>
            <a:endParaRPr lang="en-US" b="1" dirty="0">
              <a:latin typeface="Arial Black" panose="020B0A04020102020204" pitchFamily="34" charset="0"/>
            </a:endParaRPr>
          </a:p>
        </p:txBody>
      </p:sp>
      <p:sp>
        <p:nvSpPr>
          <p:cNvPr id="3" name="Content Placeholder 2"/>
          <p:cNvSpPr>
            <a:spLocks noGrp="1"/>
          </p:cNvSpPr>
          <p:nvPr>
            <p:ph idx="1"/>
          </p:nvPr>
        </p:nvSpPr>
        <p:spPr>
          <a:xfrm>
            <a:off x="838200" y="1212571"/>
            <a:ext cx="10515600" cy="5436202"/>
          </a:xfrm>
        </p:spPr>
        <p:txBody>
          <a:bodyPr>
            <a:normAutofit/>
          </a:bodyPr>
          <a:lstStyle/>
          <a:p>
            <a:pPr marL="0" indent="0" algn="ctr">
              <a:buNone/>
            </a:pPr>
            <a:r>
              <a:rPr lang="en-US" sz="3200" b="1" dirty="0" smtClean="0">
                <a:latin typeface="Arial Black" panose="020B0A04020102020204" pitchFamily="34" charset="0"/>
              </a:rPr>
              <a:t>Now write about it:</a:t>
            </a:r>
          </a:p>
          <a:p>
            <a:pPr marL="0" indent="0" algn="ctr">
              <a:buNone/>
            </a:pPr>
            <a:endParaRPr lang="en-US" sz="3200" b="1" dirty="0">
              <a:latin typeface="Arial Black" panose="020B0A04020102020204" pitchFamily="34" charset="0"/>
            </a:endParaRPr>
          </a:p>
          <a:p>
            <a:pPr marL="0" indent="0" algn="ctr">
              <a:buNone/>
            </a:pPr>
            <a:r>
              <a:rPr lang="en-US" sz="3600" b="1" dirty="0" smtClean="0">
                <a:latin typeface="Arial Black" panose="020B0A04020102020204" pitchFamily="34" charset="0"/>
              </a:rPr>
              <a:t>Why </a:t>
            </a:r>
            <a:r>
              <a:rPr lang="en-US" sz="3600" b="1" dirty="0">
                <a:latin typeface="Arial Black" panose="020B0A04020102020204" pitchFamily="34" charset="0"/>
              </a:rPr>
              <a:t>do you think logic and connotative wording make such a powerful combination when trying to persuade?</a:t>
            </a:r>
          </a:p>
          <a:p>
            <a:pPr marL="0" indent="0" algn="ctr">
              <a:buNone/>
            </a:pPr>
            <a:r>
              <a:rPr lang="en-US" sz="3600" b="1" dirty="0">
                <a:latin typeface="Arial Black" panose="020B0A04020102020204" pitchFamily="34" charset="0"/>
              </a:rPr>
              <a:t>Why do we, as human beings, react so strongly to those two things? </a:t>
            </a:r>
          </a:p>
        </p:txBody>
      </p:sp>
      <p:sp>
        <p:nvSpPr>
          <p:cNvPr id="4" name="TextBox 3"/>
          <p:cNvSpPr txBox="1"/>
          <p:nvPr/>
        </p:nvSpPr>
        <p:spPr>
          <a:xfrm>
            <a:off x="10271452" y="604182"/>
            <a:ext cx="928459" cy="369332"/>
          </a:xfrm>
          <a:prstGeom prst="rect">
            <a:avLst/>
          </a:prstGeom>
          <a:noFill/>
        </p:spPr>
        <p:txBody>
          <a:bodyPr wrap="none" rtlCol="0">
            <a:spAutoFit/>
          </a:bodyPr>
          <a:lstStyle/>
          <a:p>
            <a:r>
              <a:rPr lang="en-US" b="1" dirty="0" smtClean="0">
                <a:latin typeface="Arial Black" panose="020B0A04020102020204" pitchFamily="34" charset="0"/>
              </a:rPr>
              <a:t>9/6/17</a:t>
            </a:r>
            <a:endParaRPr lang="en-US" b="1" dirty="0">
              <a:latin typeface="Arial Black" panose="020B0A04020102020204" pitchFamily="34" charset="0"/>
            </a:endParaRPr>
          </a:p>
        </p:txBody>
      </p:sp>
    </p:spTree>
    <p:extLst>
      <p:ext uri="{BB962C8B-B14F-4D97-AF65-F5344CB8AC3E}">
        <p14:creationId xmlns:p14="http://schemas.microsoft.com/office/powerpoint/2010/main" val="328387008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2650"/>
            <a:ext cx="10515600" cy="874739"/>
          </a:xfrm>
        </p:spPr>
        <p:txBody>
          <a:bodyPr/>
          <a:lstStyle/>
          <a:p>
            <a:pPr algn="ctr"/>
            <a:r>
              <a:rPr lang="en-US" b="1" dirty="0" smtClean="0">
                <a:latin typeface="Arial Black" panose="020B0A04020102020204" pitchFamily="34" charset="0"/>
              </a:rPr>
              <a:t>CCS Standards</a:t>
            </a:r>
            <a:endParaRPr lang="en-US" b="1" dirty="0">
              <a:latin typeface="Arial Black" panose="020B0A04020102020204" pitchFamily="34" charset="0"/>
            </a:endParaRPr>
          </a:p>
        </p:txBody>
      </p:sp>
      <p:sp>
        <p:nvSpPr>
          <p:cNvPr id="3" name="Content Placeholder 2"/>
          <p:cNvSpPr>
            <a:spLocks noGrp="1"/>
          </p:cNvSpPr>
          <p:nvPr>
            <p:ph idx="1"/>
          </p:nvPr>
        </p:nvSpPr>
        <p:spPr>
          <a:xfrm>
            <a:off x="838200" y="1007389"/>
            <a:ext cx="10515600" cy="5532896"/>
          </a:xfrm>
        </p:spPr>
        <p:txBody>
          <a:bodyPr>
            <a:normAutofit fontScale="92500" lnSpcReduction="10000"/>
          </a:bodyPr>
          <a:lstStyle/>
          <a:p>
            <a:r>
              <a:rPr lang="en-US" b="1" dirty="0" smtClean="0">
                <a:latin typeface="Arial Black" panose="020B0A04020102020204" pitchFamily="34" charset="0"/>
              </a:rPr>
              <a:t>RI.10.4 Determine the meaning of words and phrases as they are used in a text, including figurative, connotative, and technical meanings; analyze the cumulative impact of specific word choices on meaning and tone (e.g., how the language of a court opinion differs from that of a newspaper).</a:t>
            </a:r>
          </a:p>
          <a:p>
            <a:r>
              <a:rPr lang="en-US" b="1" dirty="0" smtClean="0">
                <a:latin typeface="Arial Black" panose="020B0A04020102020204" pitchFamily="34" charset="0"/>
              </a:rPr>
              <a:t>RI.10.6 Determine an author's point of view or purpose in a text and analyze how an author uses rhetoric to advance that point of view or purpose.</a:t>
            </a:r>
          </a:p>
          <a:p>
            <a:r>
              <a:rPr lang="en-US" b="1" dirty="0" smtClean="0">
                <a:latin typeface="Arial Black" panose="020B0A04020102020204" pitchFamily="34" charset="0"/>
              </a:rPr>
              <a:t>RI.10.9 Analyze seminal U.S. documents of historical and literary significance (e.g., Washington's Farewell Address, the Gettysburg Address, Roosevelt's Four Freedoms speech, King's "Letter from Birmingham Jail"), including how they address related themes and concepts.</a:t>
            </a:r>
            <a:endParaRPr lang="en-US" b="1" dirty="0">
              <a:latin typeface="Arial Black" panose="020B0A04020102020204" pitchFamily="34" charset="0"/>
            </a:endParaRPr>
          </a:p>
        </p:txBody>
      </p:sp>
    </p:spTree>
    <p:extLst>
      <p:ext uri="{BB962C8B-B14F-4D97-AF65-F5344CB8AC3E}">
        <p14:creationId xmlns:p14="http://schemas.microsoft.com/office/powerpoint/2010/main" val="3429148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246"/>
            <a:ext cx="10515600" cy="670162"/>
          </a:xfrm>
        </p:spPr>
        <p:txBody>
          <a:bodyPr>
            <a:normAutofit fontScale="90000"/>
          </a:bodyPr>
          <a:lstStyle/>
          <a:p>
            <a:pPr algn="ctr"/>
            <a:r>
              <a:rPr lang="en-US" b="1" dirty="0" smtClean="0">
                <a:latin typeface="Arial Black" panose="020B0A04020102020204" pitchFamily="34" charset="0"/>
              </a:rPr>
              <a:t>Objectives</a:t>
            </a:r>
            <a:endParaRPr lang="en-US" b="1" dirty="0">
              <a:latin typeface="Arial Black" panose="020B0A04020102020204" pitchFamily="34" charset="0"/>
            </a:endParaRPr>
          </a:p>
        </p:txBody>
      </p:sp>
      <p:sp>
        <p:nvSpPr>
          <p:cNvPr id="3" name="Content Placeholder 2"/>
          <p:cNvSpPr>
            <a:spLocks noGrp="1"/>
          </p:cNvSpPr>
          <p:nvPr>
            <p:ph idx="1"/>
          </p:nvPr>
        </p:nvSpPr>
        <p:spPr>
          <a:xfrm>
            <a:off x="243840" y="852408"/>
            <a:ext cx="11521440" cy="5731272"/>
          </a:xfrm>
        </p:spPr>
        <p:txBody>
          <a:bodyPr>
            <a:normAutofit lnSpcReduction="10000"/>
          </a:bodyPr>
          <a:lstStyle/>
          <a:p>
            <a:pPr marL="0" indent="0" algn="ctr">
              <a:buNone/>
            </a:pPr>
            <a:r>
              <a:rPr lang="en-US" b="1" dirty="0" smtClean="0">
                <a:latin typeface="Arial Black" panose="020B0A04020102020204" pitchFamily="34" charset="0"/>
              </a:rPr>
              <a:t>By the end of this lesson, students should be able to:</a:t>
            </a:r>
          </a:p>
          <a:p>
            <a:pPr marL="0" indent="0" algn="ctr">
              <a:buNone/>
            </a:pPr>
            <a:endParaRPr lang="en-US" b="1" dirty="0" smtClean="0">
              <a:latin typeface="Arial Black" panose="020B0A04020102020204" pitchFamily="34" charset="0"/>
            </a:endParaRPr>
          </a:p>
          <a:p>
            <a:pPr marL="514350" indent="-514350">
              <a:buFont typeface="+mj-lt"/>
              <a:buAutoNum type="arabicPeriod"/>
            </a:pPr>
            <a:r>
              <a:rPr lang="en-US" sz="3200" b="1" dirty="0" smtClean="0">
                <a:latin typeface="Arial Black" panose="020B0A04020102020204" pitchFamily="34" charset="0"/>
              </a:rPr>
              <a:t>Produce clear and coherent writing in which the development, organization, and style are appropriate to the task, purpose, and audience.</a:t>
            </a:r>
          </a:p>
          <a:p>
            <a:pPr marL="514350" indent="-514350">
              <a:buFont typeface="+mj-lt"/>
              <a:buAutoNum type="arabicPeriod"/>
            </a:pPr>
            <a:r>
              <a:rPr lang="en-US" sz="3200" b="1" dirty="0">
                <a:latin typeface="Arial Black" panose="020B0A04020102020204" pitchFamily="34" charset="0"/>
              </a:rPr>
              <a:t>D</a:t>
            </a:r>
            <a:r>
              <a:rPr lang="en-US" sz="3200" b="1" dirty="0" smtClean="0">
                <a:latin typeface="Arial Black" panose="020B0A04020102020204" pitchFamily="34" charset="0"/>
              </a:rPr>
              <a:t>etermine the author’s point of view in a text.</a:t>
            </a:r>
          </a:p>
          <a:p>
            <a:pPr marL="514350" indent="-514350">
              <a:buFont typeface="+mj-lt"/>
              <a:buAutoNum type="arabicPeriod"/>
            </a:pPr>
            <a:r>
              <a:rPr lang="en-US" sz="3200" b="1" dirty="0">
                <a:latin typeface="Arial Black" panose="020B0A04020102020204" pitchFamily="34" charset="0"/>
              </a:rPr>
              <a:t>D</a:t>
            </a:r>
            <a:r>
              <a:rPr lang="en-US" sz="3200" b="1" dirty="0" smtClean="0">
                <a:latin typeface="Arial Black" panose="020B0A04020102020204" pitchFamily="34" charset="0"/>
              </a:rPr>
              <a:t>etermine the author’s purpose for writing a text.</a:t>
            </a:r>
          </a:p>
          <a:p>
            <a:pPr marL="514350" indent="-514350">
              <a:buFont typeface="+mj-lt"/>
              <a:buAutoNum type="arabicPeriod"/>
            </a:pPr>
            <a:r>
              <a:rPr lang="en-US" sz="3200" b="1" dirty="0">
                <a:latin typeface="Arial Black" panose="020B0A04020102020204" pitchFamily="34" charset="0"/>
              </a:rPr>
              <a:t>A</a:t>
            </a:r>
            <a:r>
              <a:rPr lang="en-US" sz="3200" b="1" dirty="0" smtClean="0">
                <a:latin typeface="Arial Black" panose="020B0A04020102020204" pitchFamily="34" charset="0"/>
              </a:rPr>
              <a:t>nalyze how an author uses rhetoric to advance his point of view or purpose.</a:t>
            </a:r>
          </a:p>
          <a:p>
            <a:pPr marL="514350" indent="-514350">
              <a:buFont typeface="+mj-lt"/>
              <a:buAutoNum type="arabicPeriod"/>
            </a:pPr>
            <a:r>
              <a:rPr lang="en-US" sz="3200" b="1" dirty="0">
                <a:latin typeface="Arial Black" panose="020B0A04020102020204" pitchFamily="34" charset="0"/>
              </a:rPr>
              <a:t>A</a:t>
            </a:r>
            <a:r>
              <a:rPr lang="en-US" sz="3200" b="1" dirty="0" smtClean="0">
                <a:latin typeface="Arial Black" panose="020B0A04020102020204" pitchFamily="34" charset="0"/>
              </a:rPr>
              <a:t>nalyze seminal US documents based on how they address related themes and concepts.</a:t>
            </a:r>
          </a:p>
          <a:p>
            <a:pPr marL="514350" indent="-514350">
              <a:buFont typeface="+mj-lt"/>
              <a:buAutoNum type="arabicPeriod"/>
            </a:pPr>
            <a:endParaRPr lang="en-US" sz="3200" b="1" dirty="0">
              <a:latin typeface="Arial Black" panose="020B0A04020102020204" pitchFamily="34" charset="0"/>
            </a:endParaRPr>
          </a:p>
        </p:txBody>
      </p:sp>
    </p:spTree>
    <p:extLst>
      <p:ext uri="{BB962C8B-B14F-4D97-AF65-F5344CB8AC3E}">
        <p14:creationId xmlns:p14="http://schemas.microsoft.com/office/powerpoint/2010/main" val="1912706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44163"/>
          </a:xfrm>
        </p:spPr>
        <p:txBody>
          <a:bodyPr>
            <a:noAutofit/>
          </a:bodyPr>
          <a:lstStyle/>
          <a:p>
            <a:pPr algn="ctr"/>
            <a:r>
              <a:rPr lang="en-US" sz="12000" dirty="0" smtClean="0">
                <a:latin typeface="Arial Black" panose="020B0A04020102020204" pitchFamily="34" charset="0"/>
              </a:rPr>
              <a:t>Quiz-Write</a:t>
            </a:r>
            <a:endParaRPr lang="en-US" sz="12000" dirty="0">
              <a:latin typeface="Arial Black" panose="020B0A04020102020204" pitchFamily="34" charset="0"/>
            </a:endParaRPr>
          </a:p>
        </p:txBody>
      </p:sp>
    </p:spTree>
    <p:extLst>
      <p:ext uri="{BB962C8B-B14F-4D97-AF65-F5344CB8AC3E}">
        <p14:creationId xmlns:p14="http://schemas.microsoft.com/office/powerpoint/2010/main" val="11933703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Black" panose="020B0A04020102020204" pitchFamily="34" charset="0"/>
              </a:rPr>
              <a:t>Exit Ticket</a:t>
            </a:r>
            <a:endParaRPr lang="en-US" b="1"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lgn="ctr">
              <a:buNone/>
            </a:pPr>
            <a:r>
              <a:rPr lang="en-US" sz="9600" dirty="0" smtClean="0">
                <a:latin typeface="Arial Black" panose="020B0A04020102020204" pitchFamily="34" charset="0"/>
              </a:rPr>
              <a:t>NO EXIT</a:t>
            </a:r>
          </a:p>
          <a:p>
            <a:pPr marL="0" indent="0" algn="ctr">
              <a:buNone/>
            </a:pPr>
            <a:r>
              <a:rPr lang="en-US" sz="9600" dirty="0" smtClean="0">
                <a:latin typeface="Arial Black" panose="020B0A04020102020204" pitchFamily="34" charset="0"/>
              </a:rPr>
              <a:t>TICKET</a:t>
            </a:r>
          </a:p>
          <a:p>
            <a:pPr marL="0" indent="0" algn="ctr">
              <a:buNone/>
            </a:pPr>
            <a:r>
              <a:rPr lang="en-US" sz="9600" dirty="0" smtClean="0">
                <a:latin typeface="Arial Black" panose="020B0A04020102020204" pitchFamily="34" charset="0"/>
              </a:rPr>
              <a:t>TODAY!</a:t>
            </a:r>
            <a:endParaRPr lang="en-US" sz="9600" dirty="0">
              <a:latin typeface="Arial Black" panose="020B0A04020102020204" pitchFamily="34" charset="0"/>
            </a:endParaRPr>
          </a:p>
        </p:txBody>
      </p:sp>
      <p:sp>
        <p:nvSpPr>
          <p:cNvPr id="4" name="TextBox 3"/>
          <p:cNvSpPr txBox="1"/>
          <p:nvPr/>
        </p:nvSpPr>
        <p:spPr>
          <a:xfrm>
            <a:off x="10271452" y="843240"/>
            <a:ext cx="928459" cy="369332"/>
          </a:xfrm>
          <a:prstGeom prst="rect">
            <a:avLst/>
          </a:prstGeom>
          <a:noFill/>
        </p:spPr>
        <p:txBody>
          <a:bodyPr wrap="none" rtlCol="0">
            <a:spAutoFit/>
          </a:bodyPr>
          <a:lstStyle/>
          <a:p>
            <a:r>
              <a:rPr lang="en-US" b="1" dirty="0" smtClean="0">
                <a:latin typeface="Arial Black" panose="020B0A04020102020204" pitchFamily="34" charset="0"/>
              </a:rPr>
              <a:t>9/6/17</a:t>
            </a:r>
            <a:endParaRPr lang="en-US" b="1" dirty="0">
              <a:latin typeface="Arial Black" panose="020B0A04020102020204" pitchFamily="34" charset="0"/>
            </a:endParaRPr>
          </a:p>
        </p:txBody>
      </p:sp>
    </p:spTree>
    <p:extLst>
      <p:ext uri="{BB962C8B-B14F-4D97-AF65-F5344CB8AC3E}">
        <p14:creationId xmlns:p14="http://schemas.microsoft.com/office/powerpoint/2010/main" val="22524459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246"/>
            <a:ext cx="10515600" cy="670162"/>
          </a:xfrm>
        </p:spPr>
        <p:txBody>
          <a:bodyPr>
            <a:normAutofit fontScale="90000"/>
          </a:bodyPr>
          <a:lstStyle/>
          <a:p>
            <a:pPr algn="ctr"/>
            <a:r>
              <a:rPr lang="en-US" b="1" dirty="0" smtClean="0">
                <a:latin typeface="Arial Black" panose="020B0A04020102020204" pitchFamily="34" charset="0"/>
              </a:rPr>
              <a:t>Objectives</a:t>
            </a:r>
            <a:endParaRPr lang="en-US" b="1" dirty="0">
              <a:latin typeface="Arial Black" panose="020B0A04020102020204" pitchFamily="34" charset="0"/>
            </a:endParaRPr>
          </a:p>
        </p:txBody>
      </p:sp>
      <p:sp>
        <p:nvSpPr>
          <p:cNvPr id="3" name="Content Placeholder 2"/>
          <p:cNvSpPr>
            <a:spLocks noGrp="1"/>
          </p:cNvSpPr>
          <p:nvPr>
            <p:ph idx="1"/>
          </p:nvPr>
        </p:nvSpPr>
        <p:spPr>
          <a:xfrm>
            <a:off x="243840" y="852408"/>
            <a:ext cx="11521440" cy="5731272"/>
          </a:xfrm>
        </p:spPr>
        <p:txBody>
          <a:bodyPr>
            <a:normAutofit lnSpcReduction="10000"/>
          </a:bodyPr>
          <a:lstStyle/>
          <a:p>
            <a:pPr marL="0" indent="0" algn="ctr">
              <a:buNone/>
            </a:pPr>
            <a:r>
              <a:rPr lang="en-US" b="1" dirty="0" smtClean="0">
                <a:latin typeface="Arial Black" panose="020B0A04020102020204" pitchFamily="34" charset="0"/>
              </a:rPr>
              <a:t>By the end of this lesson, students should be able to:</a:t>
            </a:r>
          </a:p>
          <a:p>
            <a:pPr marL="0" indent="0" algn="ctr">
              <a:buNone/>
            </a:pPr>
            <a:endParaRPr lang="en-US" b="1" dirty="0" smtClean="0">
              <a:latin typeface="Arial Black" panose="020B0A04020102020204" pitchFamily="34" charset="0"/>
            </a:endParaRPr>
          </a:p>
          <a:p>
            <a:pPr marL="514350" indent="-514350">
              <a:buFont typeface="+mj-lt"/>
              <a:buAutoNum type="arabicPeriod"/>
            </a:pPr>
            <a:r>
              <a:rPr lang="en-US" sz="3200" b="1" dirty="0" smtClean="0">
                <a:latin typeface="Arial Black" panose="020B0A04020102020204" pitchFamily="34" charset="0"/>
              </a:rPr>
              <a:t>Produce clear and coherent writing in which the development, organization, and style are appropriate to the task, purpose, and audience.</a:t>
            </a:r>
          </a:p>
          <a:p>
            <a:pPr marL="514350" indent="-514350">
              <a:buFont typeface="+mj-lt"/>
              <a:buAutoNum type="arabicPeriod"/>
            </a:pPr>
            <a:r>
              <a:rPr lang="en-US" sz="3200" b="1" dirty="0">
                <a:latin typeface="Arial Black" panose="020B0A04020102020204" pitchFamily="34" charset="0"/>
              </a:rPr>
              <a:t>D</a:t>
            </a:r>
            <a:r>
              <a:rPr lang="en-US" sz="3200" b="1" dirty="0" smtClean="0">
                <a:latin typeface="Arial Black" panose="020B0A04020102020204" pitchFamily="34" charset="0"/>
              </a:rPr>
              <a:t>etermine the author’s point of view in a text.</a:t>
            </a:r>
          </a:p>
          <a:p>
            <a:pPr marL="514350" indent="-514350">
              <a:buFont typeface="+mj-lt"/>
              <a:buAutoNum type="arabicPeriod"/>
            </a:pPr>
            <a:r>
              <a:rPr lang="en-US" sz="3200" b="1" dirty="0">
                <a:latin typeface="Arial Black" panose="020B0A04020102020204" pitchFamily="34" charset="0"/>
              </a:rPr>
              <a:t>D</a:t>
            </a:r>
            <a:r>
              <a:rPr lang="en-US" sz="3200" b="1" dirty="0" smtClean="0">
                <a:latin typeface="Arial Black" panose="020B0A04020102020204" pitchFamily="34" charset="0"/>
              </a:rPr>
              <a:t>etermine the author’s purpose for writing a text.</a:t>
            </a:r>
          </a:p>
          <a:p>
            <a:pPr marL="514350" indent="-514350">
              <a:buFont typeface="+mj-lt"/>
              <a:buAutoNum type="arabicPeriod"/>
            </a:pPr>
            <a:r>
              <a:rPr lang="en-US" sz="3200" b="1" dirty="0">
                <a:latin typeface="Arial Black" panose="020B0A04020102020204" pitchFamily="34" charset="0"/>
              </a:rPr>
              <a:t>A</a:t>
            </a:r>
            <a:r>
              <a:rPr lang="en-US" sz="3200" b="1" dirty="0" smtClean="0">
                <a:latin typeface="Arial Black" panose="020B0A04020102020204" pitchFamily="34" charset="0"/>
              </a:rPr>
              <a:t>nalyze how an author uses rhetoric to advance his point of view or purpose.</a:t>
            </a:r>
          </a:p>
          <a:p>
            <a:pPr marL="514350" indent="-514350">
              <a:buFont typeface="+mj-lt"/>
              <a:buAutoNum type="arabicPeriod"/>
            </a:pPr>
            <a:r>
              <a:rPr lang="en-US" sz="3200" b="1" dirty="0">
                <a:latin typeface="Arial Black" panose="020B0A04020102020204" pitchFamily="34" charset="0"/>
              </a:rPr>
              <a:t>A</a:t>
            </a:r>
            <a:r>
              <a:rPr lang="en-US" sz="3200" b="1" dirty="0" smtClean="0">
                <a:latin typeface="Arial Black" panose="020B0A04020102020204" pitchFamily="34" charset="0"/>
              </a:rPr>
              <a:t>nalyze seminal US documents based on how they address related themes and concepts.</a:t>
            </a:r>
          </a:p>
          <a:p>
            <a:pPr marL="514350" indent="-514350">
              <a:buFont typeface="+mj-lt"/>
              <a:buAutoNum type="arabicPeriod"/>
            </a:pPr>
            <a:endParaRPr lang="en-US" sz="3200" b="1" dirty="0">
              <a:latin typeface="Arial Black" panose="020B0A04020102020204" pitchFamily="34" charset="0"/>
            </a:endParaRPr>
          </a:p>
        </p:txBody>
      </p:sp>
    </p:spTree>
    <p:extLst>
      <p:ext uri="{BB962C8B-B14F-4D97-AF65-F5344CB8AC3E}">
        <p14:creationId xmlns:p14="http://schemas.microsoft.com/office/powerpoint/2010/main" val="1230903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5255"/>
          </a:xfrm>
        </p:spPr>
        <p:txBody>
          <a:bodyPr/>
          <a:lstStyle/>
          <a:p>
            <a:pPr algn="ctr"/>
            <a:r>
              <a:rPr lang="en-US" b="1" dirty="0" smtClean="0">
                <a:latin typeface="Arial Black" panose="020B0A04020102020204" pitchFamily="34" charset="0"/>
              </a:rPr>
              <a:t>Denotation vs. Connotation</a:t>
            </a:r>
            <a:endParaRPr lang="en-US" b="1" dirty="0">
              <a:latin typeface="Arial Black" panose="020B0A04020102020204" pitchFamily="34" charset="0"/>
            </a:endParaRPr>
          </a:p>
        </p:txBody>
      </p:sp>
      <p:sp>
        <p:nvSpPr>
          <p:cNvPr id="3" name="Content Placeholder 2"/>
          <p:cNvSpPr>
            <a:spLocks noGrp="1"/>
          </p:cNvSpPr>
          <p:nvPr>
            <p:ph idx="1"/>
          </p:nvPr>
        </p:nvSpPr>
        <p:spPr>
          <a:xfrm>
            <a:off x="838200" y="1100380"/>
            <a:ext cx="10515600" cy="5517396"/>
          </a:xfrm>
        </p:spPr>
        <p:txBody>
          <a:bodyPr/>
          <a:lstStyle/>
          <a:p>
            <a:r>
              <a:rPr lang="en-US" sz="3200" b="1" dirty="0" smtClean="0">
                <a:latin typeface="Arial Black" panose="020B0A04020102020204" pitchFamily="34" charset="0"/>
              </a:rPr>
              <a:t>Group Challenge</a:t>
            </a:r>
          </a:p>
          <a:p>
            <a:pPr lvl="1"/>
            <a:r>
              <a:rPr lang="en-US" sz="3200" b="1" dirty="0" smtClean="0">
                <a:latin typeface="Arial Black" panose="020B0A04020102020204" pitchFamily="34" charset="0"/>
              </a:rPr>
              <a:t>In your Triads, come up with at least THREE synonyms for the following words.</a:t>
            </a:r>
          </a:p>
          <a:p>
            <a:pPr lvl="1"/>
            <a:r>
              <a:rPr lang="en-US" sz="3200" b="1" dirty="0" smtClean="0">
                <a:latin typeface="Arial Black" panose="020B0A04020102020204" pitchFamily="34" charset="0"/>
              </a:rPr>
              <a:t>When you have 3, someone in your group needs to come up and write them under the words on the board. </a:t>
            </a:r>
          </a:p>
          <a:p>
            <a:pPr lvl="1"/>
            <a:r>
              <a:rPr lang="en-US" sz="3200" b="1" dirty="0" smtClean="0">
                <a:latin typeface="Arial Black" panose="020B0A04020102020204" pitchFamily="34" charset="0"/>
              </a:rPr>
              <a:t>A DIFFERENT PERSON should come up for each of the three words!</a:t>
            </a:r>
          </a:p>
          <a:p>
            <a:pPr lvl="1"/>
            <a:endParaRPr lang="en-US" sz="3200" b="1" dirty="0" smtClean="0">
              <a:latin typeface="Arial Black" panose="020B0A04020102020204" pitchFamily="34" charset="0"/>
            </a:endParaRPr>
          </a:p>
          <a:p>
            <a:pPr marL="457200" lvl="1" indent="0" algn="ctr">
              <a:buNone/>
            </a:pPr>
            <a:r>
              <a:rPr lang="en-US" sz="3200" b="1" dirty="0" smtClean="0">
                <a:latin typeface="Arial Black" panose="020B0A04020102020204" pitchFamily="34" charset="0"/>
              </a:rPr>
              <a:t>READY???</a:t>
            </a:r>
          </a:p>
          <a:p>
            <a:endParaRPr lang="en-US" b="1" dirty="0">
              <a:latin typeface="Arial Black" panose="020B0A04020102020204" pitchFamily="34" charset="0"/>
            </a:endParaRPr>
          </a:p>
        </p:txBody>
      </p:sp>
    </p:spTree>
    <p:extLst>
      <p:ext uri="{BB962C8B-B14F-4D97-AF65-F5344CB8AC3E}">
        <p14:creationId xmlns:p14="http://schemas.microsoft.com/office/powerpoint/2010/main" val="2660070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9146"/>
            <a:ext cx="10515600" cy="921234"/>
          </a:xfrm>
        </p:spPr>
        <p:txBody>
          <a:bodyPr/>
          <a:lstStyle/>
          <a:p>
            <a:pPr algn="ctr"/>
            <a:r>
              <a:rPr lang="en-US" b="1" dirty="0" smtClean="0">
                <a:latin typeface="Arial Black" panose="020B0A04020102020204" pitchFamily="34" charset="0"/>
              </a:rPr>
              <a:t>Denotation vs. Connotation</a:t>
            </a:r>
            <a:endParaRPr lang="en-US" b="1" dirty="0">
              <a:latin typeface="Arial Black" panose="020B0A04020102020204" pitchFamily="34" charset="0"/>
            </a:endParaRPr>
          </a:p>
        </p:txBody>
      </p:sp>
      <p:sp>
        <p:nvSpPr>
          <p:cNvPr id="3" name="Content Placeholder 2"/>
          <p:cNvSpPr>
            <a:spLocks noGrp="1"/>
          </p:cNvSpPr>
          <p:nvPr>
            <p:ph idx="1"/>
          </p:nvPr>
        </p:nvSpPr>
        <p:spPr>
          <a:xfrm>
            <a:off x="838200" y="1100380"/>
            <a:ext cx="10515600" cy="5076583"/>
          </a:xfrm>
        </p:spPr>
        <p:txBody>
          <a:bodyPr>
            <a:normAutofit/>
          </a:bodyPr>
          <a:lstStyle/>
          <a:p>
            <a:r>
              <a:rPr lang="en-US" sz="3200" i="1" dirty="0" smtClean="0">
                <a:latin typeface="Arial Black" panose="020B0A04020102020204" pitchFamily="34" charset="0"/>
              </a:rPr>
              <a:t>Connotation and Denotation</a:t>
            </a:r>
            <a:r>
              <a:rPr lang="en-US" sz="3200" dirty="0" smtClean="0">
                <a:latin typeface="Arial Black" panose="020B0A04020102020204" pitchFamily="34" charset="0"/>
              </a:rPr>
              <a:t> are two principal methods of describing the meanings of. words. </a:t>
            </a:r>
          </a:p>
          <a:p>
            <a:pPr marL="0" indent="0">
              <a:buNone/>
            </a:pPr>
            <a:endParaRPr lang="en-US" sz="3200" dirty="0" smtClean="0">
              <a:latin typeface="Arial Black" panose="020B0A04020102020204" pitchFamily="34" charset="0"/>
            </a:endParaRPr>
          </a:p>
          <a:p>
            <a:r>
              <a:rPr lang="en-US" sz="3200" i="1" dirty="0" smtClean="0">
                <a:latin typeface="Arial Black" panose="020B0A04020102020204" pitchFamily="34" charset="0"/>
              </a:rPr>
              <a:t>Denotation</a:t>
            </a:r>
            <a:r>
              <a:rPr lang="en-US" sz="3200" dirty="0" smtClean="0">
                <a:latin typeface="Arial Black" panose="020B0A04020102020204" pitchFamily="34" charset="0"/>
              </a:rPr>
              <a:t> is the precise, literal definition of a word that might be found in a dictionary.</a:t>
            </a:r>
          </a:p>
          <a:p>
            <a:endParaRPr lang="en-US" sz="3200" dirty="0" smtClean="0">
              <a:latin typeface="Arial Black" panose="020B0A04020102020204" pitchFamily="34" charset="0"/>
            </a:endParaRPr>
          </a:p>
          <a:p>
            <a:r>
              <a:rPr lang="en-US" sz="3200" i="1" dirty="0" smtClean="0">
                <a:latin typeface="Arial Black" panose="020B0A04020102020204" pitchFamily="34" charset="0"/>
              </a:rPr>
              <a:t>Connotation</a:t>
            </a:r>
            <a:r>
              <a:rPr lang="en-US" sz="3200" dirty="0" smtClean="0">
                <a:latin typeface="Arial Black" panose="020B0A04020102020204" pitchFamily="34" charset="0"/>
              </a:rPr>
              <a:t> refers to the wide array of </a:t>
            </a:r>
            <a:r>
              <a:rPr lang="en-US" sz="3200" i="1" u="sng" dirty="0" smtClean="0">
                <a:latin typeface="Arial Black" panose="020B0A04020102020204" pitchFamily="34" charset="0"/>
              </a:rPr>
              <a:t>positive and negative </a:t>
            </a:r>
            <a:r>
              <a:rPr lang="en-US" sz="3200" dirty="0" smtClean="0">
                <a:latin typeface="Arial Black" panose="020B0A04020102020204" pitchFamily="34" charset="0"/>
              </a:rPr>
              <a:t>associations that most words naturally carry with them. </a:t>
            </a:r>
          </a:p>
        </p:txBody>
      </p:sp>
    </p:spTree>
    <p:extLst>
      <p:ext uri="{BB962C8B-B14F-4D97-AF65-F5344CB8AC3E}">
        <p14:creationId xmlns:p14="http://schemas.microsoft.com/office/powerpoint/2010/main" val="252804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9146"/>
            <a:ext cx="10515600" cy="921234"/>
          </a:xfrm>
        </p:spPr>
        <p:txBody>
          <a:bodyPr/>
          <a:lstStyle/>
          <a:p>
            <a:pPr algn="ctr"/>
            <a:r>
              <a:rPr lang="en-US" b="1" dirty="0" smtClean="0">
                <a:latin typeface="Arial Black" panose="020B0A04020102020204" pitchFamily="34" charset="0"/>
              </a:rPr>
              <a:t>Denotation vs. Connotation</a:t>
            </a:r>
            <a:endParaRPr lang="en-US" b="1" dirty="0">
              <a:latin typeface="Arial Black" panose="020B0A04020102020204" pitchFamily="34" charset="0"/>
            </a:endParaRPr>
          </a:p>
        </p:txBody>
      </p:sp>
      <p:sp>
        <p:nvSpPr>
          <p:cNvPr id="3" name="Content Placeholder 2"/>
          <p:cNvSpPr>
            <a:spLocks noGrp="1"/>
          </p:cNvSpPr>
          <p:nvPr>
            <p:ph idx="1"/>
          </p:nvPr>
        </p:nvSpPr>
        <p:spPr>
          <a:xfrm>
            <a:off x="838200" y="1100380"/>
            <a:ext cx="10515600" cy="5076583"/>
          </a:xfrm>
        </p:spPr>
        <p:txBody>
          <a:bodyPr>
            <a:normAutofit/>
          </a:bodyPr>
          <a:lstStyle/>
          <a:p>
            <a:r>
              <a:rPr lang="en-US" sz="3200" dirty="0" smtClean="0">
                <a:latin typeface="Arial Black" panose="020B0A04020102020204" pitchFamily="34" charset="0"/>
              </a:rPr>
              <a:t>A </a:t>
            </a:r>
            <a:r>
              <a:rPr lang="en-US" sz="3200" i="1" u="sng" dirty="0" smtClean="0">
                <a:latin typeface="Arial Black" panose="020B0A04020102020204" pitchFamily="34" charset="0"/>
              </a:rPr>
              <a:t>positive connotation </a:t>
            </a:r>
            <a:r>
              <a:rPr lang="en-US" sz="3200" dirty="0" smtClean="0">
                <a:latin typeface="Arial Black" panose="020B0A04020102020204" pitchFamily="34" charset="0"/>
              </a:rPr>
              <a:t>is a positive or good association that connects to a specific word. The connotation makes the word seem pleasant or affirmative in the context it's used.</a:t>
            </a:r>
          </a:p>
          <a:p>
            <a:pPr marL="0" indent="0">
              <a:buNone/>
            </a:pPr>
            <a:endParaRPr lang="en-US" sz="3200" dirty="0" smtClean="0">
              <a:latin typeface="Arial Black" panose="020B0A04020102020204" pitchFamily="34" charset="0"/>
            </a:endParaRPr>
          </a:p>
          <a:p>
            <a:r>
              <a:rPr lang="en-US" sz="3200" dirty="0" smtClean="0">
                <a:latin typeface="Arial Black" panose="020B0A04020102020204" pitchFamily="34" charset="0"/>
              </a:rPr>
              <a:t>Sometimes you may hear a word and get a bad feeling about it. If a word or phrase has a common, bad feeling, you would say that it has a </a:t>
            </a:r>
            <a:r>
              <a:rPr lang="en-US" sz="3200" i="1" u="sng" dirty="0" smtClean="0">
                <a:latin typeface="Arial Black" panose="020B0A04020102020204" pitchFamily="34" charset="0"/>
              </a:rPr>
              <a:t>negative connotation</a:t>
            </a:r>
            <a:r>
              <a:rPr lang="en-US" sz="3200" dirty="0" smtClean="0">
                <a:latin typeface="Arial Black" panose="020B0A04020102020204" pitchFamily="34" charset="0"/>
              </a:rPr>
              <a:t>.</a:t>
            </a:r>
          </a:p>
        </p:txBody>
      </p:sp>
    </p:spTree>
    <p:extLst>
      <p:ext uri="{BB962C8B-B14F-4D97-AF65-F5344CB8AC3E}">
        <p14:creationId xmlns:p14="http://schemas.microsoft.com/office/powerpoint/2010/main" val="311838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4452</TotalTime>
  <Words>3105</Words>
  <Application>Microsoft Office PowerPoint</Application>
  <PresentationFormat>Widescreen</PresentationFormat>
  <Paragraphs>327</Paragraphs>
  <Slides>55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55</vt:i4>
      </vt:variant>
    </vt:vector>
  </HeadingPairs>
  <TitlesOfParts>
    <vt:vector size="60" baseType="lpstr">
      <vt:lpstr>Arial</vt:lpstr>
      <vt:lpstr>Arial Black</vt:lpstr>
      <vt:lpstr>Calibri</vt:lpstr>
      <vt:lpstr>Calibri Light</vt:lpstr>
      <vt:lpstr>Office Theme</vt:lpstr>
      <vt:lpstr>No Start-Up Today</vt:lpstr>
      <vt:lpstr>PowerPoint Presentation</vt:lpstr>
      <vt:lpstr>Start-Up - Discussion</vt:lpstr>
      <vt:lpstr>Start-Up - Writing</vt:lpstr>
      <vt:lpstr>CCS Standards</vt:lpstr>
      <vt:lpstr>Objectives</vt:lpstr>
      <vt:lpstr>Denotation vs. Connotation</vt:lpstr>
      <vt:lpstr>Denotation vs. Connotation</vt:lpstr>
      <vt:lpstr>Denotation vs. Connotation</vt:lpstr>
      <vt:lpstr>Denotation vs. Connotation</vt:lpstr>
      <vt:lpstr>Birmingham Codes of 1951</vt:lpstr>
      <vt:lpstr>Homework</vt:lpstr>
      <vt:lpstr>Exit Ticket</vt:lpstr>
      <vt:lpstr>Start-Up - Discussion</vt:lpstr>
      <vt:lpstr>Start-Up - Writing</vt:lpstr>
      <vt:lpstr>CCS Standards</vt:lpstr>
      <vt:lpstr>Objectives</vt:lpstr>
      <vt:lpstr>More Denotation vs. Connotation</vt:lpstr>
      <vt:lpstr>PowerPoint Presentation</vt:lpstr>
      <vt:lpstr>More Denotation vs. Connotation</vt:lpstr>
      <vt:lpstr>“Bombingham” Video</vt:lpstr>
      <vt:lpstr>Homework</vt:lpstr>
      <vt:lpstr>Exit Ticket</vt:lpstr>
      <vt:lpstr>Start-Up - Writing</vt:lpstr>
      <vt:lpstr>Start-Up - Discussion</vt:lpstr>
      <vt:lpstr>CCS Standards</vt:lpstr>
      <vt:lpstr>Objectives</vt:lpstr>
      <vt:lpstr>Two Articles</vt:lpstr>
      <vt:lpstr>Compare and Contrast</vt:lpstr>
      <vt:lpstr>Homework</vt:lpstr>
      <vt:lpstr>Exit Ticket</vt:lpstr>
      <vt:lpstr>Start-Up - Discussion</vt:lpstr>
      <vt:lpstr>Start-Up - Writing</vt:lpstr>
      <vt:lpstr>CCS Standards</vt:lpstr>
      <vt:lpstr>Objectives</vt:lpstr>
      <vt:lpstr>“Letter from a Birmingham Jail”</vt:lpstr>
      <vt:lpstr>“Letter from a Birmingham Jail”</vt:lpstr>
      <vt:lpstr>“Letter from a Birmingham Jail”</vt:lpstr>
      <vt:lpstr>Homework</vt:lpstr>
      <vt:lpstr>Exit Ticket</vt:lpstr>
      <vt:lpstr>Before We Do Our Start-Up</vt:lpstr>
      <vt:lpstr>Start-Up - Discussion</vt:lpstr>
      <vt:lpstr>Start-Up - Writing</vt:lpstr>
      <vt:lpstr>CCS Standards</vt:lpstr>
      <vt:lpstr>Objectives</vt:lpstr>
      <vt:lpstr>“Letter from a Birmingham Jail”</vt:lpstr>
      <vt:lpstr>“Letter from a Birmingham Jail”</vt:lpstr>
      <vt:lpstr>Homework</vt:lpstr>
      <vt:lpstr>Exit Ticket</vt:lpstr>
      <vt:lpstr>Start-Up - Discussion</vt:lpstr>
      <vt:lpstr>Start-Up - Writing</vt:lpstr>
      <vt:lpstr>CCS Standards</vt:lpstr>
      <vt:lpstr>Objectives</vt:lpstr>
      <vt:lpstr>Quiz-Write</vt:lpstr>
      <vt:lpstr>Exit Ticket</vt:lpstr>
    </vt:vector>
  </TitlesOfParts>
  <Company>Turlock Unified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Start-Up Today</dc:title>
  <dc:creator>James McElroy</dc:creator>
  <cp:lastModifiedBy>James McElroy</cp:lastModifiedBy>
  <cp:revision>53</cp:revision>
  <cp:lastPrinted>2017-08-29T14:47:48Z</cp:lastPrinted>
  <dcterms:created xsi:type="dcterms:W3CDTF">2017-08-28T16:36:06Z</dcterms:created>
  <dcterms:modified xsi:type="dcterms:W3CDTF">2017-09-05T21:50:40Z</dcterms:modified>
</cp:coreProperties>
</file>