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7" r:id="rId28"/>
    <p:sldId id="288" r:id="rId29"/>
    <p:sldId id="290" r:id="rId30"/>
    <p:sldId id="283" r:id="rId31"/>
    <p:sldId id="284" r:id="rId32"/>
    <p:sldId id="291" r:id="rId33"/>
    <p:sldId id="289" r:id="rId34"/>
    <p:sldId id="285" r:id="rId35"/>
    <p:sldId id="28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153B9E-1599-4A81-8085-B6DE6AA4C47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D0614-AA28-4209-9673-595B9505F53A}" type="slidenum">
              <a:rPr lang="en-US" smtClean="0"/>
              <a:t>‹#›</a:t>
            </a:fld>
            <a:endParaRPr lang="en-US"/>
          </a:p>
        </p:txBody>
      </p:sp>
    </p:spTree>
    <p:extLst>
      <p:ext uri="{BB962C8B-B14F-4D97-AF65-F5344CB8AC3E}">
        <p14:creationId xmlns:p14="http://schemas.microsoft.com/office/powerpoint/2010/main" val="299756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153B9E-1599-4A81-8085-B6DE6AA4C47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D0614-AA28-4209-9673-595B9505F53A}" type="slidenum">
              <a:rPr lang="en-US" smtClean="0"/>
              <a:t>‹#›</a:t>
            </a:fld>
            <a:endParaRPr lang="en-US"/>
          </a:p>
        </p:txBody>
      </p:sp>
    </p:spTree>
    <p:extLst>
      <p:ext uri="{BB962C8B-B14F-4D97-AF65-F5344CB8AC3E}">
        <p14:creationId xmlns:p14="http://schemas.microsoft.com/office/powerpoint/2010/main" val="178163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153B9E-1599-4A81-8085-B6DE6AA4C47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D0614-AA28-4209-9673-595B9505F53A}" type="slidenum">
              <a:rPr lang="en-US" smtClean="0"/>
              <a:t>‹#›</a:t>
            </a:fld>
            <a:endParaRPr lang="en-US"/>
          </a:p>
        </p:txBody>
      </p:sp>
    </p:spTree>
    <p:extLst>
      <p:ext uri="{BB962C8B-B14F-4D97-AF65-F5344CB8AC3E}">
        <p14:creationId xmlns:p14="http://schemas.microsoft.com/office/powerpoint/2010/main" val="1018690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153B9E-1599-4A81-8085-B6DE6AA4C47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D0614-AA28-4209-9673-595B9505F53A}" type="slidenum">
              <a:rPr lang="en-US" smtClean="0"/>
              <a:t>‹#›</a:t>
            </a:fld>
            <a:endParaRPr lang="en-US"/>
          </a:p>
        </p:txBody>
      </p:sp>
    </p:spTree>
    <p:extLst>
      <p:ext uri="{BB962C8B-B14F-4D97-AF65-F5344CB8AC3E}">
        <p14:creationId xmlns:p14="http://schemas.microsoft.com/office/powerpoint/2010/main" val="1560154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153B9E-1599-4A81-8085-B6DE6AA4C47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D0614-AA28-4209-9673-595B9505F53A}" type="slidenum">
              <a:rPr lang="en-US" smtClean="0"/>
              <a:t>‹#›</a:t>
            </a:fld>
            <a:endParaRPr lang="en-US"/>
          </a:p>
        </p:txBody>
      </p:sp>
    </p:spTree>
    <p:extLst>
      <p:ext uri="{BB962C8B-B14F-4D97-AF65-F5344CB8AC3E}">
        <p14:creationId xmlns:p14="http://schemas.microsoft.com/office/powerpoint/2010/main" val="44714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153B9E-1599-4A81-8085-B6DE6AA4C47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D0614-AA28-4209-9673-595B9505F53A}" type="slidenum">
              <a:rPr lang="en-US" smtClean="0"/>
              <a:t>‹#›</a:t>
            </a:fld>
            <a:endParaRPr lang="en-US"/>
          </a:p>
        </p:txBody>
      </p:sp>
    </p:spTree>
    <p:extLst>
      <p:ext uri="{BB962C8B-B14F-4D97-AF65-F5344CB8AC3E}">
        <p14:creationId xmlns:p14="http://schemas.microsoft.com/office/powerpoint/2010/main" val="2522221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153B9E-1599-4A81-8085-B6DE6AA4C47D}"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D0614-AA28-4209-9673-595B9505F53A}" type="slidenum">
              <a:rPr lang="en-US" smtClean="0"/>
              <a:t>‹#›</a:t>
            </a:fld>
            <a:endParaRPr lang="en-US"/>
          </a:p>
        </p:txBody>
      </p:sp>
    </p:spTree>
    <p:extLst>
      <p:ext uri="{BB962C8B-B14F-4D97-AF65-F5344CB8AC3E}">
        <p14:creationId xmlns:p14="http://schemas.microsoft.com/office/powerpoint/2010/main" val="1841579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153B9E-1599-4A81-8085-B6DE6AA4C47D}"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D0614-AA28-4209-9673-595B9505F53A}" type="slidenum">
              <a:rPr lang="en-US" smtClean="0"/>
              <a:t>‹#›</a:t>
            </a:fld>
            <a:endParaRPr lang="en-US"/>
          </a:p>
        </p:txBody>
      </p:sp>
    </p:spTree>
    <p:extLst>
      <p:ext uri="{BB962C8B-B14F-4D97-AF65-F5344CB8AC3E}">
        <p14:creationId xmlns:p14="http://schemas.microsoft.com/office/powerpoint/2010/main" val="165435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53B9E-1599-4A81-8085-B6DE6AA4C47D}"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D0614-AA28-4209-9673-595B9505F53A}" type="slidenum">
              <a:rPr lang="en-US" smtClean="0"/>
              <a:t>‹#›</a:t>
            </a:fld>
            <a:endParaRPr lang="en-US"/>
          </a:p>
        </p:txBody>
      </p:sp>
    </p:spTree>
    <p:extLst>
      <p:ext uri="{BB962C8B-B14F-4D97-AF65-F5344CB8AC3E}">
        <p14:creationId xmlns:p14="http://schemas.microsoft.com/office/powerpoint/2010/main" val="3910056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53B9E-1599-4A81-8085-B6DE6AA4C47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D0614-AA28-4209-9673-595B9505F53A}" type="slidenum">
              <a:rPr lang="en-US" smtClean="0"/>
              <a:t>‹#›</a:t>
            </a:fld>
            <a:endParaRPr lang="en-US"/>
          </a:p>
        </p:txBody>
      </p:sp>
    </p:spTree>
    <p:extLst>
      <p:ext uri="{BB962C8B-B14F-4D97-AF65-F5344CB8AC3E}">
        <p14:creationId xmlns:p14="http://schemas.microsoft.com/office/powerpoint/2010/main" val="2171411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153B9E-1599-4A81-8085-B6DE6AA4C47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D0614-AA28-4209-9673-595B9505F53A}" type="slidenum">
              <a:rPr lang="en-US" smtClean="0"/>
              <a:t>‹#›</a:t>
            </a:fld>
            <a:endParaRPr lang="en-US"/>
          </a:p>
        </p:txBody>
      </p:sp>
    </p:spTree>
    <p:extLst>
      <p:ext uri="{BB962C8B-B14F-4D97-AF65-F5344CB8AC3E}">
        <p14:creationId xmlns:p14="http://schemas.microsoft.com/office/powerpoint/2010/main" val="186980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3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153B9E-1599-4A81-8085-B6DE6AA4C47D}" type="datetimeFigureOut">
              <a:rPr lang="en-US" smtClean="0"/>
              <a:t>10/14/2015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D0614-AA28-4209-9673-595B9505F53A}" type="slidenum">
              <a:rPr lang="en-US" smtClean="0"/>
              <a:t>‹#›</a:t>
            </a:fld>
            <a:endParaRPr lang="en-US"/>
          </a:p>
        </p:txBody>
      </p:sp>
    </p:spTree>
    <p:extLst>
      <p:ext uri="{BB962C8B-B14F-4D97-AF65-F5344CB8AC3E}">
        <p14:creationId xmlns:p14="http://schemas.microsoft.com/office/powerpoint/2010/main" val="700902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066800"/>
            <a:ext cx="8229600" cy="52578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Do you see any similarities between the story, “An Hour With </a:t>
            </a:r>
            <a:r>
              <a:rPr lang="en-US" sz="3600" b="1" dirty="0" err="1" smtClean="0"/>
              <a:t>Abuelo</a:t>
            </a:r>
            <a:r>
              <a:rPr lang="en-US" sz="3600" b="1" dirty="0" smtClean="0"/>
              <a:t>,” and the poem, “Grandma Ling?” </a:t>
            </a:r>
          </a:p>
          <a:p>
            <a:pPr marL="0" indent="0" algn="ctr">
              <a:buNone/>
            </a:pPr>
            <a:r>
              <a:rPr lang="en-US" sz="3600" b="1" dirty="0" smtClean="0"/>
              <a:t>Any differences?</a:t>
            </a:r>
            <a:endParaRPr lang="en-US" sz="3600" b="1" dirty="0"/>
          </a:p>
        </p:txBody>
      </p:sp>
      <p:sp>
        <p:nvSpPr>
          <p:cNvPr id="4" name="TextBox 3"/>
          <p:cNvSpPr txBox="1"/>
          <p:nvPr/>
        </p:nvSpPr>
        <p:spPr>
          <a:xfrm>
            <a:off x="7239000" y="381000"/>
            <a:ext cx="1143000" cy="369332"/>
          </a:xfrm>
          <a:prstGeom prst="rect">
            <a:avLst/>
          </a:prstGeom>
          <a:noFill/>
        </p:spPr>
        <p:txBody>
          <a:bodyPr wrap="square" rtlCol="0">
            <a:spAutoFit/>
          </a:bodyPr>
          <a:lstStyle/>
          <a:p>
            <a:pPr algn="ctr"/>
            <a:r>
              <a:rPr lang="en-US" b="1" dirty="0" smtClean="0"/>
              <a:t>10/12/15</a:t>
            </a:r>
            <a:endParaRPr lang="en-US" b="1" dirty="0"/>
          </a:p>
        </p:txBody>
      </p:sp>
    </p:spTree>
    <p:extLst>
      <p:ext uri="{BB962C8B-B14F-4D97-AF65-F5344CB8AC3E}">
        <p14:creationId xmlns:p14="http://schemas.microsoft.com/office/powerpoint/2010/main" val="2015628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1066800"/>
            <a:ext cx="8229600" cy="5562600"/>
          </a:xfrm>
        </p:spPr>
        <p:txBody>
          <a:bodyPr/>
          <a:lstStyle/>
          <a:p>
            <a:pPr marL="0" indent="0" algn="ctr">
              <a:buNone/>
            </a:pPr>
            <a:endParaRPr lang="en-US" sz="4000" b="1" dirty="0" smtClean="0"/>
          </a:p>
          <a:p>
            <a:pPr marL="0" indent="0" algn="ctr">
              <a:buNone/>
            </a:pPr>
            <a:r>
              <a:rPr lang="en-US" sz="4000" b="1" dirty="0" smtClean="0"/>
              <a:t>Your job tonight is to complete the LEFT-HAND SIDE of the TOP chart.</a:t>
            </a:r>
          </a:p>
          <a:p>
            <a:pPr marL="0" indent="0" algn="ctr">
              <a:buNone/>
            </a:pPr>
            <a:endParaRPr lang="en-US" sz="4000" b="1" dirty="0"/>
          </a:p>
          <a:p>
            <a:pPr marL="0" indent="0" algn="ctr">
              <a:buNone/>
            </a:pPr>
            <a:r>
              <a:rPr lang="en-US" sz="4000" b="1" dirty="0" smtClean="0"/>
              <a:t>DO NOT SUBMIT IT!</a:t>
            </a:r>
          </a:p>
          <a:p>
            <a:pPr marL="0" indent="0" algn="ctr">
              <a:buNone/>
            </a:pPr>
            <a:endParaRPr lang="en-US" b="1" dirty="0"/>
          </a:p>
          <a:p>
            <a:pPr marL="0" indent="0" algn="ctr">
              <a:buNone/>
            </a:pPr>
            <a:r>
              <a:rPr lang="en-US" b="1" dirty="0" smtClean="0"/>
              <a:t>Tomorrow we will work with the poem.</a:t>
            </a:r>
            <a:endParaRPr lang="en-US" b="1" dirty="0"/>
          </a:p>
        </p:txBody>
      </p:sp>
    </p:spTree>
    <p:extLst>
      <p:ext uri="{BB962C8B-B14F-4D97-AF65-F5344CB8AC3E}">
        <p14:creationId xmlns:p14="http://schemas.microsoft.com/office/powerpoint/2010/main" val="2572565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4000" b="1" dirty="0" smtClean="0"/>
          </a:p>
          <a:p>
            <a:pPr marL="0" indent="0" algn="ctr">
              <a:buNone/>
            </a:pPr>
            <a:r>
              <a:rPr lang="en-US" sz="4000" b="1" dirty="0" smtClean="0"/>
              <a:t>NO EXIT TICKET!</a:t>
            </a:r>
          </a:p>
          <a:p>
            <a:pPr marL="0" indent="0" algn="ctr">
              <a:buNone/>
            </a:pPr>
            <a:endParaRPr lang="en-US" sz="4000" b="1" dirty="0"/>
          </a:p>
          <a:p>
            <a:pPr marL="0" indent="0" algn="ctr">
              <a:buNone/>
            </a:pPr>
            <a:r>
              <a:rPr lang="en-US" sz="4000" b="1" dirty="0" smtClean="0"/>
              <a:t>Work on your FIRST PARAGRAPH!</a:t>
            </a:r>
            <a:endParaRPr lang="en-US" sz="4000" b="1" dirty="0"/>
          </a:p>
        </p:txBody>
      </p:sp>
    </p:spTree>
    <p:extLst>
      <p:ext uri="{BB962C8B-B14F-4D97-AF65-F5344CB8AC3E}">
        <p14:creationId xmlns:p14="http://schemas.microsoft.com/office/powerpoint/2010/main" val="3742049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066800"/>
            <a:ext cx="8229600" cy="5059363"/>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What would you say are the things that separate young Arturo from his </a:t>
            </a:r>
            <a:r>
              <a:rPr lang="en-US" b="1" dirty="0" err="1" smtClean="0"/>
              <a:t>Abuelo</a:t>
            </a:r>
            <a:r>
              <a:rPr lang="en-US" b="1" dirty="0" smtClean="0"/>
              <a:t>?</a:t>
            </a:r>
          </a:p>
          <a:p>
            <a:pPr marL="0" indent="0" algn="ctr">
              <a:buNone/>
            </a:pPr>
            <a:r>
              <a:rPr lang="en-US" b="1" dirty="0" smtClean="0"/>
              <a:t>What separates the poet from her Grandmother?</a:t>
            </a:r>
          </a:p>
          <a:p>
            <a:pPr marL="0" indent="0" algn="ctr">
              <a:buNone/>
            </a:pPr>
            <a:r>
              <a:rPr lang="en-US" b="1" dirty="0" smtClean="0"/>
              <a:t>Are the things that separate them the same?</a:t>
            </a:r>
            <a:endParaRPr lang="en-US" b="1" dirty="0"/>
          </a:p>
        </p:txBody>
      </p:sp>
      <p:sp>
        <p:nvSpPr>
          <p:cNvPr id="4" name="TextBox 3"/>
          <p:cNvSpPr txBox="1"/>
          <p:nvPr/>
        </p:nvSpPr>
        <p:spPr>
          <a:xfrm>
            <a:off x="7315200" y="457200"/>
            <a:ext cx="1143000" cy="381000"/>
          </a:xfrm>
          <a:prstGeom prst="rect">
            <a:avLst/>
          </a:prstGeom>
          <a:noFill/>
        </p:spPr>
        <p:txBody>
          <a:bodyPr wrap="square" rtlCol="0">
            <a:spAutoFit/>
          </a:bodyPr>
          <a:lstStyle/>
          <a:p>
            <a:pPr algn="ctr"/>
            <a:r>
              <a:rPr lang="en-US" b="1" dirty="0" smtClean="0"/>
              <a:t>10/13/15</a:t>
            </a:r>
            <a:endParaRPr lang="en-US" b="1" dirty="0"/>
          </a:p>
        </p:txBody>
      </p:sp>
    </p:spTree>
    <p:extLst>
      <p:ext uri="{BB962C8B-B14F-4D97-AF65-F5344CB8AC3E}">
        <p14:creationId xmlns:p14="http://schemas.microsoft.com/office/powerpoint/2010/main" val="1562043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1066800"/>
            <a:ext cx="8229600" cy="5059363"/>
          </a:xfrm>
        </p:spPr>
        <p:txBody>
          <a:bodyPr>
            <a:normAutofit/>
          </a:bodyPr>
          <a:lstStyle/>
          <a:p>
            <a:pPr marL="0" indent="0" algn="ctr">
              <a:buNone/>
            </a:pPr>
            <a:endParaRPr lang="en-US" sz="2800" b="1" dirty="0"/>
          </a:p>
          <a:p>
            <a:pPr marL="0" indent="0" algn="ctr">
              <a:buNone/>
            </a:pPr>
            <a:r>
              <a:rPr lang="en-US" b="1" dirty="0" smtClean="0"/>
              <a:t>What would you say are the things that separate young Arturo from his </a:t>
            </a:r>
            <a:r>
              <a:rPr lang="en-US" b="1" dirty="0" err="1" smtClean="0"/>
              <a:t>Abuelo</a:t>
            </a:r>
            <a:r>
              <a:rPr lang="en-US" b="1" dirty="0" smtClean="0"/>
              <a:t>?</a:t>
            </a:r>
          </a:p>
          <a:p>
            <a:pPr marL="0" indent="0" algn="ctr">
              <a:buNone/>
            </a:pPr>
            <a:r>
              <a:rPr lang="en-US" b="1" dirty="0" smtClean="0"/>
              <a:t>What separates the poet from her Grandmother?</a:t>
            </a:r>
          </a:p>
          <a:p>
            <a:pPr marL="0" indent="0" algn="ctr">
              <a:buNone/>
            </a:pPr>
            <a:r>
              <a:rPr lang="en-US" b="1" dirty="0" smtClean="0"/>
              <a:t>Are the things that separate them the same?</a:t>
            </a:r>
            <a:endParaRPr lang="en-US" b="1" dirty="0"/>
          </a:p>
        </p:txBody>
      </p:sp>
    </p:spTree>
    <p:extLst>
      <p:ext uri="{BB962C8B-B14F-4D97-AF65-F5344CB8AC3E}">
        <p14:creationId xmlns:p14="http://schemas.microsoft.com/office/powerpoint/2010/main" val="2707723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b="1" dirty="0" smtClean="0"/>
              <a:t>Today, our focus will be on the poem, “Grandma Ling.”</a:t>
            </a:r>
          </a:p>
          <a:p>
            <a:r>
              <a:rPr lang="en-US" b="1" dirty="0" smtClean="0"/>
              <a:t>The first step is to decide what you think is the theme of the poem.</a:t>
            </a:r>
          </a:p>
          <a:p>
            <a:r>
              <a:rPr lang="en-US" b="1" dirty="0" smtClean="0"/>
              <a:t>In your groups, take a few minutes to discuss the story. Write your top 2 or 3 ideas on your whiteboard.</a:t>
            </a:r>
          </a:p>
          <a:p>
            <a:pPr marL="0" indent="0" algn="ctr">
              <a:buNone/>
            </a:pPr>
            <a:r>
              <a:rPr lang="en-US" sz="3600" b="1" dirty="0" smtClean="0"/>
              <a:t>What do you think is the main idea or the lesson to be learned from it?</a:t>
            </a:r>
          </a:p>
          <a:p>
            <a:pPr marL="0" indent="0" algn="ctr">
              <a:buNone/>
            </a:pPr>
            <a:r>
              <a:rPr lang="en-US" sz="2800" b="1" dirty="0" smtClean="0"/>
              <a:t>Be prepared to support your ideas with evidence from the poem!</a:t>
            </a:r>
          </a:p>
          <a:p>
            <a:endParaRPr lang="en-US" b="1" dirty="0"/>
          </a:p>
        </p:txBody>
      </p:sp>
    </p:spTree>
    <p:extLst>
      <p:ext uri="{BB962C8B-B14F-4D97-AF65-F5344CB8AC3E}">
        <p14:creationId xmlns:p14="http://schemas.microsoft.com/office/powerpoint/2010/main" val="409029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Now let’s discuss your group’s ideas as a class.</a:t>
            </a:r>
          </a:p>
          <a:p>
            <a:r>
              <a:rPr lang="en-US" b="1" dirty="0" smtClean="0"/>
              <a:t>You have to decide which one of these ideas YOU think is the theme of the poem. Make sure it is one that you can SUPPORT with evidence from the poem.</a:t>
            </a:r>
          </a:p>
          <a:p>
            <a:r>
              <a:rPr lang="en-US" b="1" dirty="0" smtClean="0"/>
              <a:t>Now go to Google classroom and open up your “Theme Comparison Worksheet.”</a:t>
            </a:r>
          </a:p>
          <a:p>
            <a:endParaRPr lang="en-US" b="1" dirty="0"/>
          </a:p>
          <a:p>
            <a:endParaRPr lang="en-US" b="1" dirty="0"/>
          </a:p>
        </p:txBody>
      </p:sp>
    </p:spTree>
    <p:extLst>
      <p:ext uri="{BB962C8B-B14F-4D97-AF65-F5344CB8AC3E}">
        <p14:creationId xmlns:p14="http://schemas.microsoft.com/office/powerpoint/2010/main" val="115075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Look at the </a:t>
            </a:r>
            <a:r>
              <a:rPr lang="en-US" b="1" dirty="0" err="1" smtClean="0"/>
              <a:t>RIGHT-hand</a:t>
            </a:r>
            <a:r>
              <a:rPr lang="en-US" b="1" dirty="0" smtClean="0"/>
              <a:t> side of the TOP chart.</a:t>
            </a:r>
          </a:p>
          <a:p>
            <a:r>
              <a:rPr lang="en-US" b="1" dirty="0" smtClean="0"/>
              <a:t>The first step is to introduce and give a ONE-SENTENCE summary of the poem.</a:t>
            </a:r>
          </a:p>
          <a:p>
            <a:pPr marL="0" indent="0">
              <a:buNone/>
            </a:pPr>
            <a:endParaRPr lang="en-US" b="1" dirty="0" smtClean="0"/>
          </a:p>
          <a:p>
            <a:r>
              <a:rPr lang="en-US" b="1" dirty="0" smtClean="0"/>
              <a:t>Example:</a:t>
            </a:r>
          </a:p>
          <a:p>
            <a:pPr lvl="1"/>
            <a:r>
              <a:rPr lang="en-US" b="1" dirty="0" smtClean="0"/>
              <a:t>The story, “The Love Letter” by Jack Finney is about a man and woman who fall in love but are unable to ever be together.</a:t>
            </a:r>
          </a:p>
          <a:p>
            <a:pPr marL="0" indent="0">
              <a:buNone/>
            </a:pPr>
            <a:endParaRPr lang="en-US" b="1" dirty="0"/>
          </a:p>
          <a:p>
            <a:endParaRPr lang="en-US" b="1" dirty="0"/>
          </a:p>
        </p:txBody>
      </p:sp>
    </p:spTree>
    <p:extLst>
      <p:ext uri="{BB962C8B-B14F-4D97-AF65-F5344CB8AC3E}">
        <p14:creationId xmlns:p14="http://schemas.microsoft.com/office/powerpoint/2010/main" val="302812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The next step is to write, in 1-2 sentences, what you think is the theme of the poem.</a:t>
            </a:r>
          </a:p>
          <a:p>
            <a:pPr marL="0" indent="0">
              <a:buNone/>
            </a:pPr>
            <a:endParaRPr lang="en-US" b="1" dirty="0" smtClean="0"/>
          </a:p>
          <a:p>
            <a:r>
              <a:rPr lang="en-US" b="1" dirty="0" smtClean="0"/>
              <a:t>Example:</a:t>
            </a:r>
          </a:p>
          <a:p>
            <a:pPr lvl="1"/>
            <a:r>
              <a:rPr lang="en-US" b="1" dirty="0" smtClean="0"/>
              <a:t>The theme of this story is that love is stronger than any obstacles.</a:t>
            </a:r>
            <a:endParaRPr lang="en-US" b="1" dirty="0"/>
          </a:p>
          <a:p>
            <a:endParaRPr lang="en-US" b="1" dirty="0"/>
          </a:p>
        </p:txBody>
      </p:sp>
    </p:spTree>
    <p:extLst>
      <p:ext uri="{BB962C8B-B14F-4D97-AF65-F5344CB8AC3E}">
        <p14:creationId xmlns:p14="http://schemas.microsoft.com/office/powerpoint/2010/main" val="51435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Now go to the poem and find quotes that you can use as evidence to support what you say is the theme.</a:t>
            </a:r>
          </a:p>
          <a:p>
            <a:endParaRPr lang="en-US" sz="1200" b="1" dirty="0"/>
          </a:p>
          <a:p>
            <a:r>
              <a:rPr lang="en-US" b="1" dirty="0" smtClean="0"/>
              <a:t>Example:</a:t>
            </a:r>
          </a:p>
          <a:p>
            <a:pPr lvl="1"/>
            <a:r>
              <a:rPr lang="en-US" b="1" dirty="0" smtClean="0"/>
              <a:t>This theme can be seen in the simple statement that Helen made on the bottom of her picture. She writes, “I will never forget” (Finney 46). The fact that she writes this proves that her love for him was greater than the years that separated them.</a:t>
            </a:r>
            <a:endParaRPr lang="en-US" b="1" dirty="0"/>
          </a:p>
          <a:p>
            <a:endParaRPr lang="en-US" b="1" dirty="0"/>
          </a:p>
        </p:txBody>
      </p:sp>
    </p:spTree>
    <p:extLst>
      <p:ext uri="{BB962C8B-B14F-4D97-AF65-F5344CB8AC3E}">
        <p14:creationId xmlns:p14="http://schemas.microsoft.com/office/powerpoint/2010/main" val="178162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Now, use a transition and end your paragraph by restating the theme in a different way.</a:t>
            </a:r>
          </a:p>
          <a:p>
            <a:endParaRPr lang="en-US" b="1" dirty="0"/>
          </a:p>
          <a:p>
            <a:r>
              <a:rPr lang="en-US" b="1" dirty="0" smtClean="0"/>
              <a:t>Example:</a:t>
            </a:r>
          </a:p>
          <a:p>
            <a:pPr lvl="1"/>
            <a:r>
              <a:rPr lang="en-US" b="1" dirty="0" smtClean="0"/>
              <a:t>In short, this story shows us that love is strong and powerful, even against impossible odds.</a:t>
            </a:r>
          </a:p>
          <a:p>
            <a:pPr lvl="1"/>
            <a:endParaRPr lang="en-US" b="1" dirty="0" smtClean="0"/>
          </a:p>
          <a:p>
            <a:endParaRPr lang="en-US" b="1" dirty="0"/>
          </a:p>
          <a:p>
            <a:endParaRPr lang="en-US" b="1" dirty="0"/>
          </a:p>
        </p:txBody>
      </p:sp>
    </p:spTree>
    <p:extLst>
      <p:ext uri="{BB962C8B-B14F-4D97-AF65-F5344CB8AC3E}">
        <p14:creationId xmlns:p14="http://schemas.microsoft.com/office/powerpoint/2010/main" val="35345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1066800"/>
            <a:ext cx="8229600" cy="5257800"/>
          </a:xfrm>
        </p:spPr>
        <p:txBody>
          <a:bodyPr>
            <a:normAutofit/>
          </a:bodyPr>
          <a:lstStyle/>
          <a:p>
            <a:pPr marL="0" indent="0" algn="ctr">
              <a:buNone/>
            </a:pPr>
            <a:endParaRPr lang="en-US" sz="2800" b="1" dirty="0"/>
          </a:p>
          <a:p>
            <a:pPr marL="0" indent="0" algn="ctr">
              <a:buNone/>
            </a:pPr>
            <a:r>
              <a:rPr lang="en-US" sz="3600" b="1" dirty="0" smtClean="0"/>
              <a:t>What similarities </a:t>
            </a:r>
            <a:r>
              <a:rPr lang="en-US" sz="3600" b="1" dirty="0"/>
              <a:t>d</a:t>
            </a:r>
            <a:r>
              <a:rPr lang="en-US" sz="3600" b="1" dirty="0" smtClean="0"/>
              <a:t>o you see between the story, “An Hour With </a:t>
            </a:r>
            <a:r>
              <a:rPr lang="en-US" sz="3600" b="1" dirty="0" err="1" smtClean="0"/>
              <a:t>Abuelo</a:t>
            </a:r>
            <a:r>
              <a:rPr lang="en-US" sz="3600" b="1" dirty="0" smtClean="0"/>
              <a:t>,” and the poem, “Grandma Ling?” </a:t>
            </a:r>
          </a:p>
          <a:p>
            <a:pPr marL="0" indent="0" algn="ctr">
              <a:buNone/>
            </a:pPr>
            <a:r>
              <a:rPr lang="en-US" sz="3600" b="1" dirty="0" smtClean="0"/>
              <a:t>What differences do you see?</a:t>
            </a:r>
            <a:endParaRPr lang="en-US" sz="3600" b="1" dirty="0"/>
          </a:p>
        </p:txBody>
      </p:sp>
    </p:spTree>
    <p:extLst>
      <p:ext uri="{BB962C8B-B14F-4D97-AF65-F5344CB8AC3E}">
        <p14:creationId xmlns:p14="http://schemas.microsoft.com/office/powerpoint/2010/main" val="2776502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1066800"/>
            <a:ext cx="8229600" cy="5562600"/>
          </a:xfrm>
        </p:spPr>
        <p:txBody>
          <a:bodyPr/>
          <a:lstStyle/>
          <a:p>
            <a:pPr marL="0" indent="0" algn="ctr">
              <a:buNone/>
            </a:pPr>
            <a:endParaRPr lang="en-US" sz="4000" b="1" dirty="0" smtClean="0"/>
          </a:p>
          <a:p>
            <a:pPr marL="0" indent="0" algn="ctr">
              <a:buNone/>
            </a:pPr>
            <a:r>
              <a:rPr lang="en-US" sz="4000" b="1" dirty="0" smtClean="0"/>
              <a:t>Your job tonight is to complete the RIGHT-HAND SIDE of the TOP chart.</a:t>
            </a:r>
          </a:p>
          <a:p>
            <a:pPr marL="0" indent="0" algn="ctr">
              <a:buNone/>
            </a:pPr>
            <a:endParaRPr lang="en-US" sz="4000" b="1" dirty="0"/>
          </a:p>
          <a:p>
            <a:pPr marL="0" indent="0" algn="ctr">
              <a:buNone/>
            </a:pPr>
            <a:r>
              <a:rPr lang="en-US" sz="4000" b="1" dirty="0" smtClean="0"/>
              <a:t>DO NOT SUBMIT IT!</a:t>
            </a:r>
          </a:p>
          <a:p>
            <a:pPr marL="0" indent="0" algn="ctr">
              <a:buNone/>
            </a:pPr>
            <a:endParaRPr lang="en-US" b="1" dirty="0"/>
          </a:p>
          <a:p>
            <a:pPr marL="0" indent="0" algn="ctr">
              <a:buNone/>
            </a:pPr>
            <a:r>
              <a:rPr lang="en-US" b="1" dirty="0" smtClean="0"/>
              <a:t>THURSDAY we will finish with the comparison of the two.</a:t>
            </a:r>
            <a:endParaRPr lang="en-US" b="1" dirty="0"/>
          </a:p>
        </p:txBody>
      </p:sp>
    </p:spTree>
    <p:extLst>
      <p:ext uri="{BB962C8B-B14F-4D97-AF65-F5344CB8AC3E}">
        <p14:creationId xmlns:p14="http://schemas.microsoft.com/office/powerpoint/2010/main" val="3121479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4000" b="1" dirty="0" smtClean="0"/>
          </a:p>
          <a:p>
            <a:pPr marL="0" indent="0" algn="ctr">
              <a:buNone/>
            </a:pPr>
            <a:r>
              <a:rPr lang="en-US" sz="4000" b="1" dirty="0" smtClean="0"/>
              <a:t>NO EXIT TICKET!</a:t>
            </a:r>
          </a:p>
          <a:p>
            <a:pPr marL="0" indent="0" algn="ctr">
              <a:buNone/>
            </a:pPr>
            <a:endParaRPr lang="en-US" sz="4000" b="1" dirty="0"/>
          </a:p>
          <a:p>
            <a:pPr marL="0" indent="0" algn="ctr">
              <a:buNone/>
            </a:pPr>
            <a:r>
              <a:rPr lang="en-US" sz="4000" b="1" dirty="0" smtClean="0"/>
              <a:t>Work on your SECOND PARAGRAPH!</a:t>
            </a:r>
            <a:endParaRPr lang="en-US" sz="4000" b="1" dirty="0"/>
          </a:p>
        </p:txBody>
      </p:sp>
    </p:spTree>
    <p:extLst>
      <p:ext uri="{BB962C8B-B14F-4D97-AF65-F5344CB8AC3E}">
        <p14:creationId xmlns:p14="http://schemas.microsoft.com/office/powerpoint/2010/main" val="19169511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smtClean="0"/>
              <a:t>Now that you have discussed, in writing the themes of the story and the poem, do you see any similarities between the two themes?</a:t>
            </a:r>
          </a:p>
          <a:p>
            <a:pPr marL="0" indent="0" algn="ctr">
              <a:buNone/>
            </a:pPr>
            <a:r>
              <a:rPr lang="en-US" sz="3600" b="1" dirty="0" smtClean="0"/>
              <a:t>What are they?</a:t>
            </a:r>
            <a:endParaRPr lang="en-US" sz="3600" b="1" dirty="0"/>
          </a:p>
        </p:txBody>
      </p:sp>
      <p:sp>
        <p:nvSpPr>
          <p:cNvPr id="4" name="TextBox 3"/>
          <p:cNvSpPr txBox="1"/>
          <p:nvPr/>
        </p:nvSpPr>
        <p:spPr>
          <a:xfrm>
            <a:off x="7315200" y="381000"/>
            <a:ext cx="1143000" cy="369332"/>
          </a:xfrm>
          <a:prstGeom prst="rect">
            <a:avLst/>
          </a:prstGeom>
          <a:noFill/>
        </p:spPr>
        <p:txBody>
          <a:bodyPr wrap="square" rtlCol="0">
            <a:spAutoFit/>
          </a:bodyPr>
          <a:lstStyle/>
          <a:p>
            <a:pPr algn="ctr"/>
            <a:r>
              <a:rPr lang="en-US" b="1" dirty="0" smtClean="0"/>
              <a:t>10/15/15</a:t>
            </a:r>
            <a:endParaRPr lang="en-US" b="1" dirty="0"/>
          </a:p>
        </p:txBody>
      </p:sp>
    </p:spTree>
    <p:extLst>
      <p:ext uri="{BB962C8B-B14F-4D97-AF65-F5344CB8AC3E}">
        <p14:creationId xmlns:p14="http://schemas.microsoft.com/office/powerpoint/2010/main" val="2921966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endParaRPr lang="en-US" sz="2800" b="1" dirty="0" smtClean="0"/>
          </a:p>
          <a:p>
            <a:pPr marL="0" indent="0" algn="ctr">
              <a:buNone/>
            </a:pPr>
            <a:endParaRPr lang="en-US" sz="2800" b="1" dirty="0"/>
          </a:p>
          <a:p>
            <a:pPr marL="0" indent="0" algn="ctr">
              <a:buNone/>
            </a:pPr>
            <a:r>
              <a:rPr lang="en-US" sz="3600" b="1" dirty="0" smtClean="0"/>
              <a:t>Now that you have discussed, in writing the themes of the story and the poem, do you see any similarities between the two themes?</a:t>
            </a:r>
          </a:p>
          <a:p>
            <a:pPr marL="0" indent="0" algn="ctr">
              <a:buNone/>
            </a:pPr>
            <a:r>
              <a:rPr lang="en-US" sz="3600" b="1" dirty="0" smtClean="0"/>
              <a:t>What are they?</a:t>
            </a:r>
            <a:endParaRPr lang="en-US" sz="3600" b="1" dirty="0"/>
          </a:p>
        </p:txBody>
      </p:sp>
      <p:sp>
        <p:nvSpPr>
          <p:cNvPr id="4" name="TextBox 3"/>
          <p:cNvSpPr txBox="1"/>
          <p:nvPr/>
        </p:nvSpPr>
        <p:spPr>
          <a:xfrm>
            <a:off x="7315200" y="381000"/>
            <a:ext cx="1143000" cy="369332"/>
          </a:xfrm>
          <a:prstGeom prst="rect">
            <a:avLst/>
          </a:prstGeom>
          <a:noFill/>
        </p:spPr>
        <p:txBody>
          <a:bodyPr wrap="square" rtlCol="0">
            <a:spAutoFit/>
          </a:bodyPr>
          <a:lstStyle/>
          <a:p>
            <a:pPr algn="ctr"/>
            <a:r>
              <a:rPr lang="en-US" b="1" dirty="0" smtClean="0"/>
              <a:t>10/15/15</a:t>
            </a:r>
            <a:endParaRPr lang="en-US" b="1" dirty="0"/>
          </a:p>
        </p:txBody>
      </p:sp>
    </p:spTree>
    <p:extLst>
      <p:ext uri="{BB962C8B-B14F-4D97-AF65-F5344CB8AC3E}">
        <p14:creationId xmlns:p14="http://schemas.microsoft.com/office/powerpoint/2010/main" val="3866869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1143000"/>
            <a:ext cx="8229600" cy="5410200"/>
          </a:xfrm>
        </p:spPr>
        <p:txBody>
          <a:bodyPr/>
          <a:lstStyle/>
          <a:p>
            <a:r>
              <a:rPr lang="en-US" b="1" dirty="0" smtClean="0"/>
              <a:t>At this point, if you have kept up with the process, you should have two of your three paragraphs written.</a:t>
            </a:r>
          </a:p>
          <a:p>
            <a:pPr marL="0" indent="0">
              <a:buNone/>
            </a:pPr>
            <a:endParaRPr lang="en-US" b="1" dirty="0" smtClean="0"/>
          </a:p>
          <a:p>
            <a:r>
              <a:rPr lang="en-US" b="1" dirty="0" smtClean="0"/>
              <a:t>The next step is to put together your third paragraph, which is where you will actually compare and show how the themes of the story and the poem are similar.</a:t>
            </a:r>
          </a:p>
        </p:txBody>
      </p:sp>
    </p:spTree>
    <p:extLst>
      <p:ext uri="{BB962C8B-B14F-4D97-AF65-F5344CB8AC3E}">
        <p14:creationId xmlns:p14="http://schemas.microsoft.com/office/powerpoint/2010/main" val="1649433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1143000"/>
            <a:ext cx="8229600" cy="5410200"/>
          </a:xfrm>
        </p:spPr>
        <p:txBody>
          <a:bodyPr/>
          <a:lstStyle/>
          <a:p>
            <a:r>
              <a:rPr lang="en-US" b="1" dirty="0" smtClean="0"/>
              <a:t>Go to Google Classroom and open up your Theme Comparison Worksheet and go to the bottom section of the document.</a:t>
            </a:r>
          </a:p>
          <a:p>
            <a:r>
              <a:rPr lang="en-US" b="1" dirty="0" smtClean="0"/>
              <a:t>In the first box, begin your paragraph by stating why you think the themes of the story and poem are similar. </a:t>
            </a:r>
          </a:p>
          <a:p>
            <a:r>
              <a:rPr lang="en-US" b="1" dirty="0" smtClean="0"/>
              <a:t>In the second box, you will need to find a DIFFERENT quote from the story and from the poem that show how they are the same.</a:t>
            </a:r>
          </a:p>
          <a:p>
            <a:endParaRPr lang="en-US" b="1" dirty="0"/>
          </a:p>
          <a:p>
            <a:endParaRPr lang="en-US" b="1" dirty="0" smtClean="0"/>
          </a:p>
          <a:p>
            <a:endParaRPr lang="en-US" b="1" dirty="0"/>
          </a:p>
          <a:p>
            <a:pPr marL="0" indent="0">
              <a:buNone/>
            </a:pPr>
            <a:endParaRPr lang="en-US" b="1" dirty="0" smtClean="0"/>
          </a:p>
        </p:txBody>
      </p:sp>
    </p:spTree>
    <p:extLst>
      <p:ext uri="{BB962C8B-B14F-4D97-AF65-F5344CB8AC3E}">
        <p14:creationId xmlns:p14="http://schemas.microsoft.com/office/powerpoint/2010/main" val="40119670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1143000"/>
            <a:ext cx="8229600" cy="5410200"/>
          </a:xfrm>
        </p:spPr>
        <p:txBody>
          <a:bodyPr/>
          <a:lstStyle/>
          <a:p>
            <a:r>
              <a:rPr lang="en-US" b="1" dirty="0" smtClean="0"/>
              <a:t>In the third box, transition to end your essay and restate the similarities between the story and the poem.</a:t>
            </a:r>
          </a:p>
          <a:p>
            <a:endParaRPr lang="en-US" b="1" dirty="0"/>
          </a:p>
          <a:p>
            <a:pPr marL="0" indent="0">
              <a:buNone/>
            </a:pPr>
            <a:endParaRPr lang="en-US" b="1" dirty="0" smtClean="0"/>
          </a:p>
        </p:txBody>
      </p:sp>
    </p:spTree>
    <p:extLst>
      <p:ext uri="{BB962C8B-B14F-4D97-AF65-F5344CB8AC3E}">
        <p14:creationId xmlns:p14="http://schemas.microsoft.com/office/powerpoint/2010/main" val="40119670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endParaRPr lang="en-US" dirty="0" smtClean="0"/>
          </a:p>
          <a:p>
            <a:pPr marL="0" indent="0" algn="ctr">
              <a:buNone/>
            </a:pPr>
            <a:r>
              <a:rPr lang="en-US" sz="4000" b="1" dirty="0" smtClean="0"/>
              <a:t>NO EXIT TICKET! </a:t>
            </a:r>
          </a:p>
          <a:p>
            <a:pPr marL="0" indent="0" algn="ctr">
              <a:buNone/>
            </a:pPr>
            <a:endParaRPr lang="en-US" sz="4000" b="1" dirty="0" smtClean="0"/>
          </a:p>
          <a:p>
            <a:pPr marL="0" indent="0" algn="ctr">
              <a:buNone/>
            </a:pPr>
            <a:r>
              <a:rPr lang="en-US" sz="4000" b="1" dirty="0" smtClean="0"/>
              <a:t>WORK ON YOUR THIRD PARAGRAPH</a:t>
            </a:r>
          </a:p>
          <a:p>
            <a:pPr marL="0" indent="0" algn="ctr">
              <a:buNone/>
            </a:pPr>
            <a:r>
              <a:rPr lang="en-US" sz="4000" b="1" dirty="0" smtClean="0"/>
              <a:t>AND/OR FINAL DRAFT!</a:t>
            </a:r>
            <a:endParaRPr lang="en-US" sz="4000" b="1" dirty="0"/>
          </a:p>
        </p:txBody>
      </p:sp>
    </p:spTree>
    <p:extLst>
      <p:ext uri="{BB962C8B-B14F-4D97-AF65-F5344CB8AC3E}">
        <p14:creationId xmlns:p14="http://schemas.microsoft.com/office/powerpoint/2010/main" val="11730611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486400"/>
          </a:xfrm>
        </p:spPr>
        <p:txBody>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Did you find it difficult to find similarities between the themes of the story and the poem or quotes to support what you said?</a:t>
            </a:r>
          </a:p>
          <a:p>
            <a:pPr marL="0" indent="0" algn="ctr">
              <a:buNone/>
            </a:pPr>
            <a:r>
              <a:rPr lang="en-US" sz="3600" b="1" dirty="0" smtClean="0"/>
              <a:t>What were the similarities you found?</a:t>
            </a:r>
          </a:p>
          <a:p>
            <a:pPr marL="0" indent="0" algn="ctr">
              <a:buNone/>
            </a:pPr>
            <a:r>
              <a:rPr lang="en-US" sz="3600" b="1" dirty="0" smtClean="0"/>
              <a:t>What quotes did you use?</a:t>
            </a:r>
          </a:p>
          <a:p>
            <a:pPr marL="0" indent="0" algn="ctr">
              <a:buNone/>
            </a:pPr>
            <a:endParaRPr lang="en-US" dirty="0"/>
          </a:p>
        </p:txBody>
      </p:sp>
      <p:sp>
        <p:nvSpPr>
          <p:cNvPr id="4" name="TextBox 3"/>
          <p:cNvSpPr txBox="1"/>
          <p:nvPr/>
        </p:nvSpPr>
        <p:spPr>
          <a:xfrm>
            <a:off x="7239000" y="457200"/>
            <a:ext cx="1143000" cy="369332"/>
          </a:xfrm>
          <a:prstGeom prst="rect">
            <a:avLst/>
          </a:prstGeom>
          <a:noFill/>
        </p:spPr>
        <p:txBody>
          <a:bodyPr wrap="square" rtlCol="0">
            <a:spAutoFit/>
          </a:bodyPr>
          <a:lstStyle/>
          <a:p>
            <a:pPr algn="ctr"/>
            <a:r>
              <a:rPr lang="en-US" b="1" dirty="0" smtClean="0"/>
              <a:t>10/16/15</a:t>
            </a:r>
            <a:endParaRPr lang="en-US" b="1" dirty="0"/>
          </a:p>
        </p:txBody>
      </p:sp>
    </p:spTree>
    <p:extLst>
      <p:ext uri="{BB962C8B-B14F-4D97-AF65-F5344CB8AC3E}">
        <p14:creationId xmlns:p14="http://schemas.microsoft.com/office/powerpoint/2010/main" val="25485642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486400"/>
          </a:xfrm>
        </p:spPr>
        <p:txBody>
          <a:bodyPr/>
          <a:lstStyle/>
          <a:p>
            <a:pPr marL="0" indent="0" algn="ctr">
              <a:buNone/>
            </a:pPr>
            <a:endParaRPr lang="en-US" sz="2800" b="1" dirty="0" smtClean="0"/>
          </a:p>
          <a:p>
            <a:pPr marL="0" indent="0" algn="ctr">
              <a:buNone/>
            </a:pPr>
            <a:endParaRPr lang="en-US" sz="2800" b="1" dirty="0"/>
          </a:p>
          <a:p>
            <a:pPr marL="0" indent="0" algn="ctr">
              <a:buNone/>
            </a:pPr>
            <a:r>
              <a:rPr lang="en-US" sz="3600" b="1" dirty="0"/>
              <a:t>Did you find it difficult to find similarities between the themes of the story and the poem or quotes to support what you said?</a:t>
            </a:r>
          </a:p>
          <a:p>
            <a:pPr marL="0" indent="0" algn="ctr">
              <a:buNone/>
            </a:pPr>
            <a:r>
              <a:rPr lang="en-US" sz="3600" b="1" dirty="0"/>
              <a:t>What were the similarities you found?</a:t>
            </a:r>
          </a:p>
          <a:p>
            <a:pPr marL="0" indent="0" algn="ctr">
              <a:buNone/>
            </a:pPr>
            <a:r>
              <a:rPr lang="en-US" sz="3600" b="1" dirty="0"/>
              <a:t>What quotes did you use?</a:t>
            </a:r>
          </a:p>
          <a:p>
            <a:pPr marL="0" indent="0" algn="ctr">
              <a:buNone/>
            </a:pPr>
            <a:endParaRPr lang="en-US" dirty="0"/>
          </a:p>
        </p:txBody>
      </p:sp>
      <p:sp>
        <p:nvSpPr>
          <p:cNvPr id="4" name="TextBox 3"/>
          <p:cNvSpPr txBox="1"/>
          <p:nvPr/>
        </p:nvSpPr>
        <p:spPr>
          <a:xfrm>
            <a:off x="7239000" y="457200"/>
            <a:ext cx="1143000" cy="369332"/>
          </a:xfrm>
          <a:prstGeom prst="rect">
            <a:avLst/>
          </a:prstGeom>
          <a:noFill/>
        </p:spPr>
        <p:txBody>
          <a:bodyPr wrap="square" rtlCol="0">
            <a:spAutoFit/>
          </a:bodyPr>
          <a:lstStyle/>
          <a:p>
            <a:pPr algn="ctr"/>
            <a:r>
              <a:rPr lang="en-US" b="1" dirty="0" smtClean="0"/>
              <a:t>10/16/15</a:t>
            </a:r>
            <a:endParaRPr lang="en-US" b="1" dirty="0"/>
          </a:p>
        </p:txBody>
      </p:sp>
    </p:spTree>
    <p:extLst>
      <p:ext uri="{BB962C8B-B14F-4D97-AF65-F5344CB8AC3E}">
        <p14:creationId xmlns:p14="http://schemas.microsoft.com/office/powerpoint/2010/main" val="1785253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1219200"/>
            <a:ext cx="8229600" cy="5257800"/>
          </a:xfrm>
        </p:spPr>
        <p:txBody>
          <a:bodyPr/>
          <a:lstStyle/>
          <a:p>
            <a:r>
              <a:rPr lang="en-US" b="1" dirty="0" smtClean="0"/>
              <a:t>Your job this week will be to write a short (3 paragraph) paper comparing the themes of “An Hour With </a:t>
            </a:r>
            <a:r>
              <a:rPr lang="en-US" b="1" dirty="0" err="1" smtClean="0"/>
              <a:t>Abuelo</a:t>
            </a:r>
            <a:r>
              <a:rPr lang="en-US" b="1" dirty="0" smtClean="0"/>
              <a:t>” and “Grandma Ling.”</a:t>
            </a:r>
          </a:p>
          <a:p>
            <a:r>
              <a:rPr lang="en-US" b="1" dirty="0" smtClean="0"/>
              <a:t>Once again, you will be using a worksheet which I have created for you in Google Classroom.</a:t>
            </a:r>
          </a:p>
          <a:p>
            <a:r>
              <a:rPr lang="en-US" b="1" dirty="0" smtClean="0"/>
              <a:t>We will write this short paper one paragraph at a time, and then it will be combined into one final document.</a:t>
            </a:r>
            <a:endParaRPr lang="en-US" b="1" dirty="0"/>
          </a:p>
        </p:txBody>
      </p:sp>
    </p:spTree>
    <p:extLst>
      <p:ext uri="{BB962C8B-B14F-4D97-AF65-F5344CB8AC3E}">
        <p14:creationId xmlns:p14="http://schemas.microsoft.com/office/powerpoint/2010/main" val="373807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Final Draft</a:t>
            </a:r>
            <a:endParaRPr lang="en-US" b="1" dirty="0"/>
          </a:p>
        </p:txBody>
      </p:sp>
      <p:sp>
        <p:nvSpPr>
          <p:cNvPr id="3" name="Content Placeholder 2"/>
          <p:cNvSpPr>
            <a:spLocks noGrp="1"/>
          </p:cNvSpPr>
          <p:nvPr>
            <p:ph idx="1"/>
          </p:nvPr>
        </p:nvSpPr>
        <p:spPr>
          <a:xfrm>
            <a:off x="457200" y="1066800"/>
            <a:ext cx="8229600" cy="5059363"/>
          </a:xfrm>
        </p:spPr>
        <p:txBody>
          <a:bodyPr>
            <a:normAutofit/>
          </a:bodyPr>
          <a:lstStyle/>
          <a:p>
            <a:endParaRPr lang="en-US" sz="1000" b="1" dirty="0" smtClean="0"/>
          </a:p>
          <a:p>
            <a:r>
              <a:rPr lang="en-US" b="1" dirty="0" smtClean="0"/>
              <a:t>Go to Google Classroom and open up the document titled “Theme Comparison Essay.”</a:t>
            </a:r>
          </a:p>
          <a:p>
            <a:endParaRPr lang="en-US" sz="1000" b="1" dirty="0" smtClean="0"/>
          </a:p>
          <a:p>
            <a:r>
              <a:rPr lang="en-US" b="1" dirty="0" smtClean="0"/>
              <a:t>Follow the steps in the template to put together your final draft. </a:t>
            </a:r>
          </a:p>
          <a:p>
            <a:endParaRPr lang="en-US" sz="1000" b="1" dirty="0"/>
          </a:p>
          <a:p>
            <a:r>
              <a:rPr lang="en-US" b="1" dirty="0"/>
              <a:t>Be sure to CITE YOUR SOURCES and ADD YOUR WORK CITED </a:t>
            </a:r>
            <a:r>
              <a:rPr lang="en-US" b="1" dirty="0" smtClean="0"/>
              <a:t>ENTRIES</a:t>
            </a:r>
          </a:p>
          <a:p>
            <a:pPr marL="0" indent="0">
              <a:buNone/>
            </a:pPr>
            <a:endParaRPr lang="en-US" b="1" dirty="0"/>
          </a:p>
        </p:txBody>
      </p:sp>
    </p:spTree>
    <p:extLst>
      <p:ext uri="{BB962C8B-B14F-4D97-AF65-F5344CB8AC3E}">
        <p14:creationId xmlns:p14="http://schemas.microsoft.com/office/powerpoint/2010/main" val="8995854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Final Draft</a:t>
            </a:r>
            <a:endParaRPr lang="en-US" b="1" dirty="0"/>
          </a:p>
        </p:txBody>
      </p:sp>
      <p:sp>
        <p:nvSpPr>
          <p:cNvPr id="3" name="Content Placeholder 2"/>
          <p:cNvSpPr>
            <a:spLocks noGrp="1"/>
          </p:cNvSpPr>
          <p:nvPr>
            <p:ph idx="1"/>
          </p:nvPr>
        </p:nvSpPr>
        <p:spPr>
          <a:xfrm>
            <a:off x="457200" y="838200"/>
            <a:ext cx="8229600" cy="5791200"/>
          </a:xfrm>
        </p:spPr>
        <p:txBody>
          <a:bodyPr>
            <a:normAutofit fontScale="92500" lnSpcReduction="10000"/>
          </a:bodyPr>
          <a:lstStyle/>
          <a:p>
            <a:pPr marL="0" indent="0" algn="ctr">
              <a:buNone/>
            </a:pPr>
            <a:r>
              <a:rPr lang="en-US" sz="4300" b="1" dirty="0" smtClean="0"/>
              <a:t>WORK CITED ENTRIES</a:t>
            </a:r>
          </a:p>
          <a:p>
            <a:r>
              <a:rPr lang="en-US" b="1" dirty="0" smtClean="0"/>
              <a:t>There should be two entries in your Work Cited.</a:t>
            </a:r>
          </a:p>
          <a:p>
            <a:r>
              <a:rPr lang="en-US" b="1" dirty="0" smtClean="0"/>
              <a:t>The first entry is for the story.</a:t>
            </a:r>
          </a:p>
          <a:p>
            <a:pPr lvl="1"/>
            <a:r>
              <a:rPr lang="en-US" b="1" dirty="0" smtClean="0"/>
              <a:t>Authors name: Last, First.</a:t>
            </a:r>
          </a:p>
          <a:p>
            <a:pPr lvl="1"/>
            <a:r>
              <a:rPr lang="en-US" b="1" dirty="0" smtClean="0"/>
              <a:t>Story Title: In quotation marks.</a:t>
            </a:r>
          </a:p>
          <a:p>
            <a:pPr lvl="1"/>
            <a:r>
              <a:rPr lang="en-US" b="1" dirty="0"/>
              <a:t>Publication Information: New York: Harcourt 2003. Print</a:t>
            </a:r>
            <a:r>
              <a:rPr lang="en-US" b="1" dirty="0" smtClean="0"/>
              <a:t>.</a:t>
            </a:r>
          </a:p>
          <a:p>
            <a:r>
              <a:rPr lang="en-US" b="1" dirty="0" smtClean="0"/>
              <a:t>The second entry is for the poem.</a:t>
            </a:r>
          </a:p>
          <a:p>
            <a:pPr lvl="1"/>
            <a:r>
              <a:rPr lang="en-US" b="1" dirty="0" smtClean="0"/>
              <a:t>Author’s name: Last, First.</a:t>
            </a:r>
          </a:p>
          <a:p>
            <a:pPr lvl="1"/>
            <a:r>
              <a:rPr lang="en-US" b="1" dirty="0" smtClean="0"/>
              <a:t>Poem Title: In quotation marks.</a:t>
            </a:r>
          </a:p>
          <a:p>
            <a:pPr lvl="1"/>
            <a:r>
              <a:rPr lang="en-US" b="1" dirty="0" smtClean="0"/>
              <a:t>Publication Information</a:t>
            </a:r>
            <a:r>
              <a:rPr lang="en-US" b="1" dirty="0"/>
              <a:t>: New York: Harcourt 2003. Print.</a:t>
            </a:r>
            <a:endParaRPr lang="en-US" b="1" dirty="0" smtClean="0"/>
          </a:p>
          <a:p>
            <a:pPr lvl="2"/>
            <a:endParaRPr lang="en-US" b="1" dirty="0"/>
          </a:p>
          <a:p>
            <a:pPr lvl="2"/>
            <a:endParaRPr lang="en-US" b="1" dirty="0" smtClean="0"/>
          </a:p>
          <a:p>
            <a:pPr marL="0" indent="0">
              <a:buNone/>
            </a:pPr>
            <a:endParaRPr lang="en-US" b="1" dirty="0"/>
          </a:p>
        </p:txBody>
      </p:sp>
    </p:spTree>
    <p:extLst>
      <p:ext uri="{BB962C8B-B14F-4D97-AF65-F5344CB8AC3E}">
        <p14:creationId xmlns:p14="http://schemas.microsoft.com/office/powerpoint/2010/main" val="236314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Final Draft</a:t>
            </a:r>
            <a:endParaRPr lang="en-US" b="1" dirty="0"/>
          </a:p>
        </p:txBody>
      </p:sp>
      <p:sp>
        <p:nvSpPr>
          <p:cNvPr id="3" name="Content Placeholder 2"/>
          <p:cNvSpPr>
            <a:spLocks noGrp="1"/>
          </p:cNvSpPr>
          <p:nvPr>
            <p:ph idx="1"/>
          </p:nvPr>
        </p:nvSpPr>
        <p:spPr>
          <a:xfrm>
            <a:off x="457200" y="838200"/>
            <a:ext cx="8229600" cy="5791200"/>
          </a:xfrm>
        </p:spPr>
        <p:txBody>
          <a:bodyPr>
            <a:normAutofit/>
          </a:bodyPr>
          <a:lstStyle/>
          <a:p>
            <a:r>
              <a:rPr lang="en-US" b="1" dirty="0" smtClean="0"/>
              <a:t>Be sure to </a:t>
            </a:r>
            <a:r>
              <a:rPr lang="en-US" sz="4300" b="1" dirty="0" smtClean="0"/>
              <a:t>CITE YOUR SOURCES</a:t>
            </a:r>
            <a:r>
              <a:rPr lang="en-US" b="1" dirty="0" smtClean="0"/>
              <a:t> and </a:t>
            </a:r>
            <a:r>
              <a:rPr lang="en-US" sz="4300" b="1" dirty="0" smtClean="0"/>
              <a:t>ADD YOUR WORK CITED ENTRIES</a:t>
            </a:r>
          </a:p>
          <a:p>
            <a:r>
              <a:rPr lang="en-US" b="1" dirty="0" smtClean="0"/>
              <a:t>There will be NO TIME FOR RESUBMISSIONS if you do not cite properly because grades are due TUESDAY!</a:t>
            </a:r>
          </a:p>
          <a:p>
            <a:pPr marL="0" indent="0" algn="ctr">
              <a:buNone/>
            </a:pPr>
            <a:r>
              <a:rPr lang="en-US" sz="4000" b="1" dirty="0" smtClean="0"/>
              <a:t>IF YOU DO NOT CITE PROPERLY AND CREATE A WORK CITED PAGE, YOUR SCORE WILL BE A ZERO!</a:t>
            </a:r>
            <a:endParaRPr lang="en-US" sz="4000" b="1" dirty="0"/>
          </a:p>
          <a:p>
            <a:pPr lvl="2"/>
            <a:endParaRPr lang="en-US" b="1" dirty="0" smtClean="0"/>
          </a:p>
          <a:p>
            <a:pPr marL="0" indent="0">
              <a:buNone/>
            </a:pPr>
            <a:endParaRPr lang="en-US" b="1" dirty="0"/>
          </a:p>
        </p:txBody>
      </p:sp>
    </p:spTree>
    <p:extLst>
      <p:ext uri="{BB962C8B-B14F-4D97-AF65-F5344CB8AC3E}">
        <p14:creationId xmlns:p14="http://schemas.microsoft.com/office/powerpoint/2010/main" val="41474563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IF YOU ARE FINISHED…</a:t>
            </a:r>
            <a:endParaRPr lang="en-US" b="1" dirty="0"/>
          </a:p>
        </p:txBody>
      </p:sp>
      <p:sp>
        <p:nvSpPr>
          <p:cNvPr id="3" name="Content Placeholder 2"/>
          <p:cNvSpPr>
            <a:spLocks noGrp="1"/>
          </p:cNvSpPr>
          <p:nvPr>
            <p:ph idx="1"/>
          </p:nvPr>
        </p:nvSpPr>
        <p:spPr/>
        <p:txBody>
          <a:bodyPr/>
          <a:lstStyle/>
          <a:p>
            <a:r>
              <a:rPr lang="en-US" b="1" dirty="0" smtClean="0"/>
              <a:t>If you are finished with your essay, find someone else who is finished and do an informal PEER REVIEW AND EDIT.</a:t>
            </a:r>
          </a:p>
          <a:p>
            <a:r>
              <a:rPr lang="en-US" b="1" dirty="0" smtClean="0"/>
              <a:t>Read over each others work, make suggestions, point out possible errors, and HELP EACH OTHER GET EVERY POSSIBLE POINT!</a:t>
            </a:r>
            <a:endParaRPr lang="en-US" b="1" dirty="0"/>
          </a:p>
        </p:txBody>
      </p:sp>
    </p:spTree>
    <p:extLst>
      <p:ext uri="{BB962C8B-B14F-4D97-AF65-F5344CB8AC3E}">
        <p14:creationId xmlns:p14="http://schemas.microsoft.com/office/powerpoint/2010/main" val="9135442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3600" b="1" dirty="0" smtClean="0"/>
              <a:t>Your FINAL DRAFT documents are due no later than MIDNIGHT TONIGHT</a:t>
            </a:r>
          </a:p>
          <a:p>
            <a:pPr marL="0" indent="0" algn="ctr">
              <a:buNone/>
            </a:pPr>
            <a:r>
              <a:rPr lang="en-US" sz="3600" b="1" dirty="0" smtClean="0"/>
              <a:t> (Friday, 10/16/15)!</a:t>
            </a:r>
          </a:p>
          <a:p>
            <a:pPr marL="0" indent="0" algn="ctr">
              <a:buNone/>
            </a:pPr>
            <a:r>
              <a:rPr lang="en-US" sz="3600" b="1" dirty="0" smtClean="0"/>
              <a:t>Anything turned in after that will have points deducted for late work!</a:t>
            </a:r>
          </a:p>
          <a:p>
            <a:pPr marL="0" indent="0" algn="ctr">
              <a:buNone/>
            </a:pPr>
            <a:r>
              <a:rPr lang="en-US" sz="3600" b="1" dirty="0" smtClean="0"/>
              <a:t>This assignment, in final draft form, is worth </a:t>
            </a:r>
            <a:r>
              <a:rPr lang="en-US" sz="3600" b="1" u="sng" dirty="0" smtClean="0"/>
              <a:t>60 POINTS </a:t>
            </a:r>
            <a:r>
              <a:rPr lang="en-US" sz="3600" b="1" dirty="0" smtClean="0"/>
              <a:t>and counts as an </a:t>
            </a:r>
            <a:r>
              <a:rPr lang="en-US" sz="3600" b="1" u="sng" dirty="0" smtClean="0"/>
              <a:t>ASSESSMENT GRADE</a:t>
            </a:r>
            <a:r>
              <a:rPr lang="en-US" sz="3600" b="1" dirty="0" smtClean="0"/>
              <a:t>!</a:t>
            </a:r>
            <a:endParaRPr lang="en-US" sz="3600" b="1" dirty="0"/>
          </a:p>
        </p:txBody>
      </p:sp>
    </p:spTree>
    <p:extLst>
      <p:ext uri="{BB962C8B-B14F-4D97-AF65-F5344CB8AC3E}">
        <p14:creationId xmlns:p14="http://schemas.microsoft.com/office/powerpoint/2010/main" val="6059674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000" b="1" dirty="0" smtClean="0"/>
              <a:t>NO EXIT TICKET!</a:t>
            </a:r>
          </a:p>
          <a:p>
            <a:pPr marL="0" indent="0" algn="ctr">
              <a:buNone/>
            </a:pPr>
            <a:r>
              <a:rPr lang="en-US" sz="4000" b="1" dirty="0" smtClean="0"/>
              <a:t>GET YOUR FINAL DRAFTS DONE!</a:t>
            </a:r>
            <a:endParaRPr lang="en-US" sz="4000" b="1" dirty="0"/>
          </a:p>
        </p:txBody>
      </p:sp>
    </p:spTree>
    <p:extLst>
      <p:ext uri="{BB962C8B-B14F-4D97-AF65-F5344CB8AC3E}">
        <p14:creationId xmlns:p14="http://schemas.microsoft.com/office/powerpoint/2010/main" val="3020366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b="1" dirty="0" smtClean="0"/>
              <a:t>Today, our focus will be on the short story, “An Hour With </a:t>
            </a:r>
            <a:r>
              <a:rPr lang="en-US" b="1" dirty="0" err="1" smtClean="0"/>
              <a:t>Abuelo</a:t>
            </a:r>
            <a:r>
              <a:rPr lang="en-US" b="1" dirty="0" smtClean="0"/>
              <a:t>.”</a:t>
            </a:r>
          </a:p>
          <a:p>
            <a:r>
              <a:rPr lang="en-US" b="1" dirty="0" smtClean="0"/>
              <a:t>The first step is to decide what you think is the theme of the story.</a:t>
            </a:r>
          </a:p>
          <a:p>
            <a:r>
              <a:rPr lang="en-US" b="1" dirty="0" smtClean="0"/>
              <a:t>In your groups, take a few minutes to discuss the story. Write your top 2 or 3 ideas on your whiteboard.</a:t>
            </a:r>
          </a:p>
          <a:p>
            <a:pPr marL="0" indent="0" algn="ctr">
              <a:buNone/>
            </a:pPr>
            <a:r>
              <a:rPr lang="en-US" sz="3600" b="1" dirty="0" smtClean="0"/>
              <a:t>What do you think is the main idea or the lesson to be learned from it?</a:t>
            </a:r>
          </a:p>
          <a:p>
            <a:pPr marL="0" indent="0" algn="ctr">
              <a:buNone/>
            </a:pPr>
            <a:r>
              <a:rPr lang="en-US" sz="2800" b="1" dirty="0" smtClean="0"/>
              <a:t>Be prepared to support your ideas with evidence from the story!</a:t>
            </a:r>
          </a:p>
          <a:p>
            <a:endParaRPr lang="en-US" b="1" dirty="0"/>
          </a:p>
        </p:txBody>
      </p:sp>
    </p:spTree>
    <p:extLst>
      <p:ext uri="{BB962C8B-B14F-4D97-AF65-F5344CB8AC3E}">
        <p14:creationId xmlns:p14="http://schemas.microsoft.com/office/powerpoint/2010/main" val="420413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Now let’s discuss your group’s ideas as a class.</a:t>
            </a:r>
          </a:p>
          <a:p>
            <a:r>
              <a:rPr lang="en-US" b="1" dirty="0" smtClean="0"/>
              <a:t>You have to decide which one of these ideas YOU think is the theme of the story. Make sure it is one that you can SUPPORT with evidence from the story.</a:t>
            </a:r>
          </a:p>
          <a:p>
            <a:r>
              <a:rPr lang="en-US" b="1" dirty="0" smtClean="0"/>
              <a:t>Now go to Google classroom and open up the document titled, “Theme Comparison Worksheet.”</a:t>
            </a:r>
          </a:p>
          <a:p>
            <a:endParaRPr lang="en-US" b="1" dirty="0"/>
          </a:p>
          <a:p>
            <a:endParaRPr lang="en-US" b="1" dirty="0"/>
          </a:p>
        </p:txBody>
      </p:sp>
    </p:spTree>
    <p:extLst>
      <p:ext uri="{BB962C8B-B14F-4D97-AF65-F5344CB8AC3E}">
        <p14:creationId xmlns:p14="http://schemas.microsoft.com/office/powerpoint/2010/main" val="39055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Look at the left hand side of the TOP chart.</a:t>
            </a:r>
          </a:p>
          <a:p>
            <a:r>
              <a:rPr lang="en-US" b="1" dirty="0" smtClean="0"/>
              <a:t>The first step is to introduce and give a ONE-SENTENCE summary of the story.</a:t>
            </a:r>
          </a:p>
          <a:p>
            <a:pPr marL="0" indent="0">
              <a:buNone/>
            </a:pPr>
            <a:endParaRPr lang="en-US" b="1" dirty="0" smtClean="0"/>
          </a:p>
          <a:p>
            <a:r>
              <a:rPr lang="en-US" b="1" dirty="0" smtClean="0"/>
              <a:t>Example:</a:t>
            </a:r>
          </a:p>
          <a:p>
            <a:pPr lvl="1"/>
            <a:r>
              <a:rPr lang="en-US" b="1" dirty="0" smtClean="0"/>
              <a:t>The story, “The Love Letter” by Jack Finney is about a man and woman who fall in love but are unable to ever be together.</a:t>
            </a:r>
          </a:p>
          <a:p>
            <a:pPr marL="0" indent="0">
              <a:buNone/>
            </a:pPr>
            <a:endParaRPr lang="en-US" b="1" dirty="0"/>
          </a:p>
          <a:p>
            <a:endParaRPr lang="en-US" b="1" dirty="0"/>
          </a:p>
        </p:txBody>
      </p:sp>
    </p:spTree>
    <p:extLst>
      <p:ext uri="{BB962C8B-B14F-4D97-AF65-F5344CB8AC3E}">
        <p14:creationId xmlns:p14="http://schemas.microsoft.com/office/powerpoint/2010/main" val="133031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The next step is to write, in 1-2 sentences, what you think is the theme of the story.</a:t>
            </a:r>
          </a:p>
          <a:p>
            <a:pPr marL="0" indent="0">
              <a:buNone/>
            </a:pPr>
            <a:endParaRPr lang="en-US" b="1" dirty="0" smtClean="0"/>
          </a:p>
          <a:p>
            <a:r>
              <a:rPr lang="en-US" b="1" dirty="0" smtClean="0"/>
              <a:t>Example:</a:t>
            </a:r>
          </a:p>
          <a:p>
            <a:pPr lvl="1"/>
            <a:r>
              <a:rPr lang="en-US" b="1" dirty="0" smtClean="0"/>
              <a:t>The theme of this story is that love is stronger than any obstacles.</a:t>
            </a:r>
            <a:endParaRPr lang="en-US" b="1" dirty="0"/>
          </a:p>
          <a:p>
            <a:endParaRPr lang="en-US" b="1" dirty="0"/>
          </a:p>
        </p:txBody>
      </p:sp>
    </p:spTree>
    <p:extLst>
      <p:ext uri="{BB962C8B-B14F-4D97-AF65-F5344CB8AC3E}">
        <p14:creationId xmlns:p14="http://schemas.microsoft.com/office/powerpoint/2010/main" val="18695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Now go to the story and find quotes that you can use as evidence to support what you say is the theme.</a:t>
            </a:r>
          </a:p>
          <a:p>
            <a:endParaRPr lang="en-US" sz="1200" b="1" dirty="0"/>
          </a:p>
          <a:p>
            <a:r>
              <a:rPr lang="en-US" b="1" dirty="0" smtClean="0"/>
              <a:t>Example:</a:t>
            </a:r>
          </a:p>
          <a:p>
            <a:pPr lvl="1"/>
            <a:r>
              <a:rPr lang="en-US" b="1" dirty="0" smtClean="0"/>
              <a:t>This theme can be seen in the simple statement that Helen made on the bottom of her picture. She writes, “I will never forget” (Finney 46). The fact that she writes this proves that her love for him was greater than the years that separated them.</a:t>
            </a:r>
            <a:endParaRPr lang="en-US" b="1" dirty="0"/>
          </a:p>
          <a:p>
            <a:endParaRPr lang="en-US" b="1" dirty="0"/>
          </a:p>
        </p:txBody>
      </p:sp>
    </p:spTree>
    <p:extLst>
      <p:ext uri="{BB962C8B-B14F-4D97-AF65-F5344CB8AC3E}">
        <p14:creationId xmlns:p14="http://schemas.microsoft.com/office/powerpoint/2010/main" val="244449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Comparing Themes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Now, use a transition and end your paragraph by restating the theme in a different way.</a:t>
            </a:r>
          </a:p>
          <a:p>
            <a:endParaRPr lang="en-US" b="1" dirty="0"/>
          </a:p>
          <a:p>
            <a:r>
              <a:rPr lang="en-US" b="1" dirty="0" smtClean="0"/>
              <a:t>Example:</a:t>
            </a:r>
          </a:p>
          <a:p>
            <a:pPr lvl="1"/>
            <a:r>
              <a:rPr lang="en-US" b="1" dirty="0" smtClean="0"/>
              <a:t>In short, this story shows us that love is strong and powerful, even against impossible odds.</a:t>
            </a:r>
          </a:p>
          <a:p>
            <a:pPr lvl="1"/>
            <a:endParaRPr lang="en-US" b="1" dirty="0" smtClean="0"/>
          </a:p>
          <a:p>
            <a:endParaRPr lang="en-US" b="1" dirty="0"/>
          </a:p>
          <a:p>
            <a:endParaRPr lang="en-US" b="1" dirty="0"/>
          </a:p>
        </p:txBody>
      </p:sp>
    </p:spTree>
    <p:extLst>
      <p:ext uri="{BB962C8B-B14F-4D97-AF65-F5344CB8AC3E}">
        <p14:creationId xmlns:p14="http://schemas.microsoft.com/office/powerpoint/2010/main" val="75322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4245</TotalTime>
  <Words>1667</Words>
  <Application>Microsoft Office PowerPoint</Application>
  <PresentationFormat>On-screen Show (4:3)</PresentationFormat>
  <Paragraphs>193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Start-Up - Discussion</vt:lpstr>
      <vt:lpstr>Start-Up - Writing</vt:lpstr>
      <vt:lpstr>Comparing Themes</vt:lpstr>
      <vt:lpstr>Comparing Themes</vt:lpstr>
      <vt:lpstr>Comparing Themes</vt:lpstr>
      <vt:lpstr>Comparing Themes</vt:lpstr>
      <vt:lpstr>Comparing Themes</vt:lpstr>
      <vt:lpstr>Comparing Themes</vt:lpstr>
      <vt:lpstr>Comparing Themes</vt:lpstr>
      <vt:lpstr>Homework</vt:lpstr>
      <vt:lpstr>Exit Ticket</vt:lpstr>
      <vt:lpstr>Start-Up - Discussion</vt:lpstr>
      <vt:lpstr>Start-Up - Writing</vt:lpstr>
      <vt:lpstr>Comparing Themes</vt:lpstr>
      <vt:lpstr>Comparing Themes</vt:lpstr>
      <vt:lpstr>Comparing Themes</vt:lpstr>
      <vt:lpstr>Comparing Themes</vt:lpstr>
      <vt:lpstr>Comparing Themes</vt:lpstr>
      <vt:lpstr>Comparing Themes</vt:lpstr>
      <vt:lpstr>Homework</vt:lpstr>
      <vt:lpstr>Exit Ticket</vt:lpstr>
      <vt:lpstr>Start-Up - Discussion</vt:lpstr>
      <vt:lpstr>Start-Up</vt:lpstr>
      <vt:lpstr>Comparing Themes</vt:lpstr>
      <vt:lpstr>Comparing Themes</vt:lpstr>
      <vt:lpstr>Comparing Themes</vt:lpstr>
      <vt:lpstr>Exit Ticket</vt:lpstr>
      <vt:lpstr>Start-Up - Discussion</vt:lpstr>
      <vt:lpstr>Start-Up - Writing</vt:lpstr>
      <vt:lpstr>Final Draft</vt:lpstr>
      <vt:lpstr>Final Draft</vt:lpstr>
      <vt:lpstr>Final Draft</vt:lpstr>
      <vt:lpstr>IF YOU ARE FINISHED…</vt:lpstr>
      <vt:lpstr>Homework</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16</cp:revision>
  <dcterms:created xsi:type="dcterms:W3CDTF">2015-10-12T14:31:43Z</dcterms:created>
  <dcterms:modified xsi:type="dcterms:W3CDTF">2015-10-16T14:20:04Z</dcterms:modified>
</cp:coreProperties>
</file>