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9A9F52-E7A2-49DD-B031-A425C3B4A7FA}"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97ED1-E73D-4052-A7CE-92DC26D9411B}" type="slidenum">
              <a:rPr lang="en-US" smtClean="0"/>
              <a:t>‹#›</a:t>
            </a:fld>
            <a:endParaRPr lang="en-US"/>
          </a:p>
        </p:txBody>
      </p:sp>
    </p:spTree>
    <p:extLst>
      <p:ext uri="{BB962C8B-B14F-4D97-AF65-F5344CB8AC3E}">
        <p14:creationId xmlns:p14="http://schemas.microsoft.com/office/powerpoint/2010/main" val="741924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9A9F52-E7A2-49DD-B031-A425C3B4A7FA}"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97ED1-E73D-4052-A7CE-92DC26D9411B}" type="slidenum">
              <a:rPr lang="en-US" smtClean="0"/>
              <a:t>‹#›</a:t>
            </a:fld>
            <a:endParaRPr lang="en-US"/>
          </a:p>
        </p:txBody>
      </p:sp>
    </p:spTree>
    <p:extLst>
      <p:ext uri="{BB962C8B-B14F-4D97-AF65-F5344CB8AC3E}">
        <p14:creationId xmlns:p14="http://schemas.microsoft.com/office/powerpoint/2010/main" val="542029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9A9F52-E7A2-49DD-B031-A425C3B4A7FA}"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97ED1-E73D-4052-A7CE-92DC26D9411B}" type="slidenum">
              <a:rPr lang="en-US" smtClean="0"/>
              <a:t>‹#›</a:t>
            </a:fld>
            <a:endParaRPr lang="en-US"/>
          </a:p>
        </p:txBody>
      </p:sp>
    </p:spTree>
    <p:extLst>
      <p:ext uri="{BB962C8B-B14F-4D97-AF65-F5344CB8AC3E}">
        <p14:creationId xmlns:p14="http://schemas.microsoft.com/office/powerpoint/2010/main" val="503177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9A9F52-E7A2-49DD-B031-A425C3B4A7FA}"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97ED1-E73D-4052-A7CE-92DC26D9411B}" type="slidenum">
              <a:rPr lang="en-US" smtClean="0"/>
              <a:t>‹#›</a:t>
            </a:fld>
            <a:endParaRPr lang="en-US"/>
          </a:p>
        </p:txBody>
      </p:sp>
    </p:spTree>
    <p:extLst>
      <p:ext uri="{BB962C8B-B14F-4D97-AF65-F5344CB8AC3E}">
        <p14:creationId xmlns:p14="http://schemas.microsoft.com/office/powerpoint/2010/main" val="1151601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9A9F52-E7A2-49DD-B031-A425C3B4A7FA}"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97ED1-E73D-4052-A7CE-92DC26D9411B}" type="slidenum">
              <a:rPr lang="en-US" smtClean="0"/>
              <a:t>‹#›</a:t>
            </a:fld>
            <a:endParaRPr lang="en-US"/>
          </a:p>
        </p:txBody>
      </p:sp>
    </p:spTree>
    <p:extLst>
      <p:ext uri="{BB962C8B-B14F-4D97-AF65-F5344CB8AC3E}">
        <p14:creationId xmlns:p14="http://schemas.microsoft.com/office/powerpoint/2010/main" val="2759337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9A9F52-E7A2-49DD-B031-A425C3B4A7FA}"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97ED1-E73D-4052-A7CE-92DC26D9411B}" type="slidenum">
              <a:rPr lang="en-US" smtClean="0"/>
              <a:t>‹#›</a:t>
            </a:fld>
            <a:endParaRPr lang="en-US"/>
          </a:p>
        </p:txBody>
      </p:sp>
    </p:spTree>
    <p:extLst>
      <p:ext uri="{BB962C8B-B14F-4D97-AF65-F5344CB8AC3E}">
        <p14:creationId xmlns:p14="http://schemas.microsoft.com/office/powerpoint/2010/main" val="298486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9A9F52-E7A2-49DD-B031-A425C3B4A7FA}" type="datetimeFigureOut">
              <a:rPr lang="en-US" smtClean="0"/>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797ED1-E73D-4052-A7CE-92DC26D9411B}" type="slidenum">
              <a:rPr lang="en-US" smtClean="0"/>
              <a:t>‹#›</a:t>
            </a:fld>
            <a:endParaRPr lang="en-US"/>
          </a:p>
        </p:txBody>
      </p:sp>
    </p:spTree>
    <p:extLst>
      <p:ext uri="{BB962C8B-B14F-4D97-AF65-F5344CB8AC3E}">
        <p14:creationId xmlns:p14="http://schemas.microsoft.com/office/powerpoint/2010/main" val="2661923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9A9F52-E7A2-49DD-B031-A425C3B4A7FA}" type="datetimeFigureOut">
              <a:rPr lang="en-US" smtClean="0"/>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797ED1-E73D-4052-A7CE-92DC26D9411B}" type="slidenum">
              <a:rPr lang="en-US" smtClean="0"/>
              <a:t>‹#›</a:t>
            </a:fld>
            <a:endParaRPr lang="en-US"/>
          </a:p>
        </p:txBody>
      </p:sp>
    </p:spTree>
    <p:extLst>
      <p:ext uri="{BB962C8B-B14F-4D97-AF65-F5344CB8AC3E}">
        <p14:creationId xmlns:p14="http://schemas.microsoft.com/office/powerpoint/2010/main" val="1441422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A9F52-E7A2-49DD-B031-A425C3B4A7FA}" type="datetimeFigureOut">
              <a:rPr lang="en-US" smtClean="0"/>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797ED1-E73D-4052-A7CE-92DC26D9411B}" type="slidenum">
              <a:rPr lang="en-US" smtClean="0"/>
              <a:t>‹#›</a:t>
            </a:fld>
            <a:endParaRPr lang="en-US"/>
          </a:p>
        </p:txBody>
      </p:sp>
    </p:spTree>
    <p:extLst>
      <p:ext uri="{BB962C8B-B14F-4D97-AF65-F5344CB8AC3E}">
        <p14:creationId xmlns:p14="http://schemas.microsoft.com/office/powerpoint/2010/main" val="3529546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A9F52-E7A2-49DD-B031-A425C3B4A7FA}"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97ED1-E73D-4052-A7CE-92DC26D9411B}" type="slidenum">
              <a:rPr lang="en-US" smtClean="0"/>
              <a:t>‹#›</a:t>
            </a:fld>
            <a:endParaRPr lang="en-US"/>
          </a:p>
        </p:txBody>
      </p:sp>
    </p:spTree>
    <p:extLst>
      <p:ext uri="{BB962C8B-B14F-4D97-AF65-F5344CB8AC3E}">
        <p14:creationId xmlns:p14="http://schemas.microsoft.com/office/powerpoint/2010/main" val="2103781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A9F52-E7A2-49DD-B031-A425C3B4A7FA}"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97ED1-E73D-4052-A7CE-92DC26D9411B}" type="slidenum">
              <a:rPr lang="en-US" smtClean="0"/>
              <a:t>‹#›</a:t>
            </a:fld>
            <a:endParaRPr lang="en-US"/>
          </a:p>
        </p:txBody>
      </p:sp>
    </p:spTree>
    <p:extLst>
      <p:ext uri="{BB962C8B-B14F-4D97-AF65-F5344CB8AC3E}">
        <p14:creationId xmlns:p14="http://schemas.microsoft.com/office/powerpoint/2010/main" val="2864914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9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A9F52-E7A2-49DD-B031-A425C3B4A7FA}" type="datetimeFigureOut">
              <a:rPr lang="en-US" smtClean="0"/>
              <a:t>10/5/2015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97ED1-E73D-4052-A7CE-92DC26D9411B}" type="slidenum">
              <a:rPr lang="en-US" smtClean="0"/>
              <a:t>‹#›</a:t>
            </a:fld>
            <a:endParaRPr lang="en-US"/>
          </a:p>
        </p:txBody>
      </p:sp>
    </p:spTree>
    <p:extLst>
      <p:ext uri="{BB962C8B-B14F-4D97-AF65-F5344CB8AC3E}">
        <p14:creationId xmlns:p14="http://schemas.microsoft.com/office/powerpoint/2010/main" val="1067382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1066800"/>
            <a:ext cx="8229600" cy="5562600"/>
          </a:xfrm>
        </p:spPr>
        <p:txBody>
          <a:bodyPr>
            <a:normAutofit lnSpcReduction="10000"/>
          </a:bodyPr>
          <a:lstStyle/>
          <a:p>
            <a:pPr marL="0" indent="0" algn="ctr">
              <a:buNone/>
            </a:pPr>
            <a:r>
              <a:rPr lang="en-US" sz="2800" b="1" dirty="0" smtClean="0"/>
              <a:t>With your VERTICAL PARTNER, discuss the following:</a:t>
            </a:r>
          </a:p>
          <a:p>
            <a:pPr marL="0" indent="0" algn="ctr">
              <a:buNone/>
            </a:pPr>
            <a:endParaRPr lang="en-US" sz="2800" b="1" dirty="0" smtClean="0"/>
          </a:p>
          <a:p>
            <a:pPr marL="0" indent="0" algn="ctr">
              <a:buNone/>
            </a:pPr>
            <a:r>
              <a:rPr lang="en-US" sz="3600" b="1" dirty="0" smtClean="0"/>
              <a:t>Have you ever spent time with someone much older than yourself (a grandparent, great-grandparent, neighbor, etc.) or with someone in a nursing home? Who was it? What did you do when you were with them? Did you enjoy it?</a:t>
            </a:r>
          </a:p>
          <a:p>
            <a:pPr marL="0" indent="0" algn="ctr">
              <a:buNone/>
            </a:pPr>
            <a:endParaRPr lang="en-US" sz="3600" b="1" dirty="0"/>
          </a:p>
          <a:p>
            <a:pPr marL="0" indent="0" algn="ctr">
              <a:buNone/>
            </a:pPr>
            <a:r>
              <a:rPr lang="en-US" sz="3600" b="1" dirty="0" smtClean="0"/>
              <a:t>BE PREPARED TO SHARE!</a:t>
            </a:r>
            <a:endParaRPr lang="en-US" sz="3600" b="1" dirty="0"/>
          </a:p>
        </p:txBody>
      </p:sp>
    </p:spTree>
    <p:extLst>
      <p:ext uri="{BB962C8B-B14F-4D97-AF65-F5344CB8AC3E}">
        <p14:creationId xmlns:p14="http://schemas.microsoft.com/office/powerpoint/2010/main" val="2693352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b="1" dirty="0" smtClean="0"/>
              <a:t>Start-Up - </a:t>
            </a:r>
            <a:r>
              <a:rPr lang="en-US" b="1" dirty="0" smtClean="0"/>
              <a:t>Writing</a:t>
            </a:r>
            <a:endParaRPr lang="en-US" b="1" dirty="0"/>
          </a:p>
        </p:txBody>
      </p:sp>
      <p:sp>
        <p:nvSpPr>
          <p:cNvPr id="5" name="Content Placeholder 4"/>
          <p:cNvSpPr>
            <a:spLocks noGrp="1"/>
          </p:cNvSpPr>
          <p:nvPr>
            <p:ph idx="1"/>
          </p:nvPr>
        </p:nvSpPr>
        <p:spPr>
          <a:xfrm>
            <a:off x="457200" y="1066800"/>
            <a:ext cx="8229600" cy="5562600"/>
          </a:xfrm>
        </p:spPr>
        <p:txBody>
          <a:bodyPr>
            <a:normAutofit/>
          </a:bodyPr>
          <a:lstStyle/>
          <a:p>
            <a:pPr marL="0" indent="0" algn="ctr">
              <a:buNone/>
            </a:pPr>
            <a:r>
              <a:rPr lang="en-US" sz="2800" b="1" dirty="0" smtClean="0"/>
              <a:t>Now write about </a:t>
            </a:r>
            <a:r>
              <a:rPr lang="en-US" sz="2800" b="1" dirty="0" smtClean="0"/>
              <a:t>the following:</a:t>
            </a:r>
          </a:p>
          <a:p>
            <a:pPr marL="0" indent="0" algn="ctr">
              <a:buNone/>
            </a:pPr>
            <a:endParaRPr lang="en-US" sz="2800" b="1" dirty="0" smtClean="0"/>
          </a:p>
          <a:p>
            <a:pPr marL="0" indent="0" algn="ctr">
              <a:buNone/>
            </a:pPr>
            <a:r>
              <a:rPr lang="en-US" sz="3600" b="1" dirty="0" smtClean="0"/>
              <a:t>Who was it that your partner said they spent time with? What did they do when they were with them? Did they enjoy it?</a:t>
            </a:r>
            <a:endParaRPr lang="en-US" sz="3600" b="1" dirty="0"/>
          </a:p>
        </p:txBody>
      </p:sp>
    </p:spTree>
    <p:extLst>
      <p:ext uri="{BB962C8B-B14F-4D97-AF65-F5344CB8AC3E}">
        <p14:creationId xmlns:p14="http://schemas.microsoft.com/office/powerpoint/2010/main" val="3155892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838200"/>
            <a:ext cx="8229600" cy="5867400"/>
          </a:xfrm>
        </p:spPr>
        <p:txBody>
          <a:bodyPr>
            <a:normAutofit lnSpcReduction="10000"/>
          </a:bodyPr>
          <a:lstStyle/>
          <a:p>
            <a:pPr marL="0" indent="0" algn="ctr">
              <a:buNone/>
            </a:pPr>
            <a:r>
              <a:rPr lang="en-US" sz="2800" b="1" dirty="0"/>
              <a:t>By the end of the lesson, students will be able to:</a:t>
            </a:r>
          </a:p>
          <a:p>
            <a:pPr marL="0" indent="0" algn="ctr">
              <a:buNone/>
            </a:pPr>
            <a:endParaRPr lang="en-US" sz="1300" b="1" dirty="0"/>
          </a:p>
          <a:p>
            <a:pPr marL="0" indent="0" algn="ctr">
              <a:buNone/>
            </a:pPr>
            <a:r>
              <a:rPr lang="en-US" b="1" dirty="0"/>
              <a:t>Determine the meanings of words in the text, using context clues, and analyze their effect on the story. Students will, in discussion and in writing, analyze the author’s word and structure choices, especially regarding </a:t>
            </a:r>
            <a:r>
              <a:rPr lang="en-US" b="1" dirty="0" smtClean="0"/>
              <a:t>THEME, </a:t>
            </a:r>
            <a:r>
              <a:rPr lang="en-US" b="1" dirty="0"/>
              <a:t>and their impact on the story as a whole, citing specific textual evidence as support.</a:t>
            </a:r>
          </a:p>
          <a:p>
            <a:pPr marL="0" indent="0" algn="ctr">
              <a:buNone/>
            </a:pPr>
            <a:endParaRPr lang="en-US" b="1" dirty="0"/>
          </a:p>
          <a:p>
            <a:pPr marL="0" indent="0" algn="ctr">
              <a:buNone/>
            </a:pPr>
            <a:r>
              <a:rPr lang="en-US" sz="2400" b="1" dirty="0"/>
              <a:t>CCSS.ELA-LITERACY.RL.11-12.1     CCSS.ELA-LITERACY.RL.11-12.3            CCSS.ELA-LITERACY.RL.11-12.4     </a:t>
            </a:r>
            <a:r>
              <a:rPr lang="en-US" sz="2400" b="1" dirty="0" smtClean="0"/>
              <a:t>CCSS.ELA-LITERACY.RL.11-12.5</a:t>
            </a:r>
          </a:p>
          <a:p>
            <a:pPr marL="0" indent="0" algn="ctr">
              <a:buNone/>
            </a:pPr>
            <a:r>
              <a:rPr lang="en-US" sz="2400" b="1" dirty="0"/>
              <a:t>CCSS.ELA-LITERACY.CCRA.R.9</a:t>
            </a:r>
          </a:p>
        </p:txBody>
      </p:sp>
    </p:spTree>
    <p:extLst>
      <p:ext uri="{BB962C8B-B14F-4D97-AF65-F5344CB8AC3E}">
        <p14:creationId xmlns:p14="http://schemas.microsoft.com/office/powerpoint/2010/main" val="2499344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Judith Ortiz </a:t>
            </a:r>
            <a:r>
              <a:rPr lang="en-US" b="1" dirty="0" err="1" smtClean="0"/>
              <a:t>Cofer</a:t>
            </a:r>
            <a:endParaRPr lang="en-US" b="1" dirty="0"/>
          </a:p>
        </p:txBody>
      </p:sp>
      <p:sp>
        <p:nvSpPr>
          <p:cNvPr id="3" name="Content Placeholder 2"/>
          <p:cNvSpPr>
            <a:spLocks noGrp="1"/>
          </p:cNvSpPr>
          <p:nvPr>
            <p:ph idx="1"/>
          </p:nvPr>
        </p:nvSpPr>
        <p:spPr>
          <a:xfrm>
            <a:off x="457200" y="762000"/>
            <a:ext cx="8229600" cy="5791200"/>
          </a:xfrm>
        </p:spPr>
        <p:txBody>
          <a:bodyPr>
            <a:normAutofit fontScale="92500" lnSpcReduction="20000"/>
          </a:bodyPr>
          <a:lstStyle/>
          <a:p>
            <a:pPr marL="0" indent="0" algn="ctr">
              <a:buNone/>
            </a:pPr>
            <a:r>
              <a:rPr lang="en-US" sz="2800" b="1" dirty="0" smtClean="0"/>
              <a:t>(2/24/52 -          )</a:t>
            </a:r>
          </a:p>
          <a:p>
            <a:r>
              <a:rPr lang="en-US" b="1" dirty="0" smtClean="0"/>
              <a:t>Born in </a:t>
            </a:r>
            <a:r>
              <a:rPr lang="en-US" b="1" dirty="0" err="1" smtClean="0"/>
              <a:t>Hormigueros</a:t>
            </a:r>
            <a:r>
              <a:rPr lang="en-US" b="1" dirty="0" smtClean="0"/>
              <a:t>, Puerto Rico in 1952.</a:t>
            </a:r>
          </a:p>
          <a:p>
            <a:r>
              <a:rPr lang="en-US" b="1" dirty="0" smtClean="0"/>
              <a:t>Moved, with her family, to New Jersey when she was 4 (1956), but made many trips back to </a:t>
            </a:r>
            <a:r>
              <a:rPr lang="en-US" b="1" dirty="0" err="1" smtClean="0"/>
              <a:t>Hormigueros</a:t>
            </a:r>
            <a:r>
              <a:rPr lang="en-US" b="1" dirty="0" smtClean="0"/>
              <a:t> during her early life.</a:t>
            </a:r>
          </a:p>
          <a:p>
            <a:r>
              <a:rPr lang="en-US" b="1" dirty="0" smtClean="0"/>
              <a:t>At age 15 (1967), her family moved to Augusta, Georgia where she attended high school.</a:t>
            </a:r>
          </a:p>
          <a:p>
            <a:r>
              <a:rPr lang="en-US" b="1" dirty="0" smtClean="0"/>
              <a:t>Received </a:t>
            </a:r>
            <a:r>
              <a:rPr lang="en-US" b="1" dirty="0"/>
              <a:t>a B.A. in English from Augusta College, and later an M.A. in English literature from Florida Atlantic University</a:t>
            </a:r>
            <a:r>
              <a:rPr lang="en-US" b="1" dirty="0" smtClean="0"/>
              <a:t>.</a:t>
            </a:r>
          </a:p>
          <a:p>
            <a:r>
              <a:rPr lang="en-US" b="1" dirty="0" smtClean="0"/>
              <a:t>Won </a:t>
            </a:r>
            <a:r>
              <a:rPr lang="en-US" b="1" dirty="0"/>
              <a:t>fellowships from Oxford University and the Bread Loaf Writers' Conference, which enabled her to begin developing her multi-genre body of </a:t>
            </a:r>
            <a:r>
              <a:rPr lang="en-US" b="1" dirty="0" smtClean="0"/>
              <a:t>work.</a:t>
            </a:r>
            <a:endParaRPr lang="en-US" b="1" dirty="0"/>
          </a:p>
        </p:txBody>
      </p:sp>
    </p:spTree>
    <p:extLst>
      <p:ext uri="{BB962C8B-B14F-4D97-AF65-F5344CB8AC3E}">
        <p14:creationId xmlns:p14="http://schemas.microsoft.com/office/powerpoint/2010/main" val="372377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Judith Ortiz </a:t>
            </a:r>
            <a:r>
              <a:rPr lang="en-US" b="1" dirty="0" err="1" smtClean="0"/>
              <a:t>Cofer</a:t>
            </a:r>
            <a:endParaRPr lang="en-US" b="1" dirty="0"/>
          </a:p>
        </p:txBody>
      </p:sp>
      <p:sp>
        <p:nvSpPr>
          <p:cNvPr id="3" name="Content Placeholder 2"/>
          <p:cNvSpPr>
            <a:spLocks noGrp="1"/>
          </p:cNvSpPr>
          <p:nvPr>
            <p:ph idx="1"/>
          </p:nvPr>
        </p:nvSpPr>
        <p:spPr>
          <a:xfrm>
            <a:off x="457200" y="762000"/>
            <a:ext cx="8229600" cy="5791200"/>
          </a:xfrm>
        </p:spPr>
        <p:txBody>
          <a:bodyPr>
            <a:normAutofit/>
          </a:bodyPr>
          <a:lstStyle/>
          <a:p>
            <a:pPr marL="0" indent="0" algn="ctr">
              <a:buNone/>
            </a:pPr>
            <a:r>
              <a:rPr lang="en-US" sz="2800" b="1" dirty="0" smtClean="0"/>
              <a:t>(2/24/52 -          )</a:t>
            </a:r>
          </a:p>
          <a:p>
            <a:r>
              <a:rPr lang="en-US" b="1" dirty="0" smtClean="0"/>
              <a:t>From 1984-2013, </a:t>
            </a:r>
            <a:r>
              <a:rPr lang="en-US" b="1" dirty="0"/>
              <a:t>she was  the Franklin Professor of English and Creative </a:t>
            </a:r>
            <a:r>
              <a:rPr lang="en-US" b="1" dirty="0" smtClean="0"/>
              <a:t>Writing at the University of Georgia.</a:t>
            </a:r>
          </a:p>
          <a:p>
            <a:r>
              <a:rPr lang="en-US" b="1" dirty="0" smtClean="0"/>
              <a:t>She is known for writing across different genres; including poetry, short stories, children’s stories, and essays.</a:t>
            </a:r>
          </a:p>
          <a:p>
            <a:r>
              <a:rPr lang="en-US" b="1" dirty="0" smtClean="0"/>
              <a:t>Her writing is heavily influenced by her family, her Puerto Rican heritage, and what it was like living “between two cultures.”</a:t>
            </a:r>
          </a:p>
        </p:txBody>
      </p:sp>
    </p:spTree>
    <p:extLst>
      <p:ext uri="{BB962C8B-B14F-4D97-AF65-F5344CB8AC3E}">
        <p14:creationId xmlns:p14="http://schemas.microsoft.com/office/powerpoint/2010/main" val="254272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Judith Ortiz </a:t>
            </a:r>
            <a:r>
              <a:rPr lang="en-US" b="1" dirty="0" err="1" smtClean="0"/>
              <a:t>Cofer</a:t>
            </a:r>
            <a:endParaRPr lang="en-US" b="1" dirty="0"/>
          </a:p>
        </p:txBody>
      </p:sp>
      <p:sp>
        <p:nvSpPr>
          <p:cNvPr id="3" name="Content Placeholder 2"/>
          <p:cNvSpPr>
            <a:spLocks noGrp="1"/>
          </p:cNvSpPr>
          <p:nvPr>
            <p:ph idx="1"/>
          </p:nvPr>
        </p:nvSpPr>
        <p:spPr>
          <a:xfrm>
            <a:off x="457200" y="762000"/>
            <a:ext cx="8229600" cy="5791200"/>
          </a:xfrm>
        </p:spPr>
        <p:txBody>
          <a:bodyPr>
            <a:normAutofit/>
          </a:bodyPr>
          <a:lstStyle/>
          <a:p>
            <a:pPr marL="0" indent="0" algn="ctr">
              <a:buNone/>
            </a:pPr>
            <a:r>
              <a:rPr lang="en-US" sz="2800" b="1" dirty="0" smtClean="0"/>
              <a:t>(2/24/52 -          )</a:t>
            </a:r>
          </a:p>
          <a:p>
            <a:r>
              <a:rPr lang="en-US" b="1" dirty="0" smtClean="0"/>
              <a:t>She has published multiple books of poetry and several collections of short stories.</a:t>
            </a:r>
          </a:p>
          <a:p>
            <a:r>
              <a:rPr lang="en-US" b="1" dirty="0" smtClean="0"/>
              <a:t>She has won numerous awards, including a Pushcart Prize and an O. Henry Prize for best short story, and she has been nominated for a Pulitzer twice.</a:t>
            </a:r>
          </a:p>
          <a:p>
            <a:r>
              <a:rPr lang="en-US" b="1" dirty="0" smtClean="0"/>
              <a:t>The story “An Hour With Abuelo” was published in 1995 as part of a collection called, </a:t>
            </a:r>
            <a:r>
              <a:rPr lang="en-US" b="1" u="sng" dirty="0" smtClean="0"/>
              <a:t>An Island Like You: Stories of the Barrio</a:t>
            </a:r>
            <a:r>
              <a:rPr lang="en-US" b="1" dirty="0" smtClean="0"/>
              <a:t>.</a:t>
            </a:r>
          </a:p>
        </p:txBody>
      </p:sp>
    </p:spTree>
    <p:extLst>
      <p:ext uri="{BB962C8B-B14F-4D97-AF65-F5344CB8AC3E}">
        <p14:creationId xmlns:p14="http://schemas.microsoft.com/office/powerpoint/2010/main" val="67754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In-Class Reading</a:t>
            </a:r>
            <a:endParaRPr lang="en-US" b="1" dirty="0"/>
          </a:p>
        </p:txBody>
      </p:sp>
      <p:sp>
        <p:nvSpPr>
          <p:cNvPr id="3" name="Content Placeholder 2"/>
          <p:cNvSpPr>
            <a:spLocks noGrp="1"/>
          </p:cNvSpPr>
          <p:nvPr>
            <p:ph idx="1"/>
          </p:nvPr>
        </p:nvSpPr>
        <p:spPr>
          <a:xfrm>
            <a:off x="457200" y="838200"/>
            <a:ext cx="8229600" cy="5791200"/>
          </a:xfrm>
        </p:spPr>
        <p:txBody>
          <a:bodyPr/>
          <a:lstStyle/>
          <a:p>
            <a:r>
              <a:rPr lang="en-US" b="1" dirty="0"/>
              <a:t>Today, we will begin reading </a:t>
            </a:r>
            <a:r>
              <a:rPr lang="en-US" b="1" dirty="0" smtClean="0"/>
              <a:t>Judith </a:t>
            </a:r>
            <a:r>
              <a:rPr lang="en-US" b="1" dirty="0" err="1" smtClean="0"/>
              <a:t>Otiz</a:t>
            </a:r>
            <a:r>
              <a:rPr lang="en-US" b="1" dirty="0" smtClean="0"/>
              <a:t> </a:t>
            </a:r>
            <a:r>
              <a:rPr lang="en-US" b="1" dirty="0" err="1" smtClean="0"/>
              <a:t>Cofer’s</a:t>
            </a:r>
            <a:r>
              <a:rPr lang="en-US" b="1" dirty="0" smtClean="0"/>
              <a:t> “An Hour With Abuelo” in </a:t>
            </a:r>
            <a:r>
              <a:rPr lang="en-US" b="1" dirty="0"/>
              <a:t>class.</a:t>
            </a:r>
          </a:p>
          <a:p>
            <a:pPr marL="0" indent="0">
              <a:buNone/>
            </a:pPr>
            <a:endParaRPr lang="en-US" b="1" dirty="0"/>
          </a:p>
          <a:p>
            <a:r>
              <a:rPr lang="en-US" b="1" dirty="0"/>
              <a:t>You will be listening to a reading of the story and following along. </a:t>
            </a:r>
          </a:p>
          <a:p>
            <a:pPr marL="0" indent="0">
              <a:buNone/>
            </a:pPr>
            <a:endParaRPr lang="en-US" b="1" dirty="0"/>
          </a:p>
          <a:p>
            <a:r>
              <a:rPr lang="en-US" b="1" dirty="0"/>
              <a:t>We will stop FREQUENTLY to discuss the plot, characters, and other elements of a narrative.</a:t>
            </a:r>
          </a:p>
          <a:p>
            <a:endParaRPr lang="en-US" dirty="0"/>
          </a:p>
        </p:txBody>
      </p:sp>
    </p:spTree>
    <p:extLst>
      <p:ext uri="{BB962C8B-B14F-4D97-AF65-F5344CB8AC3E}">
        <p14:creationId xmlns:p14="http://schemas.microsoft.com/office/powerpoint/2010/main" val="39707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Expectations</a:t>
            </a:r>
            <a:endParaRPr lang="en-US" b="1" dirty="0"/>
          </a:p>
        </p:txBody>
      </p:sp>
      <p:sp>
        <p:nvSpPr>
          <p:cNvPr id="3" name="Content Placeholder 2"/>
          <p:cNvSpPr>
            <a:spLocks noGrp="1"/>
          </p:cNvSpPr>
          <p:nvPr>
            <p:ph idx="1"/>
          </p:nvPr>
        </p:nvSpPr>
        <p:spPr>
          <a:xfrm>
            <a:off x="457200" y="914400"/>
            <a:ext cx="8229600" cy="5562600"/>
          </a:xfrm>
        </p:spPr>
        <p:txBody>
          <a:bodyPr>
            <a:normAutofit/>
          </a:bodyPr>
          <a:lstStyle/>
          <a:p>
            <a:r>
              <a:rPr lang="en-US" b="1" dirty="0"/>
              <a:t>Heads up, eyes on the reading, following along, NOT answering the in-text questions, and NOT reading ahead!</a:t>
            </a:r>
          </a:p>
          <a:p>
            <a:endParaRPr lang="en-US" sz="1100" b="1" dirty="0"/>
          </a:p>
          <a:p>
            <a:r>
              <a:rPr lang="en-US" b="1" dirty="0"/>
              <a:t>When we pause to discuss, be prepared to contribute to the discussion.</a:t>
            </a:r>
          </a:p>
          <a:p>
            <a:endParaRPr lang="en-US" sz="1200" b="1" dirty="0"/>
          </a:p>
          <a:p>
            <a:r>
              <a:rPr lang="en-US" b="1" dirty="0"/>
              <a:t>If given the chance to stop and answer in-text questions, take advantage of it! You will be responsible for ALL in-text work, to be due after we finish the story.</a:t>
            </a:r>
          </a:p>
          <a:p>
            <a:endParaRPr lang="en-US" dirty="0"/>
          </a:p>
        </p:txBody>
      </p:sp>
    </p:spTree>
    <p:extLst>
      <p:ext uri="{BB962C8B-B14F-4D97-AF65-F5344CB8AC3E}">
        <p14:creationId xmlns:p14="http://schemas.microsoft.com/office/powerpoint/2010/main" val="297656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14400"/>
            <a:ext cx="8229600" cy="5211763"/>
          </a:xfrm>
        </p:spPr>
        <p:txBody>
          <a:bodyPr/>
          <a:lstStyle/>
          <a:p>
            <a:pPr marL="0" indent="0" algn="ctr">
              <a:buNone/>
            </a:pPr>
            <a:endParaRPr lang="en-US" dirty="0" smtClean="0"/>
          </a:p>
          <a:p>
            <a:pPr marL="0" indent="0" algn="ctr">
              <a:buNone/>
            </a:pPr>
            <a:r>
              <a:rPr lang="en-US" sz="3600" b="1" dirty="0" smtClean="0"/>
              <a:t>How did Arturo feel about going to spend time with his abuelo? Why do you think he felt that way?</a:t>
            </a:r>
            <a:endParaRPr lang="en-US" sz="3600" b="1" dirty="0"/>
          </a:p>
        </p:txBody>
      </p:sp>
    </p:spTree>
    <p:extLst>
      <p:ext uri="{BB962C8B-B14F-4D97-AF65-F5344CB8AC3E}">
        <p14:creationId xmlns:p14="http://schemas.microsoft.com/office/powerpoint/2010/main" val="4123618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1458</TotalTime>
  <Words>591</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Start-Up - Discussion</vt:lpstr>
      <vt:lpstr>Start-Up - Writing</vt:lpstr>
      <vt:lpstr>Today’s Objective</vt:lpstr>
      <vt:lpstr>Judith Ortiz Cofer</vt:lpstr>
      <vt:lpstr>Judith Ortiz Cofer</vt:lpstr>
      <vt:lpstr>Judith Ortiz Cofer</vt:lpstr>
      <vt:lpstr>In-Class Reading</vt:lpstr>
      <vt:lpstr>Expectations</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11</cp:revision>
  <dcterms:created xsi:type="dcterms:W3CDTF">2015-10-05T19:59:54Z</dcterms:created>
  <dcterms:modified xsi:type="dcterms:W3CDTF">2015-10-06T21:46:47Z</dcterms:modified>
</cp:coreProperties>
</file>