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sldIdLst>
    <p:sldId id="269" r:id="rId3"/>
    <p:sldId id="272" r:id="rId4"/>
    <p:sldId id="273" r:id="rId5"/>
    <p:sldId id="277" r:id="rId6"/>
    <p:sldId id="274" r:id="rId7"/>
    <p:sldId id="276" r:id="rId8"/>
    <p:sldId id="270" r:id="rId9"/>
    <p:sldId id="275" r:id="rId10"/>
    <p:sldId id="278" r:id="rId11"/>
    <p:sldId id="271" r:id="rId12"/>
    <p:sldId id="256" r:id="rId13"/>
    <p:sldId id="257" r:id="rId14"/>
    <p:sldId id="267" r:id="rId15"/>
    <p:sldId id="268" r:id="rId16"/>
    <p:sldId id="263" r:id="rId17"/>
    <p:sldId id="258" r:id="rId18"/>
    <p:sldId id="259" r:id="rId19"/>
    <p:sldId id="260" r:id="rId20"/>
    <p:sldId id="261" r:id="rId21"/>
    <p:sldId id="262" r:id="rId22"/>
    <p:sldId id="264" r:id="rId23"/>
    <p:sldId id="279" r:id="rId24"/>
    <p:sldId id="265" r:id="rId25"/>
    <p:sldId id="289" r:id="rId26"/>
    <p:sldId id="290" r:id="rId27"/>
    <p:sldId id="291" r:id="rId28"/>
    <p:sldId id="282" r:id="rId29"/>
    <p:sldId id="283" r:id="rId30"/>
    <p:sldId id="286" r:id="rId31"/>
    <p:sldId id="288" r:id="rId32"/>
    <p:sldId id="287" r:id="rId33"/>
    <p:sldId id="284" r:id="rId34"/>
    <p:sldId id="285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1F4873-7CCB-4390-8D54-CE595D9B03D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369B55-17A4-439D-9697-8E21EB2A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7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29832D-B718-43AB-9734-CD7C0D0F2FB1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834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B38AE6-DD16-49D8-8AC6-3B03DE10A061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268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7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84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91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96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37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03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18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284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891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8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5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50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63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92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0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4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3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8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4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6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9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79EAF-509B-4619-AF63-7B8059D610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50A5-BF09-491F-98DF-7AF78A03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79EAF-509B-4619-AF63-7B8059D610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50A5-BF09-491F-98DF-7AF78A035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2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Start-Up - Discussion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 Black" panose="020B0A04020102020204" pitchFamily="34" charset="0"/>
              </a:rPr>
              <a:t>In your TRIAD, discuss the following:</a:t>
            </a:r>
          </a:p>
          <a:p>
            <a:pPr marL="0" indent="0" algn="ctr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Which do you prefer: writing on paper or writing on a computer/</a:t>
            </a:r>
            <a:r>
              <a:rPr lang="en-US" sz="3600" dirty="0" err="1" smtClean="0">
                <a:latin typeface="Arial Black" panose="020B0A04020102020204" pitchFamily="34" charset="0"/>
              </a:rPr>
              <a:t>chromebook</a:t>
            </a:r>
            <a:r>
              <a:rPr lang="en-US" sz="3600" dirty="0" smtClean="0">
                <a:latin typeface="Arial Black" panose="020B0A0402010202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Why is that your preference?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What do you like better/worse about each option?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7646" y="766296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</a:rPr>
              <a:t>8/16/17</a:t>
            </a:r>
            <a:endParaRPr lang="en-US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Exit Ticket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On your Start-ups/Exit Tickets document write about the following:</a:t>
            </a:r>
          </a:p>
          <a:p>
            <a:pPr marL="0" indent="0" algn="ctr"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Think about the rules that ended up on our Classroom Contract. Which one(s) do you think are the most important? Why? What makes it the most important?</a:t>
            </a:r>
          </a:p>
          <a:p>
            <a:pPr marL="0" indent="0" algn="ctr"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Is there anything you feel that we forgot? What?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47646" y="766296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Arial Black" panose="020B0A04020102020204" pitchFamily="34" charset="0"/>
              </a:rPr>
              <a:t>8/16/17</a:t>
            </a:r>
          </a:p>
        </p:txBody>
      </p:sp>
    </p:spTree>
    <p:extLst>
      <p:ext uri="{BB962C8B-B14F-4D97-AF65-F5344CB8AC3E}">
        <p14:creationId xmlns:p14="http://schemas.microsoft.com/office/powerpoint/2010/main" val="26670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Start-Up - Discussion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 Black" panose="020B0A04020102020204" pitchFamily="34" charset="0"/>
              </a:rPr>
              <a:t>In your TRIAD, discuss the following:</a:t>
            </a:r>
          </a:p>
          <a:p>
            <a:pPr marL="0" indent="0" algn="ctr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What do you think the word “claim” means? 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What does it mean to claim something?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How do you think this word could relate to English class?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7646" y="766296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</a:rPr>
              <a:t>8/17/17</a:t>
            </a:r>
            <a:endParaRPr lang="en-US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Start-Up - Writing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Arial Black" panose="020B0A04020102020204" pitchFamily="34" charset="0"/>
              </a:rPr>
              <a:t>Now write about the following: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What do you think the word “claim” means? 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What does it mean to claim something?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How does this word relate to English class?</a:t>
            </a:r>
          </a:p>
          <a:p>
            <a:pPr marL="0" indent="0" algn="ctr">
              <a:buNone/>
            </a:pPr>
            <a:endParaRPr lang="en-US" sz="36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(Should be 4-5 sentences minimum)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7646" y="766296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8/17/17</a:t>
            </a:r>
            <a:endParaRPr lang="en-US" sz="2800" b="1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65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82359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CCS Standards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12520"/>
            <a:ext cx="10515600" cy="5455920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RI.10.1 Cite strong and thorough textual evidence to support analysis of what the text says explicitly as well as inferences drawn from the text. 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RI.10.2 Determine a central idea of a text and analyze its development over the course of the text, including how it emerges and is shaped and refined by specific details; provide an objective summary of the text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r>
              <a:rPr lang="en-US" dirty="0">
                <a:latin typeface="Arial Black" panose="020B0A04020102020204" pitchFamily="34" charset="0"/>
              </a:rPr>
              <a:t>W.10.4 Produce clear and coherent writing in which the development, organization, and style are appropriate to task, purpose, and audience.</a:t>
            </a:r>
          </a:p>
        </p:txBody>
      </p:sp>
    </p:spTree>
    <p:extLst>
      <p:ext uri="{BB962C8B-B14F-4D97-AF65-F5344CB8AC3E}">
        <p14:creationId xmlns:p14="http://schemas.microsoft.com/office/powerpoint/2010/main" val="50199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83883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Objectives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021080"/>
            <a:ext cx="1152144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By the end of this lesson, students should be able to:</a:t>
            </a:r>
          </a:p>
          <a:p>
            <a:pPr marL="0" indent="0" algn="ctr"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anose="020B0A04020102020204" pitchFamily="34" charset="0"/>
              </a:rPr>
              <a:t>Define the term “claim” as it applies to English 10 and identify the different types of claims.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anose="020B0A04020102020204" pitchFamily="34" charset="0"/>
              </a:rPr>
              <a:t>Identify the central idea (CLAIM) of a text and analyze the ways in which the writer develops that claim.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anose="020B0A04020102020204" pitchFamily="34" charset="0"/>
              </a:rPr>
              <a:t>Give an objective summary of </a:t>
            </a:r>
            <a:r>
              <a:rPr lang="en-US" b="1" dirty="0">
                <a:latin typeface="Arial Black" panose="020B0A04020102020204" pitchFamily="34" charset="0"/>
              </a:rPr>
              <a:t>a</a:t>
            </a:r>
            <a:r>
              <a:rPr lang="en-US" b="1" dirty="0" smtClean="0">
                <a:latin typeface="Arial Black" panose="020B0A04020102020204" pitchFamily="34" charset="0"/>
              </a:rPr>
              <a:t> text.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anose="020B0A04020102020204" pitchFamily="34" charset="0"/>
              </a:rPr>
              <a:t>Cite evidence from the text that supports their statement of the author’s claim.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anose="020B0A04020102020204" pitchFamily="34" charset="0"/>
              </a:rPr>
              <a:t>Make claims of their own in written statements that are clear, well organized, and appropriate.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0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35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Claims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664"/>
            <a:ext cx="10515600" cy="547433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Today we will begin a discussion of claims.</a:t>
            </a:r>
          </a:p>
          <a:p>
            <a:endParaRPr lang="en-US" sz="3200" dirty="0" smtClean="0">
              <a:latin typeface="Arial Black" panose="020B0A04020102020204" pitchFamily="34" charset="0"/>
            </a:endParaRPr>
          </a:p>
          <a:p>
            <a:r>
              <a:rPr lang="en-US" sz="3200" dirty="0" smtClean="0">
                <a:latin typeface="Arial Black" panose="020B0A04020102020204" pitchFamily="34" charset="0"/>
              </a:rPr>
              <a:t>While we go over the basics of the topic, I will ask you to take notes using the “Claims Notes” page.</a:t>
            </a:r>
          </a:p>
          <a:p>
            <a:pPr marL="0" indent="0">
              <a:buNone/>
            </a:pPr>
            <a:endParaRPr lang="en-US" sz="3200" dirty="0" smtClean="0">
              <a:latin typeface="Arial Black" panose="020B0A04020102020204" pitchFamily="34" charset="0"/>
            </a:endParaRPr>
          </a:p>
          <a:p>
            <a:r>
              <a:rPr lang="en-US" sz="3200" dirty="0" smtClean="0">
                <a:latin typeface="Arial Black" panose="020B0A04020102020204" pitchFamily="34" charset="0"/>
              </a:rPr>
              <a:t>This will be turned in at the end of the period and it is worth points. It will be returned to you tomorrow.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4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Claim - Definition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00784"/>
            <a:ext cx="10515600" cy="547433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latin typeface="Arial Black" panose="020B0A04020102020204" pitchFamily="34" charset="0"/>
              </a:rPr>
              <a:t>A claim is the point an arguer is trying to make.</a:t>
            </a:r>
          </a:p>
          <a:p>
            <a:pPr>
              <a:defRPr/>
            </a:pPr>
            <a:r>
              <a:rPr lang="en-US" b="1" dirty="0">
                <a:latin typeface="Arial Black" panose="020B0A04020102020204" pitchFamily="34" charset="0"/>
              </a:rPr>
              <a:t>The claim is the conclusion, proposition, or assertion an arguer wants another to accept.</a:t>
            </a:r>
          </a:p>
          <a:p>
            <a:pPr>
              <a:defRPr/>
            </a:pPr>
            <a:r>
              <a:rPr lang="en-US" b="1" dirty="0">
                <a:latin typeface="Arial Black" panose="020B0A04020102020204" pitchFamily="34" charset="0"/>
              </a:rPr>
              <a:t>The claim answers the question, "So what is your point?”</a:t>
            </a:r>
          </a:p>
          <a:p>
            <a:pPr lvl="1">
              <a:defRPr/>
            </a:pPr>
            <a:r>
              <a:rPr lang="en-US" sz="2800" b="1" dirty="0">
                <a:latin typeface="Arial Black" panose="020B0A04020102020204" pitchFamily="34" charset="0"/>
              </a:rPr>
              <a:t>example: “</a:t>
            </a:r>
            <a:r>
              <a:rPr lang="en-US" sz="2800" b="1" dirty="0">
                <a:solidFill>
                  <a:srgbClr val="5536C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You should send a birthday card to Mimi</a:t>
            </a:r>
            <a:r>
              <a:rPr lang="en-US" sz="2800" b="1" dirty="0">
                <a:latin typeface="Arial Black" panose="020B0A04020102020204" pitchFamily="34" charset="0"/>
              </a:rPr>
              <a:t>, because she sent you one on your birthday.”</a:t>
            </a:r>
          </a:p>
          <a:p>
            <a:pPr lvl="1">
              <a:defRPr/>
            </a:pPr>
            <a:r>
              <a:rPr lang="en-US" sz="2800" b="1" dirty="0">
                <a:latin typeface="Arial Black" panose="020B0A04020102020204" pitchFamily="34" charset="0"/>
              </a:rPr>
              <a:t>example: “I drove last time, so </a:t>
            </a:r>
            <a:r>
              <a:rPr lang="en-US" sz="2800" b="1" dirty="0">
                <a:solidFill>
                  <a:srgbClr val="5536C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this time it’s your turn to drive</a:t>
            </a:r>
            <a:r>
              <a:rPr lang="en-US" sz="2800" b="1" dirty="0">
                <a:solidFill>
                  <a:srgbClr val="5536C8"/>
                </a:solidFill>
                <a:latin typeface="Arial Black" panose="020B0A04020102020204" pitchFamily="34" charset="0"/>
              </a:rPr>
              <a:t>.”</a:t>
            </a:r>
          </a:p>
          <a:p>
            <a:pPr lvl="1">
              <a:defRPr/>
            </a:pPr>
            <a:r>
              <a:rPr lang="en-US" sz="2800" b="1" dirty="0">
                <a:latin typeface="Arial Black" panose="020B0A04020102020204" pitchFamily="34" charset="0"/>
              </a:rPr>
              <a:t>example: “Because the groundhog saw his shadow,</a:t>
            </a:r>
            <a:r>
              <a:rPr lang="en-US" sz="2800" b="1" dirty="0">
                <a:solidFill>
                  <a:srgbClr val="5536C8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>
                <a:solidFill>
                  <a:srgbClr val="5536C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there will be six more weeks of winter.”</a:t>
            </a:r>
          </a:p>
          <a:p>
            <a:pPr>
              <a:defRPr/>
            </a:pPr>
            <a:endParaRPr lang="en-US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0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3883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Types of Claims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17320"/>
            <a:ext cx="10515600" cy="521208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Arial Black" panose="020B0A04020102020204" pitchFamily="34" charset="0"/>
              </a:rPr>
              <a:t>There are four basic types of claims: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Arial Black" panose="020B0A04020102020204" pitchFamily="34" charset="0"/>
              </a:rPr>
              <a:t>fact:</a:t>
            </a:r>
            <a:r>
              <a:rPr lang="en-US" dirty="0">
                <a:latin typeface="Arial Black" panose="020B0A04020102020204" pitchFamily="34" charset="0"/>
              </a:rPr>
              <a:t> claims which focus on empirically verifiable phenomena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Arial Black" panose="020B0A04020102020204" pitchFamily="34" charset="0"/>
              </a:rPr>
              <a:t>judgment/value:</a:t>
            </a:r>
            <a:r>
              <a:rPr lang="en-US" dirty="0">
                <a:latin typeface="Arial Black" panose="020B0A04020102020204" pitchFamily="34" charset="0"/>
              </a:rPr>
              <a:t> claims involving opinions, attitudes, and subjective evaluations of things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Arial Black" panose="020B0A04020102020204" pitchFamily="34" charset="0"/>
              </a:rPr>
              <a:t>policy:</a:t>
            </a:r>
            <a:r>
              <a:rPr lang="en-US" dirty="0">
                <a:latin typeface="Arial Black" panose="020B0A04020102020204" pitchFamily="34" charset="0"/>
              </a:rPr>
              <a:t> claims advocating courses of action that should be undertaken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Arial Black" panose="020B0A04020102020204" pitchFamily="34" charset="0"/>
              </a:rPr>
              <a:t>definition</a:t>
            </a:r>
            <a:r>
              <a:rPr lang="en-US" dirty="0">
                <a:latin typeface="Arial Black" panose="020B0A04020102020204" pitchFamily="34" charset="0"/>
              </a:rPr>
              <a:t> or </a:t>
            </a:r>
            <a:r>
              <a:rPr lang="en-US" b="1" dirty="0">
                <a:latin typeface="Arial Black" panose="020B0A04020102020204" pitchFamily="34" charset="0"/>
              </a:rPr>
              <a:t>classification: </a:t>
            </a:r>
            <a:r>
              <a:rPr lang="en-US" dirty="0">
                <a:latin typeface="Arial Black" panose="020B0A04020102020204" pitchFamily="34" charset="0"/>
              </a:rPr>
              <a:t>claims about categorization and </a:t>
            </a:r>
            <a:r>
              <a:rPr lang="en-US" dirty="0" smtClean="0">
                <a:latin typeface="Arial Black" panose="020B0A04020102020204" pitchFamily="34" charset="0"/>
              </a:rPr>
              <a:t>classification</a:t>
            </a: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WE WILL FOCUS ON THE FIRST 3 TYPES.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55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Factual Claims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02080"/>
            <a:ext cx="10515600" cy="54559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Arial Black" panose="020B0A04020102020204" pitchFamily="34" charset="0"/>
              </a:rPr>
              <a:t>Empirically verifiable—ultimately there is a correct answer somewhere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 Black" panose="020B0A04020102020204" pitchFamily="34" charset="0"/>
              </a:rPr>
              <a:t>The arguers may not be able to prove the correct answer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 Black" panose="020B0A04020102020204" pitchFamily="34" charset="0"/>
              </a:rPr>
              <a:t>example: “More than 300 innocent people have been executed in the United States.”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 Black" panose="020B0A04020102020204" pitchFamily="34" charset="0"/>
              </a:rPr>
              <a:t>An arguer is making a factual claim even if the arguer has the facts wrong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 Black" panose="020B0A04020102020204" pitchFamily="34" charset="0"/>
              </a:rPr>
              <a:t>example: “Dr. </a:t>
            </a:r>
            <a:r>
              <a:rPr lang="en-US" dirty="0" err="1">
                <a:latin typeface="Arial Black" panose="020B0A04020102020204" pitchFamily="34" charset="0"/>
              </a:rPr>
              <a:t>Gass</a:t>
            </a:r>
            <a:r>
              <a:rPr lang="en-US" dirty="0">
                <a:latin typeface="Arial Black" panose="020B0A04020102020204" pitchFamily="34" charset="0"/>
              </a:rPr>
              <a:t> is 6’4” tall.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 Black" panose="020B0A04020102020204" pitchFamily="34" charset="0"/>
              </a:rPr>
              <a:t>Facts may involve the past, present, or future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 Black" panose="020B0A04020102020204" pitchFamily="34" charset="0"/>
              </a:rPr>
              <a:t>example: “California’s Hispanic population will more than double over the next 10 years.”</a:t>
            </a:r>
          </a:p>
        </p:txBody>
      </p:sp>
    </p:spTree>
    <p:extLst>
      <p:ext uri="{BB962C8B-B14F-4D97-AF65-F5344CB8AC3E}">
        <p14:creationId xmlns:p14="http://schemas.microsoft.com/office/powerpoint/2010/main" val="364481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6263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Judgment/Value Claims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68424"/>
            <a:ext cx="10515600" cy="512381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Involve matters of taste, opinion, attitudes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example: “Torture is wrong.”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Always carry an evaluative dimension:</a:t>
            </a:r>
          </a:p>
          <a:p>
            <a:pPr lvl="2"/>
            <a:r>
              <a:rPr lang="en-US" sz="3200" b="1" dirty="0">
                <a:latin typeface="Arial Black" panose="020B0A04020102020204" pitchFamily="34" charset="0"/>
              </a:rPr>
              <a:t>positive vs. negative</a:t>
            </a:r>
          </a:p>
          <a:p>
            <a:pPr lvl="2"/>
            <a:r>
              <a:rPr lang="en-US" sz="3200" b="1" dirty="0">
                <a:latin typeface="Arial Black" panose="020B0A04020102020204" pitchFamily="34" charset="0"/>
              </a:rPr>
              <a:t>good versus bad</a:t>
            </a:r>
          </a:p>
          <a:p>
            <a:pPr lvl="2"/>
            <a:r>
              <a:rPr lang="en-US" sz="3200" b="1" dirty="0">
                <a:latin typeface="Arial Black" panose="020B0A04020102020204" pitchFamily="34" charset="0"/>
              </a:rPr>
              <a:t>right vs. wrong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Not all opinions are equally good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example: “</a:t>
            </a:r>
            <a:r>
              <a:rPr lang="en-US" sz="3200" b="1" i="1" dirty="0" err="1">
                <a:latin typeface="Arial Black" panose="020B0A04020102020204" pitchFamily="34" charset="0"/>
              </a:rPr>
              <a:t>Norbit</a:t>
            </a:r>
            <a:r>
              <a:rPr lang="en-US" sz="3200" b="1" dirty="0">
                <a:latin typeface="Arial Black" panose="020B0A04020102020204" pitchFamily="34" charset="0"/>
              </a:rPr>
              <a:t> was the best movie of 2007.”</a:t>
            </a:r>
          </a:p>
        </p:txBody>
      </p:sp>
    </p:spTree>
    <p:extLst>
      <p:ext uri="{BB962C8B-B14F-4D97-AF65-F5344CB8AC3E}">
        <p14:creationId xmlns:p14="http://schemas.microsoft.com/office/powerpoint/2010/main" val="417787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Arial Black" panose="020B0A04020102020204" pitchFamily="34" charset="0"/>
              </a:rPr>
              <a:t>Chromebook</a:t>
            </a:r>
            <a:r>
              <a:rPr lang="en-US" b="1" dirty="0" smtClean="0">
                <a:latin typeface="Arial Black" panose="020B0A04020102020204" pitchFamily="34" charset="0"/>
              </a:rPr>
              <a:t> Assignment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4037"/>
            <a:ext cx="10515600" cy="5033963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We will use </a:t>
            </a:r>
            <a:r>
              <a:rPr lang="en-US" dirty="0" err="1" smtClean="0">
                <a:latin typeface="Arial Black" panose="020B0A04020102020204" pitchFamily="34" charset="0"/>
              </a:rPr>
              <a:t>chromebooks</a:t>
            </a:r>
            <a:r>
              <a:rPr lang="en-US" dirty="0" smtClean="0">
                <a:latin typeface="Arial Black" panose="020B0A04020102020204" pitchFamily="34" charset="0"/>
              </a:rPr>
              <a:t> in this class on a daily basis.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Your </a:t>
            </a:r>
            <a:r>
              <a:rPr lang="en-US" dirty="0" err="1" smtClean="0">
                <a:latin typeface="Arial Black" panose="020B0A04020102020204" pitchFamily="34" charset="0"/>
              </a:rPr>
              <a:t>chromebook</a:t>
            </a:r>
            <a:r>
              <a:rPr lang="en-US" dirty="0" smtClean="0">
                <a:latin typeface="Arial Black" panose="020B0A04020102020204" pitchFamily="34" charset="0"/>
              </a:rPr>
              <a:t> number will be the same as your number on my class roster. Any new additions to the class will be assigned numbers as they come in.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Let’s get </a:t>
            </a:r>
            <a:r>
              <a:rPr lang="en-US" dirty="0" err="1" smtClean="0">
                <a:latin typeface="Arial Black" panose="020B0A04020102020204" pitchFamily="34" charset="0"/>
              </a:rPr>
              <a:t>chromebooks</a:t>
            </a:r>
            <a:r>
              <a:rPr lang="en-US" dirty="0" smtClean="0">
                <a:latin typeface="Arial Black" panose="020B0A04020102020204" pitchFamily="34" charset="0"/>
              </a:rPr>
              <a:t> distributed…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0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Policy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86840"/>
            <a:ext cx="10515600" cy="4790123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Advocates </a:t>
            </a:r>
            <a:r>
              <a:rPr lang="en-US" b="1" dirty="0">
                <a:latin typeface="Arial Black" panose="020B0A04020102020204" pitchFamily="34" charset="0"/>
              </a:rPr>
              <a:t>what </a:t>
            </a:r>
            <a:r>
              <a:rPr lang="en-US" b="1" u="sng" dirty="0">
                <a:latin typeface="Arial Black" panose="020B0A04020102020204" pitchFamily="34" charset="0"/>
              </a:rPr>
              <a:t>should</a:t>
            </a:r>
            <a:r>
              <a:rPr lang="en-US" b="1" dirty="0">
                <a:latin typeface="Arial Black" panose="020B0A04020102020204" pitchFamily="34" charset="0"/>
              </a:rPr>
              <a:t> be done</a:t>
            </a:r>
          </a:p>
          <a:p>
            <a:pPr lvl="2"/>
            <a:r>
              <a:rPr lang="en-US" sz="2800" b="1" dirty="0">
                <a:latin typeface="Arial Black" panose="020B0A04020102020204" pitchFamily="34" charset="0"/>
              </a:rPr>
              <a:t>example: “there </a:t>
            </a:r>
            <a:r>
              <a:rPr lang="en-US" sz="2800" b="1" dirty="0" err="1">
                <a:latin typeface="Arial Black" panose="020B0A04020102020204" pitchFamily="34" charset="0"/>
              </a:rPr>
              <a:t>oughta</a:t>
            </a:r>
            <a:r>
              <a:rPr lang="en-US" sz="2800" b="1" dirty="0">
                <a:latin typeface="Arial Black" panose="020B0A04020102020204" pitchFamily="34" charset="0"/>
              </a:rPr>
              <a:t> be a law…”</a:t>
            </a:r>
          </a:p>
          <a:p>
            <a:pPr lvl="2"/>
            <a:r>
              <a:rPr lang="en-US" sz="2800" b="1" dirty="0">
                <a:latin typeface="Arial Black" panose="020B0A04020102020204" pitchFamily="34" charset="0"/>
              </a:rPr>
              <a:t>example: “You should change your motor oil every 4,000 miles.”</a:t>
            </a:r>
          </a:p>
          <a:p>
            <a:r>
              <a:rPr lang="en-US" b="1" dirty="0">
                <a:latin typeface="Arial Black" panose="020B0A04020102020204" pitchFamily="34" charset="0"/>
              </a:rPr>
              <a:t>Requires someone to take a specific course of action</a:t>
            </a:r>
          </a:p>
          <a:p>
            <a:pPr lvl="2"/>
            <a:r>
              <a:rPr lang="en-US" sz="2800" b="1" dirty="0">
                <a:latin typeface="Arial Black" panose="020B0A04020102020204" pitchFamily="34" charset="0"/>
              </a:rPr>
              <a:t>an individual</a:t>
            </a:r>
          </a:p>
          <a:p>
            <a:pPr lvl="2"/>
            <a:r>
              <a:rPr lang="en-US" sz="2800" b="1" dirty="0">
                <a:latin typeface="Arial Black" panose="020B0A04020102020204" pitchFamily="34" charset="0"/>
              </a:rPr>
              <a:t>a legislature</a:t>
            </a:r>
          </a:p>
          <a:p>
            <a:pPr lvl="2"/>
            <a:r>
              <a:rPr lang="en-US" sz="2800" b="1" dirty="0">
                <a:latin typeface="Arial Black" panose="020B0A04020102020204" pitchFamily="34" charset="0"/>
              </a:rPr>
              <a:t>a court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Should </a:t>
            </a:r>
            <a:r>
              <a:rPr lang="en-US" b="1" dirty="0">
                <a:latin typeface="Arial Black" panose="020B0A04020102020204" pitchFamily="34" charset="0"/>
                <a:cs typeface="Tahoma" panose="020B0604030504040204" pitchFamily="34" charset="0"/>
              </a:rPr>
              <a:t>≠</a:t>
            </a:r>
            <a:r>
              <a:rPr lang="en-US" b="1" dirty="0">
                <a:latin typeface="Arial Black" panose="020B0A04020102020204" pitchFamily="34" charset="0"/>
              </a:rPr>
              <a:t> would</a:t>
            </a:r>
          </a:p>
        </p:txBody>
      </p:sp>
    </p:spTree>
    <p:extLst>
      <p:ext uri="{BB962C8B-B14F-4D97-AF65-F5344CB8AC3E}">
        <p14:creationId xmlns:p14="http://schemas.microsoft.com/office/powerpoint/2010/main" val="308276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765"/>
            <a:ext cx="10515600" cy="83883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Triad Practice Activity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Working with your TRIAD, create THREE (3) claims of fact, judgment, and policy.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REMEMBER:</a:t>
            </a:r>
          </a:p>
          <a:p>
            <a:pPr lvl="1"/>
            <a:r>
              <a:rPr lang="en-US" b="1" dirty="0" smtClean="0">
                <a:latin typeface="Arial Black" panose="020B0A04020102020204" pitchFamily="34" charset="0"/>
              </a:rPr>
              <a:t>Claims of Fact can be MEASURED and DEFINITE ANSWERS FOUND</a:t>
            </a:r>
          </a:p>
          <a:p>
            <a:pPr lvl="1"/>
            <a:r>
              <a:rPr lang="en-US" b="1" dirty="0" smtClean="0">
                <a:latin typeface="Arial Black" panose="020B0A04020102020204" pitchFamily="34" charset="0"/>
              </a:rPr>
              <a:t>Claims of Judgment involve OPINIONS, ATTITUDES and are SUBJECTIVE.</a:t>
            </a:r>
          </a:p>
          <a:p>
            <a:pPr lvl="1"/>
            <a:r>
              <a:rPr lang="en-US" b="1" dirty="0" smtClean="0">
                <a:latin typeface="Arial Black" panose="020B0A04020102020204" pitchFamily="34" charset="0"/>
              </a:rPr>
              <a:t>Claims of Policy advocate a COURSE OF ACTION should be taken.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Explain your reasoning (your WHY) for each claim.</a:t>
            </a:r>
          </a:p>
          <a:p>
            <a:pPr marL="0" indent="0" algn="ctr">
              <a:buNone/>
            </a:pPr>
            <a:endParaRPr lang="en-US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DISCUSSION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5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Reading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In your textbooks, turn to page 22.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Let’s read “Double Daddy.”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Discuss in your triads: 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What would you say is the author’s main CLAIM?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What type of claim is it (fact, judgment, or policy)?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Class Discussion</a:t>
            </a:r>
          </a:p>
          <a:p>
            <a:pPr lvl="1"/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4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88455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Homework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Syllabus signatures and 20 Questions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DUE TOMORROW!!!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60 Second Speeches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Begin taking some notes for your speech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PRACTICE in front of a mirror or with a friend/family member.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TIME YOURSELF!</a:t>
            </a:r>
          </a:p>
          <a:p>
            <a:pPr marL="0" indent="0" algn="ctr">
              <a:buNone/>
            </a:pPr>
            <a:r>
              <a:rPr lang="en-US" sz="5400" b="1" dirty="0" smtClean="0">
                <a:latin typeface="Arial Black" panose="020B0A04020102020204" pitchFamily="34" charset="0"/>
              </a:rPr>
              <a:t>BRING YOUR TEXTBOOKS TOMORROW!!!</a:t>
            </a:r>
          </a:p>
          <a:p>
            <a:pPr marL="0" indent="0">
              <a:buNone/>
            </a:pP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0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391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Exit Ticket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9515"/>
            <a:ext cx="10515600" cy="4887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Arial Black" panose="020B0A04020102020204" pitchFamily="34" charset="0"/>
              </a:rPr>
              <a:t>On your Start-ups/Exit Tickets document…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 Black" panose="020B0A04020102020204" pitchFamily="34" charset="0"/>
              </a:rPr>
              <a:t>Write one (1) claim of judgment on any subject. 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 Black" panose="020B0A04020102020204" pitchFamily="34" charset="0"/>
              </a:rPr>
              <a:t>Give me your reasons for your claim.</a:t>
            </a:r>
          </a:p>
          <a:p>
            <a:pPr marL="0" indent="0">
              <a:buNone/>
            </a:pP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47646" y="565710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Arial Black" panose="020B0A04020102020204" pitchFamily="34" charset="0"/>
              </a:rPr>
              <a:t>8/17/17</a:t>
            </a:r>
          </a:p>
        </p:txBody>
      </p:sp>
    </p:spTree>
    <p:extLst>
      <p:ext uri="{BB962C8B-B14F-4D97-AF65-F5344CB8AC3E}">
        <p14:creationId xmlns:p14="http://schemas.microsoft.com/office/powerpoint/2010/main" val="29252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Start-Up - Discussion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 Black" panose="020B0A04020102020204" pitchFamily="34" charset="0"/>
              </a:rPr>
              <a:t>In your TRIAD, discuss the following:</a:t>
            </a:r>
          </a:p>
          <a:p>
            <a:pPr marL="0" indent="0" algn="ctr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What is one (1) claim of POLICY you think would be important for either our school or our government?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(Remember: SHOULD)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Give the reasons for your claim.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7646" y="766296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8/18/17</a:t>
            </a:r>
            <a:endParaRPr lang="en-US" sz="2800" b="1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7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Start-Up - Writing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Arial Black" panose="020B0A04020102020204" pitchFamily="34" charset="0"/>
              </a:rPr>
              <a:t>Now write about the following:</a:t>
            </a:r>
          </a:p>
          <a:p>
            <a:pPr marL="0" indent="0" algn="ctr">
              <a:buNone/>
            </a:pPr>
            <a:r>
              <a:rPr lang="en-US" sz="3600" dirty="0">
                <a:latin typeface="Arial Black" panose="020B0A04020102020204" pitchFamily="34" charset="0"/>
              </a:rPr>
              <a:t>What is one (1) claim of POLICY you think would be important for either our school or our government?</a:t>
            </a:r>
          </a:p>
          <a:p>
            <a:pPr marL="0" indent="0" algn="ctr">
              <a:buNone/>
            </a:pPr>
            <a:r>
              <a:rPr lang="en-US" sz="3600" dirty="0">
                <a:latin typeface="Arial Black" panose="020B0A04020102020204" pitchFamily="34" charset="0"/>
              </a:rPr>
              <a:t>(Remember: SHOULD)</a:t>
            </a:r>
          </a:p>
          <a:p>
            <a:pPr marL="0" indent="0" algn="ctr">
              <a:buNone/>
            </a:pPr>
            <a:r>
              <a:rPr lang="en-US" sz="3600" dirty="0">
                <a:latin typeface="Arial Black" panose="020B0A04020102020204" pitchFamily="34" charset="0"/>
              </a:rPr>
              <a:t>Give the reasons for your claim.</a:t>
            </a:r>
          </a:p>
          <a:p>
            <a:pPr marL="0" indent="0" algn="ctr">
              <a:buNone/>
            </a:pPr>
            <a:endParaRPr lang="en-US" sz="36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(Should be 4-5 sentences minimum)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7646" y="766296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8/18/17</a:t>
            </a:r>
            <a:endParaRPr lang="en-US" sz="2800" b="1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82359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CCS Standards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12520"/>
            <a:ext cx="10515600" cy="5455920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RI.10.1 Cite strong and thorough textual evidence to support analysis of what the text says explicitly as well as inferences drawn from the text. 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RI.10.2 Determine a central idea of a text and analyze its development over the course of the text, including how it emerges and is shaped and refined by specific details; provide an objective summary of the text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r>
              <a:rPr lang="en-US" dirty="0">
                <a:latin typeface="Arial Black" panose="020B0A04020102020204" pitchFamily="34" charset="0"/>
              </a:rPr>
              <a:t>W.10.4 Produce clear and coherent writing in which the development, organization, and style are appropriate to task, purpose, and audience.</a:t>
            </a:r>
          </a:p>
        </p:txBody>
      </p:sp>
    </p:spTree>
    <p:extLst>
      <p:ext uri="{BB962C8B-B14F-4D97-AF65-F5344CB8AC3E}">
        <p14:creationId xmlns:p14="http://schemas.microsoft.com/office/powerpoint/2010/main" val="423789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83883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Objectives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021080"/>
            <a:ext cx="1152144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By the end of this lesson, students should be able to:</a:t>
            </a:r>
          </a:p>
          <a:p>
            <a:pPr marL="0" indent="0" algn="ctr"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anose="020B0A04020102020204" pitchFamily="34" charset="0"/>
              </a:rPr>
              <a:t>Define the term “claim” as it applies to English 10 and identify the different types of claims.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anose="020B0A04020102020204" pitchFamily="34" charset="0"/>
              </a:rPr>
              <a:t>Identify the central idea (CLAIM) of a text and analyze the ways in which the writer develops that claim.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anose="020B0A04020102020204" pitchFamily="34" charset="0"/>
              </a:rPr>
              <a:t>Give an objective summary of </a:t>
            </a:r>
            <a:r>
              <a:rPr lang="en-US" b="1" dirty="0">
                <a:latin typeface="Arial Black" panose="020B0A04020102020204" pitchFamily="34" charset="0"/>
              </a:rPr>
              <a:t>a</a:t>
            </a:r>
            <a:r>
              <a:rPr lang="en-US" b="1" dirty="0" smtClean="0">
                <a:latin typeface="Arial Black" panose="020B0A04020102020204" pitchFamily="34" charset="0"/>
              </a:rPr>
              <a:t> text.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anose="020B0A04020102020204" pitchFamily="34" charset="0"/>
              </a:rPr>
              <a:t>Cite evidence from the text that supports their statement of the author’s claim.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anose="020B0A04020102020204" pitchFamily="34" charset="0"/>
              </a:rPr>
              <a:t>Make claims of their own in written statements that are clear, well organized, and appropriate.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2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88455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“Mounting Evidence” Article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638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Let’s read the article together.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As we read, focus on these three things: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Claim: What is the author’s main claim?</a:t>
            </a:r>
          </a:p>
          <a:p>
            <a:pPr lvl="1"/>
            <a:endParaRPr lang="en-US" sz="3200" b="1" dirty="0" smtClean="0">
              <a:latin typeface="Arial Black" panose="020B0A04020102020204" pitchFamily="34" charset="0"/>
            </a:endParaRP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Reasons: What reasons does the author give for making their claim? </a:t>
            </a:r>
          </a:p>
          <a:p>
            <a:pPr lvl="1"/>
            <a:endParaRPr lang="en-US" sz="3200" b="1" dirty="0" smtClean="0">
              <a:latin typeface="Arial Black" panose="020B0A04020102020204" pitchFamily="34" charset="0"/>
            </a:endParaRP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Evidence: What evidence does the author give to support their claim?</a:t>
            </a:r>
          </a:p>
          <a:p>
            <a:pPr marL="0" indent="0">
              <a:buNone/>
            </a:pP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4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Arial Black" panose="020B0A04020102020204" pitchFamily="34" charset="0"/>
              </a:rPr>
              <a:t>Chromebook</a:t>
            </a:r>
            <a:r>
              <a:rPr lang="en-US" b="1" dirty="0" smtClean="0">
                <a:latin typeface="Arial Black" panose="020B0A04020102020204" pitchFamily="34" charset="0"/>
              </a:rPr>
              <a:t> Rules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5033963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YOU are responsible for your </a:t>
            </a:r>
            <a:r>
              <a:rPr lang="en-US" dirty="0" err="1" smtClean="0">
                <a:latin typeface="Arial Black" panose="020B0A04020102020204" pitchFamily="34" charset="0"/>
              </a:rPr>
              <a:t>chromebook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and its condition.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If a </a:t>
            </a:r>
            <a:r>
              <a:rPr lang="en-US" dirty="0" err="1" smtClean="0">
                <a:latin typeface="Arial Black" panose="020B0A04020102020204" pitchFamily="34" charset="0"/>
              </a:rPr>
              <a:t>chromebook</a:t>
            </a:r>
            <a:r>
              <a:rPr lang="en-US" dirty="0" smtClean="0">
                <a:latin typeface="Arial Black" panose="020B0A04020102020204" pitchFamily="34" charset="0"/>
              </a:rPr>
              <a:t> is damaged, it will be easy to find out who damaged it. CHECK your </a:t>
            </a:r>
            <a:r>
              <a:rPr lang="en-US" dirty="0" err="1" smtClean="0">
                <a:latin typeface="Arial Black" panose="020B0A04020102020204" pitchFamily="34" charset="0"/>
              </a:rPr>
              <a:t>chromebook</a:t>
            </a:r>
            <a:r>
              <a:rPr lang="en-US" dirty="0" smtClean="0">
                <a:latin typeface="Arial Black" panose="020B0A04020102020204" pitchFamily="34" charset="0"/>
              </a:rPr>
              <a:t> for damage DAILY at check-out and report anything that may be wrong with it to me immediately.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YOU are responsible for making sure that your </a:t>
            </a:r>
            <a:r>
              <a:rPr lang="en-US" dirty="0" err="1" smtClean="0">
                <a:latin typeface="Arial Black" panose="020B0A04020102020204" pitchFamily="34" charset="0"/>
              </a:rPr>
              <a:t>chromebook</a:t>
            </a:r>
            <a:r>
              <a:rPr lang="en-US" dirty="0" smtClean="0">
                <a:latin typeface="Arial Black" panose="020B0A04020102020204" pitchFamily="34" charset="0"/>
              </a:rPr>
              <a:t> is PLUGGED IN when you put it away each day.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2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Claim/Reason/Evidence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b="1" dirty="0">
                <a:latin typeface="Arial Black" panose="020B0A04020102020204" pitchFamily="34" charset="0"/>
              </a:rPr>
              <a:t>Claim: </a:t>
            </a:r>
            <a:r>
              <a:rPr lang="en-US" sz="2800" b="1" dirty="0" smtClean="0">
                <a:latin typeface="Arial Black" panose="020B0A04020102020204" pitchFamily="34" charset="0"/>
              </a:rPr>
              <a:t>A </a:t>
            </a:r>
            <a:r>
              <a:rPr lang="en-US" sz="2800" b="1" dirty="0">
                <a:latin typeface="Arial Black" panose="020B0A04020102020204" pitchFamily="34" charset="0"/>
              </a:rPr>
              <a:t>claim is the point an arguer is trying to make.</a:t>
            </a:r>
          </a:p>
          <a:p>
            <a:pPr lvl="3"/>
            <a:r>
              <a:rPr lang="en-US" sz="2600" b="1" dirty="0">
                <a:latin typeface="Arial Black" panose="020B0A04020102020204" pitchFamily="34" charset="0"/>
              </a:rPr>
              <a:t>EX: </a:t>
            </a:r>
            <a:r>
              <a:rPr lang="en-US" sz="2600" b="1" i="1" dirty="0">
                <a:latin typeface="Arial Black" panose="020B0A04020102020204" pitchFamily="34" charset="0"/>
              </a:rPr>
              <a:t>Bob should be elected class president.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Reasons</a:t>
            </a:r>
            <a:r>
              <a:rPr lang="en-US" sz="3200" b="1" dirty="0" smtClean="0">
                <a:latin typeface="Arial Black" panose="020B0A04020102020204" pitchFamily="34" charset="0"/>
              </a:rPr>
              <a:t>: </a:t>
            </a:r>
            <a:r>
              <a:rPr lang="en-US" sz="2800" b="1" dirty="0" smtClean="0">
                <a:latin typeface="Arial Black" panose="020B0A04020102020204" pitchFamily="34" charset="0"/>
              </a:rPr>
              <a:t>Reasons </a:t>
            </a:r>
            <a:r>
              <a:rPr lang="en-US" sz="2800" b="1" dirty="0">
                <a:latin typeface="Arial Black" panose="020B0A04020102020204" pitchFamily="34" charset="0"/>
              </a:rPr>
              <a:t>are statements of logic that support your statement or belief (i.e. your claim). </a:t>
            </a:r>
          </a:p>
          <a:p>
            <a:pPr lvl="3"/>
            <a:r>
              <a:rPr lang="en-US" sz="2600" b="1" dirty="0">
                <a:latin typeface="Arial Black" panose="020B0A04020102020204" pitchFamily="34" charset="0"/>
              </a:rPr>
              <a:t>EX: </a:t>
            </a:r>
            <a:r>
              <a:rPr lang="en-US" sz="2600" b="1" i="1" dirty="0">
                <a:latin typeface="Arial Black" panose="020B0A04020102020204" pitchFamily="34" charset="0"/>
              </a:rPr>
              <a:t>He is a natural leader.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Evidence: </a:t>
            </a:r>
            <a:r>
              <a:rPr lang="en-US" sz="2800" b="1" dirty="0" smtClean="0">
                <a:latin typeface="Arial Black" panose="020B0A04020102020204" pitchFamily="34" charset="0"/>
              </a:rPr>
              <a:t>Evidence </a:t>
            </a:r>
            <a:r>
              <a:rPr lang="en-US" sz="2800" b="1" dirty="0">
                <a:latin typeface="Arial Black" panose="020B0A04020102020204" pitchFamily="34" charset="0"/>
              </a:rPr>
              <a:t>= PROOF</a:t>
            </a:r>
          </a:p>
          <a:p>
            <a:pPr lvl="3"/>
            <a:r>
              <a:rPr lang="en-US" sz="2600" b="1" dirty="0">
                <a:latin typeface="Arial Black" panose="020B0A04020102020204" pitchFamily="34" charset="0"/>
              </a:rPr>
              <a:t>EX: </a:t>
            </a:r>
            <a:r>
              <a:rPr lang="en-US" sz="2600" b="1" i="1" dirty="0">
                <a:latin typeface="Arial Black" panose="020B0A04020102020204" pitchFamily="34" charset="0"/>
              </a:rPr>
              <a:t>When we needed to raise money for the dance last year, Bob took charge and planned the car wash.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9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“Mounting Evidence”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Now read back through the article silently</a:t>
            </a:r>
            <a:r>
              <a:rPr lang="en-US" b="1" dirty="0" smtClean="0">
                <a:latin typeface="Arial Black" panose="020B0A04020102020204" pitchFamily="34" charset="0"/>
              </a:rPr>
              <a:t>.</a:t>
            </a:r>
          </a:p>
          <a:p>
            <a:endParaRPr lang="en-US" b="1" dirty="0">
              <a:latin typeface="Arial Black" panose="020B0A04020102020204" pitchFamily="34" charset="0"/>
            </a:endParaRPr>
          </a:p>
          <a:p>
            <a:r>
              <a:rPr lang="en-US" b="1" dirty="0">
                <a:latin typeface="Arial Black" panose="020B0A04020102020204" pitchFamily="34" charset="0"/>
              </a:rPr>
              <a:t>As you read, underline/highlight/circle the </a:t>
            </a:r>
            <a:r>
              <a:rPr lang="en-US" b="1" dirty="0" smtClean="0">
                <a:latin typeface="Arial Black" panose="020B0A04020102020204" pitchFamily="34" charset="0"/>
              </a:rPr>
              <a:t>claims, </a:t>
            </a:r>
            <a:r>
              <a:rPr lang="en-US" b="1" dirty="0">
                <a:latin typeface="Arial Black" panose="020B0A04020102020204" pitchFamily="34" charset="0"/>
              </a:rPr>
              <a:t>reasons, and evidence. </a:t>
            </a:r>
            <a:endParaRPr lang="en-US" b="1" dirty="0" smtClean="0">
              <a:latin typeface="Arial Black" panose="020B0A04020102020204" pitchFamily="34" charset="0"/>
            </a:endParaRPr>
          </a:p>
          <a:p>
            <a:pPr lvl="1"/>
            <a:r>
              <a:rPr lang="en-US" b="1" dirty="0" smtClean="0">
                <a:latin typeface="Arial Black" panose="020B0A04020102020204" pitchFamily="34" charset="0"/>
              </a:rPr>
              <a:t>Mark </a:t>
            </a:r>
            <a:r>
              <a:rPr lang="en-US" b="1" dirty="0">
                <a:latin typeface="Arial Black" panose="020B0A04020102020204" pitchFamily="34" charset="0"/>
              </a:rPr>
              <a:t>the </a:t>
            </a:r>
            <a:r>
              <a:rPr lang="en-US" b="1" dirty="0" smtClean="0">
                <a:latin typeface="Arial Black" panose="020B0A04020102020204" pitchFamily="34" charset="0"/>
              </a:rPr>
              <a:t>MAIN claim </a:t>
            </a:r>
            <a:r>
              <a:rPr lang="en-US" b="1" dirty="0">
                <a:latin typeface="Arial Black" panose="020B0A04020102020204" pitchFamily="34" charset="0"/>
              </a:rPr>
              <a:t>with a C.</a:t>
            </a:r>
          </a:p>
          <a:p>
            <a:pPr lvl="1"/>
            <a:r>
              <a:rPr lang="en-US" b="1" dirty="0">
                <a:latin typeface="Arial Black" panose="020B0A04020102020204" pitchFamily="34" charset="0"/>
              </a:rPr>
              <a:t>Mark the </a:t>
            </a:r>
            <a:r>
              <a:rPr lang="en-US" b="1" dirty="0" smtClean="0">
                <a:latin typeface="Arial Black" panose="020B0A04020102020204" pitchFamily="34" charset="0"/>
              </a:rPr>
              <a:t>reasons </a:t>
            </a:r>
            <a:r>
              <a:rPr lang="en-US" b="1" dirty="0">
                <a:latin typeface="Arial Black" panose="020B0A04020102020204" pitchFamily="34" charset="0"/>
              </a:rPr>
              <a:t>with an R.</a:t>
            </a:r>
          </a:p>
          <a:p>
            <a:pPr lvl="1"/>
            <a:r>
              <a:rPr lang="en-US" b="1" dirty="0">
                <a:latin typeface="Arial Black" panose="020B0A04020102020204" pitchFamily="34" charset="0"/>
              </a:rPr>
              <a:t>Mark the evidence with an E.</a:t>
            </a:r>
          </a:p>
          <a:p>
            <a:endParaRPr lang="en-US" b="1" dirty="0" smtClean="0">
              <a:latin typeface="Arial Black" panose="020B0A04020102020204" pitchFamily="34" charset="0"/>
            </a:endParaRPr>
          </a:p>
          <a:p>
            <a:r>
              <a:rPr lang="en-US" b="1" dirty="0" smtClean="0">
                <a:latin typeface="Arial Black" panose="020B0A04020102020204" pitchFamily="34" charset="0"/>
              </a:rPr>
              <a:t>Now complete the C/R/E chart in Google Classroom.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75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88455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Homework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60 Second Speeches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Begin taking some notes for your speech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PRACTICE in front of a mirror or with a friend/family member.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TIME YOURSELF!</a:t>
            </a:r>
          </a:p>
          <a:p>
            <a:r>
              <a:rPr lang="en-US" sz="3600" b="1" dirty="0" smtClean="0">
                <a:latin typeface="Arial Black" panose="020B0A04020102020204" pitchFamily="34" charset="0"/>
              </a:rPr>
              <a:t>C/R/E Charts DUE </a:t>
            </a:r>
            <a:r>
              <a:rPr lang="en-US" sz="3600" b="1" dirty="0" smtClean="0">
                <a:latin typeface="Arial Black" panose="020B0A04020102020204" pitchFamily="34" charset="0"/>
              </a:rPr>
              <a:t>MONDAY!</a:t>
            </a:r>
          </a:p>
          <a:p>
            <a:r>
              <a:rPr lang="en-US" sz="3600" b="1" dirty="0" smtClean="0">
                <a:latin typeface="Arial Black" panose="020B0A04020102020204" pitchFamily="34" charset="0"/>
              </a:rPr>
              <a:t>Start-ups and Exit Tickets DUE by 7:00 A.M. Monday!!</a:t>
            </a:r>
            <a:endParaRPr lang="en-US" sz="3600" b="1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391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Exit Ticket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9515"/>
            <a:ext cx="10515600" cy="48874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Arial Black" panose="020B0A04020102020204" pitchFamily="34" charset="0"/>
              </a:rPr>
              <a:t>On your Start-ups/Exit Tickets </a:t>
            </a:r>
            <a:r>
              <a:rPr lang="en-US" sz="4000" b="1" smtClean="0">
                <a:latin typeface="Arial Black" panose="020B0A04020102020204" pitchFamily="34" charset="0"/>
              </a:rPr>
              <a:t>document…</a:t>
            </a:r>
          </a:p>
          <a:p>
            <a:pPr marL="0" indent="0" algn="ctr">
              <a:buNone/>
            </a:pPr>
            <a:endParaRPr lang="en-US" sz="40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4000" b="1" dirty="0">
                <a:latin typeface="Arial Black" panose="020B0A04020102020204" pitchFamily="34" charset="0"/>
              </a:rPr>
              <a:t>Write a short summary of </a:t>
            </a:r>
            <a:r>
              <a:rPr lang="en-US" sz="4000" b="1" dirty="0" smtClean="0">
                <a:latin typeface="Arial Black" panose="020B0A04020102020204" pitchFamily="34" charset="0"/>
              </a:rPr>
              <a:t>“Mounting Evidence.” </a:t>
            </a:r>
          </a:p>
          <a:p>
            <a:pPr marL="0" indent="0" algn="ctr">
              <a:buNone/>
            </a:pPr>
            <a:endParaRPr lang="en-US" sz="4000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000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4400" b="1" dirty="0">
                <a:latin typeface="Arial Black" panose="020B0A04020102020204" pitchFamily="34" charset="0"/>
              </a:rPr>
              <a:t>(Should be 4 - 5 sentences)</a:t>
            </a:r>
          </a:p>
          <a:p>
            <a:pPr marL="0" indent="0">
              <a:buNone/>
            </a:pP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47646" y="565710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8/18/17</a:t>
            </a:r>
            <a:endParaRPr lang="en-US" sz="2800" b="1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Forgot Your Password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If you forgot your password or can not login, be sure to add your name and ID to the list at the front of the room BEFORE YOU LEAVE TODAY.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I will try to get your passwords reset by tomorrow.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For today, you will need to do your Start-up and Exit Ticket writing on paper and then transfer it to your document later.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29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71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Google Classroom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065"/>
            <a:ext cx="10515600" cy="4351338"/>
          </a:xfrm>
        </p:spPr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MOST of the assignments in this class will come to you by way of Google Classroom. 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The log-in codes are on the board by period. Go to Google Classroom now and log in to your class.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Let’s look at what’s already there…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5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Start-Ups and Exit Tickets on GC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In Google Classroom, open the document titled “Start-ups and Exit Tickets – Week 1”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You will have one of these for every week.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YOU MUST PUT THE DATE WHERE INDICATED!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Notice it is separated into FIVE rows and TWO columns.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Each ROW is a day; Monday through Friday.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The COLUMNS indicate whether you are writing a start-up (left column) or an exit ticket (right column).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Unless otherwise specified, ALL ENTRIES MUST BE COMPLETE PARAGRAPHS OF NO LESS THAN FOUR (4) SENTENCES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73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Start-Up - Writing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Arial Black" panose="020B0A04020102020204" pitchFamily="34" charset="0"/>
              </a:rPr>
              <a:t>Now write about the following:</a:t>
            </a:r>
          </a:p>
          <a:p>
            <a:pPr marL="0" indent="0" algn="ctr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 Black" panose="020B0A04020102020204" pitchFamily="34" charset="0"/>
              </a:rPr>
              <a:t>Which do you prefer: writing on paper or writing on a computer/</a:t>
            </a:r>
            <a:r>
              <a:rPr lang="en-US" sz="3600" dirty="0" err="1">
                <a:latin typeface="Arial Black" panose="020B0A04020102020204" pitchFamily="34" charset="0"/>
              </a:rPr>
              <a:t>chromebook</a:t>
            </a:r>
            <a:r>
              <a:rPr lang="en-US" sz="3600" dirty="0">
                <a:latin typeface="Arial Black" panose="020B0A0402010202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sz="3600" dirty="0">
                <a:latin typeface="Arial Black" panose="020B0A04020102020204" pitchFamily="34" charset="0"/>
              </a:rPr>
              <a:t>Why is that your preference?</a:t>
            </a:r>
          </a:p>
          <a:p>
            <a:pPr marL="0" indent="0" algn="ctr">
              <a:buNone/>
            </a:pPr>
            <a:r>
              <a:rPr lang="en-US" sz="3600" dirty="0">
                <a:latin typeface="Arial Black" panose="020B0A04020102020204" pitchFamily="34" charset="0"/>
              </a:rPr>
              <a:t>What do you like better/worse about each option?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7646" y="766296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Arial Black" panose="020B0A04020102020204" pitchFamily="34" charset="0"/>
              </a:rPr>
              <a:t>8/16/17</a:t>
            </a:r>
          </a:p>
        </p:txBody>
      </p:sp>
    </p:spTree>
    <p:extLst>
      <p:ext uri="{BB962C8B-B14F-4D97-AF65-F5344CB8AC3E}">
        <p14:creationId xmlns:p14="http://schemas.microsoft.com/office/powerpoint/2010/main" val="41617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My Website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Go to: </a:t>
            </a:r>
            <a:r>
              <a:rPr lang="en-US" sz="4800" b="1" dirty="0" smtClean="0">
                <a:latin typeface="Arial Black" panose="020B0A04020102020204" pitchFamily="34" charset="0"/>
              </a:rPr>
              <a:t>mrmcelroysclass.weebly.com</a:t>
            </a:r>
          </a:p>
          <a:p>
            <a:endParaRPr lang="en-US" b="1" dirty="0" smtClean="0">
              <a:latin typeface="Arial Black" panose="020B0A04020102020204" pitchFamily="34" charset="0"/>
            </a:endParaRPr>
          </a:p>
          <a:p>
            <a:r>
              <a:rPr lang="en-US" b="1" dirty="0" smtClean="0">
                <a:latin typeface="Arial Black" panose="020B0A04020102020204" pitchFamily="34" charset="0"/>
              </a:rPr>
              <a:t>Click on the class you are enrolled in </a:t>
            </a:r>
          </a:p>
          <a:p>
            <a:pPr lvl="1"/>
            <a:r>
              <a:rPr lang="en-US" b="1" dirty="0" smtClean="0">
                <a:latin typeface="Arial Black" panose="020B0A04020102020204" pitchFamily="34" charset="0"/>
              </a:rPr>
              <a:t>English 10, Transitions, or ALD</a:t>
            </a:r>
          </a:p>
          <a:p>
            <a:endParaRPr lang="en-US" b="1" dirty="0" smtClean="0">
              <a:latin typeface="Arial Black" panose="020B0A04020102020204" pitchFamily="34" charset="0"/>
            </a:endParaRPr>
          </a:p>
          <a:p>
            <a:r>
              <a:rPr lang="en-US" b="1" dirty="0" smtClean="0">
                <a:latin typeface="Arial Black" panose="020B0A04020102020204" pitchFamily="34" charset="0"/>
              </a:rPr>
              <a:t>Bookmark it for easy access!</a:t>
            </a:r>
          </a:p>
          <a:p>
            <a:endParaRPr lang="en-US" b="1" dirty="0">
              <a:latin typeface="Arial Black" panose="020B0A04020102020204" pitchFamily="34" charset="0"/>
            </a:endParaRPr>
          </a:p>
          <a:p>
            <a:r>
              <a:rPr lang="en-US" b="1" dirty="0" smtClean="0">
                <a:latin typeface="Arial Black" panose="020B0A04020102020204" pitchFamily="34" charset="0"/>
              </a:rPr>
              <a:t>Take a minute or two to look around. 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2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884555"/>
          </a:xfrm>
        </p:spPr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Homework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Syllabus signatures and 20 Questions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DUE FRIDAY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60 Second Speeches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Begin taking some notes for your speech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PRACTICE in front of a mirror or with a friend/family member.</a:t>
            </a:r>
          </a:p>
          <a:p>
            <a:pPr lvl="1"/>
            <a:r>
              <a:rPr lang="en-US" sz="3200" b="1" dirty="0" smtClean="0">
                <a:latin typeface="Arial Black" panose="020B0A04020102020204" pitchFamily="34" charset="0"/>
              </a:rPr>
              <a:t>TIME YOURSELF!</a:t>
            </a:r>
          </a:p>
          <a:p>
            <a:pPr marL="0" indent="0" algn="ctr">
              <a:buNone/>
            </a:pPr>
            <a:r>
              <a:rPr lang="en-US" sz="5400" b="1" dirty="0" smtClean="0">
                <a:latin typeface="Arial Black" panose="020B0A04020102020204" pitchFamily="34" charset="0"/>
              </a:rPr>
              <a:t>BRING YOUR TEXTBOOKS THURSDAY AND FRIDAY!!!</a:t>
            </a:r>
          </a:p>
          <a:p>
            <a:pPr marL="0" indent="0">
              <a:buNone/>
            </a:pP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4697</TotalTime>
  <Words>1960</Words>
  <Application>Microsoft Office PowerPoint</Application>
  <PresentationFormat>Widescreen</PresentationFormat>
  <Paragraphs>231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Arial Black</vt:lpstr>
      <vt:lpstr>Calibri</vt:lpstr>
      <vt:lpstr>Calibri Light</vt:lpstr>
      <vt:lpstr>Tahoma</vt:lpstr>
      <vt:lpstr>Times New Roman</vt:lpstr>
      <vt:lpstr>Office Theme</vt:lpstr>
      <vt:lpstr>1_Office Theme</vt:lpstr>
      <vt:lpstr>Start-Up - Discussion</vt:lpstr>
      <vt:lpstr>Chromebook Assignment</vt:lpstr>
      <vt:lpstr>Chromebook Rules</vt:lpstr>
      <vt:lpstr>Forgot Your Password</vt:lpstr>
      <vt:lpstr>Google Classroom</vt:lpstr>
      <vt:lpstr>Start-Ups and Exit Tickets on GC</vt:lpstr>
      <vt:lpstr>Start-Up - Writing</vt:lpstr>
      <vt:lpstr>My Website</vt:lpstr>
      <vt:lpstr>Homework</vt:lpstr>
      <vt:lpstr>Exit Ticket</vt:lpstr>
      <vt:lpstr>Start-Up - Discussion</vt:lpstr>
      <vt:lpstr>Start-Up - Writing</vt:lpstr>
      <vt:lpstr>CCS Standards</vt:lpstr>
      <vt:lpstr>Objectives</vt:lpstr>
      <vt:lpstr>Claims</vt:lpstr>
      <vt:lpstr>Claim - Definition</vt:lpstr>
      <vt:lpstr>Types of Claims</vt:lpstr>
      <vt:lpstr>Factual Claims</vt:lpstr>
      <vt:lpstr>Judgment/Value Claims</vt:lpstr>
      <vt:lpstr>Policy</vt:lpstr>
      <vt:lpstr>Triad Practice Activity</vt:lpstr>
      <vt:lpstr>Reading</vt:lpstr>
      <vt:lpstr>Homework</vt:lpstr>
      <vt:lpstr>Exit Ticket</vt:lpstr>
      <vt:lpstr>Start-Up - Discussion</vt:lpstr>
      <vt:lpstr>Start-Up - Writing</vt:lpstr>
      <vt:lpstr>CCS Standards</vt:lpstr>
      <vt:lpstr>Objectives</vt:lpstr>
      <vt:lpstr>“Mounting Evidence” Article</vt:lpstr>
      <vt:lpstr>Claim/Reason/Evidence</vt:lpstr>
      <vt:lpstr>“Mounting Evidence” Article</vt:lpstr>
      <vt:lpstr>Homework</vt:lpstr>
      <vt:lpstr>Exit Ticket</vt:lpstr>
    </vt:vector>
  </TitlesOfParts>
  <Company>Turlock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- Discussion</dc:title>
  <dc:creator>James McElroy</dc:creator>
  <cp:lastModifiedBy>James McElroy</cp:lastModifiedBy>
  <cp:revision>38</cp:revision>
  <cp:lastPrinted>2017-08-16T22:04:36Z</cp:lastPrinted>
  <dcterms:created xsi:type="dcterms:W3CDTF">2017-08-14T19:43:03Z</dcterms:created>
  <dcterms:modified xsi:type="dcterms:W3CDTF">2017-08-18T22:02:58Z</dcterms:modified>
</cp:coreProperties>
</file>