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8" r:id="rId9"/>
    <p:sldId id="266" r:id="rId10"/>
    <p:sldId id="267" r:id="rId11"/>
    <p:sldId id="271" r:id="rId12"/>
    <p:sldId id="263" r:id="rId13"/>
    <p:sldId id="269" r:id="rId14"/>
    <p:sldId id="280" r:id="rId15"/>
    <p:sldId id="281" r:id="rId16"/>
    <p:sldId id="264" r:id="rId17"/>
    <p:sldId id="272" r:id="rId18"/>
    <p:sldId id="273" r:id="rId19"/>
    <p:sldId id="274" r:id="rId20"/>
    <p:sldId id="275" r:id="rId21"/>
    <p:sldId id="288" r:id="rId22"/>
    <p:sldId id="289" r:id="rId23"/>
    <p:sldId id="290" r:id="rId24"/>
    <p:sldId id="276" r:id="rId25"/>
    <p:sldId id="277" r:id="rId26"/>
    <p:sldId id="291" r:id="rId27"/>
    <p:sldId id="278" r:id="rId28"/>
    <p:sldId id="279" r:id="rId29"/>
    <p:sldId id="287" r:id="rId30"/>
    <p:sldId id="282" r:id="rId31"/>
    <p:sldId id="283" r:id="rId32"/>
    <p:sldId id="284" r:id="rId33"/>
    <p:sldId id="285" r:id="rId34"/>
    <p:sldId id="286" r:id="rId35"/>
    <p:sldId id="292" r:id="rId36"/>
    <p:sldId id="294" r:id="rId37"/>
    <p:sldId id="311" r:id="rId38"/>
    <p:sldId id="295" r:id="rId39"/>
    <p:sldId id="301" r:id="rId40"/>
    <p:sldId id="297" r:id="rId41"/>
    <p:sldId id="298" r:id="rId42"/>
    <p:sldId id="299" r:id="rId43"/>
    <p:sldId id="312" r:id="rId44"/>
    <p:sldId id="313" r:id="rId45"/>
    <p:sldId id="300" r:id="rId46"/>
    <p:sldId id="302" r:id="rId47"/>
    <p:sldId id="303" r:id="rId48"/>
    <p:sldId id="304" r:id="rId49"/>
    <p:sldId id="305" r:id="rId50"/>
    <p:sldId id="306" r:id="rId51"/>
    <p:sldId id="307" r:id="rId52"/>
    <p:sldId id="308" r:id="rId53"/>
    <p:sldId id="309" r:id="rId54"/>
    <p:sldId id="310" r:id="rId55"/>
    <p:sldId id="321" r:id="rId56"/>
    <p:sldId id="314" r:id="rId57"/>
    <p:sldId id="315" r:id="rId58"/>
    <p:sldId id="316" r:id="rId59"/>
    <p:sldId id="317" r:id="rId60"/>
    <p:sldId id="318" r:id="rId61"/>
    <p:sldId id="322" r:id="rId62"/>
    <p:sldId id="320" r:id="rId63"/>
    <p:sldId id="319" r:id="rId64"/>
    <p:sldId id="323" r:id="rId65"/>
    <p:sldId id="333" r:id="rId66"/>
    <p:sldId id="324" r:id="rId67"/>
    <p:sldId id="325" r:id="rId68"/>
    <p:sldId id="326" r:id="rId69"/>
    <p:sldId id="327" r:id="rId70"/>
    <p:sldId id="328" r:id="rId71"/>
    <p:sldId id="329" r:id="rId72"/>
    <p:sldId id="330" r:id="rId73"/>
    <p:sldId id="340" r:id="rId74"/>
    <p:sldId id="332" r:id="rId75"/>
    <p:sldId id="334" r:id="rId76"/>
    <p:sldId id="335" r:id="rId77"/>
    <p:sldId id="336" r:id="rId78"/>
    <p:sldId id="337" r:id="rId79"/>
    <p:sldId id="338" r:id="rId80"/>
    <p:sldId id="341" r:id="rId81"/>
    <p:sldId id="339" r:id="rId82"/>
    <p:sldId id="342"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3F6F0C-6CAB-46F4-A7C2-33C1FB350278}"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301496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F6F0C-6CAB-46F4-A7C2-33C1FB350278}"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57333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F6F0C-6CAB-46F4-A7C2-33C1FB350278}"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240508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F6F0C-6CAB-46F4-A7C2-33C1FB350278}"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31109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F6F0C-6CAB-46F4-A7C2-33C1FB350278}"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70069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3F6F0C-6CAB-46F4-A7C2-33C1FB350278}"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393387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F6F0C-6CAB-46F4-A7C2-33C1FB350278}"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403465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F6F0C-6CAB-46F4-A7C2-33C1FB350278}"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72922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F6F0C-6CAB-46F4-A7C2-33C1FB350278}"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173275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F6F0C-6CAB-46F4-A7C2-33C1FB350278}"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104641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F6F0C-6CAB-46F4-A7C2-33C1FB350278}"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168EA-86CF-47B2-9803-9C713FE4206D}" type="slidenum">
              <a:rPr lang="en-US" smtClean="0"/>
              <a:t>‹#›</a:t>
            </a:fld>
            <a:endParaRPr lang="en-US"/>
          </a:p>
        </p:txBody>
      </p:sp>
    </p:spTree>
    <p:extLst>
      <p:ext uri="{BB962C8B-B14F-4D97-AF65-F5344CB8AC3E}">
        <p14:creationId xmlns:p14="http://schemas.microsoft.com/office/powerpoint/2010/main" val="253777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F6F0C-6CAB-46F4-A7C2-33C1FB350278}" type="datetimeFigureOut">
              <a:rPr lang="en-US" smtClean="0"/>
              <a:t>10/9/2015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168EA-86CF-47B2-9803-9C713FE4206D}" type="slidenum">
              <a:rPr lang="en-US" smtClean="0"/>
              <a:t>‹#›</a:t>
            </a:fld>
            <a:endParaRPr lang="en-US"/>
          </a:p>
        </p:txBody>
      </p:sp>
    </p:spTree>
    <p:extLst>
      <p:ext uri="{BB962C8B-B14F-4D97-AF65-F5344CB8AC3E}">
        <p14:creationId xmlns:p14="http://schemas.microsoft.com/office/powerpoint/2010/main" val="2444299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Which one of the characters in the story (Mama, Maggie, or Dee) do you identify with or relate to the most and why? What is it about that character that you relate to?</a:t>
            </a:r>
          </a:p>
          <a:p>
            <a:pPr marL="0" indent="0" algn="ctr">
              <a:buNone/>
            </a:pPr>
            <a:endParaRPr lang="en-US" b="1" dirty="0"/>
          </a:p>
          <a:p>
            <a:pPr marL="0" indent="0" algn="ctr">
              <a:buNone/>
            </a:pPr>
            <a:r>
              <a:rPr lang="en-US" b="1" dirty="0" smtClean="0"/>
              <a:t>BE PREPARED TO SHARE!</a:t>
            </a:r>
            <a:endParaRPr lang="en-US" b="1" dirty="0"/>
          </a:p>
        </p:txBody>
      </p:sp>
      <p:sp>
        <p:nvSpPr>
          <p:cNvPr id="4" name="TextBox 3"/>
          <p:cNvSpPr txBox="1"/>
          <p:nvPr/>
        </p:nvSpPr>
        <p:spPr>
          <a:xfrm>
            <a:off x="7315200" y="381000"/>
            <a:ext cx="968535" cy="369332"/>
          </a:xfrm>
          <a:prstGeom prst="rect">
            <a:avLst/>
          </a:prstGeom>
          <a:noFill/>
        </p:spPr>
        <p:txBody>
          <a:bodyPr wrap="none" rtlCol="0">
            <a:spAutoFit/>
          </a:bodyPr>
          <a:lstStyle/>
          <a:p>
            <a:r>
              <a:rPr lang="en-US" b="1" dirty="0" smtClean="0"/>
              <a:t>9/22/15</a:t>
            </a:r>
            <a:endParaRPr lang="en-US" b="1" dirty="0"/>
          </a:p>
        </p:txBody>
      </p:sp>
    </p:spTree>
    <p:extLst>
      <p:ext uri="{BB962C8B-B14F-4D97-AF65-F5344CB8AC3E}">
        <p14:creationId xmlns:p14="http://schemas.microsoft.com/office/powerpoint/2010/main" val="423291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Tuesday, your exit ticket asked you to write about things you think are the hardest about essay writing. With your partner, discuss each others answers briefly and why those things are difficult for each of you.</a:t>
            </a:r>
            <a:endParaRPr lang="en-US" b="1" dirty="0"/>
          </a:p>
        </p:txBody>
      </p:sp>
      <p:sp>
        <p:nvSpPr>
          <p:cNvPr id="4" name="TextBox 3"/>
          <p:cNvSpPr txBox="1"/>
          <p:nvPr/>
        </p:nvSpPr>
        <p:spPr>
          <a:xfrm>
            <a:off x="7239000" y="381000"/>
            <a:ext cx="1143000" cy="369332"/>
          </a:xfrm>
          <a:prstGeom prst="rect">
            <a:avLst/>
          </a:prstGeom>
          <a:noFill/>
        </p:spPr>
        <p:txBody>
          <a:bodyPr wrap="square" rtlCol="0">
            <a:spAutoFit/>
          </a:bodyPr>
          <a:lstStyle/>
          <a:p>
            <a:pPr algn="ctr"/>
            <a:r>
              <a:rPr lang="en-US" b="1" dirty="0" smtClean="0"/>
              <a:t>9/24/15</a:t>
            </a:r>
            <a:endParaRPr lang="en-US" b="1" dirty="0"/>
          </a:p>
        </p:txBody>
      </p:sp>
    </p:spTree>
    <p:extLst>
      <p:ext uri="{BB962C8B-B14F-4D97-AF65-F5344CB8AC3E}">
        <p14:creationId xmlns:p14="http://schemas.microsoft.com/office/powerpoint/2010/main" val="4178804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Now, answer the following in your chart:</a:t>
            </a:r>
          </a:p>
          <a:p>
            <a:pPr marL="0" indent="0" algn="ctr">
              <a:buNone/>
            </a:pPr>
            <a:endParaRPr lang="en-US" sz="2800" b="1" dirty="0"/>
          </a:p>
          <a:p>
            <a:pPr marL="0" indent="0" algn="ctr">
              <a:buNone/>
            </a:pPr>
            <a:r>
              <a:rPr lang="en-US" b="1" dirty="0" smtClean="0"/>
              <a:t>Do you and your partner have the same fears, struggles, issues with writing essays? If so, what are they? If not, what’s different/easier for you or them?</a:t>
            </a:r>
            <a:endParaRPr lang="en-US" b="1" dirty="0"/>
          </a:p>
        </p:txBody>
      </p:sp>
    </p:spTree>
    <p:extLst>
      <p:ext uri="{BB962C8B-B14F-4D97-AF65-F5344CB8AC3E}">
        <p14:creationId xmlns:p14="http://schemas.microsoft.com/office/powerpoint/2010/main" val="790449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Character Analysis Essay – Part 2</a:t>
            </a:r>
            <a:endParaRPr lang="en-US" b="1" dirty="0"/>
          </a:p>
        </p:txBody>
      </p:sp>
      <p:sp>
        <p:nvSpPr>
          <p:cNvPr id="3" name="Content Placeholder 2"/>
          <p:cNvSpPr>
            <a:spLocks noGrp="1"/>
          </p:cNvSpPr>
          <p:nvPr>
            <p:ph idx="1"/>
          </p:nvPr>
        </p:nvSpPr>
        <p:spPr>
          <a:xfrm>
            <a:off x="457200" y="838200"/>
            <a:ext cx="8229600" cy="5791200"/>
          </a:xfrm>
        </p:spPr>
        <p:txBody>
          <a:bodyPr>
            <a:normAutofit/>
          </a:bodyPr>
          <a:lstStyle/>
          <a:p>
            <a:pPr marL="0" indent="0" algn="ctr">
              <a:buNone/>
            </a:pPr>
            <a:r>
              <a:rPr lang="en-US" b="1" u="sng" dirty="0" smtClean="0"/>
              <a:t>INTRODUCTION</a:t>
            </a:r>
          </a:p>
          <a:p>
            <a:r>
              <a:rPr lang="en-US" b="1" dirty="0" smtClean="0"/>
              <a:t>In your introduction paragraph, you will want to include </a:t>
            </a:r>
            <a:r>
              <a:rPr lang="en-US" b="1" dirty="0"/>
              <a:t>general comments about the character and/or </a:t>
            </a:r>
            <a:r>
              <a:rPr lang="en-US" b="1" dirty="0" smtClean="0"/>
              <a:t>story which </a:t>
            </a:r>
            <a:r>
              <a:rPr lang="en-US" b="1" dirty="0"/>
              <a:t>lead you to </a:t>
            </a:r>
            <a:r>
              <a:rPr lang="en-US" b="1" dirty="0" smtClean="0"/>
              <a:t>your thesis statement. (EXPOSITION)</a:t>
            </a:r>
          </a:p>
          <a:p>
            <a:pPr marL="0" indent="0">
              <a:buNone/>
            </a:pPr>
            <a:endParaRPr lang="en-US" b="1" dirty="0" smtClean="0"/>
          </a:p>
          <a:p>
            <a:r>
              <a:rPr lang="en-US" b="1" dirty="0" smtClean="0"/>
              <a:t>Be </a:t>
            </a:r>
            <a:r>
              <a:rPr lang="en-US" b="1" dirty="0"/>
              <a:t>sure you </a:t>
            </a:r>
            <a:r>
              <a:rPr lang="en-US" b="1" dirty="0" smtClean="0"/>
              <a:t>identify </a:t>
            </a:r>
            <a:r>
              <a:rPr lang="en-US" b="1" dirty="0"/>
              <a:t>the </a:t>
            </a:r>
            <a:r>
              <a:rPr lang="en-US" b="1" u="sng" dirty="0"/>
              <a:t>author and title </a:t>
            </a:r>
            <a:r>
              <a:rPr lang="en-US" b="1" dirty="0" smtClean="0"/>
              <a:t>of the story </a:t>
            </a:r>
            <a:r>
              <a:rPr lang="en-US" b="1" dirty="0"/>
              <a:t>and the </a:t>
            </a:r>
            <a:r>
              <a:rPr lang="en-US" b="1" u="sng" dirty="0"/>
              <a:t>character</a:t>
            </a:r>
            <a:r>
              <a:rPr lang="en-US" b="1" dirty="0"/>
              <a:t> you will be analyzing. </a:t>
            </a:r>
            <a:endParaRPr lang="en-US" b="1" dirty="0" smtClean="0"/>
          </a:p>
          <a:p>
            <a:endParaRPr lang="en-US" b="1" dirty="0"/>
          </a:p>
        </p:txBody>
      </p:sp>
    </p:spTree>
    <p:extLst>
      <p:ext uri="{BB962C8B-B14F-4D97-AF65-F5344CB8AC3E}">
        <p14:creationId xmlns:p14="http://schemas.microsoft.com/office/powerpoint/2010/main" val="389291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Character Analysis Essay – Part 2</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u="sng" dirty="0" smtClean="0"/>
              <a:t>Hook Me</a:t>
            </a:r>
          </a:p>
          <a:p>
            <a:pPr lvl="1"/>
            <a:r>
              <a:rPr lang="en-US" b="1" dirty="0" smtClean="0"/>
              <a:t>Get my attention! Connect me to the character and/or story! Make me want to keep reading!</a:t>
            </a:r>
          </a:p>
          <a:p>
            <a:pPr marL="457200" lvl="1" indent="0">
              <a:buNone/>
            </a:pPr>
            <a:endParaRPr lang="en-US" b="1" dirty="0" smtClean="0"/>
          </a:p>
          <a:p>
            <a:r>
              <a:rPr lang="en-US" b="1" u="sng" dirty="0" smtClean="0"/>
              <a:t>Hook Example</a:t>
            </a:r>
            <a:endParaRPr lang="en-US" b="1" u="sng" dirty="0"/>
          </a:p>
          <a:p>
            <a:pPr lvl="1"/>
            <a:r>
              <a:rPr lang="en-US" b="1" dirty="0"/>
              <a:t>When the word “hero” comes up in conversation,  most people think of soldiers, firefighters, or comic book characters. Sometimes; however, we find heroism in the most unlikely people</a:t>
            </a:r>
            <a:r>
              <a:rPr lang="en-US" b="1" dirty="0" smtClean="0"/>
              <a:t>.</a:t>
            </a:r>
            <a:endParaRPr lang="en-US" b="1" dirty="0"/>
          </a:p>
        </p:txBody>
      </p:sp>
    </p:spTree>
    <p:extLst>
      <p:ext uri="{BB962C8B-B14F-4D97-AF65-F5344CB8AC3E}">
        <p14:creationId xmlns:p14="http://schemas.microsoft.com/office/powerpoint/2010/main" val="40155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 Analysis Essay – Part 2</a:t>
            </a:r>
            <a:endParaRPr lang="en-US" dirty="0"/>
          </a:p>
        </p:txBody>
      </p:sp>
      <p:sp>
        <p:nvSpPr>
          <p:cNvPr id="3" name="Content Placeholder 2"/>
          <p:cNvSpPr>
            <a:spLocks noGrp="1"/>
          </p:cNvSpPr>
          <p:nvPr>
            <p:ph idx="1"/>
          </p:nvPr>
        </p:nvSpPr>
        <p:spPr/>
        <p:txBody>
          <a:bodyPr/>
          <a:lstStyle/>
          <a:p>
            <a:r>
              <a:rPr lang="en-US" b="1" u="sng" dirty="0"/>
              <a:t>Introduce Your Character</a:t>
            </a:r>
          </a:p>
          <a:p>
            <a:pPr lvl="1"/>
            <a:r>
              <a:rPr lang="en-US" b="1" dirty="0"/>
              <a:t>Give me a sentence that connects with your hook and tells me the TITLE, AUTHOR, AND CHARACTER you will be discussing</a:t>
            </a:r>
            <a:r>
              <a:rPr lang="en-US" b="1" dirty="0" smtClean="0"/>
              <a:t>.</a:t>
            </a:r>
          </a:p>
          <a:p>
            <a:r>
              <a:rPr lang="en-US" b="1" u="sng" dirty="0"/>
              <a:t>Introduce Character and </a:t>
            </a:r>
            <a:r>
              <a:rPr lang="en-US" b="1" u="sng" dirty="0" smtClean="0"/>
              <a:t>Story Example</a:t>
            </a:r>
            <a:endParaRPr lang="en-US" b="1" u="sng" dirty="0"/>
          </a:p>
          <a:p>
            <a:pPr lvl="1"/>
            <a:r>
              <a:rPr lang="en-US" b="1" dirty="0"/>
              <a:t>In the story The Outsiders by S.E. Hinton, the character of Johnny is used to being thought of as a greaser or a criminal, but he proves he is much more than that</a:t>
            </a:r>
            <a:r>
              <a:rPr lang="en-US" b="1" dirty="0" smtClean="0"/>
              <a:t>.</a:t>
            </a:r>
            <a:endParaRPr lang="en-US" b="1" dirty="0"/>
          </a:p>
          <a:p>
            <a:endParaRPr lang="en-US" dirty="0"/>
          </a:p>
        </p:txBody>
      </p:sp>
    </p:spTree>
    <p:extLst>
      <p:ext uri="{BB962C8B-B14F-4D97-AF65-F5344CB8AC3E}">
        <p14:creationId xmlns:p14="http://schemas.microsoft.com/office/powerpoint/2010/main" val="259860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 Analysis Essay – Part 2</a:t>
            </a:r>
            <a:endParaRPr lang="en-US" dirty="0"/>
          </a:p>
        </p:txBody>
      </p:sp>
      <p:sp>
        <p:nvSpPr>
          <p:cNvPr id="3" name="Content Placeholder 2"/>
          <p:cNvSpPr>
            <a:spLocks noGrp="1"/>
          </p:cNvSpPr>
          <p:nvPr>
            <p:ph idx="1"/>
          </p:nvPr>
        </p:nvSpPr>
        <p:spPr/>
        <p:txBody>
          <a:bodyPr/>
          <a:lstStyle/>
          <a:p>
            <a:r>
              <a:rPr lang="en-US" b="1" u="sng" dirty="0"/>
              <a:t>Give me your THESIS STATEMENT</a:t>
            </a:r>
          </a:p>
          <a:p>
            <a:pPr lvl="1"/>
            <a:r>
              <a:rPr lang="en-US" b="1" dirty="0"/>
              <a:t>Your first paragraph should END with your thesis statement</a:t>
            </a:r>
            <a:r>
              <a:rPr lang="en-US" b="1" dirty="0" smtClean="0"/>
              <a:t>.</a:t>
            </a:r>
          </a:p>
          <a:p>
            <a:r>
              <a:rPr lang="en-US" b="1" u="sng" dirty="0"/>
              <a:t>Thesis</a:t>
            </a:r>
          </a:p>
          <a:p>
            <a:pPr lvl="1"/>
            <a:r>
              <a:rPr lang="en-US" b="1" dirty="0"/>
              <a:t>Through his actions over the course of the novel, Johnny shows himself to be kind, loyal, and surprisingly heroic and reminds the reader that you should never judge a book by its cover. </a:t>
            </a:r>
          </a:p>
          <a:p>
            <a:pPr marL="0" indent="0">
              <a:buNone/>
            </a:pPr>
            <a:endParaRPr lang="en-US" b="1" dirty="0"/>
          </a:p>
          <a:p>
            <a:endParaRPr lang="en-US" dirty="0"/>
          </a:p>
        </p:txBody>
      </p:sp>
    </p:spTree>
    <p:extLst>
      <p:ext uri="{BB962C8B-B14F-4D97-AF65-F5344CB8AC3E}">
        <p14:creationId xmlns:p14="http://schemas.microsoft.com/office/powerpoint/2010/main" val="2798636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b="1" dirty="0" smtClean="0"/>
              <a:t>Character Analysis Essay – Part 2</a:t>
            </a:r>
            <a:endParaRPr lang="en-US" b="1"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r>
              <a:rPr lang="en-US" b="1" dirty="0" smtClean="0"/>
              <a:t>A </a:t>
            </a:r>
            <a:r>
              <a:rPr lang="en-US" b="1" u="sng" dirty="0" smtClean="0"/>
              <a:t>THESIS STATEMENT</a:t>
            </a:r>
            <a:r>
              <a:rPr lang="en-US" b="1" dirty="0" smtClean="0"/>
              <a:t> </a:t>
            </a:r>
            <a:r>
              <a:rPr lang="en-US" b="1" dirty="0"/>
              <a:t>is a sentence or two that tells the reader what the </a:t>
            </a:r>
            <a:r>
              <a:rPr lang="en-US" b="1" dirty="0" smtClean="0"/>
              <a:t>rest of </a:t>
            </a:r>
            <a:r>
              <a:rPr lang="en-US" b="1" dirty="0"/>
              <a:t>the essay is about</a:t>
            </a:r>
            <a:r>
              <a:rPr lang="en-US" b="1" dirty="0" smtClean="0"/>
              <a:t>.</a:t>
            </a:r>
          </a:p>
          <a:p>
            <a:r>
              <a:rPr lang="en-US" b="1" dirty="0" smtClean="0"/>
              <a:t>Good </a:t>
            </a:r>
            <a:r>
              <a:rPr lang="en-US" b="1" dirty="0"/>
              <a:t>thesis statements do not simply announce a topic; they </a:t>
            </a:r>
            <a:r>
              <a:rPr lang="en-US" b="1" dirty="0" smtClean="0"/>
              <a:t>say something </a:t>
            </a:r>
            <a:r>
              <a:rPr lang="en-US" b="1" dirty="0"/>
              <a:t>about the </a:t>
            </a:r>
            <a:r>
              <a:rPr lang="en-US" b="1" dirty="0" smtClean="0"/>
              <a:t>topic </a:t>
            </a:r>
            <a:r>
              <a:rPr lang="en-US" b="1" dirty="0"/>
              <a:t>and </a:t>
            </a:r>
            <a:r>
              <a:rPr lang="en-US" b="1" dirty="0" smtClean="0"/>
              <a:t>provide </a:t>
            </a:r>
            <a:r>
              <a:rPr lang="en-US" b="1" dirty="0"/>
              <a:t>the framework for your paper. </a:t>
            </a:r>
            <a:endParaRPr lang="en-US" b="1" dirty="0" smtClean="0"/>
          </a:p>
          <a:p>
            <a:r>
              <a:rPr lang="en-US" b="1" dirty="0" smtClean="0"/>
              <a:t>A </a:t>
            </a:r>
            <a:r>
              <a:rPr lang="en-US" b="1" dirty="0"/>
              <a:t>thesis statement makes a promise to the reader about the scope, purpose, and direction </a:t>
            </a:r>
            <a:r>
              <a:rPr lang="en-US" b="1" dirty="0" smtClean="0"/>
              <a:t>of the </a:t>
            </a:r>
            <a:r>
              <a:rPr lang="en-US" b="1" dirty="0"/>
              <a:t>paper. It summarizes the conclusion that the writer has reached about the topic. </a:t>
            </a:r>
            <a:endParaRPr lang="en-US" b="1" dirty="0" smtClean="0"/>
          </a:p>
          <a:p>
            <a:r>
              <a:rPr lang="en-US" b="1" u="sng" dirty="0">
                <a:solidFill>
                  <a:srgbClr val="FF0000"/>
                </a:solidFill>
              </a:rPr>
              <a:t>Never start a thesis with, “In this paper I will discuss</a:t>
            </a:r>
            <a:r>
              <a:rPr lang="en-US" b="1" u="sng" dirty="0" smtClean="0">
                <a:solidFill>
                  <a:srgbClr val="FF0000"/>
                </a:solidFill>
              </a:rPr>
              <a:t>…”</a:t>
            </a:r>
            <a:endParaRPr lang="en-US" b="1" u="sng" dirty="0">
              <a:solidFill>
                <a:srgbClr val="FF0000"/>
              </a:solidFill>
            </a:endParaRPr>
          </a:p>
          <a:p>
            <a:endParaRPr lang="en-US" b="1" dirty="0"/>
          </a:p>
        </p:txBody>
      </p:sp>
    </p:spTree>
    <p:extLst>
      <p:ext uri="{BB962C8B-B14F-4D97-AF65-F5344CB8AC3E}">
        <p14:creationId xmlns:p14="http://schemas.microsoft.com/office/powerpoint/2010/main" val="72946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Character Analysis Essay – Part 2</a:t>
            </a:r>
            <a:endParaRPr lang="en-US" b="1" dirty="0"/>
          </a:p>
        </p:txBody>
      </p:sp>
      <p:sp>
        <p:nvSpPr>
          <p:cNvPr id="3" name="Content Placeholder 2"/>
          <p:cNvSpPr>
            <a:spLocks noGrp="1"/>
          </p:cNvSpPr>
          <p:nvPr>
            <p:ph idx="1"/>
          </p:nvPr>
        </p:nvSpPr>
        <p:spPr>
          <a:xfrm>
            <a:off x="457200" y="762000"/>
            <a:ext cx="8229600" cy="5867400"/>
          </a:xfrm>
        </p:spPr>
        <p:txBody>
          <a:bodyPr>
            <a:normAutofit fontScale="92500" lnSpcReduction="10000"/>
          </a:bodyPr>
          <a:lstStyle/>
          <a:p>
            <a:pPr marL="0" indent="0" algn="ctr">
              <a:buNone/>
            </a:pPr>
            <a:r>
              <a:rPr lang="en-US" b="1" u="sng" dirty="0" smtClean="0"/>
              <a:t>MY INTRODUCTION PARAGRAPH EXAMPLE</a:t>
            </a:r>
          </a:p>
          <a:p>
            <a:pPr marL="0" indent="0">
              <a:buNone/>
            </a:pPr>
            <a:r>
              <a:rPr lang="en-US" b="1" dirty="0" smtClean="0"/>
              <a:t>	When the word “hero” comes up in conversation, most people think of soldiers, firefighters, or comic book characters. Sometimes; however, we find heroism in the most unlikely people. In the story The Outsiders by S.E. Hinton, the character of Johnny is used to being thought of as a greaser or a criminal, but he proves he is much more than that. Through his actions over the course of the novel, Johnny shows himself to be kind, loyal, and surprisingly heroic and reminds the reader that you should never judge a book by its cover. </a:t>
            </a:r>
          </a:p>
          <a:p>
            <a:pPr marL="0" indent="0">
              <a:buNone/>
            </a:pPr>
            <a:endParaRPr lang="en-US" b="1" dirty="0" smtClean="0"/>
          </a:p>
          <a:p>
            <a:pPr marL="0" indent="0">
              <a:buNone/>
            </a:pPr>
            <a:endParaRPr lang="en-US" b="1" dirty="0" smtClean="0"/>
          </a:p>
          <a:p>
            <a:pPr marL="0" indent="0">
              <a:buNone/>
            </a:pPr>
            <a:endParaRPr lang="en-US" b="1" dirty="0" smtClean="0"/>
          </a:p>
          <a:p>
            <a:pPr marL="457200" lvl="1" indent="0">
              <a:buNone/>
            </a:pPr>
            <a:endParaRPr lang="en-US" b="1" u="sng" dirty="0" smtClean="0"/>
          </a:p>
          <a:p>
            <a:endParaRPr lang="en-US" b="1" dirty="0"/>
          </a:p>
        </p:txBody>
      </p:sp>
    </p:spTree>
    <p:extLst>
      <p:ext uri="{BB962C8B-B14F-4D97-AF65-F5344CB8AC3E}">
        <p14:creationId xmlns:p14="http://schemas.microsoft.com/office/powerpoint/2010/main" val="205321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Character Analysis Essay – Part 2</a:t>
            </a:r>
            <a:endParaRPr lang="en-US" b="1" dirty="0"/>
          </a:p>
        </p:txBody>
      </p:sp>
      <p:sp>
        <p:nvSpPr>
          <p:cNvPr id="3" name="Content Placeholder 2"/>
          <p:cNvSpPr>
            <a:spLocks noGrp="1"/>
          </p:cNvSpPr>
          <p:nvPr>
            <p:ph idx="1"/>
          </p:nvPr>
        </p:nvSpPr>
        <p:spPr>
          <a:xfrm>
            <a:off x="457200" y="762000"/>
            <a:ext cx="8229600" cy="5867400"/>
          </a:xfrm>
        </p:spPr>
        <p:txBody>
          <a:bodyPr>
            <a:normAutofit fontScale="85000" lnSpcReduction="20000"/>
          </a:bodyPr>
          <a:lstStyle/>
          <a:p>
            <a:r>
              <a:rPr lang="en-US" b="1" dirty="0" smtClean="0"/>
              <a:t>Now open up Google Classroom and pull up the document titled “Character Analysis Essay – Step 2.”</a:t>
            </a:r>
          </a:p>
          <a:p>
            <a:r>
              <a:rPr lang="en-US" b="1" dirty="0" smtClean="0"/>
              <a:t>First, you have to come up with a HOOK. Look back at my example or at the notes on the document for help in deciding on a hook.</a:t>
            </a:r>
          </a:p>
          <a:p>
            <a:r>
              <a:rPr lang="en-US" b="1" dirty="0" smtClean="0"/>
              <a:t>Next, make a connection between your HOOK and your THESIS STATEMENT that includes: the title and author of the story and the name of the character you are analyzing.</a:t>
            </a:r>
          </a:p>
          <a:p>
            <a:r>
              <a:rPr lang="en-US" b="1" dirty="0" smtClean="0"/>
              <a:t>Then, give me a THESIS STATEMENT that includes your THREE ADJECTIVES and something that can be learned from the character (see box 3 of your step 1 document).</a:t>
            </a:r>
          </a:p>
          <a:p>
            <a:r>
              <a:rPr lang="en-US" b="1" dirty="0" smtClean="0"/>
              <a:t>Finally, put them all together into a paragraph that is INDENTED, CAPITALIZED, AND PUNCTUATED PROPERLY.</a:t>
            </a:r>
          </a:p>
          <a:p>
            <a:pPr marL="0" indent="0">
              <a:buNone/>
            </a:pPr>
            <a:endParaRPr lang="en-US" b="1" dirty="0" smtClean="0"/>
          </a:p>
          <a:p>
            <a:pPr marL="0" indent="0">
              <a:buNone/>
            </a:pPr>
            <a:endParaRPr lang="en-US" b="1" dirty="0" smtClean="0"/>
          </a:p>
          <a:p>
            <a:pPr marL="457200" lvl="1" indent="0">
              <a:buNone/>
            </a:pPr>
            <a:endParaRPr lang="en-US" b="1" u="sng" dirty="0" smtClean="0"/>
          </a:p>
          <a:p>
            <a:endParaRPr lang="en-US" b="1" dirty="0"/>
          </a:p>
        </p:txBody>
      </p:sp>
    </p:spTree>
    <p:extLst>
      <p:ext uri="{BB962C8B-B14F-4D97-AF65-F5344CB8AC3E}">
        <p14:creationId xmlns:p14="http://schemas.microsoft.com/office/powerpoint/2010/main" val="305084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838200"/>
            <a:ext cx="8229600" cy="5791200"/>
          </a:xfrm>
        </p:spPr>
        <p:txBody>
          <a:bodyPr>
            <a:normAutofit/>
          </a:bodyPr>
          <a:lstStyle/>
          <a:p>
            <a:pPr marL="0" indent="0" algn="ctr">
              <a:buNone/>
            </a:pPr>
            <a:r>
              <a:rPr lang="en-US" sz="4000" b="1" dirty="0" smtClean="0"/>
              <a:t>Your </a:t>
            </a:r>
          </a:p>
          <a:p>
            <a:pPr marL="0" indent="0" algn="ctr">
              <a:buNone/>
            </a:pPr>
            <a:r>
              <a:rPr lang="en-US" sz="4000" b="1" dirty="0" smtClean="0"/>
              <a:t>CHARACTER ANALYSIS ESSAY – PART 2 forms need to be completed and ready for peer review and editing by MONDAY’S CLASS.</a:t>
            </a:r>
          </a:p>
          <a:p>
            <a:pPr marL="0" indent="0" algn="ctr">
              <a:buNone/>
            </a:pPr>
            <a:endParaRPr lang="en-US" sz="1200" b="1" dirty="0"/>
          </a:p>
          <a:p>
            <a:pPr marL="0" indent="0" algn="ctr">
              <a:buNone/>
            </a:pPr>
            <a:r>
              <a:rPr lang="en-US" sz="4000" b="1" dirty="0" smtClean="0"/>
              <a:t>DO NOT TURN THEM IN TO ME YET!</a:t>
            </a:r>
            <a:endParaRPr lang="en-US" sz="4000" b="1" dirty="0"/>
          </a:p>
        </p:txBody>
      </p:sp>
    </p:spTree>
    <p:extLst>
      <p:ext uri="{BB962C8B-B14F-4D97-AF65-F5344CB8AC3E}">
        <p14:creationId xmlns:p14="http://schemas.microsoft.com/office/powerpoint/2010/main" val="3383854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b="1" dirty="0" smtClean="0"/>
              <a:t>Which one of the characters in the story (Mama, Maggie, or Dee) </a:t>
            </a:r>
            <a:r>
              <a:rPr lang="en-US" b="1" u="sng" dirty="0" smtClean="0"/>
              <a:t>DID YOUR PARTNER </a:t>
            </a:r>
            <a:r>
              <a:rPr lang="en-US" b="1" dirty="0" smtClean="0"/>
              <a:t>identify with or relate to the most and why? What is it about that character that THEY relate to?</a:t>
            </a:r>
          </a:p>
        </p:txBody>
      </p:sp>
    </p:spTree>
    <p:extLst>
      <p:ext uri="{BB962C8B-B14F-4D97-AF65-F5344CB8AC3E}">
        <p14:creationId xmlns:p14="http://schemas.microsoft.com/office/powerpoint/2010/main" val="4253740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5181600"/>
          </a:xfrm>
        </p:spPr>
        <p:txBody>
          <a:bodyPr/>
          <a:lstStyle/>
          <a:p>
            <a:pPr marL="0" indent="0" algn="ctr">
              <a:buNone/>
            </a:pPr>
            <a:endParaRPr lang="en-US" b="1" dirty="0" smtClean="0"/>
          </a:p>
          <a:p>
            <a:pPr marL="0" indent="0" algn="ctr">
              <a:buNone/>
            </a:pPr>
            <a:r>
              <a:rPr lang="en-US" sz="4400" b="1" dirty="0" smtClean="0"/>
              <a:t>No Exit Ticket Today!</a:t>
            </a:r>
          </a:p>
          <a:p>
            <a:pPr marL="0" indent="0" algn="ctr">
              <a:buNone/>
            </a:pPr>
            <a:endParaRPr lang="en-US" sz="4400" b="1" dirty="0"/>
          </a:p>
          <a:p>
            <a:pPr marL="0" indent="0" algn="ctr">
              <a:buNone/>
            </a:pPr>
            <a:r>
              <a:rPr lang="en-US" sz="4400" b="1" dirty="0" smtClean="0"/>
              <a:t>Work on your Introduction Paragraph!</a:t>
            </a:r>
            <a:endParaRPr lang="en-US" sz="4400" b="1" dirty="0"/>
          </a:p>
        </p:txBody>
      </p:sp>
    </p:spTree>
    <p:extLst>
      <p:ext uri="{BB962C8B-B14F-4D97-AF65-F5344CB8AC3E}">
        <p14:creationId xmlns:p14="http://schemas.microsoft.com/office/powerpoint/2010/main" val="2965253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r>
              <a:rPr lang="en-US" sz="4000" b="1" dirty="0" smtClean="0"/>
              <a:t>Last night, you had your Step 2 document to finish up for today’s peer </a:t>
            </a:r>
            <a:r>
              <a:rPr lang="en-US" sz="4000" b="1" dirty="0" err="1" smtClean="0"/>
              <a:t>review.Did</a:t>
            </a:r>
            <a:r>
              <a:rPr lang="en-US" sz="4000" b="1" dirty="0" smtClean="0"/>
              <a:t> you finish it? </a:t>
            </a:r>
          </a:p>
          <a:p>
            <a:pPr marL="0" indent="0" algn="ctr">
              <a:buNone/>
            </a:pPr>
            <a:r>
              <a:rPr lang="en-US" sz="4000" b="1" dirty="0" smtClean="0"/>
              <a:t>If you finished, are you happy with the result? </a:t>
            </a:r>
          </a:p>
          <a:p>
            <a:pPr marL="0" indent="0" algn="ctr">
              <a:buNone/>
            </a:pPr>
            <a:r>
              <a:rPr lang="en-US" sz="4000" b="1" dirty="0" smtClean="0"/>
              <a:t>If you did not, why not?</a:t>
            </a:r>
            <a:endParaRPr lang="en-US" sz="4000" b="1" dirty="0"/>
          </a:p>
        </p:txBody>
      </p:sp>
      <p:sp>
        <p:nvSpPr>
          <p:cNvPr id="4" name="TextBox 3"/>
          <p:cNvSpPr txBox="1"/>
          <p:nvPr/>
        </p:nvSpPr>
        <p:spPr>
          <a:xfrm>
            <a:off x="7218218" y="307109"/>
            <a:ext cx="1143000" cy="381000"/>
          </a:xfrm>
          <a:prstGeom prst="rect">
            <a:avLst/>
          </a:prstGeom>
          <a:noFill/>
        </p:spPr>
        <p:txBody>
          <a:bodyPr wrap="square" rtlCol="0">
            <a:spAutoFit/>
          </a:bodyPr>
          <a:lstStyle/>
          <a:p>
            <a:pPr algn="ctr"/>
            <a:r>
              <a:rPr lang="en-US" b="1" dirty="0" smtClean="0"/>
              <a:t>9/25/15</a:t>
            </a:r>
            <a:endParaRPr lang="en-US" b="1" dirty="0"/>
          </a:p>
        </p:txBody>
      </p:sp>
    </p:spTree>
    <p:extLst>
      <p:ext uri="{BB962C8B-B14F-4D97-AF65-F5344CB8AC3E}">
        <p14:creationId xmlns:p14="http://schemas.microsoft.com/office/powerpoint/2010/main" val="2474526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Check In</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b="1" dirty="0" smtClean="0"/>
              <a:t>Not many are finished with their Step 2 work!</a:t>
            </a:r>
          </a:p>
          <a:p>
            <a:r>
              <a:rPr lang="en-US" b="1" dirty="0" smtClean="0"/>
              <a:t>If you are finished, I want to take a look at your work today.</a:t>
            </a:r>
          </a:p>
          <a:p>
            <a:r>
              <a:rPr lang="en-US" b="1" dirty="0" smtClean="0"/>
              <a:t>If you are not finished, you need to finish today. </a:t>
            </a:r>
          </a:p>
          <a:p>
            <a:r>
              <a:rPr lang="en-US" b="1" dirty="0" smtClean="0"/>
              <a:t>Step 2 paragraphs need to be completed and ready for peer review by Monday.</a:t>
            </a:r>
          </a:p>
        </p:txBody>
      </p:sp>
    </p:spTree>
    <p:extLst>
      <p:ext uri="{BB962C8B-B14F-4D97-AF65-F5344CB8AC3E}">
        <p14:creationId xmlns:p14="http://schemas.microsoft.com/office/powerpoint/2010/main" val="317005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5410200"/>
          </a:xfrm>
        </p:spPr>
        <p:txBody>
          <a:bodyPr/>
          <a:lstStyle/>
          <a:p>
            <a:pPr marL="0" indent="0" algn="ctr">
              <a:buNone/>
            </a:pPr>
            <a:endParaRPr lang="en-US" dirty="0" smtClean="0"/>
          </a:p>
          <a:p>
            <a:pPr marL="0" indent="0" algn="ctr">
              <a:buNone/>
            </a:pPr>
            <a:endParaRPr lang="en-US" dirty="0"/>
          </a:p>
          <a:p>
            <a:pPr marL="0" indent="0" algn="ctr">
              <a:buNone/>
            </a:pPr>
            <a:r>
              <a:rPr lang="en-US" b="1" dirty="0" smtClean="0"/>
              <a:t>NO EXIT TICKET TODAY!</a:t>
            </a:r>
          </a:p>
          <a:p>
            <a:pPr marL="0" indent="0" algn="ctr">
              <a:buNone/>
            </a:pPr>
            <a:endParaRPr lang="en-US" b="1" dirty="0"/>
          </a:p>
          <a:p>
            <a:pPr marL="0" indent="0" algn="ctr">
              <a:buNone/>
            </a:pPr>
            <a:r>
              <a:rPr lang="en-US" b="1" dirty="0" smtClean="0"/>
              <a:t>KEEP WORKING ON YOUR STEP 2!</a:t>
            </a:r>
            <a:endParaRPr lang="en-US" b="1" dirty="0"/>
          </a:p>
        </p:txBody>
      </p:sp>
    </p:spTree>
    <p:extLst>
      <p:ext uri="{BB962C8B-B14F-4D97-AF65-F5344CB8AC3E}">
        <p14:creationId xmlns:p14="http://schemas.microsoft.com/office/powerpoint/2010/main" val="2460949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When you are working on a writing assignment for school, do you ever get someone to read your work before you turn it in? If so, who do you get to do it and why? If not, why do you think this might be a good idea?</a:t>
            </a:r>
            <a:endParaRPr lang="en-US" b="1" dirty="0"/>
          </a:p>
        </p:txBody>
      </p:sp>
      <p:sp>
        <p:nvSpPr>
          <p:cNvPr id="4" name="TextBox 3"/>
          <p:cNvSpPr txBox="1"/>
          <p:nvPr/>
        </p:nvSpPr>
        <p:spPr>
          <a:xfrm>
            <a:off x="7239000" y="381000"/>
            <a:ext cx="1143000" cy="369332"/>
          </a:xfrm>
          <a:prstGeom prst="rect">
            <a:avLst/>
          </a:prstGeom>
          <a:noFill/>
        </p:spPr>
        <p:txBody>
          <a:bodyPr wrap="square" rtlCol="0">
            <a:spAutoFit/>
          </a:bodyPr>
          <a:lstStyle/>
          <a:p>
            <a:pPr algn="ctr"/>
            <a:r>
              <a:rPr lang="en-US" b="1" dirty="0" smtClean="0"/>
              <a:t>9/28/15</a:t>
            </a:r>
            <a:endParaRPr lang="en-US" b="1" dirty="0"/>
          </a:p>
        </p:txBody>
      </p:sp>
    </p:spTree>
    <p:extLst>
      <p:ext uri="{BB962C8B-B14F-4D97-AF65-F5344CB8AC3E}">
        <p14:creationId xmlns:p14="http://schemas.microsoft.com/office/powerpoint/2010/main" val="237487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a:t>Now, answer the following in your chart:</a:t>
            </a:r>
          </a:p>
          <a:p>
            <a:pPr marL="0" indent="0" algn="ctr">
              <a:buNone/>
            </a:pPr>
            <a:endParaRPr lang="en-US" sz="2800" b="1" dirty="0"/>
          </a:p>
          <a:p>
            <a:pPr marL="0" indent="0" algn="ctr">
              <a:buNone/>
            </a:pPr>
            <a:r>
              <a:rPr lang="en-US" b="1" dirty="0"/>
              <a:t>When you are working on a writing assignment for school, do you ever get someone to read your work before you turn it in? If so, who do you get to do it and why? If not, why do you think this might be a good idea?</a:t>
            </a:r>
          </a:p>
        </p:txBody>
      </p:sp>
    </p:spTree>
    <p:extLst>
      <p:ext uri="{BB962C8B-B14F-4D97-AF65-F5344CB8AC3E}">
        <p14:creationId xmlns:p14="http://schemas.microsoft.com/office/powerpoint/2010/main" val="2436042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lstStyle/>
          <a:p>
            <a:pPr marL="0" indent="0" algn="ctr">
              <a:buNone/>
            </a:pPr>
            <a:r>
              <a:rPr lang="en-US" sz="2800" b="1" dirty="0" smtClean="0"/>
              <a:t>By the end of the period students will:</a:t>
            </a:r>
          </a:p>
          <a:p>
            <a:pPr marL="0" indent="0" algn="ctr">
              <a:buNone/>
            </a:pPr>
            <a:r>
              <a:rPr lang="en-US" b="1" dirty="0" smtClean="0"/>
              <a:t>Read and annotate work written by a peer, using a highlighting key to note errors for that peer. They will also have an opportunity to begin revising their own work based upon notes given to them by a peer.</a:t>
            </a:r>
          </a:p>
          <a:p>
            <a:pPr marL="0" indent="0" algn="ctr">
              <a:buNone/>
            </a:pPr>
            <a:endParaRPr lang="en-US" sz="1000" b="1" dirty="0" smtClean="0"/>
          </a:p>
          <a:p>
            <a:pPr marL="0" indent="0" algn="ctr">
              <a:buNone/>
            </a:pPr>
            <a:r>
              <a:rPr lang="en-US" sz="2400" b="1" dirty="0"/>
              <a:t>CCSS.ELA-LITERACY.W.9-10.4	 </a:t>
            </a:r>
            <a:r>
              <a:rPr lang="en-US" sz="2400" b="1" dirty="0" smtClean="0"/>
              <a:t>     CCSS.ELA-LITERACY.W.9-10.5</a:t>
            </a:r>
          </a:p>
          <a:p>
            <a:pPr marL="0" indent="0" algn="ctr">
              <a:buNone/>
            </a:pPr>
            <a:r>
              <a:rPr lang="en-US" sz="2400" b="1" dirty="0"/>
              <a:t>CCSS.ELA-LITERACY.W.9-10.6	</a:t>
            </a:r>
            <a:r>
              <a:rPr lang="en-US" sz="2400" b="1" dirty="0" smtClean="0"/>
              <a:t>       CCSS.ELA-LITERACY.W.9-10.2</a:t>
            </a:r>
            <a:endParaRPr lang="en-US" sz="2400" b="1" dirty="0"/>
          </a:p>
        </p:txBody>
      </p:sp>
    </p:spTree>
    <p:extLst>
      <p:ext uri="{BB962C8B-B14F-4D97-AF65-F5344CB8AC3E}">
        <p14:creationId xmlns:p14="http://schemas.microsoft.com/office/powerpoint/2010/main" val="2936856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b="1" dirty="0" smtClean="0"/>
              <a:t>Today, you will be reviewing a partner’s work and recommending edits to them based on what you see.</a:t>
            </a:r>
          </a:p>
          <a:p>
            <a:r>
              <a:rPr lang="en-US" b="1" dirty="0" smtClean="0"/>
              <a:t>You will be looking at:</a:t>
            </a:r>
          </a:p>
          <a:p>
            <a:pPr lvl="1"/>
            <a:r>
              <a:rPr lang="en-US" b="1" dirty="0" smtClean="0"/>
              <a:t>Content – What do they say and have they said enough?</a:t>
            </a:r>
          </a:p>
          <a:p>
            <a:pPr lvl="1"/>
            <a:r>
              <a:rPr lang="en-US" b="1" dirty="0" smtClean="0"/>
              <a:t>Voice – Do they say it clearly?</a:t>
            </a:r>
          </a:p>
          <a:p>
            <a:pPr lvl="1"/>
            <a:r>
              <a:rPr lang="en-US" b="1" dirty="0" smtClean="0"/>
              <a:t>G.U.M. – Have they written it properly?</a:t>
            </a:r>
            <a:endParaRPr lang="en-US" b="1" dirty="0"/>
          </a:p>
        </p:txBody>
      </p:sp>
    </p:spTree>
    <p:extLst>
      <p:ext uri="{BB962C8B-B14F-4D97-AF65-F5344CB8AC3E}">
        <p14:creationId xmlns:p14="http://schemas.microsoft.com/office/powerpoint/2010/main" val="244473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Open up your Character Analysis Essay – Step 2 form. Trade </a:t>
            </a:r>
            <a:r>
              <a:rPr lang="en-US" b="1" dirty="0" err="1" smtClean="0"/>
              <a:t>Chromebooks</a:t>
            </a:r>
            <a:r>
              <a:rPr lang="en-US" b="1" dirty="0" smtClean="0"/>
              <a:t> with your VERTICAL PARTNER.</a:t>
            </a:r>
          </a:p>
          <a:p>
            <a:endParaRPr lang="en-US" sz="1200" b="1" dirty="0" smtClean="0"/>
          </a:p>
          <a:p>
            <a:r>
              <a:rPr lang="en-US" b="1" dirty="0" smtClean="0"/>
              <a:t>Read through their paragraph once silently.  </a:t>
            </a:r>
          </a:p>
          <a:p>
            <a:endParaRPr lang="en-US" sz="1200" b="1" dirty="0"/>
          </a:p>
          <a:p>
            <a:r>
              <a:rPr lang="en-US" b="1" dirty="0" smtClean="0"/>
              <a:t>Now read through it again. This time focus on Numbers 1-5 on the Peer Review/Edit Checklist. Highlight any mistakes you find in the colors noted on the checklist.</a:t>
            </a:r>
          </a:p>
        </p:txBody>
      </p:sp>
    </p:spTree>
    <p:extLst>
      <p:ext uri="{BB962C8B-B14F-4D97-AF65-F5344CB8AC3E}">
        <p14:creationId xmlns:p14="http://schemas.microsoft.com/office/powerpoint/2010/main" val="34188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pPr marL="0" indent="0" algn="ctr">
              <a:buNone/>
            </a:pPr>
            <a:r>
              <a:rPr lang="en-US" b="1" u="sng" dirty="0" smtClean="0"/>
              <a:t>Highlighting Key</a:t>
            </a:r>
          </a:p>
          <a:p>
            <a:r>
              <a:rPr lang="en-US" b="1" u="sng" dirty="0" smtClean="0"/>
              <a:t>Yellow</a:t>
            </a:r>
            <a:r>
              <a:rPr lang="en-US" b="1" dirty="0" smtClean="0"/>
              <a:t> – Capitalization errors</a:t>
            </a:r>
          </a:p>
          <a:p>
            <a:pPr lvl="1"/>
            <a:r>
              <a:rPr lang="en-US" b="1" dirty="0" smtClean="0"/>
              <a:t>Beginnings of sentences, Proper names, etc.</a:t>
            </a:r>
          </a:p>
          <a:p>
            <a:r>
              <a:rPr lang="en-US" b="1" u="sng" dirty="0" smtClean="0"/>
              <a:t>Blue</a:t>
            </a:r>
            <a:r>
              <a:rPr lang="en-US" b="1" dirty="0" smtClean="0"/>
              <a:t> – Punctuation errors</a:t>
            </a:r>
          </a:p>
          <a:p>
            <a:pPr lvl="1"/>
            <a:r>
              <a:rPr lang="en-US" b="1" dirty="0" smtClean="0"/>
              <a:t>Missing periods, missing commas, etc.</a:t>
            </a:r>
          </a:p>
          <a:p>
            <a:r>
              <a:rPr lang="en-US" b="1" u="sng" dirty="0" smtClean="0"/>
              <a:t>Orange</a:t>
            </a:r>
            <a:r>
              <a:rPr lang="en-US" b="1" dirty="0" smtClean="0"/>
              <a:t> – Incomplete sentences</a:t>
            </a:r>
          </a:p>
          <a:p>
            <a:pPr lvl="1"/>
            <a:r>
              <a:rPr lang="en-US" b="1" dirty="0" smtClean="0"/>
              <a:t>Fragments, run-ons</a:t>
            </a:r>
          </a:p>
          <a:p>
            <a:r>
              <a:rPr lang="en-US" b="1" u="sng" dirty="0" smtClean="0"/>
              <a:t>Purple</a:t>
            </a:r>
            <a:r>
              <a:rPr lang="en-US" b="1" dirty="0" smtClean="0"/>
              <a:t> – Verb form errors</a:t>
            </a:r>
          </a:p>
          <a:p>
            <a:pPr lvl="1"/>
            <a:r>
              <a:rPr lang="en-US" b="1" dirty="0" smtClean="0"/>
              <a:t>Wrong verb tense, singular/plural, etc.</a:t>
            </a:r>
          </a:p>
        </p:txBody>
      </p:sp>
    </p:spTree>
    <p:extLst>
      <p:ext uri="{BB962C8B-B14F-4D97-AF65-F5344CB8AC3E}">
        <p14:creationId xmlns:p14="http://schemas.microsoft.com/office/powerpoint/2010/main" val="171897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Character Analysis Essay</a:t>
            </a:r>
            <a:endParaRPr lang="en-US" b="1" dirty="0"/>
          </a:p>
        </p:txBody>
      </p:sp>
      <p:sp>
        <p:nvSpPr>
          <p:cNvPr id="3" name="Content Placeholder 2"/>
          <p:cNvSpPr>
            <a:spLocks noGrp="1"/>
          </p:cNvSpPr>
          <p:nvPr>
            <p:ph idx="1"/>
          </p:nvPr>
        </p:nvSpPr>
        <p:spPr>
          <a:xfrm>
            <a:off x="457200" y="838200"/>
            <a:ext cx="8229600" cy="5791200"/>
          </a:xfrm>
        </p:spPr>
        <p:txBody>
          <a:bodyPr/>
          <a:lstStyle/>
          <a:p>
            <a:r>
              <a:rPr lang="en-US" b="1" dirty="0" smtClean="0"/>
              <a:t>Today, you will begin working on an essay based on the reading and discussion of the characters in the story, “Everyday Use.”</a:t>
            </a:r>
          </a:p>
          <a:p>
            <a:endParaRPr lang="en-US" sz="1200" b="1" dirty="0" smtClean="0"/>
          </a:p>
          <a:p>
            <a:r>
              <a:rPr lang="en-US" b="1" dirty="0"/>
              <a:t>Your assignment is to write a </a:t>
            </a:r>
            <a:r>
              <a:rPr lang="en-US" b="1" u="sng" dirty="0" smtClean="0"/>
              <a:t>detailed</a:t>
            </a:r>
            <a:r>
              <a:rPr lang="en-US" b="1" dirty="0" smtClean="0"/>
              <a:t> </a:t>
            </a:r>
            <a:r>
              <a:rPr lang="en-US" b="1" u="sng" dirty="0" smtClean="0"/>
              <a:t>character </a:t>
            </a:r>
            <a:r>
              <a:rPr lang="en-US" b="1" u="sng" dirty="0"/>
              <a:t>analysis</a:t>
            </a:r>
            <a:r>
              <a:rPr lang="en-US" b="1" dirty="0"/>
              <a:t> of </a:t>
            </a:r>
            <a:r>
              <a:rPr lang="en-US" b="1" dirty="0" smtClean="0"/>
              <a:t>ONE </a:t>
            </a:r>
            <a:r>
              <a:rPr lang="en-US" b="1" dirty="0"/>
              <a:t>major character in </a:t>
            </a:r>
            <a:r>
              <a:rPr lang="en-US" b="1" dirty="0" smtClean="0"/>
              <a:t>the story “Everyday Use” by Alice Walker. </a:t>
            </a:r>
          </a:p>
          <a:p>
            <a:pPr marL="0" indent="0">
              <a:buNone/>
            </a:pPr>
            <a:endParaRPr lang="en-US" sz="1200" b="1" dirty="0"/>
          </a:p>
          <a:p>
            <a:r>
              <a:rPr lang="en-US" b="1" dirty="0" smtClean="0"/>
              <a:t>The finished product will be </a:t>
            </a:r>
          </a:p>
          <a:p>
            <a:pPr marL="0" indent="0" algn="ctr">
              <a:buNone/>
            </a:pPr>
            <a:r>
              <a:rPr lang="en-US" sz="4400" b="1" u="sng" dirty="0" smtClean="0"/>
              <a:t>A FIVE PARAGRAPH ESSAY!</a:t>
            </a:r>
            <a:endParaRPr lang="en-US" sz="4400" b="1" u="sng" dirty="0"/>
          </a:p>
        </p:txBody>
      </p:sp>
    </p:spTree>
    <p:extLst>
      <p:ext uri="{BB962C8B-B14F-4D97-AF65-F5344CB8AC3E}">
        <p14:creationId xmlns:p14="http://schemas.microsoft.com/office/powerpoint/2010/main" val="156631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Now read through it a third time. This time focus on Numbers 6-10 on the Peer Review/Edit Checklist. </a:t>
            </a:r>
          </a:p>
          <a:p>
            <a:pPr marL="0" indent="0">
              <a:buNone/>
            </a:pPr>
            <a:endParaRPr lang="en-US" b="1" dirty="0" smtClean="0"/>
          </a:p>
          <a:p>
            <a:r>
              <a:rPr lang="en-US" b="1" dirty="0" smtClean="0"/>
              <a:t>Answer the questions on the form in the spaces provided.</a:t>
            </a:r>
          </a:p>
        </p:txBody>
      </p:sp>
    </p:spTree>
    <p:extLst>
      <p:ext uri="{BB962C8B-B14F-4D97-AF65-F5344CB8AC3E}">
        <p14:creationId xmlns:p14="http://schemas.microsoft.com/office/powerpoint/2010/main" val="192843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b="1" dirty="0" smtClean="0"/>
              <a:t>Once both you and your partner are finished with all three readings, you are ready for the final step.</a:t>
            </a:r>
          </a:p>
          <a:p>
            <a:r>
              <a:rPr lang="en-US" b="1" dirty="0" smtClean="0"/>
              <a:t>You will read your partner’s paragraph to them OUT LOUD. Both you and your partner should listen for awkward phrasing and possible mistakes. If either of you notices any, highlight them.</a:t>
            </a:r>
          </a:p>
          <a:p>
            <a:r>
              <a:rPr lang="en-US" b="1" dirty="0" smtClean="0"/>
              <a:t>After you have read their paragraph to them, then you will walk them through your checklist and explain what you marked and why.</a:t>
            </a:r>
          </a:p>
          <a:p>
            <a:r>
              <a:rPr lang="en-US" b="1" dirty="0" smtClean="0"/>
              <a:t>Then you will switch and they will read your paragraph to you and follow the steps above.</a:t>
            </a:r>
          </a:p>
        </p:txBody>
      </p:sp>
    </p:spTree>
    <p:extLst>
      <p:ext uri="{BB962C8B-B14F-4D97-AF65-F5344CB8AC3E}">
        <p14:creationId xmlns:p14="http://schemas.microsoft.com/office/powerpoint/2010/main" val="111705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Once you have both had your paragraphs reviewed, you may work on correcting any errors found by your partner.</a:t>
            </a:r>
          </a:p>
        </p:txBody>
      </p:sp>
    </p:spTree>
    <p:extLst>
      <p:ext uri="{BB962C8B-B14F-4D97-AF65-F5344CB8AC3E}">
        <p14:creationId xmlns:p14="http://schemas.microsoft.com/office/powerpoint/2010/main" val="111705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r>
              <a:rPr lang="en-US" b="1" dirty="0" smtClean="0"/>
              <a:t>Your completed</a:t>
            </a:r>
          </a:p>
          <a:p>
            <a:pPr marL="0" indent="0" algn="ctr">
              <a:buNone/>
            </a:pPr>
            <a:r>
              <a:rPr lang="en-US" b="1" dirty="0" smtClean="0"/>
              <a:t>CHARACTER ANALYSIS ESSAY – STEP 2</a:t>
            </a:r>
          </a:p>
          <a:p>
            <a:pPr marL="0" indent="0" algn="ctr">
              <a:buNone/>
            </a:pPr>
            <a:r>
              <a:rPr lang="en-US" b="1" dirty="0" smtClean="0"/>
              <a:t>is due </a:t>
            </a:r>
          </a:p>
          <a:p>
            <a:pPr marL="0" indent="0" algn="ctr">
              <a:buNone/>
            </a:pPr>
            <a:r>
              <a:rPr lang="en-US" b="1" dirty="0" smtClean="0"/>
              <a:t>BY TUESDAY AT 7:00 A.M.</a:t>
            </a:r>
            <a:endParaRPr lang="en-US" b="1" dirty="0"/>
          </a:p>
        </p:txBody>
      </p:sp>
    </p:spTree>
    <p:extLst>
      <p:ext uri="{BB962C8B-B14F-4D97-AF65-F5344CB8AC3E}">
        <p14:creationId xmlns:p14="http://schemas.microsoft.com/office/powerpoint/2010/main" val="3714100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Did having a partner read your work help you to find and correct mistakes? What was more helpful: their silent reading and comments or the out loud reading?</a:t>
            </a:r>
          </a:p>
          <a:p>
            <a:pPr marL="0" indent="0" algn="ctr">
              <a:buNone/>
            </a:pPr>
            <a:r>
              <a:rPr lang="en-US" b="1" dirty="0" smtClean="0"/>
              <a:t>Why?</a:t>
            </a:r>
          </a:p>
          <a:p>
            <a:pPr marL="0" indent="0" algn="ctr">
              <a:buNone/>
            </a:pPr>
            <a:endParaRPr lang="en-US" dirty="0"/>
          </a:p>
        </p:txBody>
      </p:sp>
    </p:spTree>
    <p:extLst>
      <p:ext uri="{BB962C8B-B14F-4D97-AF65-F5344CB8AC3E}">
        <p14:creationId xmlns:p14="http://schemas.microsoft.com/office/powerpoint/2010/main" val="23473371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600" b="1" dirty="0" smtClean="0"/>
              <a:t>With your HORIZONTAL PARTNER, discuss the following:</a:t>
            </a:r>
          </a:p>
          <a:p>
            <a:pPr marL="0" indent="0" algn="ctr">
              <a:buNone/>
            </a:pPr>
            <a:endParaRPr lang="en-US" sz="2600" b="1" dirty="0"/>
          </a:p>
          <a:p>
            <a:pPr marL="0" indent="0" algn="ctr">
              <a:buNone/>
            </a:pPr>
            <a:r>
              <a:rPr lang="en-US" b="1" dirty="0" smtClean="0"/>
              <a:t>What are the three adjectives you chose to describe your character? Where, in the story, can you find evidence of those character traits in your character?</a:t>
            </a:r>
          </a:p>
          <a:p>
            <a:pPr marL="0" indent="0" algn="ctr">
              <a:buNone/>
            </a:pPr>
            <a:endParaRPr lang="en-US" b="1" dirty="0"/>
          </a:p>
          <a:p>
            <a:pPr marL="0" indent="0" algn="ctr">
              <a:buNone/>
            </a:pPr>
            <a:r>
              <a:rPr lang="en-US" b="1" dirty="0" smtClean="0"/>
              <a:t>BE PREPARED TO SHARE!</a:t>
            </a:r>
            <a:endParaRPr lang="en-US" b="1" dirty="0"/>
          </a:p>
        </p:txBody>
      </p:sp>
      <p:sp>
        <p:nvSpPr>
          <p:cNvPr id="4" name="TextBox 3"/>
          <p:cNvSpPr txBox="1"/>
          <p:nvPr/>
        </p:nvSpPr>
        <p:spPr>
          <a:xfrm>
            <a:off x="7162800" y="304800"/>
            <a:ext cx="1143000" cy="381000"/>
          </a:xfrm>
          <a:prstGeom prst="rect">
            <a:avLst/>
          </a:prstGeom>
          <a:noFill/>
        </p:spPr>
        <p:txBody>
          <a:bodyPr wrap="square" rtlCol="0">
            <a:spAutoFit/>
          </a:bodyPr>
          <a:lstStyle/>
          <a:p>
            <a:pPr algn="ctr"/>
            <a:r>
              <a:rPr lang="en-US" b="1" dirty="0" smtClean="0"/>
              <a:t>9/29/15</a:t>
            </a:r>
            <a:endParaRPr lang="en-US" b="1" dirty="0"/>
          </a:p>
        </p:txBody>
      </p:sp>
    </p:spTree>
    <p:extLst>
      <p:ext uri="{BB962C8B-B14F-4D97-AF65-F5344CB8AC3E}">
        <p14:creationId xmlns:p14="http://schemas.microsoft.com/office/powerpoint/2010/main" val="5928041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b="1" dirty="0" smtClean="0"/>
              <a:t>Character Analysis Essay – Step 3</a:t>
            </a:r>
            <a:endParaRPr lang="en-US" b="1" dirty="0"/>
          </a:p>
        </p:txBody>
      </p:sp>
      <p:sp>
        <p:nvSpPr>
          <p:cNvPr id="3" name="Content Placeholder 2"/>
          <p:cNvSpPr>
            <a:spLocks noGrp="1"/>
          </p:cNvSpPr>
          <p:nvPr>
            <p:ph idx="1"/>
          </p:nvPr>
        </p:nvSpPr>
        <p:spPr>
          <a:xfrm>
            <a:off x="457200" y="914400"/>
            <a:ext cx="8229600" cy="5638800"/>
          </a:xfrm>
        </p:spPr>
        <p:txBody>
          <a:bodyPr/>
          <a:lstStyle/>
          <a:p>
            <a:pPr marL="0" indent="0" algn="ctr">
              <a:buNone/>
            </a:pPr>
            <a:r>
              <a:rPr lang="en-US" b="1" u="sng" dirty="0" smtClean="0"/>
              <a:t>Body Paragraphs</a:t>
            </a:r>
          </a:p>
          <a:p>
            <a:r>
              <a:rPr lang="en-US" b="1" dirty="0" smtClean="0"/>
              <a:t>Now you should be done with your  INTRODUCTION. It is time to move into Step 3…the body of your essay.</a:t>
            </a:r>
          </a:p>
          <a:p>
            <a:r>
              <a:rPr lang="en-US" b="1" dirty="0" smtClean="0"/>
              <a:t>We will work on these three paragraphs together because they will all follow the same format.</a:t>
            </a:r>
          </a:p>
          <a:p>
            <a:r>
              <a:rPr lang="en-US" b="1" dirty="0" smtClean="0"/>
              <a:t>Each of your body paragraphs will focus on one of the three adjectives you chose to describe your character.</a:t>
            </a:r>
            <a:endParaRPr lang="en-US" b="1" dirty="0"/>
          </a:p>
        </p:txBody>
      </p:sp>
    </p:spTree>
    <p:extLst>
      <p:ext uri="{BB962C8B-B14F-4D97-AF65-F5344CB8AC3E}">
        <p14:creationId xmlns:p14="http://schemas.microsoft.com/office/powerpoint/2010/main" val="257332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b="1" dirty="0" smtClean="0"/>
              <a:t>Character Analysis Essay – Step 3</a:t>
            </a:r>
            <a:endParaRPr lang="en-US" b="1" dirty="0"/>
          </a:p>
        </p:txBody>
      </p:sp>
      <p:sp>
        <p:nvSpPr>
          <p:cNvPr id="3" name="Content Placeholder 2"/>
          <p:cNvSpPr>
            <a:spLocks noGrp="1"/>
          </p:cNvSpPr>
          <p:nvPr>
            <p:ph idx="1"/>
          </p:nvPr>
        </p:nvSpPr>
        <p:spPr>
          <a:xfrm>
            <a:off x="457200" y="914400"/>
            <a:ext cx="8229600" cy="5638800"/>
          </a:xfrm>
        </p:spPr>
        <p:txBody>
          <a:bodyPr/>
          <a:lstStyle/>
          <a:p>
            <a:pPr marL="0" indent="0" algn="ctr">
              <a:buNone/>
            </a:pPr>
            <a:r>
              <a:rPr lang="en-US" b="1" u="sng" dirty="0" smtClean="0"/>
              <a:t>Body Paragraphs</a:t>
            </a:r>
          </a:p>
          <a:p>
            <a:r>
              <a:rPr lang="en-US" b="1" dirty="0" smtClean="0"/>
              <a:t>Go to Google Classroom and open up your Character Analysis Essay Step 3 document.</a:t>
            </a:r>
            <a:endParaRPr lang="en-US" b="1" dirty="0"/>
          </a:p>
        </p:txBody>
      </p:sp>
    </p:spTree>
    <p:extLst>
      <p:ext uri="{BB962C8B-B14F-4D97-AF65-F5344CB8AC3E}">
        <p14:creationId xmlns:p14="http://schemas.microsoft.com/office/powerpoint/2010/main" val="32450028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b="1" dirty="0" smtClean="0"/>
              <a:t>Character Analysis Essay – Step 3</a:t>
            </a:r>
            <a:endParaRPr lang="en-US" b="1"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pPr marL="0" indent="0" algn="ctr">
              <a:buNone/>
            </a:pPr>
            <a:r>
              <a:rPr lang="en-US" b="1" u="sng" dirty="0" smtClean="0"/>
              <a:t>Body Paragraphs</a:t>
            </a:r>
          </a:p>
          <a:p>
            <a:r>
              <a:rPr lang="en-US" sz="2800" b="1" dirty="0" smtClean="0"/>
              <a:t>To begin, write your first adjective in </a:t>
            </a:r>
          </a:p>
          <a:p>
            <a:pPr marL="0" indent="0">
              <a:buNone/>
            </a:pPr>
            <a:r>
              <a:rPr lang="en-US" sz="2800" b="1" dirty="0"/>
              <a:t> </a:t>
            </a:r>
            <a:r>
              <a:rPr lang="en-US" sz="2800" b="1" dirty="0" smtClean="0"/>
              <a:t>    the top of the first column.</a:t>
            </a:r>
          </a:p>
          <a:p>
            <a:r>
              <a:rPr lang="en-US" sz="2800" b="1" dirty="0" smtClean="0"/>
              <a:t>Your topic sentence should include that</a:t>
            </a:r>
          </a:p>
          <a:p>
            <a:pPr marL="0" indent="0">
              <a:buNone/>
            </a:pPr>
            <a:r>
              <a:rPr lang="en-US" sz="2800" b="1" dirty="0"/>
              <a:t> </a:t>
            </a:r>
            <a:r>
              <a:rPr lang="en-US" sz="2800" b="1" dirty="0" smtClean="0"/>
              <a:t>   adjective and transition the reader into </a:t>
            </a:r>
          </a:p>
          <a:p>
            <a:pPr marL="0" indent="0">
              <a:buNone/>
            </a:pPr>
            <a:r>
              <a:rPr lang="en-US" sz="2800" b="1" dirty="0"/>
              <a:t> </a:t>
            </a:r>
            <a:r>
              <a:rPr lang="en-US" sz="2800" b="1" dirty="0" smtClean="0"/>
              <a:t>   the paragraph.</a:t>
            </a:r>
          </a:p>
          <a:p>
            <a:r>
              <a:rPr lang="en-US" sz="2800" b="1" dirty="0" smtClean="0"/>
              <a:t>Then give the reader an example of the </a:t>
            </a:r>
          </a:p>
          <a:p>
            <a:pPr marL="0" indent="0">
              <a:buNone/>
            </a:pPr>
            <a:r>
              <a:rPr lang="en-US" sz="2800" b="1" dirty="0"/>
              <a:t> </a:t>
            </a:r>
            <a:r>
              <a:rPr lang="en-US" sz="2800" b="1" dirty="0" smtClean="0"/>
              <a:t>   character showing that trait.</a:t>
            </a:r>
          </a:p>
          <a:p>
            <a:r>
              <a:rPr lang="en-US" sz="2800" b="1" dirty="0" smtClean="0"/>
              <a:t>Now add in a quote from that scene in</a:t>
            </a:r>
          </a:p>
          <a:p>
            <a:pPr marL="0" indent="0">
              <a:buNone/>
            </a:pPr>
            <a:r>
              <a:rPr lang="en-US" sz="2800" b="1" dirty="0"/>
              <a:t> </a:t>
            </a:r>
            <a:r>
              <a:rPr lang="en-US" sz="2800" b="1" dirty="0" smtClean="0"/>
              <a:t>   the story as evidence. Cite it!!!</a:t>
            </a:r>
          </a:p>
          <a:p>
            <a:r>
              <a:rPr lang="en-US" sz="2800" b="1" dirty="0" smtClean="0"/>
              <a:t>Finally, restate your topic sentence to</a:t>
            </a:r>
          </a:p>
          <a:p>
            <a:pPr marL="0" indent="0">
              <a:buNone/>
            </a:pPr>
            <a:r>
              <a:rPr lang="en-US" sz="2800" b="1" dirty="0"/>
              <a:t> </a:t>
            </a:r>
            <a:r>
              <a:rPr lang="en-US" sz="2800" b="1" dirty="0" smtClean="0"/>
              <a:t>   end the paragraph.</a:t>
            </a:r>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1327988037"/>
              </p:ext>
            </p:extLst>
          </p:nvPr>
        </p:nvGraphicFramePr>
        <p:xfrm>
          <a:off x="6187453" y="-152400"/>
          <a:ext cx="5913093" cy="7023020"/>
        </p:xfrm>
        <a:graphic>
          <a:graphicData uri="http://schemas.openxmlformats.org/drawingml/2006/table">
            <a:tbl>
              <a:tblPr/>
              <a:tblGrid>
                <a:gridCol w="1920231"/>
                <a:gridCol w="1996431"/>
                <a:gridCol w="1996431"/>
              </a:tblGrid>
              <a:tr h="309081">
                <a:tc>
                  <a:txBody>
                    <a:bodyPr/>
                    <a:lstStyle/>
                    <a:p>
                      <a:pPr algn="ctr" rtl="0" fontAlgn="t">
                        <a:spcBef>
                          <a:spcPts val="0"/>
                        </a:spcBef>
                        <a:spcAft>
                          <a:spcPts val="0"/>
                        </a:spcAft>
                      </a:pPr>
                      <a:r>
                        <a:rPr lang="en-US" sz="700" b="1" i="0" u="none" strike="noStrike" dirty="0">
                          <a:solidFill>
                            <a:srgbClr val="000000"/>
                          </a:solidFill>
                          <a:effectLst/>
                          <a:latin typeface="Arial"/>
                        </a:rPr>
                        <a:t>Body Paragraph #1 </a:t>
                      </a:r>
                      <a:endParaRPr lang="en-US" sz="700" dirty="0">
                        <a:effectLst/>
                      </a:endParaRPr>
                    </a:p>
                    <a:p>
                      <a:pPr algn="ctr" rtl="0" fontAlgn="t">
                        <a:spcBef>
                          <a:spcPts val="0"/>
                        </a:spcBef>
                        <a:spcAft>
                          <a:spcPts val="0"/>
                        </a:spcAft>
                      </a:pPr>
                      <a:r>
                        <a:rPr lang="en-US" sz="700" b="1" i="0" u="none" strike="noStrike" dirty="0">
                          <a:solidFill>
                            <a:srgbClr val="000000"/>
                          </a:solidFill>
                          <a:effectLst/>
                          <a:latin typeface="Arial"/>
                        </a:rPr>
                        <a:t>Adjective #1</a:t>
                      </a: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Body Paragraph #2 </a:t>
                      </a:r>
                      <a:endParaRPr lang="en-US" sz="700">
                        <a:effectLst/>
                      </a:endParaRPr>
                    </a:p>
                    <a:p>
                      <a:pPr algn="ctr" rtl="0" fontAlgn="t">
                        <a:spcBef>
                          <a:spcPts val="0"/>
                        </a:spcBef>
                        <a:spcAft>
                          <a:spcPts val="0"/>
                        </a:spcAft>
                      </a:pPr>
                      <a:r>
                        <a:rPr lang="en-US" sz="700" b="1" i="0" u="none" strike="noStrike">
                          <a:solidFill>
                            <a:srgbClr val="000000"/>
                          </a:solidFill>
                          <a:effectLst/>
                          <a:latin typeface="Arial"/>
                        </a:rPr>
                        <a:t>Adjective #2 </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Body Paragraph #3 </a:t>
                      </a:r>
                      <a:endParaRPr lang="en-US" sz="700">
                        <a:effectLst/>
                      </a:endParaRPr>
                    </a:p>
                    <a:p>
                      <a:pPr algn="ctr" rtl="0" fontAlgn="t">
                        <a:spcBef>
                          <a:spcPts val="0"/>
                        </a:spcBef>
                        <a:spcAft>
                          <a:spcPts val="0"/>
                        </a:spcAft>
                      </a:pPr>
                      <a:r>
                        <a:rPr lang="en-US" sz="700" b="1" i="0" u="none" strike="noStrike">
                          <a:solidFill>
                            <a:srgbClr val="000000"/>
                          </a:solidFill>
                          <a:effectLst/>
                          <a:latin typeface="Arial"/>
                        </a:rPr>
                        <a:t>Adjective #3 </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377522">
                <a:tc>
                  <a:txBody>
                    <a:bodyPr/>
                    <a:lstStyle/>
                    <a:p>
                      <a:pPr algn="ctr" fontAlgn="t"/>
                      <a:r>
                        <a:rPr lang="en-US" sz="2800" b="1" dirty="0" smtClean="0">
                          <a:effectLst/>
                        </a:rPr>
                        <a:t>KIND</a:t>
                      </a:r>
                      <a:endParaRPr lang="en-US" sz="2800" b="1"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303997">
                <a:tc>
                  <a:txBody>
                    <a:bodyPr/>
                    <a:lstStyle/>
                    <a:p>
                      <a:pPr algn="ctr" rtl="0" fontAlgn="t">
                        <a:spcBef>
                          <a:spcPts val="0"/>
                        </a:spcBef>
                        <a:spcAft>
                          <a:spcPts val="0"/>
                        </a:spcAft>
                      </a:pPr>
                      <a:r>
                        <a:rPr lang="en-US" sz="700" b="1" i="0" u="none" strike="noStrike" dirty="0">
                          <a:solidFill>
                            <a:srgbClr val="000000"/>
                          </a:solidFill>
                          <a:effectLst/>
                          <a:latin typeface="Arial"/>
                        </a:rPr>
                        <a:t>Topic Sentence/Transition</a:t>
                      </a: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Topic Sentence/Transition</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Topic Sentence/Transition</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833079">
                <a:tc>
                  <a:txBody>
                    <a:bodyPr/>
                    <a:lstStyle/>
                    <a:p>
                      <a:pPr fontAlgn="t"/>
                      <a:r>
                        <a:rPr lang="en-US" sz="1400" b="1" dirty="0" smtClean="0">
                          <a:effectLst/>
                        </a:rPr>
                        <a:t>One character</a:t>
                      </a:r>
                      <a:r>
                        <a:rPr lang="en-US" sz="1400" b="1" baseline="0" dirty="0" smtClean="0">
                          <a:effectLst/>
                        </a:rPr>
                        <a:t> trait that </a:t>
                      </a:r>
                      <a:r>
                        <a:rPr lang="en-US" sz="1400" b="1" dirty="0" smtClean="0">
                          <a:effectLst/>
                        </a:rPr>
                        <a:t>Johnny shows is kindness.</a:t>
                      </a: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dirty="0">
                          <a:effectLst/>
                        </a:rPr>
                        <a:t/>
                      </a:r>
                      <a:br>
                        <a:rPr lang="en-US" sz="700" dirty="0">
                          <a:effectLst/>
                        </a:rPr>
                      </a:b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225669">
                <a:tc>
                  <a:txBody>
                    <a:bodyPr/>
                    <a:lstStyle/>
                    <a:p>
                      <a:pPr algn="ctr" rtl="0" fontAlgn="t">
                        <a:spcBef>
                          <a:spcPts val="0"/>
                        </a:spcBef>
                        <a:spcAft>
                          <a:spcPts val="0"/>
                        </a:spcAft>
                      </a:pPr>
                      <a:r>
                        <a:rPr lang="en-US" sz="700" b="1" i="0" u="none" strike="noStrike">
                          <a:solidFill>
                            <a:srgbClr val="000000"/>
                          </a:solidFill>
                          <a:effectLst/>
                          <a:latin typeface="Arial"/>
                        </a:rPr>
                        <a:t>Example: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Example: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Example: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926077">
                <a:tc>
                  <a:txBody>
                    <a:bodyPr/>
                    <a:lstStyle/>
                    <a:p>
                      <a:pPr fontAlgn="t"/>
                      <a:r>
                        <a:rPr lang="en-US" sz="1400" b="1" dirty="0" smtClean="0">
                          <a:effectLst/>
                        </a:rPr>
                        <a:t>Johnny proves he is kind in the way that he treats Cherry Valance and her friend Marcia at the Drive-In.</a:t>
                      </a:r>
                      <a:r>
                        <a:rPr lang="en-US" sz="700" dirty="0">
                          <a:effectLst/>
                        </a:rPr>
                        <a:t/>
                      </a:r>
                      <a:br>
                        <a:rPr lang="en-US" sz="700" dirty="0">
                          <a:effectLst/>
                        </a:rPr>
                      </a:b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r>
                        <a:rPr lang="en-US" sz="700">
                          <a:effectLst/>
                        </a:rPr>
                        <a:t/>
                      </a:r>
                      <a:br>
                        <a:rPr lang="en-US" sz="700">
                          <a:effectLst/>
                        </a:rPr>
                      </a:br>
                      <a:r>
                        <a:rPr lang="en-US" sz="700">
                          <a:effectLst/>
                        </a:rPr>
                        <a:t/>
                      </a:r>
                      <a:br>
                        <a:rPr lang="en-US" sz="700">
                          <a:effectLst/>
                        </a:rPr>
                      </a:br>
                      <a:r>
                        <a:rPr lang="en-US" sz="700">
                          <a:effectLst/>
                        </a:rPr>
                        <a:t/>
                      </a:r>
                      <a:br>
                        <a:rPr lang="en-US" sz="700">
                          <a:effectLst/>
                        </a:rPr>
                      </a:br>
                      <a:r>
                        <a:rPr lang="en-US" sz="700">
                          <a:effectLst/>
                        </a:rPr>
                        <a:t/>
                      </a:r>
                      <a:br>
                        <a:rPr lang="en-US" sz="700">
                          <a:effectLst/>
                        </a:rPr>
                      </a:br>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dirty="0">
                          <a:effectLst/>
                        </a:rPr>
                        <a:t/>
                      </a:r>
                      <a:br>
                        <a:rPr lang="en-US" sz="700" dirty="0">
                          <a:effectLst/>
                        </a:rPr>
                      </a:b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225669">
                <a:tc>
                  <a:txBody>
                    <a:bodyPr/>
                    <a:lstStyle/>
                    <a:p>
                      <a:pPr algn="ctr" rtl="0" fontAlgn="t">
                        <a:spcBef>
                          <a:spcPts val="0"/>
                        </a:spcBef>
                        <a:spcAft>
                          <a:spcPts val="0"/>
                        </a:spcAft>
                      </a:pPr>
                      <a:r>
                        <a:rPr lang="en-US" sz="700" b="1" i="0" u="none" strike="noStrike">
                          <a:solidFill>
                            <a:srgbClr val="000000"/>
                          </a:solidFill>
                          <a:effectLst/>
                          <a:latin typeface="Arial"/>
                        </a:rPr>
                        <a:t>Quote/Rationale: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Quote/Rationale: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Quote/Rationale: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926077">
                <a:tc>
                  <a:txBody>
                    <a:bodyPr/>
                    <a:lstStyle/>
                    <a:p>
                      <a:pPr fontAlgn="t"/>
                      <a:r>
                        <a:rPr lang="en-US" sz="1400" b="1" dirty="0" smtClean="0">
                          <a:effectLst/>
                        </a:rPr>
                        <a:t>In</a:t>
                      </a:r>
                      <a:r>
                        <a:rPr lang="en-US" sz="1400" b="1" baseline="0" dirty="0" smtClean="0">
                          <a:effectLst/>
                        </a:rPr>
                        <a:t> that scene from the story, Johnny tells Dallas Winston to stop messing with the girls. “Leave her alone, Dally,” he says when he sees that Cherry is uncomfortable with the way Dally is talking to her (Hinton 39).</a:t>
                      </a: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216229">
                <a:tc>
                  <a:txBody>
                    <a:bodyPr/>
                    <a:lstStyle/>
                    <a:p>
                      <a:pPr algn="ctr" rtl="0" fontAlgn="t">
                        <a:spcBef>
                          <a:spcPts val="0"/>
                        </a:spcBef>
                        <a:spcAft>
                          <a:spcPts val="0"/>
                        </a:spcAft>
                      </a:pPr>
                      <a:r>
                        <a:rPr lang="en-US" sz="700" b="1" i="0" u="none" strike="noStrike">
                          <a:solidFill>
                            <a:srgbClr val="000000"/>
                          </a:solidFill>
                          <a:effectLst/>
                          <a:latin typeface="Arial"/>
                        </a:rPr>
                        <a:t>Restate Topic Sentence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Restate Topic Sentence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en-US" sz="700" b="1" i="0" u="none" strike="noStrike">
                          <a:solidFill>
                            <a:srgbClr val="000000"/>
                          </a:solidFill>
                          <a:effectLst/>
                          <a:latin typeface="Arial"/>
                        </a:rPr>
                        <a:t>Restate Topic Sentence</a:t>
                      </a: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984930">
                <a:tc>
                  <a:txBody>
                    <a:bodyPr/>
                    <a:lstStyle/>
                    <a:p>
                      <a:pPr fontAlgn="t"/>
                      <a:r>
                        <a:rPr lang="en-US" sz="1400" b="1" baseline="0" dirty="0" smtClean="0">
                          <a:effectLst/>
                        </a:rPr>
                        <a:t>When he stands up to Dally to protect the girls, we see Johnny’s kindness come through.</a:t>
                      </a:r>
                      <a:r>
                        <a:rPr lang="en-US" sz="700" dirty="0">
                          <a:effectLst/>
                        </a:rPr>
                        <a:t/>
                      </a:r>
                      <a:br>
                        <a:rPr lang="en-US" sz="700" dirty="0">
                          <a:effectLst/>
                        </a:rPr>
                      </a:b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a:effectLst/>
                        </a:rPr>
                        <a:t/>
                      </a:r>
                      <a:br>
                        <a:rPr lang="en-US" sz="700">
                          <a:effectLst/>
                        </a:rPr>
                      </a:br>
                      <a:endParaRPr lang="en-US" sz="70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t"/>
                      <a:r>
                        <a:rPr lang="en-US" sz="700" dirty="0">
                          <a:effectLst/>
                        </a:rPr>
                        <a:t/>
                      </a:r>
                      <a:br>
                        <a:rPr lang="en-US" sz="700" dirty="0">
                          <a:effectLst/>
                        </a:rPr>
                      </a:br>
                      <a:endParaRPr lang="en-US" sz="700" dirty="0">
                        <a:effectLst/>
                      </a:endParaRPr>
                    </a:p>
                  </a:txBody>
                  <a:tcPr marL="26922" marR="26922" marT="26922" marB="2692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31877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78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ppt_x"/>
                                          </p:val>
                                        </p:tav>
                                        <p:tav tm="100000">
                                          <p:val>
                                            <p:strVal val="#ppt_x"/>
                                          </p:val>
                                        </p:tav>
                                      </p:tavLst>
                                    </p:anim>
                                    <p:anim calcmode="lin" valueType="num">
                                      <p:cBhvr additive="base">
                                        <p:cTn id="6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a:t>Character Analysis Essay – Step 3</a:t>
            </a:r>
            <a:endParaRPr lang="en-US" dirty="0"/>
          </a:p>
        </p:txBody>
      </p:sp>
      <p:sp>
        <p:nvSpPr>
          <p:cNvPr id="3" name="Content Placeholder 2"/>
          <p:cNvSpPr>
            <a:spLocks noGrp="1"/>
          </p:cNvSpPr>
          <p:nvPr>
            <p:ph idx="1"/>
          </p:nvPr>
        </p:nvSpPr>
        <p:spPr>
          <a:xfrm>
            <a:off x="457200" y="838200"/>
            <a:ext cx="8229600" cy="5791200"/>
          </a:xfrm>
        </p:spPr>
        <p:txBody>
          <a:bodyPr/>
          <a:lstStyle/>
          <a:p>
            <a:pPr marL="0" indent="0" algn="ctr">
              <a:buNone/>
            </a:pPr>
            <a:r>
              <a:rPr lang="en-US" b="1" u="sng" dirty="0" smtClean="0"/>
              <a:t>Body Paragraphs</a:t>
            </a:r>
          </a:p>
          <a:p>
            <a:pPr marL="0" indent="0" algn="ctr">
              <a:buNone/>
            </a:pPr>
            <a:endParaRPr lang="en-US" sz="1200" b="1" u="sng" dirty="0"/>
          </a:p>
          <a:p>
            <a:pPr marL="0" indent="0" algn="ctr">
              <a:buNone/>
            </a:pPr>
            <a:r>
              <a:rPr lang="en-US" sz="4800" b="1" u="sng" dirty="0" smtClean="0"/>
              <a:t>IMPORTANT NOTE</a:t>
            </a:r>
            <a:r>
              <a:rPr lang="en-US" sz="4800" b="1" dirty="0" smtClean="0"/>
              <a:t>:</a:t>
            </a:r>
          </a:p>
          <a:p>
            <a:pPr marL="0" indent="0" algn="ctr">
              <a:buNone/>
            </a:pPr>
            <a:r>
              <a:rPr lang="en-US" sz="4800" b="1" dirty="0" smtClean="0"/>
              <a:t>If you can not find a quote that proves your character has a certain trait, you need to CHANGE YOUR ADJECTIVE!</a:t>
            </a:r>
            <a:endParaRPr lang="en-US" sz="4800" b="1" dirty="0"/>
          </a:p>
        </p:txBody>
      </p:sp>
    </p:spTree>
    <p:extLst>
      <p:ext uri="{BB962C8B-B14F-4D97-AF65-F5344CB8AC3E}">
        <p14:creationId xmlns:p14="http://schemas.microsoft.com/office/powerpoint/2010/main" val="2050257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Character Analysis Essay</a:t>
            </a:r>
            <a:endParaRPr lang="en-US" b="1" dirty="0"/>
          </a:p>
        </p:txBody>
      </p:sp>
      <p:sp>
        <p:nvSpPr>
          <p:cNvPr id="3" name="Content Placeholder 2"/>
          <p:cNvSpPr>
            <a:spLocks noGrp="1"/>
          </p:cNvSpPr>
          <p:nvPr>
            <p:ph idx="1"/>
          </p:nvPr>
        </p:nvSpPr>
        <p:spPr>
          <a:xfrm>
            <a:off x="457200" y="838200"/>
            <a:ext cx="8229600" cy="5791200"/>
          </a:xfrm>
        </p:spPr>
        <p:txBody>
          <a:bodyPr/>
          <a:lstStyle/>
          <a:p>
            <a:r>
              <a:rPr lang="en-US" b="1" dirty="0" smtClean="0"/>
              <a:t>Your entire essay will focus on </a:t>
            </a:r>
            <a:r>
              <a:rPr lang="en-US" b="1" u="sng" dirty="0" smtClean="0"/>
              <a:t>ONE</a:t>
            </a:r>
            <a:r>
              <a:rPr lang="en-US" b="1" dirty="0" smtClean="0"/>
              <a:t> character: Mama, Maggie, or Dee.  </a:t>
            </a:r>
          </a:p>
          <a:p>
            <a:endParaRPr lang="en-US" sz="1200" b="1" dirty="0" smtClean="0"/>
          </a:p>
          <a:p>
            <a:r>
              <a:rPr lang="en-US" b="1" dirty="0" smtClean="0"/>
              <a:t>You will be using the Character Analysis Essay Worksheets in Google Classroom to begin your work on this essay.</a:t>
            </a:r>
          </a:p>
          <a:p>
            <a:endParaRPr lang="en-US" sz="1200" b="1" dirty="0" smtClean="0"/>
          </a:p>
          <a:p>
            <a:r>
              <a:rPr lang="en-US" b="1" dirty="0" smtClean="0"/>
              <a:t>As with summary writing, we will take this one step at a time and you will see some important steps to BUILDING an essay.</a:t>
            </a:r>
            <a:endParaRPr lang="en-US" b="1" dirty="0"/>
          </a:p>
        </p:txBody>
      </p:sp>
    </p:spTree>
    <p:extLst>
      <p:ext uri="{BB962C8B-B14F-4D97-AF65-F5344CB8AC3E}">
        <p14:creationId xmlns:p14="http://schemas.microsoft.com/office/powerpoint/2010/main" val="29617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a:t>Character Analysis Essay – Step 3</a:t>
            </a:r>
            <a:endParaRPr lang="en-US" dirty="0"/>
          </a:p>
        </p:txBody>
      </p:sp>
      <p:sp>
        <p:nvSpPr>
          <p:cNvPr id="3" name="Content Placeholder 2"/>
          <p:cNvSpPr>
            <a:spLocks noGrp="1"/>
          </p:cNvSpPr>
          <p:nvPr>
            <p:ph idx="1"/>
          </p:nvPr>
        </p:nvSpPr>
        <p:spPr>
          <a:xfrm>
            <a:off x="457200" y="838200"/>
            <a:ext cx="8229600" cy="5791200"/>
          </a:xfrm>
        </p:spPr>
        <p:txBody>
          <a:bodyPr/>
          <a:lstStyle/>
          <a:p>
            <a:pPr marL="0" indent="0" algn="ctr">
              <a:buNone/>
            </a:pPr>
            <a:r>
              <a:rPr lang="en-US" b="1" u="sng" dirty="0" smtClean="0"/>
              <a:t>BODY PARAGRAPHS</a:t>
            </a:r>
          </a:p>
          <a:p>
            <a:r>
              <a:rPr lang="en-US" b="1" dirty="0" smtClean="0"/>
              <a:t>This process is the same for each of your three body paragraphs…</a:t>
            </a:r>
          </a:p>
          <a:p>
            <a:pPr lvl="1"/>
            <a:r>
              <a:rPr lang="en-US" b="1" dirty="0" smtClean="0"/>
              <a:t>Write in your adjective.</a:t>
            </a:r>
          </a:p>
          <a:p>
            <a:pPr lvl="1"/>
            <a:r>
              <a:rPr lang="en-US" b="1" dirty="0" smtClean="0"/>
              <a:t>Transition in and introduce the adjective (character trait).</a:t>
            </a:r>
          </a:p>
          <a:p>
            <a:pPr lvl="1"/>
            <a:r>
              <a:rPr lang="en-US" b="1" dirty="0" smtClean="0"/>
              <a:t>Give an example.</a:t>
            </a:r>
          </a:p>
          <a:p>
            <a:pPr lvl="1"/>
            <a:r>
              <a:rPr lang="en-US" b="1" dirty="0" smtClean="0"/>
              <a:t>Give a quote as evidence and CITE IT.</a:t>
            </a:r>
          </a:p>
          <a:p>
            <a:pPr lvl="1"/>
            <a:r>
              <a:rPr lang="en-US" b="1" dirty="0" smtClean="0"/>
              <a:t>Restate your topic sentence for emphasis.</a:t>
            </a:r>
            <a:endParaRPr lang="en-US" b="1" dirty="0"/>
          </a:p>
        </p:txBody>
      </p:sp>
    </p:spTree>
    <p:extLst>
      <p:ext uri="{BB962C8B-B14F-4D97-AF65-F5344CB8AC3E}">
        <p14:creationId xmlns:p14="http://schemas.microsoft.com/office/powerpoint/2010/main" val="368822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a:t>Character Analysis Essay – Step 3</a:t>
            </a:r>
            <a:endParaRPr lang="en-US" dirty="0"/>
          </a:p>
        </p:txBody>
      </p:sp>
      <p:sp>
        <p:nvSpPr>
          <p:cNvPr id="3" name="Content Placeholder 2"/>
          <p:cNvSpPr>
            <a:spLocks noGrp="1"/>
          </p:cNvSpPr>
          <p:nvPr>
            <p:ph idx="1"/>
          </p:nvPr>
        </p:nvSpPr>
        <p:spPr>
          <a:xfrm>
            <a:off x="457200" y="838200"/>
            <a:ext cx="8229600" cy="5791200"/>
          </a:xfrm>
        </p:spPr>
        <p:txBody>
          <a:bodyPr/>
          <a:lstStyle/>
          <a:p>
            <a:pPr marL="0" indent="0" algn="ctr">
              <a:buNone/>
            </a:pPr>
            <a:r>
              <a:rPr lang="en-US" b="1" u="sng" dirty="0" smtClean="0"/>
              <a:t>BODY PARAGRAPHS</a:t>
            </a:r>
          </a:p>
          <a:p>
            <a:r>
              <a:rPr lang="en-US" b="1" dirty="0" smtClean="0"/>
              <a:t>Begin working on your body paragraphs.</a:t>
            </a:r>
          </a:p>
          <a:p>
            <a:r>
              <a:rPr lang="en-US" b="1" dirty="0" smtClean="0"/>
              <a:t>You will have the rest of the period today and all period tomorrow to complete ALL 3 body paragraphs.</a:t>
            </a:r>
          </a:p>
          <a:p>
            <a:r>
              <a:rPr lang="en-US" b="1" dirty="0" smtClean="0"/>
              <a:t>On THURSDAY,  we will be doing another round of peer edits and reviews. If you come unprepared on Thursday, you will not be able to participate, and it will cost you points!</a:t>
            </a:r>
            <a:endParaRPr lang="en-US" b="1" dirty="0"/>
          </a:p>
        </p:txBody>
      </p:sp>
    </p:spTree>
    <p:extLst>
      <p:ext uri="{BB962C8B-B14F-4D97-AF65-F5344CB8AC3E}">
        <p14:creationId xmlns:p14="http://schemas.microsoft.com/office/powerpoint/2010/main" val="221015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endParaRPr lang="en-US" dirty="0" smtClean="0"/>
          </a:p>
          <a:p>
            <a:pPr marL="0" indent="0" algn="ctr">
              <a:buNone/>
            </a:pPr>
            <a:r>
              <a:rPr lang="en-US" sz="6000" b="1" dirty="0" smtClean="0"/>
              <a:t>NO EXIT TICKET TODAY!</a:t>
            </a:r>
          </a:p>
          <a:p>
            <a:pPr marL="0" indent="0" algn="ctr">
              <a:buNone/>
            </a:pPr>
            <a:r>
              <a:rPr lang="en-US" sz="6000" b="1" dirty="0" smtClean="0"/>
              <a:t>WORK ON YOUR BODY PARAGRAPHS!</a:t>
            </a:r>
            <a:endParaRPr lang="en-US" sz="6000" b="1" dirty="0"/>
          </a:p>
        </p:txBody>
      </p:sp>
    </p:spTree>
    <p:extLst>
      <p:ext uri="{BB962C8B-B14F-4D97-AF65-F5344CB8AC3E}">
        <p14:creationId xmlns:p14="http://schemas.microsoft.com/office/powerpoint/2010/main" val="36917125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endParaRPr lang="en-US" sz="2800" b="1" dirty="0"/>
          </a:p>
          <a:p>
            <a:pPr marL="0" indent="0" algn="ctr">
              <a:buNone/>
            </a:pPr>
            <a:r>
              <a:rPr lang="en-US" sz="4000" b="1" dirty="0" smtClean="0"/>
              <a:t>How close are you to finishing your BODY PARAGRAPHS? Do you have any questions? What are they?</a:t>
            </a:r>
          </a:p>
          <a:p>
            <a:pPr marL="0" indent="0" algn="ctr">
              <a:buNone/>
            </a:pPr>
            <a:r>
              <a:rPr lang="en-US" sz="4000" b="1" dirty="0" smtClean="0"/>
              <a:t>Do you need 1:1 help today? With what?</a:t>
            </a:r>
            <a:endParaRPr lang="en-US" sz="4000" b="1" dirty="0"/>
          </a:p>
        </p:txBody>
      </p:sp>
      <p:sp>
        <p:nvSpPr>
          <p:cNvPr id="4" name="TextBox 3"/>
          <p:cNvSpPr txBox="1"/>
          <p:nvPr/>
        </p:nvSpPr>
        <p:spPr>
          <a:xfrm>
            <a:off x="7239000" y="381000"/>
            <a:ext cx="1219200" cy="369332"/>
          </a:xfrm>
          <a:prstGeom prst="rect">
            <a:avLst/>
          </a:prstGeom>
          <a:noFill/>
        </p:spPr>
        <p:txBody>
          <a:bodyPr wrap="square" rtlCol="0">
            <a:spAutoFit/>
          </a:bodyPr>
          <a:lstStyle/>
          <a:p>
            <a:pPr algn="ctr"/>
            <a:r>
              <a:rPr lang="en-US" b="1" dirty="0" smtClean="0"/>
              <a:t>9/30/15</a:t>
            </a:r>
            <a:endParaRPr lang="en-US" b="1" dirty="0"/>
          </a:p>
        </p:txBody>
      </p:sp>
    </p:spTree>
    <p:extLst>
      <p:ext uri="{BB962C8B-B14F-4D97-AF65-F5344CB8AC3E}">
        <p14:creationId xmlns:p14="http://schemas.microsoft.com/office/powerpoint/2010/main" val="1281523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Character Analysis Essay – Step 3</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Your goal today is to finish your THREE BODY PARAGRAPHS!</a:t>
            </a:r>
          </a:p>
          <a:p>
            <a:r>
              <a:rPr lang="en-US" b="1" dirty="0" smtClean="0"/>
              <a:t>ASK FOR HELP IF YOU NEED IT!</a:t>
            </a:r>
          </a:p>
          <a:p>
            <a:r>
              <a:rPr lang="en-US" b="1" dirty="0" smtClean="0"/>
              <a:t>GET TO WORK!</a:t>
            </a:r>
          </a:p>
          <a:p>
            <a:r>
              <a:rPr lang="en-US" b="1" dirty="0" smtClean="0"/>
              <a:t>TOMORROW WILL BE A PEER REVIEW/EDIT SESSION USING BODY PARAGRAPHS. IF YOU COME UNPREPARED, YOU MISS OUT AND LOSE POINTS!</a:t>
            </a:r>
          </a:p>
          <a:p>
            <a:endParaRPr lang="en-US" b="1" dirty="0"/>
          </a:p>
          <a:p>
            <a:pPr marL="0" indent="0" algn="ctr">
              <a:buNone/>
            </a:pPr>
            <a:r>
              <a:rPr lang="en-US" b="1" dirty="0" smtClean="0"/>
              <a:t>There will be NO EXIT TICKET TODAY!</a:t>
            </a:r>
            <a:endParaRPr lang="en-US" b="1" dirty="0"/>
          </a:p>
        </p:txBody>
      </p:sp>
    </p:spTree>
    <p:extLst>
      <p:ext uri="{BB962C8B-B14F-4D97-AF65-F5344CB8AC3E}">
        <p14:creationId xmlns:p14="http://schemas.microsoft.com/office/powerpoint/2010/main" val="227338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VERTICAL PARTNER, discuss the following: </a:t>
            </a:r>
          </a:p>
          <a:p>
            <a:pPr marL="0" indent="0" algn="ctr">
              <a:buNone/>
            </a:pPr>
            <a:endParaRPr lang="en-US" sz="1200" b="1" dirty="0"/>
          </a:p>
          <a:p>
            <a:pPr marL="0" indent="0" algn="ctr">
              <a:buNone/>
            </a:pPr>
            <a:r>
              <a:rPr lang="en-US" sz="4000" b="1" dirty="0" smtClean="0"/>
              <a:t>Did you have any trouble finding evidence and/or quotes from the story to prove your character had certain traits? Which ones? Did you end up finding it, or did you have to change adjectives?</a:t>
            </a:r>
            <a:endParaRPr lang="en-US" sz="4000" b="1" dirty="0"/>
          </a:p>
        </p:txBody>
      </p:sp>
      <p:sp>
        <p:nvSpPr>
          <p:cNvPr id="4" name="TextBox 3"/>
          <p:cNvSpPr txBox="1"/>
          <p:nvPr/>
        </p:nvSpPr>
        <p:spPr>
          <a:xfrm>
            <a:off x="7086600" y="304800"/>
            <a:ext cx="1295400" cy="381000"/>
          </a:xfrm>
          <a:prstGeom prst="rect">
            <a:avLst/>
          </a:prstGeom>
          <a:noFill/>
        </p:spPr>
        <p:txBody>
          <a:bodyPr wrap="square" rtlCol="0">
            <a:spAutoFit/>
          </a:bodyPr>
          <a:lstStyle/>
          <a:p>
            <a:pPr algn="ctr"/>
            <a:r>
              <a:rPr lang="en-US" b="1" dirty="0" smtClean="0"/>
              <a:t>10/1/15</a:t>
            </a:r>
            <a:endParaRPr lang="en-US" b="1" dirty="0"/>
          </a:p>
        </p:txBody>
      </p:sp>
    </p:spTree>
    <p:extLst>
      <p:ext uri="{BB962C8B-B14F-4D97-AF65-F5344CB8AC3E}">
        <p14:creationId xmlns:p14="http://schemas.microsoft.com/office/powerpoint/2010/main" val="5820747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lstStyle/>
          <a:p>
            <a:pPr marL="0" indent="0" algn="ctr">
              <a:buNone/>
            </a:pPr>
            <a:r>
              <a:rPr lang="en-US" sz="2800" b="1" dirty="0" smtClean="0"/>
              <a:t>By the end of the period students will:</a:t>
            </a:r>
          </a:p>
          <a:p>
            <a:pPr marL="0" indent="0" algn="ctr">
              <a:buNone/>
            </a:pPr>
            <a:r>
              <a:rPr lang="en-US" b="1" dirty="0" smtClean="0"/>
              <a:t>Read and annotate work written by a peer, using a highlighting key to note errors for that peer. They will also have an opportunity to begin revising their own work based upon notes given to them by a peer.</a:t>
            </a:r>
          </a:p>
          <a:p>
            <a:pPr marL="0" indent="0" algn="ctr">
              <a:buNone/>
            </a:pPr>
            <a:endParaRPr lang="en-US" sz="1000" b="1" dirty="0" smtClean="0"/>
          </a:p>
          <a:p>
            <a:pPr marL="0" indent="0" algn="ctr">
              <a:buNone/>
            </a:pPr>
            <a:r>
              <a:rPr lang="en-US" sz="2400" b="1" dirty="0"/>
              <a:t>CCSS.ELA-LITERACY.W.9-10.4	 </a:t>
            </a:r>
            <a:r>
              <a:rPr lang="en-US" sz="2400" b="1" dirty="0" smtClean="0"/>
              <a:t>     CCSS.ELA-LITERACY.W.9-10.5</a:t>
            </a:r>
          </a:p>
          <a:p>
            <a:pPr marL="0" indent="0" algn="ctr">
              <a:buNone/>
            </a:pPr>
            <a:r>
              <a:rPr lang="en-US" sz="2400" b="1" dirty="0"/>
              <a:t>CCSS.ELA-LITERACY.W.9-10.6	</a:t>
            </a:r>
            <a:r>
              <a:rPr lang="en-US" sz="2400" b="1" dirty="0" smtClean="0"/>
              <a:t>       CCSS.ELA-LITERACY.W.9-10.2</a:t>
            </a:r>
            <a:endParaRPr lang="en-US" sz="2400" b="1" dirty="0"/>
          </a:p>
        </p:txBody>
      </p:sp>
    </p:spTree>
    <p:extLst>
      <p:ext uri="{BB962C8B-B14F-4D97-AF65-F5344CB8AC3E}">
        <p14:creationId xmlns:p14="http://schemas.microsoft.com/office/powerpoint/2010/main" val="19864634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b="1" dirty="0" smtClean="0"/>
              <a:t>Today, you will be reviewing a partner’s work and recommending edits to them based on what you see.</a:t>
            </a:r>
          </a:p>
          <a:p>
            <a:r>
              <a:rPr lang="en-US" b="1" dirty="0" smtClean="0"/>
              <a:t>You will be looking at:</a:t>
            </a:r>
          </a:p>
          <a:p>
            <a:pPr lvl="1"/>
            <a:r>
              <a:rPr lang="en-US" b="1" dirty="0" smtClean="0"/>
              <a:t>Content – What do they say and have they said enough?</a:t>
            </a:r>
          </a:p>
          <a:p>
            <a:pPr lvl="1"/>
            <a:r>
              <a:rPr lang="en-US" b="1" dirty="0" smtClean="0"/>
              <a:t>Voice – Do they say it clearly?</a:t>
            </a:r>
          </a:p>
          <a:p>
            <a:pPr lvl="1"/>
            <a:r>
              <a:rPr lang="en-US" b="1" dirty="0" smtClean="0"/>
              <a:t>G.U.M. – Have they written it properly?</a:t>
            </a:r>
            <a:endParaRPr lang="en-US" b="1" dirty="0"/>
          </a:p>
        </p:txBody>
      </p:sp>
    </p:spTree>
    <p:extLst>
      <p:ext uri="{BB962C8B-B14F-4D97-AF65-F5344CB8AC3E}">
        <p14:creationId xmlns:p14="http://schemas.microsoft.com/office/powerpoint/2010/main" val="93860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Open up your Character Analysis Essay – Step 3 form. Trade </a:t>
            </a:r>
            <a:r>
              <a:rPr lang="en-US" b="1" dirty="0" err="1" smtClean="0"/>
              <a:t>Chromebooks</a:t>
            </a:r>
            <a:r>
              <a:rPr lang="en-US" b="1" dirty="0" smtClean="0"/>
              <a:t> with your HORIZONTAL PARTNER.</a:t>
            </a:r>
          </a:p>
          <a:p>
            <a:endParaRPr lang="en-US" sz="1200" b="1" dirty="0" smtClean="0"/>
          </a:p>
          <a:p>
            <a:r>
              <a:rPr lang="en-US" b="1" dirty="0" smtClean="0"/>
              <a:t>Read through their body paragraphs once silently.  </a:t>
            </a:r>
          </a:p>
          <a:p>
            <a:endParaRPr lang="en-US" sz="1200" b="1" dirty="0"/>
          </a:p>
          <a:p>
            <a:r>
              <a:rPr lang="en-US" b="1" dirty="0" smtClean="0"/>
              <a:t>Now read through them again. This time focus on Numbers 1-5 on the Peer Review/Edit Checklist. Highlight any mistakes you find in the colors noted on the checklist.</a:t>
            </a:r>
          </a:p>
        </p:txBody>
      </p:sp>
    </p:spTree>
    <p:extLst>
      <p:ext uri="{BB962C8B-B14F-4D97-AF65-F5344CB8AC3E}">
        <p14:creationId xmlns:p14="http://schemas.microsoft.com/office/powerpoint/2010/main" val="52613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pPr marL="0" indent="0" algn="ctr">
              <a:buNone/>
            </a:pPr>
            <a:r>
              <a:rPr lang="en-US" b="1" u="sng" dirty="0" smtClean="0"/>
              <a:t>Highlighting Key</a:t>
            </a:r>
          </a:p>
          <a:p>
            <a:r>
              <a:rPr lang="en-US" b="1" u="sng" dirty="0" smtClean="0"/>
              <a:t>Yellow</a:t>
            </a:r>
            <a:r>
              <a:rPr lang="en-US" b="1" dirty="0" smtClean="0"/>
              <a:t> – Capitalization errors</a:t>
            </a:r>
          </a:p>
          <a:p>
            <a:pPr lvl="1"/>
            <a:r>
              <a:rPr lang="en-US" b="1" dirty="0" smtClean="0"/>
              <a:t>Beginnings of sentences, Proper names, etc.</a:t>
            </a:r>
          </a:p>
          <a:p>
            <a:r>
              <a:rPr lang="en-US" b="1" u="sng" dirty="0" smtClean="0"/>
              <a:t>Blue</a:t>
            </a:r>
            <a:r>
              <a:rPr lang="en-US" b="1" dirty="0" smtClean="0"/>
              <a:t> – Punctuation errors</a:t>
            </a:r>
          </a:p>
          <a:p>
            <a:pPr lvl="1"/>
            <a:r>
              <a:rPr lang="en-US" b="1" dirty="0" smtClean="0"/>
              <a:t>Missing periods, missing commas, etc.</a:t>
            </a:r>
          </a:p>
          <a:p>
            <a:r>
              <a:rPr lang="en-US" b="1" u="sng" dirty="0" smtClean="0"/>
              <a:t>Orange</a:t>
            </a:r>
            <a:r>
              <a:rPr lang="en-US" b="1" dirty="0" smtClean="0"/>
              <a:t> – Incomplete sentences</a:t>
            </a:r>
          </a:p>
          <a:p>
            <a:pPr lvl="1"/>
            <a:r>
              <a:rPr lang="en-US" b="1" dirty="0" smtClean="0"/>
              <a:t>Fragments, run-ons</a:t>
            </a:r>
          </a:p>
          <a:p>
            <a:r>
              <a:rPr lang="en-US" b="1" u="sng" dirty="0" smtClean="0"/>
              <a:t>Purple</a:t>
            </a:r>
            <a:r>
              <a:rPr lang="en-US" b="1" dirty="0" smtClean="0"/>
              <a:t> – Verb form errors</a:t>
            </a:r>
          </a:p>
          <a:p>
            <a:pPr lvl="1"/>
            <a:r>
              <a:rPr lang="en-US" b="1" dirty="0" smtClean="0"/>
              <a:t>Wrong verb tense, singular/plural, etc.</a:t>
            </a:r>
          </a:p>
        </p:txBody>
      </p:sp>
    </p:spTree>
    <p:extLst>
      <p:ext uri="{BB962C8B-B14F-4D97-AF65-F5344CB8AC3E}">
        <p14:creationId xmlns:p14="http://schemas.microsoft.com/office/powerpoint/2010/main" val="2968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Character Analysis Essay</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In your groups, we are going to generate a list of adjectives that describe the characters in the story.</a:t>
            </a:r>
          </a:p>
          <a:p>
            <a:pPr marL="0" indent="0">
              <a:buNone/>
            </a:pPr>
            <a:endParaRPr lang="en-US" b="1" dirty="0" smtClean="0"/>
          </a:p>
          <a:p>
            <a:r>
              <a:rPr lang="en-US" b="1" dirty="0" smtClean="0"/>
              <a:t>These will help you in writing your essay!</a:t>
            </a:r>
          </a:p>
          <a:p>
            <a:pPr marL="0" indent="0" algn="ctr">
              <a:buNone/>
            </a:pPr>
            <a:endParaRPr lang="en-US" b="1" dirty="0" smtClean="0">
              <a:solidFill>
                <a:srgbClr val="FF0000"/>
              </a:solidFill>
            </a:endParaRPr>
          </a:p>
          <a:p>
            <a:pPr marL="0" indent="0" algn="ctr">
              <a:buNone/>
            </a:pPr>
            <a:r>
              <a:rPr lang="en-US" b="1" dirty="0" smtClean="0">
                <a:solidFill>
                  <a:srgbClr val="FF0000"/>
                </a:solidFill>
              </a:rPr>
              <a:t>(Quad Challenge x 3)</a:t>
            </a:r>
            <a:r>
              <a:rPr lang="en-US" b="1" dirty="0" smtClean="0"/>
              <a:t> </a:t>
            </a:r>
            <a:endParaRPr lang="en-US" b="1" dirty="0"/>
          </a:p>
        </p:txBody>
      </p:sp>
    </p:spTree>
    <p:extLst>
      <p:ext uri="{BB962C8B-B14F-4D97-AF65-F5344CB8AC3E}">
        <p14:creationId xmlns:p14="http://schemas.microsoft.com/office/powerpoint/2010/main" val="168617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Now read through them a third time. This time focus on Numbers 6-10 on the Peer Review/Edit Checklist. </a:t>
            </a:r>
          </a:p>
          <a:p>
            <a:pPr marL="0" indent="0">
              <a:buNone/>
            </a:pPr>
            <a:endParaRPr lang="en-US" b="1" dirty="0" smtClean="0"/>
          </a:p>
          <a:p>
            <a:r>
              <a:rPr lang="en-US" b="1" dirty="0" smtClean="0"/>
              <a:t>Answer the questions on the form in the spaces provided.</a:t>
            </a:r>
          </a:p>
        </p:txBody>
      </p:sp>
    </p:spTree>
    <p:extLst>
      <p:ext uri="{BB962C8B-B14F-4D97-AF65-F5344CB8AC3E}">
        <p14:creationId xmlns:p14="http://schemas.microsoft.com/office/powerpoint/2010/main" val="227689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b="1" dirty="0" smtClean="0"/>
              <a:t>Once both you and your partner are finished with all three readings, you are ready for the final step.</a:t>
            </a:r>
          </a:p>
          <a:p>
            <a:r>
              <a:rPr lang="en-US" b="1" dirty="0" smtClean="0"/>
              <a:t>You will read your partner’s paragraphs to them OUT LOUD. Both you and your partner should listen for awkward phrasing and possible mistakes. If either of you notices any, highlight them.</a:t>
            </a:r>
          </a:p>
          <a:p>
            <a:r>
              <a:rPr lang="en-US" b="1" dirty="0" smtClean="0"/>
              <a:t>After you have read their paragraphs to them, then you will walk them through your checklist and explain what you marked and why.</a:t>
            </a:r>
          </a:p>
          <a:p>
            <a:r>
              <a:rPr lang="en-US" b="1" dirty="0" smtClean="0"/>
              <a:t>Then you will switch and they will read your paragraphs to you and follow the steps above.</a:t>
            </a:r>
          </a:p>
        </p:txBody>
      </p:sp>
    </p:spTree>
    <p:extLst>
      <p:ext uri="{BB962C8B-B14F-4D97-AF65-F5344CB8AC3E}">
        <p14:creationId xmlns:p14="http://schemas.microsoft.com/office/powerpoint/2010/main" val="97678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Once you have both had your paragraphs reviewed, you may work on correcting any errors found by your partner.</a:t>
            </a:r>
          </a:p>
        </p:txBody>
      </p:sp>
    </p:spTree>
    <p:extLst>
      <p:ext uri="{BB962C8B-B14F-4D97-AF65-F5344CB8AC3E}">
        <p14:creationId xmlns:p14="http://schemas.microsoft.com/office/powerpoint/2010/main" val="36611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r>
              <a:rPr lang="en-US" sz="4000" b="1" dirty="0" smtClean="0"/>
              <a:t>Your COMPLETED BODY PARAGRAPHS</a:t>
            </a:r>
          </a:p>
          <a:p>
            <a:pPr marL="0" indent="0" algn="ctr">
              <a:buNone/>
            </a:pPr>
            <a:r>
              <a:rPr lang="en-US" sz="4000" b="1" dirty="0" smtClean="0"/>
              <a:t>are due, SUBMITTED IN GOOGLE CLASSROOM,</a:t>
            </a:r>
          </a:p>
          <a:p>
            <a:pPr marL="0" indent="0" algn="ctr">
              <a:buNone/>
            </a:pPr>
            <a:r>
              <a:rPr lang="en-US" sz="4000" b="1" dirty="0" smtClean="0"/>
              <a:t>no later than 7:00 A.M. TOMORROW!</a:t>
            </a:r>
            <a:endParaRPr lang="en-US" sz="4000" b="1" dirty="0"/>
          </a:p>
        </p:txBody>
      </p:sp>
    </p:spTree>
    <p:extLst>
      <p:ext uri="{BB962C8B-B14F-4D97-AF65-F5344CB8AC3E}">
        <p14:creationId xmlns:p14="http://schemas.microsoft.com/office/powerpoint/2010/main" val="31817042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NO EXIT TICKET TODAY!</a:t>
            </a:r>
          </a:p>
          <a:p>
            <a:pPr marL="0" indent="0" algn="ctr">
              <a:buNone/>
            </a:pPr>
            <a:r>
              <a:rPr lang="en-US" sz="4000" b="1" dirty="0" smtClean="0"/>
              <a:t>CONTINUE WORK ON YOUR BODY PARAGRAPHS!</a:t>
            </a:r>
            <a:endParaRPr lang="en-US" sz="4000" b="1" dirty="0"/>
          </a:p>
        </p:txBody>
      </p:sp>
    </p:spTree>
    <p:extLst>
      <p:ext uri="{BB962C8B-B14F-4D97-AF65-F5344CB8AC3E}">
        <p14:creationId xmlns:p14="http://schemas.microsoft.com/office/powerpoint/2010/main" val="5505984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381000" y="1143000"/>
            <a:ext cx="8458200" cy="54102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Think about the adjectives you used to describe your character. </a:t>
            </a:r>
          </a:p>
          <a:p>
            <a:pPr marL="0" indent="0" algn="ctr">
              <a:buNone/>
            </a:pPr>
            <a:r>
              <a:rPr lang="en-US" b="1" dirty="0" smtClean="0"/>
              <a:t>Do you think having those traits has changed their lives? How would their lives have been better or worse if they did not have those qualities?</a:t>
            </a:r>
          </a:p>
          <a:p>
            <a:pPr marL="0" indent="0" algn="ctr">
              <a:buNone/>
            </a:pPr>
            <a:r>
              <a:rPr lang="en-US" b="1" dirty="0" smtClean="0"/>
              <a:t>BE PREPARED TO SHARE!</a:t>
            </a:r>
            <a:endParaRPr lang="en-US" b="1" dirty="0"/>
          </a:p>
        </p:txBody>
      </p:sp>
      <p:sp>
        <p:nvSpPr>
          <p:cNvPr id="4" name="TextBox 3"/>
          <p:cNvSpPr txBox="1"/>
          <p:nvPr/>
        </p:nvSpPr>
        <p:spPr>
          <a:xfrm>
            <a:off x="7162800" y="381000"/>
            <a:ext cx="1447800" cy="400110"/>
          </a:xfrm>
          <a:prstGeom prst="rect">
            <a:avLst/>
          </a:prstGeom>
          <a:noFill/>
        </p:spPr>
        <p:txBody>
          <a:bodyPr wrap="square" rtlCol="0">
            <a:spAutoFit/>
          </a:bodyPr>
          <a:lstStyle/>
          <a:p>
            <a:pPr algn="ctr"/>
            <a:r>
              <a:rPr lang="en-US" sz="2000" b="1" dirty="0" smtClean="0"/>
              <a:t>10/2/15</a:t>
            </a:r>
            <a:endParaRPr lang="en-US" sz="2000" b="1" dirty="0"/>
          </a:p>
        </p:txBody>
      </p:sp>
    </p:spTree>
    <p:extLst>
      <p:ext uri="{BB962C8B-B14F-4D97-AF65-F5344CB8AC3E}">
        <p14:creationId xmlns:p14="http://schemas.microsoft.com/office/powerpoint/2010/main" val="41996727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381000" y="1143000"/>
            <a:ext cx="8458200" cy="5410200"/>
          </a:xfrm>
        </p:spPr>
        <p:txBody>
          <a:bodyPr>
            <a:normAutofit/>
          </a:bodyPr>
          <a:lstStyle/>
          <a:p>
            <a:pPr marL="0" indent="0" algn="ctr">
              <a:buNone/>
            </a:pPr>
            <a:r>
              <a:rPr lang="en-US" b="1" dirty="0" smtClean="0"/>
              <a:t>Think about the adjectives you used to describe your character. </a:t>
            </a:r>
          </a:p>
          <a:p>
            <a:pPr marL="0" indent="0" algn="ctr">
              <a:buNone/>
            </a:pPr>
            <a:r>
              <a:rPr lang="en-US" b="1" dirty="0" smtClean="0"/>
              <a:t>Do you think having those traits has changed their lives? How would their lives have been better or worse if they did not have those qualities?</a:t>
            </a:r>
          </a:p>
        </p:txBody>
      </p:sp>
      <p:sp>
        <p:nvSpPr>
          <p:cNvPr id="4" name="TextBox 3"/>
          <p:cNvSpPr txBox="1"/>
          <p:nvPr/>
        </p:nvSpPr>
        <p:spPr>
          <a:xfrm>
            <a:off x="7162800" y="381000"/>
            <a:ext cx="1447800" cy="400110"/>
          </a:xfrm>
          <a:prstGeom prst="rect">
            <a:avLst/>
          </a:prstGeom>
          <a:noFill/>
        </p:spPr>
        <p:txBody>
          <a:bodyPr wrap="square" rtlCol="0">
            <a:spAutoFit/>
          </a:bodyPr>
          <a:lstStyle/>
          <a:p>
            <a:pPr algn="ctr"/>
            <a:r>
              <a:rPr lang="en-US" sz="2000" b="1" dirty="0" smtClean="0"/>
              <a:t>10/2/15</a:t>
            </a:r>
            <a:endParaRPr lang="en-US" sz="2000" b="1" dirty="0"/>
          </a:p>
        </p:txBody>
      </p:sp>
    </p:spTree>
    <p:extLst>
      <p:ext uri="{BB962C8B-B14F-4D97-AF65-F5344CB8AC3E}">
        <p14:creationId xmlns:p14="http://schemas.microsoft.com/office/powerpoint/2010/main" val="85469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Character Analysis Essay – Step 4</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If you have kept up with this process, you should have an essay that is nearly complete. </a:t>
            </a:r>
          </a:p>
          <a:p>
            <a:r>
              <a:rPr lang="en-US" b="1" dirty="0" smtClean="0"/>
              <a:t>All that remains is to find a way to end the essay that ties it all together and gives the reader something to take away from the reading. </a:t>
            </a:r>
          </a:p>
          <a:p>
            <a:r>
              <a:rPr lang="en-US" b="1" dirty="0" smtClean="0"/>
              <a:t>Your conclusion has three main purposes:</a:t>
            </a:r>
          </a:p>
          <a:p>
            <a:pPr lvl="1"/>
            <a:r>
              <a:rPr lang="en-US" b="1" dirty="0" smtClean="0"/>
              <a:t>To restate/reemphasize your thesis</a:t>
            </a:r>
          </a:p>
          <a:p>
            <a:pPr lvl="1"/>
            <a:r>
              <a:rPr lang="en-US" b="1" dirty="0" smtClean="0"/>
              <a:t>To give a sense of completion to your writing</a:t>
            </a:r>
          </a:p>
          <a:p>
            <a:pPr lvl="1"/>
            <a:r>
              <a:rPr lang="en-US" b="1" dirty="0" smtClean="0"/>
              <a:t>To leave the reader thinking</a:t>
            </a:r>
          </a:p>
          <a:p>
            <a:endParaRPr lang="en-US" b="1" dirty="0"/>
          </a:p>
        </p:txBody>
      </p:sp>
    </p:spTree>
    <p:extLst>
      <p:ext uri="{BB962C8B-B14F-4D97-AF65-F5344CB8AC3E}">
        <p14:creationId xmlns:p14="http://schemas.microsoft.com/office/powerpoint/2010/main" val="157878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Character Analysis Essay – Step 4</a:t>
            </a:r>
            <a:endParaRPr lang="en-US" b="1"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b="1" dirty="0" smtClean="0"/>
              <a:t>First, you have to transition into the conclusion. (Transition sheets)</a:t>
            </a:r>
          </a:p>
          <a:p>
            <a:r>
              <a:rPr lang="en-US" b="1" dirty="0" smtClean="0"/>
              <a:t>You also want to reconnect with your hook from your introduction. Relating the hook to your character works well.</a:t>
            </a:r>
          </a:p>
          <a:p>
            <a:pPr lvl="1"/>
            <a:r>
              <a:rPr lang="en-US" b="1" dirty="0" smtClean="0"/>
              <a:t>MY HOOK WAS: When </a:t>
            </a:r>
            <a:r>
              <a:rPr lang="en-US" b="1" dirty="0"/>
              <a:t>the word “hero” comes up in conversation,  most people think of soldiers, firefighters, or comic book characters. Sometimes; however, we find heroism in the most unlikely people.</a:t>
            </a:r>
          </a:p>
          <a:p>
            <a:pPr lvl="1"/>
            <a:r>
              <a:rPr lang="en-US" b="1" dirty="0" smtClean="0"/>
              <a:t>SO MY CONCLUSION STARTS: As has been noted, the character of Johnny is a great example of finding a hero in an unlikely place.</a:t>
            </a:r>
          </a:p>
          <a:p>
            <a:pPr lvl="1"/>
            <a:endParaRPr lang="en-US" b="1" dirty="0"/>
          </a:p>
        </p:txBody>
      </p:sp>
    </p:spTree>
    <p:extLst>
      <p:ext uri="{BB962C8B-B14F-4D97-AF65-F5344CB8AC3E}">
        <p14:creationId xmlns:p14="http://schemas.microsoft.com/office/powerpoint/2010/main" val="199721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Character Analysis Essay – Step 4</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r>
              <a:rPr lang="en-US" b="1" dirty="0" smtClean="0"/>
              <a:t>Next, you want to take one more chance to restate and reinforce your three adjectives.</a:t>
            </a:r>
          </a:p>
          <a:p>
            <a:pPr lvl="1"/>
            <a:r>
              <a:rPr lang="en-US" b="1" dirty="0" smtClean="0"/>
              <a:t>MY THESIS WAS: Through </a:t>
            </a:r>
            <a:r>
              <a:rPr lang="en-US" b="1" dirty="0"/>
              <a:t>his actions over the course of the novel, Johnny shows himself to be kind, loyal, and surprisingly heroic and reminds the reader that you should never judge a book by its cover. </a:t>
            </a:r>
            <a:endParaRPr lang="en-US" b="1" dirty="0" smtClean="0"/>
          </a:p>
          <a:p>
            <a:pPr lvl="1"/>
            <a:r>
              <a:rPr lang="en-US" b="1" dirty="0" smtClean="0"/>
              <a:t>SO MY CONCLUSION CONTINUES: Johnny’s kindness, loyalty, and heroism are evident throughout the entire story.</a:t>
            </a:r>
            <a:endParaRPr lang="en-US" b="1" dirty="0"/>
          </a:p>
          <a:p>
            <a:pPr lvl="1"/>
            <a:endParaRPr lang="en-US" b="1" dirty="0" smtClean="0"/>
          </a:p>
          <a:p>
            <a:pPr lvl="1"/>
            <a:endParaRPr lang="en-US" b="1" dirty="0"/>
          </a:p>
        </p:txBody>
      </p:sp>
    </p:spTree>
    <p:extLst>
      <p:ext uri="{BB962C8B-B14F-4D97-AF65-F5344CB8AC3E}">
        <p14:creationId xmlns:p14="http://schemas.microsoft.com/office/powerpoint/2010/main" val="223698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Character Analysis Essay – Step 1</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Now go to Google Classroom and open up the document, “Character Analysis Essay – Step 1.”</a:t>
            </a:r>
          </a:p>
          <a:p>
            <a:endParaRPr lang="en-US" sz="1200" b="1" dirty="0" smtClean="0"/>
          </a:p>
          <a:p>
            <a:r>
              <a:rPr lang="en-US" b="1" dirty="0" smtClean="0"/>
              <a:t>You may not know it yet, but YOU HAVE ALREADY CHOSEN THE CHARACTER YOU WILL BE WRITING ABOUT. </a:t>
            </a:r>
          </a:p>
          <a:p>
            <a:endParaRPr lang="en-US" sz="1200" b="1" dirty="0" smtClean="0"/>
          </a:p>
          <a:p>
            <a:r>
              <a:rPr lang="en-US" b="1" dirty="0" smtClean="0"/>
              <a:t>You will be writing about whichever character you chose for today’s start-up.</a:t>
            </a:r>
            <a:endParaRPr lang="en-US" b="1" dirty="0"/>
          </a:p>
        </p:txBody>
      </p:sp>
    </p:spTree>
    <p:extLst>
      <p:ext uri="{BB962C8B-B14F-4D97-AF65-F5344CB8AC3E}">
        <p14:creationId xmlns:p14="http://schemas.microsoft.com/office/powerpoint/2010/main" val="5930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Character Analysis Essay – Step 4</a:t>
            </a:r>
            <a:endParaRPr lang="en-US" b="1"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b="1" dirty="0" smtClean="0"/>
              <a:t>Finally, you need to restate the lesson the reader can learn from the character in a way that leaves them thinking.</a:t>
            </a:r>
          </a:p>
          <a:p>
            <a:pPr lvl="1"/>
            <a:r>
              <a:rPr lang="en-US" b="1" dirty="0"/>
              <a:t>IN MY THESIS, I SAID THAT MY CHARACTER: </a:t>
            </a:r>
            <a:r>
              <a:rPr lang="en-US" b="1" dirty="0" smtClean="0"/>
              <a:t>“reminds </a:t>
            </a:r>
            <a:r>
              <a:rPr lang="en-US" b="1" dirty="0"/>
              <a:t>the reader that you should never judge a book by its cover</a:t>
            </a:r>
            <a:r>
              <a:rPr lang="en-US" b="1" dirty="0" smtClean="0"/>
              <a:t>.”</a:t>
            </a:r>
          </a:p>
          <a:p>
            <a:pPr lvl="1"/>
            <a:r>
              <a:rPr lang="en-US" b="1" dirty="0" smtClean="0"/>
              <a:t>SO, MY FINAL THOUGHTS ARE: When we focus on who this character really is, it is easy to see that judging him by the way he looks would be a big mistake. We can all learn from Johnny that what is inside a person is more important than what we see. </a:t>
            </a:r>
          </a:p>
          <a:p>
            <a:pPr marL="457200" lvl="1" indent="0">
              <a:buNone/>
            </a:pPr>
            <a:r>
              <a:rPr lang="en-US" b="1" dirty="0" smtClean="0"/>
              <a:t> </a:t>
            </a:r>
            <a:endParaRPr lang="en-US" b="1" dirty="0"/>
          </a:p>
          <a:p>
            <a:pPr lvl="1"/>
            <a:endParaRPr lang="en-US" b="1" dirty="0"/>
          </a:p>
          <a:p>
            <a:pPr lvl="1"/>
            <a:endParaRPr lang="en-US" b="1" dirty="0" smtClean="0"/>
          </a:p>
          <a:p>
            <a:pPr lvl="1"/>
            <a:endParaRPr lang="en-US" b="1" dirty="0"/>
          </a:p>
        </p:txBody>
      </p:sp>
    </p:spTree>
    <p:extLst>
      <p:ext uri="{BB962C8B-B14F-4D97-AF65-F5344CB8AC3E}">
        <p14:creationId xmlns:p14="http://schemas.microsoft.com/office/powerpoint/2010/main" val="195482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Character Analysis Essay – Step 4</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r>
              <a:rPr lang="en-US" b="1" dirty="0" smtClean="0"/>
              <a:t>Open up the Step 4 document in Google Classroom.</a:t>
            </a:r>
          </a:p>
          <a:p>
            <a:r>
              <a:rPr lang="en-US" b="1" dirty="0" smtClean="0"/>
              <a:t>You will use this to complete your conclusion paragraph.</a:t>
            </a:r>
          </a:p>
          <a:p>
            <a:r>
              <a:rPr lang="en-US" b="1" dirty="0" smtClean="0"/>
              <a:t>Remember, the first three boxes are one sentence each, then you are combining those sentences into a paragraph in the box at the bottom.</a:t>
            </a:r>
          </a:p>
          <a:p>
            <a:pPr marL="457200" lvl="1" indent="0">
              <a:buNone/>
            </a:pPr>
            <a:r>
              <a:rPr lang="en-US" b="1" dirty="0" smtClean="0"/>
              <a:t> </a:t>
            </a:r>
            <a:endParaRPr lang="en-US" b="1" dirty="0"/>
          </a:p>
          <a:p>
            <a:pPr lvl="1"/>
            <a:endParaRPr lang="en-US" b="1" dirty="0"/>
          </a:p>
          <a:p>
            <a:pPr lvl="1"/>
            <a:endParaRPr lang="en-US" b="1" dirty="0" smtClean="0"/>
          </a:p>
          <a:p>
            <a:pPr lvl="1"/>
            <a:endParaRPr lang="en-US" b="1" dirty="0"/>
          </a:p>
        </p:txBody>
      </p:sp>
    </p:spTree>
    <p:extLst>
      <p:ext uri="{BB962C8B-B14F-4D97-AF65-F5344CB8AC3E}">
        <p14:creationId xmlns:p14="http://schemas.microsoft.com/office/powerpoint/2010/main" val="215509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r>
              <a:rPr lang="en-US" sz="4000" b="1" dirty="0" smtClean="0"/>
              <a:t>COMPLETE YOUR CONCLUSIONS</a:t>
            </a:r>
          </a:p>
          <a:p>
            <a:pPr marL="0" indent="0" algn="ctr">
              <a:buNone/>
            </a:pPr>
            <a:r>
              <a:rPr lang="en-US" sz="4000" b="1" dirty="0" smtClean="0"/>
              <a:t>AND BRING THEM TO CLASS MONDAY READY FOR PEER REVIEW/EDIT.</a:t>
            </a:r>
            <a:endParaRPr lang="en-US" sz="4000" b="1" dirty="0"/>
          </a:p>
        </p:txBody>
      </p:sp>
    </p:spTree>
    <p:extLst>
      <p:ext uri="{BB962C8B-B14F-4D97-AF65-F5344CB8AC3E}">
        <p14:creationId xmlns:p14="http://schemas.microsoft.com/office/powerpoint/2010/main" val="1576552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NO EXIT TICKET TODAY!</a:t>
            </a:r>
          </a:p>
          <a:p>
            <a:pPr marL="0" indent="0" algn="ctr">
              <a:buNone/>
            </a:pPr>
            <a:r>
              <a:rPr lang="en-US" sz="4000" b="1" dirty="0" smtClean="0"/>
              <a:t>CONTINUE WORK ON YOUR CONCLUSIONS!</a:t>
            </a:r>
            <a:endParaRPr lang="en-US" sz="4000" b="1" dirty="0"/>
          </a:p>
        </p:txBody>
      </p:sp>
    </p:spTree>
    <p:extLst>
      <p:ext uri="{BB962C8B-B14F-4D97-AF65-F5344CB8AC3E}">
        <p14:creationId xmlns:p14="http://schemas.microsoft.com/office/powerpoint/2010/main" val="40295875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400" b="1" dirty="0" smtClean="0"/>
              <a:t>With your HORIZONTAL PARTNER, discuss the following: </a:t>
            </a:r>
          </a:p>
          <a:p>
            <a:pPr marL="0" indent="0" algn="ctr">
              <a:buNone/>
            </a:pPr>
            <a:endParaRPr lang="en-US" sz="1200" b="1" dirty="0"/>
          </a:p>
          <a:p>
            <a:pPr marL="0" indent="0" algn="ctr">
              <a:buNone/>
            </a:pPr>
            <a:r>
              <a:rPr lang="en-US" sz="4000" b="1" dirty="0" smtClean="0"/>
              <a:t>Think about the process we went through to write this essay.</a:t>
            </a:r>
          </a:p>
          <a:p>
            <a:pPr marL="0" indent="0" algn="ctr">
              <a:buNone/>
            </a:pPr>
            <a:endParaRPr lang="en-US" sz="1200" b="1" dirty="0"/>
          </a:p>
          <a:p>
            <a:pPr marL="0" indent="0" algn="ctr">
              <a:buNone/>
            </a:pPr>
            <a:r>
              <a:rPr lang="en-US" sz="4000" b="1" dirty="0" smtClean="0"/>
              <a:t>Which part of the essay (introduction, body, or conclusion) would you say was the hardest for you to write and why?</a:t>
            </a:r>
            <a:endParaRPr lang="en-US" sz="4000" b="1" dirty="0"/>
          </a:p>
        </p:txBody>
      </p:sp>
      <p:sp>
        <p:nvSpPr>
          <p:cNvPr id="4" name="TextBox 3"/>
          <p:cNvSpPr txBox="1"/>
          <p:nvPr/>
        </p:nvSpPr>
        <p:spPr>
          <a:xfrm>
            <a:off x="7086600" y="304800"/>
            <a:ext cx="1295400" cy="381000"/>
          </a:xfrm>
          <a:prstGeom prst="rect">
            <a:avLst/>
          </a:prstGeom>
          <a:noFill/>
        </p:spPr>
        <p:txBody>
          <a:bodyPr wrap="square" rtlCol="0">
            <a:spAutoFit/>
          </a:bodyPr>
          <a:lstStyle/>
          <a:p>
            <a:pPr algn="ctr"/>
            <a:r>
              <a:rPr lang="en-US" b="1" dirty="0" smtClean="0"/>
              <a:t>10/5/15</a:t>
            </a:r>
            <a:endParaRPr lang="en-US" b="1" dirty="0"/>
          </a:p>
        </p:txBody>
      </p:sp>
    </p:spTree>
    <p:extLst>
      <p:ext uri="{BB962C8B-B14F-4D97-AF65-F5344CB8AC3E}">
        <p14:creationId xmlns:p14="http://schemas.microsoft.com/office/powerpoint/2010/main" val="12031897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000" b="1" dirty="0" smtClean="0"/>
              <a:t>Think about the process we went through to write this essay.</a:t>
            </a:r>
          </a:p>
          <a:p>
            <a:pPr marL="0" indent="0" algn="ctr">
              <a:buNone/>
            </a:pPr>
            <a:endParaRPr lang="en-US" sz="1200" b="1" dirty="0"/>
          </a:p>
          <a:p>
            <a:pPr marL="0" indent="0" algn="ctr">
              <a:buNone/>
            </a:pPr>
            <a:r>
              <a:rPr lang="en-US" sz="4000" b="1" dirty="0"/>
              <a:t>Which part of the essay (introduction, body, or conclusion) would you say was the hardest for you to write and why?</a:t>
            </a:r>
          </a:p>
        </p:txBody>
      </p:sp>
      <p:sp>
        <p:nvSpPr>
          <p:cNvPr id="4" name="TextBox 3"/>
          <p:cNvSpPr txBox="1"/>
          <p:nvPr/>
        </p:nvSpPr>
        <p:spPr>
          <a:xfrm>
            <a:off x="7086600" y="304800"/>
            <a:ext cx="1295400" cy="381000"/>
          </a:xfrm>
          <a:prstGeom prst="rect">
            <a:avLst/>
          </a:prstGeom>
          <a:noFill/>
        </p:spPr>
        <p:txBody>
          <a:bodyPr wrap="square" rtlCol="0">
            <a:spAutoFit/>
          </a:bodyPr>
          <a:lstStyle/>
          <a:p>
            <a:pPr algn="ctr"/>
            <a:r>
              <a:rPr lang="en-US" b="1" dirty="0" smtClean="0"/>
              <a:t>10/5/15</a:t>
            </a:r>
            <a:endParaRPr lang="en-US" b="1" dirty="0"/>
          </a:p>
        </p:txBody>
      </p:sp>
    </p:spTree>
    <p:extLst>
      <p:ext uri="{BB962C8B-B14F-4D97-AF65-F5344CB8AC3E}">
        <p14:creationId xmlns:p14="http://schemas.microsoft.com/office/powerpoint/2010/main" val="17092886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lstStyle/>
          <a:p>
            <a:pPr marL="0" indent="0" algn="ctr">
              <a:buNone/>
            </a:pPr>
            <a:r>
              <a:rPr lang="en-US" sz="2800" b="1" dirty="0" smtClean="0"/>
              <a:t>By the end of the period students will:</a:t>
            </a:r>
          </a:p>
          <a:p>
            <a:pPr marL="0" indent="0" algn="ctr">
              <a:buNone/>
            </a:pPr>
            <a:r>
              <a:rPr lang="en-US" b="1" dirty="0" smtClean="0"/>
              <a:t>Read and annotate work written by a peer, using a highlighting key to note errors for that peer. They will also have an opportunity to begin revising their own work based upon notes given to them by a peer.</a:t>
            </a:r>
          </a:p>
          <a:p>
            <a:pPr marL="0" indent="0" algn="ctr">
              <a:buNone/>
            </a:pPr>
            <a:endParaRPr lang="en-US" sz="1000" b="1" dirty="0" smtClean="0"/>
          </a:p>
          <a:p>
            <a:pPr marL="0" indent="0" algn="ctr">
              <a:buNone/>
            </a:pPr>
            <a:r>
              <a:rPr lang="en-US" sz="2400" b="1" dirty="0"/>
              <a:t>CCSS.ELA-LITERACY.W.9-10.4	 </a:t>
            </a:r>
            <a:r>
              <a:rPr lang="en-US" sz="2400" b="1" dirty="0" smtClean="0"/>
              <a:t>     CCSS.ELA-LITERACY.W.9-10.5</a:t>
            </a:r>
          </a:p>
          <a:p>
            <a:pPr marL="0" indent="0" algn="ctr">
              <a:buNone/>
            </a:pPr>
            <a:r>
              <a:rPr lang="en-US" sz="2400" b="1" dirty="0"/>
              <a:t>CCSS.ELA-LITERACY.W.9-10.6	</a:t>
            </a:r>
            <a:r>
              <a:rPr lang="en-US" sz="2400" b="1" dirty="0" smtClean="0"/>
              <a:t>       CCSS.ELA-LITERACY.W.9-10.2</a:t>
            </a:r>
            <a:endParaRPr lang="en-US" sz="2400" b="1" dirty="0"/>
          </a:p>
        </p:txBody>
      </p:sp>
    </p:spTree>
    <p:extLst>
      <p:ext uri="{BB962C8B-B14F-4D97-AF65-F5344CB8AC3E}">
        <p14:creationId xmlns:p14="http://schemas.microsoft.com/office/powerpoint/2010/main" val="21382941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b="1" dirty="0" smtClean="0"/>
              <a:t>Today, you will be reviewing a partner’s work and recommending edits to them based on what you see.</a:t>
            </a:r>
          </a:p>
          <a:p>
            <a:r>
              <a:rPr lang="en-US" b="1" dirty="0" smtClean="0"/>
              <a:t>You will be looking at:</a:t>
            </a:r>
          </a:p>
          <a:p>
            <a:pPr lvl="1"/>
            <a:r>
              <a:rPr lang="en-US" b="1" dirty="0" smtClean="0"/>
              <a:t>Content – What do they say and have they said enough?</a:t>
            </a:r>
          </a:p>
          <a:p>
            <a:pPr lvl="1"/>
            <a:r>
              <a:rPr lang="en-US" b="1" dirty="0" smtClean="0"/>
              <a:t>Voice – Do they say it clearly?</a:t>
            </a:r>
          </a:p>
          <a:p>
            <a:pPr lvl="1"/>
            <a:r>
              <a:rPr lang="en-US" b="1" dirty="0" smtClean="0"/>
              <a:t>G.U.M. – Have they written it properly?</a:t>
            </a:r>
            <a:endParaRPr lang="en-US" b="1" dirty="0"/>
          </a:p>
        </p:txBody>
      </p:sp>
    </p:spTree>
    <p:extLst>
      <p:ext uri="{BB962C8B-B14F-4D97-AF65-F5344CB8AC3E}">
        <p14:creationId xmlns:p14="http://schemas.microsoft.com/office/powerpoint/2010/main" val="357615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Open up your Character Analysis Essay – Step 4 form. Trade </a:t>
            </a:r>
            <a:r>
              <a:rPr lang="en-US" b="1" dirty="0" err="1" smtClean="0"/>
              <a:t>Chromebooks</a:t>
            </a:r>
            <a:r>
              <a:rPr lang="en-US" b="1" dirty="0" smtClean="0"/>
              <a:t> with your HORIZONTAL PARTNER.</a:t>
            </a:r>
          </a:p>
          <a:p>
            <a:endParaRPr lang="en-US" sz="1200" b="1" dirty="0" smtClean="0"/>
          </a:p>
          <a:p>
            <a:r>
              <a:rPr lang="en-US" b="1" dirty="0" smtClean="0"/>
              <a:t>Read through their CONCLUSION paragraph once silently.  </a:t>
            </a:r>
          </a:p>
          <a:p>
            <a:endParaRPr lang="en-US" sz="1200" b="1" dirty="0"/>
          </a:p>
          <a:p>
            <a:r>
              <a:rPr lang="en-US" b="1" dirty="0" smtClean="0"/>
              <a:t>Now read through it again. This time focus on Numbers 1-5 on the Peer Review/Edit Checklist. Highlight any mistakes you find in the colors noted on the checklist.</a:t>
            </a:r>
          </a:p>
        </p:txBody>
      </p:sp>
    </p:spTree>
    <p:extLst>
      <p:ext uri="{BB962C8B-B14F-4D97-AF65-F5344CB8AC3E}">
        <p14:creationId xmlns:p14="http://schemas.microsoft.com/office/powerpoint/2010/main" val="313854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pPr marL="0" indent="0" algn="ctr">
              <a:buNone/>
            </a:pPr>
            <a:r>
              <a:rPr lang="en-US" b="1" u="sng" dirty="0" smtClean="0"/>
              <a:t>Highlighting Key</a:t>
            </a:r>
          </a:p>
          <a:p>
            <a:r>
              <a:rPr lang="en-US" b="1" u="sng" dirty="0" smtClean="0"/>
              <a:t>Yellow</a:t>
            </a:r>
            <a:r>
              <a:rPr lang="en-US" b="1" dirty="0" smtClean="0"/>
              <a:t> – Capitalization errors</a:t>
            </a:r>
          </a:p>
          <a:p>
            <a:pPr lvl="1"/>
            <a:r>
              <a:rPr lang="en-US" b="1" dirty="0" smtClean="0"/>
              <a:t>Beginnings of sentences, Proper names, etc.</a:t>
            </a:r>
          </a:p>
          <a:p>
            <a:r>
              <a:rPr lang="en-US" b="1" u="sng" dirty="0" smtClean="0"/>
              <a:t>Blue</a:t>
            </a:r>
            <a:r>
              <a:rPr lang="en-US" b="1" dirty="0" smtClean="0"/>
              <a:t> – Punctuation errors</a:t>
            </a:r>
          </a:p>
          <a:p>
            <a:pPr lvl="1"/>
            <a:r>
              <a:rPr lang="en-US" b="1" dirty="0" smtClean="0"/>
              <a:t>Missing periods, missing commas, etc.</a:t>
            </a:r>
          </a:p>
          <a:p>
            <a:r>
              <a:rPr lang="en-US" b="1" u="sng" dirty="0" smtClean="0"/>
              <a:t>Orange</a:t>
            </a:r>
            <a:r>
              <a:rPr lang="en-US" b="1" dirty="0" smtClean="0"/>
              <a:t> – Incomplete sentences</a:t>
            </a:r>
          </a:p>
          <a:p>
            <a:pPr lvl="1"/>
            <a:r>
              <a:rPr lang="en-US" b="1" dirty="0" smtClean="0"/>
              <a:t>Fragments, run-ons</a:t>
            </a:r>
          </a:p>
          <a:p>
            <a:r>
              <a:rPr lang="en-US" b="1" u="sng" dirty="0" smtClean="0"/>
              <a:t>Purple</a:t>
            </a:r>
            <a:r>
              <a:rPr lang="en-US" b="1" dirty="0" smtClean="0"/>
              <a:t> – Verb form errors</a:t>
            </a:r>
          </a:p>
          <a:p>
            <a:pPr lvl="1"/>
            <a:r>
              <a:rPr lang="en-US" b="1" dirty="0" smtClean="0"/>
              <a:t>Wrong verb tense, singular/plural, etc.</a:t>
            </a:r>
          </a:p>
          <a:p>
            <a:r>
              <a:rPr lang="en-US" b="1" u="sng" dirty="0" smtClean="0"/>
              <a:t>Underline </a:t>
            </a:r>
            <a:r>
              <a:rPr lang="en-US" b="1" dirty="0" smtClean="0"/>
              <a:t> - Missing words/Incorrect words</a:t>
            </a:r>
          </a:p>
          <a:p>
            <a:pPr lvl="1"/>
            <a:r>
              <a:rPr lang="en-US" b="1" dirty="0" smtClean="0"/>
              <a:t>there, their, they’re; mistaken meaning</a:t>
            </a:r>
          </a:p>
        </p:txBody>
      </p:sp>
    </p:spTree>
    <p:extLst>
      <p:ext uri="{BB962C8B-B14F-4D97-AF65-F5344CB8AC3E}">
        <p14:creationId xmlns:p14="http://schemas.microsoft.com/office/powerpoint/2010/main" val="5990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Character Analysis Essay – Step 1</a:t>
            </a:r>
            <a:endParaRPr lang="en-US" b="1" dirty="0"/>
          </a:p>
        </p:txBody>
      </p:sp>
      <p:sp>
        <p:nvSpPr>
          <p:cNvPr id="3" name="Content Placeholder 2"/>
          <p:cNvSpPr>
            <a:spLocks noGrp="1"/>
          </p:cNvSpPr>
          <p:nvPr>
            <p:ph idx="1"/>
          </p:nvPr>
        </p:nvSpPr>
        <p:spPr>
          <a:xfrm>
            <a:off x="457200" y="762000"/>
            <a:ext cx="8229600" cy="5410200"/>
          </a:xfrm>
        </p:spPr>
        <p:txBody>
          <a:bodyPr>
            <a:normAutofit fontScale="70000" lnSpcReduction="20000"/>
          </a:bodyPr>
          <a:lstStyle/>
          <a:p>
            <a:r>
              <a:rPr lang="en-US" b="1" dirty="0" smtClean="0"/>
              <a:t>In the first box, enter the name of the character you discussed in today’s Start-Up.</a:t>
            </a:r>
          </a:p>
          <a:p>
            <a:pPr lvl="1"/>
            <a:r>
              <a:rPr lang="en-US" b="1" dirty="0" smtClean="0"/>
              <a:t>Example: Johnny</a:t>
            </a:r>
          </a:p>
          <a:p>
            <a:endParaRPr lang="en-US" sz="1200" b="1" dirty="0"/>
          </a:p>
          <a:p>
            <a:r>
              <a:rPr lang="en-US" b="1" dirty="0" smtClean="0"/>
              <a:t>In the second box, enter as many adjectives as you can that describe that character. These can come from your group’s whiteboard exercise, from your own thoughts on the character, or both!</a:t>
            </a:r>
          </a:p>
          <a:p>
            <a:pPr lvl="1"/>
            <a:r>
              <a:rPr lang="en-US" b="1" dirty="0" smtClean="0"/>
              <a:t>Example: kind, loyal, scared, abandoned, traumatized, abused, nervous, heroic, etc.</a:t>
            </a:r>
          </a:p>
          <a:p>
            <a:endParaRPr lang="en-US" sz="1300" b="1" dirty="0"/>
          </a:p>
          <a:p>
            <a:r>
              <a:rPr lang="en-US" b="1" dirty="0" smtClean="0"/>
              <a:t>In the third box, you need to think about what lessons the reader can learn from the character that is the focus of your essay. Make notes here!</a:t>
            </a:r>
          </a:p>
          <a:p>
            <a:pPr lvl="1"/>
            <a:r>
              <a:rPr lang="en-US" b="1" dirty="0" smtClean="0"/>
              <a:t>Don’t judge a book by it’s cover</a:t>
            </a:r>
          </a:p>
          <a:p>
            <a:pPr lvl="1"/>
            <a:r>
              <a:rPr lang="en-US" b="1" dirty="0" smtClean="0"/>
              <a:t>Don’t count out the little guy</a:t>
            </a:r>
          </a:p>
          <a:p>
            <a:pPr lvl="1"/>
            <a:r>
              <a:rPr lang="en-US" b="1" dirty="0" smtClean="0"/>
              <a:t>Family is more than blood</a:t>
            </a:r>
          </a:p>
          <a:p>
            <a:pPr lvl="1"/>
            <a:r>
              <a:rPr lang="en-US" b="1" dirty="0" smtClean="0"/>
              <a:t>Courage comes in many forms</a:t>
            </a:r>
            <a:endParaRPr lang="en-US" b="1" dirty="0"/>
          </a:p>
        </p:txBody>
      </p:sp>
    </p:spTree>
    <p:extLst>
      <p:ext uri="{BB962C8B-B14F-4D97-AF65-F5344CB8AC3E}">
        <p14:creationId xmlns:p14="http://schemas.microsoft.com/office/powerpoint/2010/main" val="56103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Now read through it a third time. This time focus on Numbers 6-10 on the Peer Review/Edit Checklist. </a:t>
            </a:r>
          </a:p>
          <a:p>
            <a:pPr marL="0" indent="0">
              <a:buNone/>
            </a:pPr>
            <a:endParaRPr lang="en-US" b="1" dirty="0" smtClean="0"/>
          </a:p>
          <a:p>
            <a:r>
              <a:rPr lang="en-US" b="1" dirty="0" smtClean="0"/>
              <a:t>Answer the questions on the form in the spaces provided.</a:t>
            </a:r>
          </a:p>
        </p:txBody>
      </p:sp>
    </p:spTree>
    <p:extLst>
      <p:ext uri="{BB962C8B-B14F-4D97-AF65-F5344CB8AC3E}">
        <p14:creationId xmlns:p14="http://schemas.microsoft.com/office/powerpoint/2010/main" val="116390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b="1" dirty="0" smtClean="0"/>
              <a:t>Once both you and your partner are finished with all three readings, you are ready for the final step.</a:t>
            </a:r>
          </a:p>
          <a:p>
            <a:r>
              <a:rPr lang="en-US" b="1" dirty="0" smtClean="0"/>
              <a:t>You will read your partner’s paragraph to them OUT LOUD. Both you and your partner should listen for awkward phrasing and possible mistakes. If either of you notices any, highlight them.</a:t>
            </a:r>
          </a:p>
          <a:p>
            <a:r>
              <a:rPr lang="en-US" b="1" dirty="0" smtClean="0"/>
              <a:t>After you have read their paragraphs to them, then you will walk them through your checklist and explain what you marked and why.</a:t>
            </a:r>
          </a:p>
          <a:p>
            <a:r>
              <a:rPr lang="en-US" b="1" dirty="0" smtClean="0"/>
              <a:t>Then you will switch and they will read your paragraphs to you and follow the steps above.</a:t>
            </a:r>
          </a:p>
        </p:txBody>
      </p:sp>
    </p:spTree>
    <p:extLst>
      <p:ext uri="{BB962C8B-B14F-4D97-AF65-F5344CB8AC3E}">
        <p14:creationId xmlns:p14="http://schemas.microsoft.com/office/powerpoint/2010/main" val="363659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Peer Review and Editing</a:t>
            </a:r>
            <a:endParaRPr lang="en-US" b="1" dirty="0"/>
          </a:p>
        </p:txBody>
      </p:sp>
      <p:sp>
        <p:nvSpPr>
          <p:cNvPr id="3" name="Content Placeholder 2"/>
          <p:cNvSpPr>
            <a:spLocks noGrp="1"/>
          </p:cNvSpPr>
          <p:nvPr>
            <p:ph idx="1"/>
          </p:nvPr>
        </p:nvSpPr>
        <p:spPr>
          <a:xfrm>
            <a:off x="457200" y="914400"/>
            <a:ext cx="8229600" cy="5486400"/>
          </a:xfrm>
        </p:spPr>
        <p:txBody>
          <a:bodyPr/>
          <a:lstStyle/>
          <a:p>
            <a:r>
              <a:rPr lang="en-US" b="1" dirty="0" smtClean="0"/>
              <a:t>Once you have both had your paragraphs reviewed, you may work on correcting any errors found by your partner.</a:t>
            </a:r>
          </a:p>
        </p:txBody>
      </p:sp>
    </p:spTree>
    <p:extLst>
      <p:ext uri="{BB962C8B-B14F-4D97-AF65-F5344CB8AC3E}">
        <p14:creationId xmlns:p14="http://schemas.microsoft.com/office/powerpoint/2010/main" val="337057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r>
              <a:rPr lang="en-US" sz="4000" b="1" dirty="0" smtClean="0"/>
              <a:t>COMPLETE YOUR CONCLUSIONS!</a:t>
            </a:r>
          </a:p>
          <a:p>
            <a:pPr marL="0" indent="0" algn="ctr">
              <a:buNone/>
            </a:pPr>
            <a:endParaRPr lang="en-US" sz="4000" b="1" dirty="0"/>
          </a:p>
          <a:p>
            <a:pPr marL="0" indent="0" algn="ctr">
              <a:buNone/>
            </a:pPr>
            <a:r>
              <a:rPr lang="en-US" sz="4000" b="1" dirty="0" smtClean="0"/>
              <a:t>THEY ARE DUE </a:t>
            </a:r>
            <a:r>
              <a:rPr lang="en-US" sz="4000" b="1" u="sng" dirty="0" smtClean="0"/>
              <a:t>SUBMITTED </a:t>
            </a:r>
            <a:r>
              <a:rPr lang="en-US" sz="4000" b="1" dirty="0" smtClean="0"/>
              <a:t>BY </a:t>
            </a:r>
          </a:p>
          <a:p>
            <a:pPr marL="0" indent="0" algn="ctr">
              <a:buNone/>
            </a:pPr>
            <a:r>
              <a:rPr lang="en-US" sz="4000" b="1" dirty="0" smtClean="0"/>
              <a:t>7:00 A.M. TOMORROW!</a:t>
            </a:r>
          </a:p>
        </p:txBody>
      </p:sp>
    </p:spTree>
    <p:extLst>
      <p:ext uri="{BB962C8B-B14F-4D97-AF65-F5344CB8AC3E}">
        <p14:creationId xmlns:p14="http://schemas.microsoft.com/office/powerpoint/2010/main" val="12979585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NO EXIT TICKET TODAY!</a:t>
            </a:r>
          </a:p>
          <a:p>
            <a:pPr marL="0" indent="0" algn="ctr">
              <a:buNone/>
            </a:pPr>
            <a:r>
              <a:rPr lang="en-US" sz="4000" b="1" dirty="0" smtClean="0"/>
              <a:t>CONTINUE WORK ON YOUR CONCLUSIONS!</a:t>
            </a:r>
            <a:endParaRPr lang="en-US" sz="4000" b="1" dirty="0"/>
          </a:p>
        </p:txBody>
      </p:sp>
    </p:spTree>
    <p:extLst>
      <p:ext uri="{BB962C8B-B14F-4D97-AF65-F5344CB8AC3E}">
        <p14:creationId xmlns:p14="http://schemas.microsoft.com/office/powerpoint/2010/main" val="314083704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400" b="1" dirty="0" smtClean="0"/>
              <a:t>With your VERTICAL PARTNER, discuss the following: </a:t>
            </a:r>
          </a:p>
          <a:p>
            <a:pPr marL="0" indent="0" algn="ctr">
              <a:buNone/>
            </a:pPr>
            <a:endParaRPr lang="en-US" sz="1200" b="1" dirty="0"/>
          </a:p>
          <a:p>
            <a:pPr marL="0" indent="0" algn="ctr">
              <a:buNone/>
            </a:pPr>
            <a:r>
              <a:rPr lang="en-US" sz="4000" b="1" dirty="0" smtClean="0"/>
              <a:t>Think about the process we went through to write this essay.</a:t>
            </a:r>
          </a:p>
          <a:p>
            <a:pPr marL="0" indent="0" algn="ctr">
              <a:buNone/>
            </a:pPr>
            <a:endParaRPr lang="en-US" sz="1200" b="1" dirty="0"/>
          </a:p>
          <a:p>
            <a:pPr marL="0" indent="0" algn="ctr">
              <a:buNone/>
            </a:pPr>
            <a:r>
              <a:rPr lang="en-US" sz="4000" b="1" dirty="0" smtClean="0"/>
              <a:t>Which part of the process </a:t>
            </a:r>
          </a:p>
          <a:p>
            <a:pPr marL="0" indent="0" algn="ctr">
              <a:buNone/>
            </a:pPr>
            <a:r>
              <a:rPr lang="en-US" sz="4000" b="1" dirty="0"/>
              <a:t>(</a:t>
            </a:r>
            <a:r>
              <a:rPr lang="en-US" sz="4000" b="1" dirty="0" err="1"/>
              <a:t>eg</a:t>
            </a:r>
            <a:r>
              <a:rPr lang="en-US" sz="4000" b="1" dirty="0"/>
              <a:t>: writing in steps, peer review, etc.)</a:t>
            </a:r>
          </a:p>
          <a:p>
            <a:pPr marL="0" indent="0" algn="ctr">
              <a:buNone/>
            </a:pPr>
            <a:r>
              <a:rPr lang="en-US" sz="4000" b="1" dirty="0" smtClean="0"/>
              <a:t>would you say was the most helpful to you and why?</a:t>
            </a:r>
          </a:p>
          <a:p>
            <a:pPr marL="0" indent="0" algn="ctr">
              <a:buNone/>
            </a:pPr>
            <a:endParaRPr lang="en-US" sz="4000" b="1" dirty="0"/>
          </a:p>
        </p:txBody>
      </p:sp>
      <p:sp>
        <p:nvSpPr>
          <p:cNvPr id="4" name="TextBox 3"/>
          <p:cNvSpPr txBox="1"/>
          <p:nvPr/>
        </p:nvSpPr>
        <p:spPr>
          <a:xfrm>
            <a:off x="7086600" y="304800"/>
            <a:ext cx="1295400" cy="381000"/>
          </a:xfrm>
          <a:prstGeom prst="rect">
            <a:avLst/>
          </a:prstGeom>
          <a:noFill/>
        </p:spPr>
        <p:txBody>
          <a:bodyPr wrap="square" rtlCol="0">
            <a:spAutoFit/>
          </a:bodyPr>
          <a:lstStyle/>
          <a:p>
            <a:pPr algn="ctr"/>
            <a:r>
              <a:rPr lang="en-US" b="1" dirty="0" smtClean="0"/>
              <a:t>10/9/15</a:t>
            </a:r>
            <a:endParaRPr lang="en-US" b="1" dirty="0"/>
          </a:p>
        </p:txBody>
      </p:sp>
    </p:spTree>
    <p:extLst>
      <p:ext uri="{BB962C8B-B14F-4D97-AF65-F5344CB8AC3E}">
        <p14:creationId xmlns:p14="http://schemas.microsoft.com/office/powerpoint/2010/main" val="19557061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000" b="1" dirty="0" smtClean="0"/>
              <a:t>Think about the process we went through to write this essay.</a:t>
            </a:r>
          </a:p>
          <a:p>
            <a:pPr marL="0" indent="0" algn="ctr">
              <a:buNone/>
            </a:pPr>
            <a:endParaRPr lang="en-US" sz="1200" b="1" dirty="0"/>
          </a:p>
          <a:p>
            <a:pPr marL="0" indent="0" algn="ctr">
              <a:buNone/>
            </a:pPr>
            <a:r>
              <a:rPr lang="en-US" sz="4000" b="1" dirty="0"/>
              <a:t>Which part of the process </a:t>
            </a:r>
          </a:p>
          <a:p>
            <a:pPr marL="0" indent="0" algn="ctr">
              <a:buNone/>
            </a:pPr>
            <a:r>
              <a:rPr lang="en-US" sz="4000" b="1" dirty="0"/>
              <a:t>(</a:t>
            </a:r>
            <a:r>
              <a:rPr lang="en-US" sz="4000" b="1" dirty="0" err="1"/>
              <a:t>eg</a:t>
            </a:r>
            <a:r>
              <a:rPr lang="en-US" sz="4000" b="1" dirty="0"/>
              <a:t>: writing in steps, peer review, etc.)</a:t>
            </a:r>
          </a:p>
          <a:p>
            <a:pPr marL="0" indent="0" algn="ctr">
              <a:buNone/>
            </a:pPr>
            <a:r>
              <a:rPr lang="en-US" sz="4000" b="1" dirty="0"/>
              <a:t>would you say was the most helpful to you and why?</a:t>
            </a:r>
          </a:p>
        </p:txBody>
      </p:sp>
      <p:sp>
        <p:nvSpPr>
          <p:cNvPr id="4" name="TextBox 3"/>
          <p:cNvSpPr txBox="1"/>
          <p:nvPr/>
        </p:nvSpPr>
        <p:spPr>
          <a:xfrm>
            <a:off x="7086600" y="304800"/>
            <a:ext cx="1295400" cy="381000"/>
          </a:xfrm>
          <a:prstGeom prst="rect">
            <a:avLst/>
          </a:prstGeom>
          <a:noFill/>
        </p:spPr>
        <p:txBody>
          <a:bodyPr wrap="square" rtlCol="0">
            <a:spAutoFit/>
          </a:bodyPr>
          <a:lstStyle/>
          <a:p>
            <a:pPr algn="ctr"/>
            <a:r>
              <a:rPr lang="en-US" b="1" dirty="0" smtClean="0"/>
              <a:t>10/5/15</a:t>
            </a:r>
            <a:endParaRPr lang="en-US" b="1" dirty="0"/>
          </a:p>
        </p:txBody>
      </p:sp>
    </p:spTree>
    <p:extLst>
      <p:ext uri="{BB962C8B-B14F-4D97-AF65-F5344CB8AC3E}">
        <p14:creationId xmlns:p14="http://schemas.microsoft.com/office/powerpoint/2010/main" val="16515707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Character Analysis Essay – Step 5</a:t>
            </a:r>
            <a:endParaRPr lang="en-US" b="1" dirty="0"/>
          </a:p>
        </p:txBody>
      </p:sp>
      <p:sp>
        <p:nvSpPr>
          <p:cNvPr id="3" name="Content Placeholder 2"/>
          <p:cNvSpPr>
            <a:spLocks noGrp="1"/>
          </p:cNvSpPr>
          <p:nvPr>
            <p:ph idx="1"/>
          </p:nvPr>
        </p:nvSpPr>
        <p:spPr>
          <a:xfrm>
            <a:off x="457200" y="1066800"/>
            <a:ext cx="8229600" cy="5486400"/>
          </a:xfrm>
        </p:spPr>
        <p:txBody>
          <a:bodyPr/>
          <a:lstStyle/>
          <a:p>
            <a:r>
              <a:rPr lang="en-US" b="1" dirty="0" smtClean="0"/>
              <a:t>Today is the final day that we will spend on these essays in class.</a:t>
            </a:r>
          </a:p>
          <a:p>
            <a:r>
              <a:rPr lang="en-US" b="1" dirty="0" smtClean="0"/>
              <a:t>You will be taking all of the individual pieces that you have written and putting them into their final form: an MLA FORMATTED ESSAY.</a:t>
            </a:r>
          </a:p>
          <a:p>
            <a:r>
              <a:rPr lang="en-US" b="1" dirty="0" smtClean="0"/>
              <a:t>You will be using a template which I have created for you and placed in Google Classroom.</a:t>
            </a:r>
            <a:endParaRPr lang="en-US" b="1" dirty="0"/>
          </a:p>
        </p:txBody>
      </p:sp>
    </p:spTree>
    <p:extLst>
      <p:ext uri="{BB962C8B-B14F-4D97-AF65-F5344CB8AC3E}">
        <p14:creationId xmlns:p14="http://schemas.microsoft.com/office/powerpoint/2010/main" val="165465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Character Analysis Essay – Step 5</a:t>
            </a:r>
            <a:endParaRPr lang="en-US" b="1" dirty="0"/>
          </a:p>
        </p:txBody>
      </p:sp>
      <p:sp>
        <p:nvSpPr>
          <p:cNvPr id="3" name="Content Placeholder 2"/>
          <p:cNvSpPr>
            <a:spLocks noGrp="1"/>
          </p:cNvSpPr>
          <p:nvPr>
            <p:ph idx="1"/>
          </p:nvPr>
        </p:nvSpPr>
        <p:spPr>
          <a:xfrm>
            <a:off x="457200" y="1066800"/>
            <a:ext cx="8229600" cy="5486400"/>
          </a:xfrm>
        </p:spPr>
        <p:txBody>
          <a:bodyPr/>
          <a:lstStyle/>
          <a:p>
            <a:r>
              <a:rPr lang="en-US" b="1" dirty="0" smtClean="0"/>
              <a:t>Go to Google Classroom and open up CHARACTER ANALYSIS ESSAY – STEP 5.</a:t>
            </a:r>
          </a:p>
          <a:p>
            <a:r>
              <a:rPr lang="en-US" b="1" dirty="0" smtClean="0"/>
              <a:t>FIRST: Remove Mr. Kenny’s last name from the HEADER and replace it with your own.</a:t>
            </a:r>
          </a:p>
          <a:p>
            <a:r>
              <a:rPr lang="en-US" b="1" dirty="0" smtClean="0"/>
              <a:t>NEXT: Remove Mr. Kenny’s full name from the Titling information and replace it with your full name.</a:t>
            </a:r>
          </a:p>
          <a:p>
            <a:r>
              <a:rPr lang="en-US" b="1" dirty="0" smtClean="0"/>
              <a:t>THEN: Change the CLASS PERIOD so that it shows your class period.</a:t>
            </a:r>
          </a:p>
          <a:p>
            <a:endParaRPr lang="en-US" b="1" dirty="0"/>
          </a:p>
        </p:txBody>
      </p:sp>
    </p:spTree>
    <p:extLst>
      <p:ext uri="{BB962C8B-B14F-4D97-AF65-F5344CB8AC3E}">
        <p14:creationId xmlns:p14="http://schemas.microsoft.com/office/powerpoint/2010/main" val="348222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Character Analysis Essay – Step 5</a:t>
            </a:r>
            <a:endParaRPr lang="en-US" b="1" dirty="0"/>
          </a:p>
        </p:txBody>
      </p:sp>
      <p:sp>
        <p:nvSpPr>
          <p:cNvPr id="3" name="Content Placeholder 2"/>
          <p:cNvSpPr>
            <a:spLocks noGrp="1"/>
          </p:cNvSpPr>
          <p:nvPr>
            <p:ph idx="1"/>
          </p:nvPr>
        </p:nvSpPr>
        <p:spPr>
          <a:xfrm>
            <a:off x="457200" y="1066800"/>
            <a:ext cx="8229600" cy="5486400"/>
          </a:xfrm>
        </p:spPr>
        <p:txBody>
          <a:bodyPr/>
          <a:lstStyle/>
          <a:p>
            <a:r>
              <a:rPr lang="en-US" b="1" dirty="0" smtClean="0"/>
              <a:t>NEXT: Go to your STEP 2 DOCUMENT. Copy your INTRODUCTION PARAGRAPH and paste it where the instructions show.</a:t>
            </a:r>
          </a:p>
          <a:p>
            <a:r>
              <a:rPr lang="en-US" b="1" dirty="0" smtClean="0"/>
              <a:t>THEN: Go to your STEP 3 DOCUMENT. </a:t>
            </a:r>
            <a:r>
              <a:rPr lang="en-US" b="1" dirty="0"/>
              <a:t>Copy your THREE BODY PARAGRAPHS and paste </a:t>
            </a:r>
            <a:r>
              <a:rPr lang="en-US" b="1" dirty="0" smtClean="0"/>
              <a:t>them in where the instructions show.</a:t>
            </a:r>
          </a:p>
          <a:p>
            <a:r>
              <a:rPr lang="en-US" b="1" dirty="0" smtClean="0"/>
              <a:t>NEXT: </a:t>
            </a:r>
            <a:r>
              <a:rPr lang="en-US" b="1" dirty="0" smtClean="0"/>
              <a:t>Go to your STEP 4 DOCUMENT. Copy your CONCLUSION PARAGRAPH and paste it where the instructions show.</a:t>
            </a:r>
          </a:p>
          <a:p>
            <a:endParaRPr lang="en-US" b="1" dirty="0"/>
          </a:p>
        </p:txBody>
      </p:sp>
    </p:spTree>
    <p:extLst>
      <p:ext uri="{BB962C8B-B14F-4D97-AF65-F5344CB8AC3E}">
        <p14:creationId xmlns:p14="http://schemas.microsoft.com/office/powerpoint/2010/main" val="220958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Your CHARACTER ANALYSIS ESSAY – STEP 1 worksheet is DUE BY 10 pm TONIGHT!</a:t>
            </a:r>
            <a:endParaRPr lang="en-US" sz="5400" b="1" dirty="0"/>
          </a:p>
        </p:txBody>
      </p:sp>
    </p:spTree>
    <p:extLst>
      <p:ext uri="{BB962C8B-B14F-4D97-AF65-F5344CB8AC3E}">
        <p14:creationId xmlns:p14="http://schemas.microsoft.com/office/powerpoint/2010/main" val="16736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Character Analysis Essay – Step 5</a:t>
            </a:r>
            <a:endParaRPr lang="en-US" b="1" dirty="0"/>
          </a:p>
        </p:txBody>
      </p:sp>
      <p:sp>
        <p:nvSpPr>
          <p:cNvPr id="3" name="Content Placeholder 2"/>
          <p:cNvSpPr>
            <a:spLocks noGrp="1"/>
          </p:cNvSpPr>
          <p:nvPr>
            <p:ph idx="1"/>
          </p:nvPr>
        </p:nvSpPr>
        <p:spPr>
          <a:xfrm>
            <a:off x="457200" y="1066800"/>
            <a:ext cx="8229600" cy="5486400"/>
          </a:xfrm>
        </p:spPr>
        <p:txBody>
          <a:bodyPr/>
          <a:lstStyle/>
          <a:p>
            <a:r>
              <a:rPr lang="en-US" b="1" dirty="0" smtClean="0"/>
              <a:t>Adding a Work Cited Page</a:t>
            </a:r>
          </a:p>
          <a:p>
            <a:pPr lvl="1"/>
            <a:r>
              <a:rPr lang="en-US" b="1" dirty="0" smtClean="0"/>
              <a:t>Go down (enter) the page from your essay until you reach the top of a new page.</a:t>
            </a:r>
          </a:p>
          <a:p>
            <a:pPr lvl="1"/>
            <a:r>
              <a:rPr lang="en-US" b="1" dirty="0" smtClean="0"/>
              <a:t>First, enter the author’s name…</a:t>
            </a:r>
            <a:r>
              <a:rPr lang="en-US" b="1" dirty="0" err="1" smtClean="0"/>
              <a:t>last,first</a:t>
            </a:r>
            <a:endParaRPr lang="en-US" b="1" dirty="0" smtClean="0"/>
          </a:p>
          <a:p>
            <a:pPr lvl="2"/>
            <a:r>
              <a:rPr lang="en-US" b="1" dirty="0" smtClean="0"/>
              <a:t>Walker, Alice.</a:t>
            </a:r>
          </a:p>
          <a:p>
            <a:pPr lvl="1"/>
            <a:r>
              <a:rPr lang="en-US" b="1" dirty="0" smtClean="0"/>
              <a:t>Next: Enter the title of the story</a:t>
            </a:r>
          </a:p>
          <a:p>
            <a:pPr lvl="2"/>
            <a:r>
              <a:rPr lang="en-US" b="1" dirty="0" smtClean="0"/>
              <a:t>“Everyday Use.”</a:t>
            </a:r>
          </a:p>
          <a:p>
            <a:pPr lvl="1"/>
            <a:r>
              <a:rPr lang="en-US" b="1" dirty="0" smtClean="0"/>
              <a:t>Then: Enter the publication city, publisher, year published and media type</a:t>
            </a:r>
          </a:p>
          <a:p>
            <a:pPr lvl="2"/>
            <a:r>
              <a:rPr lang="en-US" b="1" dirty="0" smtClean="0"/>
              <a:t>New York: Harcourt 2003. Print.</a:t>
            </a:r>
          </a:p>
          <a:p>
            <a:pPr lvl="1"/>
            <a:endParaRPr lang="en-US" b="1" dirty="0" smtClean="0"/>
          </a:p>
          <a:p>
            <a:endParaRPr lang="en-US" b="1" dirty="0"/>
          </a:p>
        </p:txBody>
      </p:sp>
    </p:spTree>
    <p:extLst>
      <p:ext uri="{BB962C8B-B14F-4D97-AF65-F5344CB8AC3E}">
        <p14:creationId xmlns:p14="http://schemas.microsoft.com/office/powerpoint/2010/main" val="43810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Character Analysis Essay – Step 5</a:t>
            </a:r>
            <a:endParaRPr lang="en-US" b="1" dirty="0"/>
          </a:p>
        </p:txBody>
      </p:sp>
      <p:sp>
        <p:nvSpPr>
          <p:cNvPr id="3" name="Content Placeholder 2"/>
          <p:cNvSpPr>
            <a:spLocks noGrp="1"/>
          </p:cNvSpPr>
          <p:nvPr>
            <p:ph idx="1"/>
          </p:nvPr>
        </p:nvSpPr>
        <p:spPr>
          <a:xfrm>
            <a:off x="457200" y="1066800"/>
            <a:ext cx="8229600" cy="5486400"/>
          </a:xfrm>
        </p:spPr>
        <p:txBody>
          <a:bodyPr/>
          <a:lstStyle/>
          <a:p>
            <a:pPr marL="0" indent="0" algn="ctr">
              <a:buNone/>
            </a:pPr>
            <a:r>
              <a:rPr lang="en-US" b="1" u="sng" dirty="0" smtClean="0"/>
              <a:t>FINAL CHECKLIST</a:t>
            </a:r>
          </a:p>
          <a:p>
            <a:r>
              <a:rPr lang="en-US" b="1" dirty="0" smtClean="0"/>
              <a:t>Make sure that all of your text is in TIMES NEW ROMAN font SIZE 12.</a:t>
            </a:r>
          </a:p>
          <a:p>
            <a:r>
              <a:rPr lang="en-US" b="1" dirty="0"/>
              <a:t>M</a:t>
            </a:r>
            <a:r>
              <a:rPr lang="en-US" b="1" dirty="0" smtClean="0"/>
              <a:t>ake sure that your document is DOUBLE SPACED.</a:t>
            </a:r>
          </a:p>
          <a:p>
            <a:r>
              <a:rPr lang="en-US" b="1" dirty="0" smtClean="0"/>
              <a:t>Make sure that you have CITED YOUR QUOTES from the story!</a:t>
            </a:r>
            <a:endParaRPr lang="en-US" b="1" dirty="0"/>
          </a:p>
        </p:txBody>
      </p:sp>
    </p:spTree>
    <p:extLst>
      <p:ext uri="{BB962C8B-B14F-4D97-AF65-F5344CB8AC3E}">
        <p14:creationId xmlns:p14="http://schemas.microsoft.com/office/powerpoint/2010/main" val="164270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Would you say that writing this essay step by step was easier or harder than just writing a full essay all at once? Why?</a:t>
            </a:r>
          </a:p>
        </p:txBody>
      </p:sp>
    </p:spTree>
    <p:extLst>
      <p:ext uri="{BB962C8B-B14F-4D97-AF65-F5344CB8AC3E}">
        <p14:creationId xmlns:p14="http://schemas.microsoft.com/office/powerpoint/2010/main" val="1743863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5257800"/>
          </a:xfrm>
        </p:spPr>
        <p:txBody>
          <a:bodyPr/>
          <a:lstStyle/>
          <a:p>
            <a:pPr marL="0" indent="0" algn="ctr">
              <a:buNone/>
            </a:pPr>
            <a:r>
              <a:rPr lang="en-US" b="1" dirty="0" smtClean="0"/>
              <a:t>What do you think is the scariest or hardest part of writing a multi-paragraph essay?</a:t>
            </a:r>
          </a:p>
          <a:p>
            <a:pPr marL="0" indent="0" algn="ctr">
              <a:buNone/>
            </a:pPr>
            <a:r>
              <a:rPr lang="en-US" b="1" dirty="0" smtClean="0"/>
              <a:t>What can I, as I am teaching this process, do to make that part easier for you?</a:t>
            </a:r>
          </a:p>
          <a:p>
            <a:pPr marL="0" indent="0" algn="ctr">
              <a:buNone/>
            </a:pPr>
            <a:r>
              <a:rPr lang="en-US" b="1" dirty="0" smtClean="0"/>
              <a:t>What do you think you will need the most help with?</a:t>
            </a:r>
          </a:p>
          <a:p>
            <a:pPr marL="0" indent="0" algn="ctr">
              <a:buNone/>
            </a:pPr>
            <a:endParaRPr lang="en-US" sz="1200" b="1" dirty="0"/>
          </a:p>
          <a:p>
            <a:pPr marL="0" indent="0" algn="ctr">
              <a:buNone/>
            </a:pPr>
            <a:r>
              <a:rPr lang="en-US" b="1" dirty="0" smtClean="0">
                <a:solidFill>
                  <a:srgbClr val="FF0000"/>
                </a:solidFill>
              </a:rPr>
              <a:t>(Don’t say, “Don’t make me write it!”)</a:t>
            </a:r>
            <a:endParaRPr lang="en-US" b="1" dirty="0">
              <a:solidFill>
                <a:srgbClr val="FF0000"/>
              </a:solidFill>
            </a:endParaRPr>
          </a:p>
        </p:txBody>
      </p:sp>
    </p:spTree>
    <p:extLst>
      <p:ext uri="{BB962C8B-B14F-4D97-AF65-F5344CB8AC3E}">
        <p14:creationId xmlns:p14="http://schemas.microsoft.com/office/powerpoint/2010/main" val="202664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19248</TotalTime>
  <Words>4523</Words>
  <Application>Microsoft Office PowerPoint</Application>
  <PresentationFormat>On-screen Show (4:3)</PresentationFormat>
  <Paragraphs>488</Paragraphs>
  <Slides>82</Slides>
  <Notes>0</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Office Theme</vt:lpstr>
      <vt:lpstr>Start-Up - Discussion</vt:lpstr>
      <vt:lpstr>Start-Up - Writing</vt:lpstr>
      <vt:lpstr>Character Analysis Essay</vt:lpstr>
      <vt:lpstr>Character Analysis Essay</vt:lpstr>
      <vt:lpstr>Character Analysis Essay</vt:lpstr>
      <vt:lpstr>Character Analysis Essay – Step 1</vt:lpstr>
      <vt:lpstr>Character Analysis Essay – Step 1</vt:lpstr>
      <vt:lpstr>Homework</vt:lpstr>
      <vt:lpstr>Exit Ticket</vt:lpstr>
      <vt:lpstr>Start-Up - Discussion</vt:lpstr>
      <vt:lpstr>Start-Up - Writing</vt:lpstr>
      <vt:lpstr>Character Analysis Essay – Part 2</vt:lpstr>
      <vt:lpstr>Character Analysis Essay – Part 2</vt:lpstr>
      <vt:lpstr>Character Analysis Essay – Part 2</vt:lpstr>
      <vt:lpstr>Character Analysis Essay – Part 2</vt:lpstr>
      <vt:lpstr>Character Analysis Essay – Part 2</vt:lpstr>
      <vt:lpstr>Character Analysis Essay – Part 2</vt:lpstr>
      <vt:lpstr>Character Analysis Essay – Part 2</vt:lpstr>
      <vt:lpstr>HOMEWORK</vt:lpstr>
      <vt:lpstr>Exit Ticket</vt:lpstr>
      <vt:lpstr>Start-Up - Discussion</vt:lpstr>
      <vt:lpstr>Check In</vt:lpstr>
      <vt:lpstr>Exit Ticket</vt:lpstr>
      <vt:lpstr>Start-Up - Discussion</vt:lpstr>
      <vt:lpstr>Start-Up - Writing</vt:lpstr>
      <vt:lpstr>Today’s Objective</vt:lpstr>
      <vt:lpstr>Peer Review and Editing</vt:lpstr>
      <vt:lpstr>Peer Review and Editing</vt:lpstr>
      <vt:lpstr>Peer Review and Editing</vt:lpstr>
      <vt:lpstr>Peer Review and Editing</vt:lpstr>
      <vt:lpstr>Peer Review and Editing</vt:lpstr>
      <vt:lpstr>Peer Review and Editing</vt:lpstr>
      <vt:lpstr>Homework</vt:lpstr>
      <vt:lpstr>Exit Ticket</vt:lpstr>
      <vt:lpstr>Start-Up - Discussion</vt:lpstr>
      <vt:lpstr>Character Analysis Essay – Step 3</vt:lpstr>
      <vt:lpstr>Character Analysis Essay – Step 3</vt:lpstr>
      <vt:lpstr>Character Analysis Essay – Step 3</vt:lpstr>
      <vt:lpstr>Character Analysis Essay – Step 3</vt:lpstr>
      <vt:lpstr>Character Analysis Essay – Step 3</vt:lpstr>
      <vt:lpstr>Character Analysis Essay – Step 3</vt:lpstr>
      <vt:lpstr>Exit Ticket</vt:lpstr>
      <vt:lpstr>Start-Up - Discussion</vt:lpstr>
      <vt:lpstr>Character Analysis Essay – Step 3</vt:lpstr>
      <vt:lpstr>Start-Up - Discussion</vt:lpstr>
      <vt:lpstr>Today’s Objective</vt:lpstr>
      <vt:lpstr>Peer Review and Editing</vt:lpstr>
      <vt:lpstr>Peer Review and Editing</vt:lpstr>
      <vt:lpstr>Peer Review and Editing</vt:lpstr>
      <vt:lpstr>Peer Review and Editing</vt:lpstr>
      <vt:lpstr>Peer Review and Editing</vt:lpstr>
      <vt:lpstr>Peer Review and Editing</vt:lpstr>
      <vt:lpstr>Homework</vt:lpstr>
      <vt:lpstr>Exit Ticket</vt:lpstr>
      <vt:lpstr>Start-Up - Discussion</vt:lpstr>
      <vt:lpstr>Start-Up - Writing</vt:lpstr>
      <vt:lpstr>Character Analysis Essay – Step 4</vt:lpstr>
      <vt:lpstr>Character Analysis Essay – Step 4</vt:lpstr>
      <vt:lpstr>Character Analysis Essay – Step 4</vt:lpstr>
      <vt:lpstr>Character Analysis Essay – Step 4</vt:lpstr>
      <vt:lpstr>Character Analysis Essay – Step 4</vt:lpstr>
      <vt:lpstr>Homework</vt:lpstr>
      <vt:lpstr>Exit Ticket</vt:lpstr>
      <vt:lpstr>Start-Up - Discussion</vt:lpstr>
      <vt:lpstr>Start-Up - Writing</vt:lpstr>
      <vt:lpstr>Today’s Objective</vt:lpstr>
      <vt:lpstr>Peer Review and Editing</vt:lpstr>
      <vt:lpstr>Peer Review and Editing</vt:lpstr>
      <vt:lpstr>Peer Review and Editing</vt:lpstr>
      <vt:lpstr>Peer Review and Editing</vt:lpstr>
      <vt:lpstr>Peer Review and Editing</vt:lpstr>
      <vt:lpstr>Peer Review and Editing</vt:lpstr>
      <vt:lpstr>Homework</vt:lpstr>
      <vt:lpstr>Exit Ticket</vt:lpstr>
      <vt:lpstr>Start-Up - Discussion</vt:lpstr>
      <vt:lpstr>Start-Up - Writing</vt:lpstr>
      <vt:lpstr>Character Analysis Essay – Step 5</vt:lpstr>
      <vt:lpstr>Character Analysis Essay – Step 5</vt:lpstr>
      <vt:lpstr>Character Analysis Essay – Step 5</vt:lpstr>
      <vt:lpstr>Character Analysis Essay – Step 5</vt:lpstr>
      <vt:lpstr>Character Analysis Essay – Step 5</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67</cp:revision>
  <dcterms:created xsi:type="dcterms:W3CDTF">2015-09-21T22:48:45Z</dcterms:created>
  <dcterms:modified xsi:type="dcterms:W3CDTF">2015-10-09T16:27:46Z</dcterms:modified>
</cp:coreProperties>
</file>