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1"/>
  </p:notesMasterIdLst>
  <p:handoutMasterIdLst>
    <p:handoutMasterId r:id="rId142"/>
  </p:handoutMasterIdLst>
  <p:sldIdLst>
    <p:sldId id="258" r:id="rId2"/>
    <p:sldId id="256" r:id="rId3"/>
    <p:sldId id="257" r:id="rId4"/>
    <p:sldId id="259" r:id="rId5"/>
    <p:sldId id="260" r:id="rId6"/>
    <p:sldId id="262" r:id="rId7"/>
    <p:sldId id="261" r:id="rId8"/>
    <p:sldId id="275" r:id="rId9"/>
    <p:sldId id="276" r:id="rId10"/>
    <p:sldId id="279" r:id="rId11"/>
    <p:sldId id="263" r:id="rId12"/>
    <p:sldId id="264" r:id="rId13"/>
    <p:sldId id="265" r:id="rId14"/>
    <p:sldId id="266" r:id="rId15"/>
    <p:sldId id="267" r:id="rId16"/>
    <p:sldId id="268" r:id="rId17"/>
    <p:sldId id="269" r:id="rId18"/>
    <p:sldId id="270" r:id="rId19"/>
    <p:sldId id="271" r:id="rId20"/>
    <p:sldId id="272" r:id="rId21"/>
    <p:sldId id="277" r:id="rId22"/>
    <p:sldId id="278" r:id="rId23"/>
    <p:sldId id="280" r:id="rId24"/>
    <p:sldId id="281" r:id="rId25"/>
    <p:sldId id="273" r:id="rId26"/>
    <p:sldId id="284" r:id="rId27"/>
    <p:sldId id="287" r:id="rId28"/>
    <p:sldId id="285" r:id="rId29"/>
    <p:sldId id="286" r:id="rId30"/>
    <p:sldId id="274" r:id="rId31"/>
    <p:sldId id="282" r:id="rId32"/>
    <p:sldId id="283" r:id="rId33"/>
    <p:sldId id="288" r:id="rId34"/>
    <p:sldId id="289" r:id="rId35"/>
    <p:sldId id="292" r:id="rId36"/>
    <p:sldId id="293" r:id="rId37"/>
    <p:sldId id="290" r:id="rId38"/>
    <p:sldId id="291" r:id="rId39"/>
    <p:sldId id="294" r:id="rId40"/>
    <p:sldId id="295" r:id="rId41"/>
    <p:sldId id="296" r:id="rId42"/>
    <p:sldId id="393" r:id="rId43"/>
    <p:sldId id="297" r:id="rId44"/>
    <p:sldId id="298" r:id="rId45"/>
    <p:sldId id="299" r:id="rId46"/>
    <p:sldId id="300" r:id="rId47"/>
    <p:sldId id="301" r:id="rId48"/>
    <p:sldId id="360" r:id="rId49"/>
    <p:sldId id="361" r:id="rId50"/>
    <p:sldId id="362" r:id="rId51"/>
    <p:sldId id="363" r:id="rId52"/>
    <p:sldId id="364" r:id="rId53"/>
    <p:sldId id="365" r:id="rId54"/>
    <p:sldId id="366" r:id="rId55"/>
    <p:sldId id="302" r:id="rId56"/>
    <p:sldId id="303" r:id="rId57"/>
    <p:sldId id="306" r:id="rId58"/>
    <p:sldId id="304" r:id="rId59"/>
    <p:sldId id="305" r:id="rId60"/>
    <p:sldId id="308" r:id="rId61"/>
    <p:sldId id="311" r:id="rId62"/>
    <p:sldId id="310" r:id="rId63"/>
    <p:sldId id="312" r:id="rId64"/>
    <p:sldId id="313" r:id="rId65"/>
    <p:sldId id="314" r:id="rId66"/>
    <p:sldId id="315" r:id="rId67"/>
    <p:sldId id="316" r:id="rId68"/>
    <p:sldId id="317" r:id="rId69"/>
    <p:sldId id="318" r:id="rId70"/>
    <p:sldId id="319" r:id="rId71"/>
    <p:sldId id="405" r:id="rId72"/>
    <p:sldId id="320" r:id="rId73"/>
    <p:sldId id="367" r:id="rId74"/>
    <p:sldId id="368" r:id="rId75"/>
    <p:sldId id="369" r:id="rId76"/>
    <p:sldId id="370" r:id="rId77"/>
    <p:sldId id="371" r:id="rId78"/>
    <p:sldId id="372" r:id="rId79"/>
    <p:sldId id="321" r:id="rId80"/>
    <p:sldId id="322" r:id="rId81"/>
    <p:sldId id="323" r:id="rId82"/>
    <p:sldId id="326" r:id="rId83"/>
    <p:sldId id="324" r:id="rId84"/>
    <p:sldId id="325" r:id="rId85"/>
    <p:sldId id="327" r:id="rId86"/>
    <p:sldId id="328" r:id="rId87"/>
    <p:sldId id="396" r:id="rId88"/>
    <p:sldId id="331" r:id="rId89"/>
    <p:sldId id="332" r:id="rId90"/>
    <p:sldId id="414" r:id="rId91"/>
    <p:sldId id="415" r:id="rId92"/>
    <p:sldId id="406" r:id="rId93"/>
    <p:sldId id="407" r:id="rId94"/>
    <p:sldId id="408" r:id="rId95"/>
    <p:sldId id="409" r:id="rId96"/>
    <p:sldId id="410" r:id="rId97"/>
    <p:sldId id="411" r:id="rId98"/>
    <p:sldId id="412" r:id="rId99"/>
    <p:sldId id="413" r:id="rId100"/>
    <p:sldId id="416" r:id="rId101"/>
    <p:sldId id="417" r:id="rId102"/>
    <p:sldId id="335" r:id="rId103"/>
    <p:sldId id="359" r:id="rId104"/>
    <p:sldId id="337" r:id="rId105"/>
    <p:sldId id="338" r:id="rId106"/>
    <p:sldId id="339" r:id="rId107"/>
    <p:sldId id="373" r:id="rId108"/>
    <p:sldId id="375" r:id="rId109"/>
    <p:sldId id="376" r:id="rId110"/>
    <p:sldId id="377" r:id="rId111"/>
    <p:sldId id="378" r:id="rId112"/>
    <p:sldId id="379" r:id="rId113"/>
    <p:sldId id="380" r:id="rId114"/>
    <p:sldId id="381" r:id="rId115"/>
    <p:sldId id="391" r:id="rId116"/>
    <p:sldId id="383" r:id="rId117"/>
    <p:sldId id="384" r:id="rId118"/>
    <p:sldId id="385" r:id="rId119"/>
    <p:sldId id="386" r:id="rId120"/>
    <p:sldId id="387" r:id="rId121"/>
    <p:sldId id="418" r:id="rId122"/>
    <p:sldId id="419" r:id="rId123"/>
    <p:sldId id="343" r:id="rId124"/>
    <p:sldId id="351" r:id="rId125"/>
    <p:sldId id="394" r:id="rId126"/>
    <p:sldId id="395" r:id="rId127"/>
    <p:sldId id="353" r:id="rId128"/>
    <p:sldId id="354" r:id="rId129"/>
    <p:sldId id="355" r:id="rId130"/>
    <p:sldId id="397" r:id="rId131"/>
    <p:sldId id="398" r:id="rId132"/>
    <p:sldId id="399" r:id="rId133"/>
    <p:sldId id="356" r:id="rId134"/>
    <p:sldId id="357" r:id="rId135"/>
    <p:sldId id="400" r:id="rId136"/>
    <p:sldId id="401" r:id="rId137"/>
    <p:sldId id="402" r:id="rId138"/>
    <p:sldId id="403" r:id="rId139"/>
    <p:sldId id="404" r:id="rId1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9" autoAdjust="0"/>
    <p:restoredTop sz="94660"/>
  </p:normalViewPr>
  <p:slideViewPr>
    <p:cSldViewPr snapToGrid="0">
      <p:cViewPr varScale="1">
        <p:scale>
          <a:sx n="78" d="100"/>
          <a:sy n="78" d="100"/>
        </p:scale>
        <p:origin x="114" y="77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5CA1592-122A-49A8-B8AD-187A4E84723C}" type="datetimeFigureOut">
              <a:rPr lang="en-US" smtClean="0"/>
              <a:t>12/5/2019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0CC0F22-041A-4D71-AA50-ACDE4F42027B}" type="slidenum">
              <a:rPr lang="en-US" smtClean="0"/>
              <a:t>‹#›</a:t>
            </a:fld>
            <a:endParaRPr lang="en-US"/>
          </a:p>
        </p:txBody>
      </p:sp>
    </p:spTree>
    <p:extLst>
      <p:ext uri="{BB962C8B-B14F-4D97-AF65-F5344CB8AC3E}">
        <p14:creationId xmlns:p14="http://schemas.microsoft.com/office/powerpoint/2010/main" val="748558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3B1ADC-4654-4D5A-B271-6D2A099E31CB}" type="datetimeFigureOut">
              <a:rPr lang="en-US" smtClean="0"/>
              <a:t>12/5/2019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192C4D-0FA0-478D-84BB-B945975BB936}" type="slidenum">
              <a:rPr lang="en-US" smtClean="0"/>
              <a:t>‹#›</a:t>
            </a:fld>
            <a:endParaRPr lang="en-US"/>
          </a:p>
        </p:txBody>
      </p:sp>
    </p:spTree>
    <p:extLst>
      <p:ext uri="{BB962C8B-B14F-4D97-AF65-F5344CB8AC3E}">
        <p14:creationId xmlns:p14="http://schemas.microsoft.com/office/powerpoint/2010/main" val="3184758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431286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880338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8159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931298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361585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941523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0ACD71-45EF-44D7-9426-8362B54EB028}"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67306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ACD71-45EF-44D7-9426-8362B54EB028}"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333788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ACD71-45EF-44D7-9426-8362B54EB028}"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1577622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517201" y="579433"/>
            <a:ext cx="7157599"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3" name="Shape 23"/>
          <p:cNvSpPr txBox="1">
            <a:spLocks noGrp="1"/>
          </p:cNvSpPr>
          <p:nvPr>
            <p:ph type="body" idx="1"/>
          </p:nvPr>
        </p:nvSpPr>
        <p:spPr>
          <a:xfrm>
            <a:off x="1801433" y="2024500"/>
            <a:ext cx="4169199" cy="4340000"/>
          </a:xfrm>
          <a:prstGeom prst="rect">
            <a:avLst/>
          </a:prstGeom>
        </p:spPr>
        <p:txBody>
          <a:bodyPr lIns="91425" tIns="91425" rIns="91425" bIns="91425" anchor="t" anchorCtr="0"/>
          <a:lstStyle>
            <a:lvl1pPr lvl="0">
              <a:spcBef>
                <a:spcPts val="0"/>
              </a:spcBef>
              <a:buSzPct val="100000"/>
              <a:defRPr sz="2667"/>
            </a:lvl1pPr>
            <a:lvl2pPr lvl="1">
              <a:spcBef>
                <a:spcPts val="0"/>
              </a:spcBef>
              <a:defRPr/>
            </a:lvl2pPr>
            <a:lvl3pPr lvl="2">
              <a:spcBef>
                <a:spcPts val="0"/>
              </a:spcBef>
              <a:defRPr/>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pPr lvl="0"/>
            <a:r>
              <a:rPr lang="en-US" smtClean="0"/>
              <a:t>Click to edit Master text styles</a:t>
            </a:r>
          </a:p>
        </p:txBody>
      </p:sp>
      <p:sp>
        <p:nvSpPr>
          <p:cNvPr id="24" name="Shape 24"/>
          <p:cNvSpPr txBox="1">
            <a:spLocks noGrp="1"/>
          </p:cNvSpPr>
          <p:nvPr>
            <p:ph type="body" idx="2"/>
          </p:nvPr>
        </p:nvSpPr>
        <p:spPr>
          <a:xfrm>
            <a:off x="6221526" y="2024500"/>
            <a:ext cx="4169199" cy="4340000"/>
          </a:xfrm>
          <a:prstGeom prst="rect">
            <a:avLst/>
          </a:prstGeom>
        </p:spPr>
        <p:txBody>
          <a:bodyPr lIns="91425" tIns="91425" rIns="91425" bIns="91425" anchor="t" anchorCtr="0"/>
          <a:lstStyle>
            <a:lvl1pPr lvl="0">
              <a:spcBef>
                <a:spcPts val="0"/>
              </a:spcBef>
              <a:buSzPct val="100000"/>
              <a:defRPr sz="2667"/>
            </a:lvl1pPr>
            <a:lvl2pPr lvl="1">
              <a:spcBef>
                <a:spcPts val="0"/>
              </a:spcBef>
              <a:defRPr/>
            </a:lvl2pPr>
            <a:lvl3pPr lvl="2">
              <a:spcBef>
                <a:spcPts val="0"/>
              </a:spcBef>
              <a:defRPr/>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pPr lvl="0"/>
            <a:r>
              <a:rPr lang="en-US" smtClean="0"/>
              <a:t>Click to edit Master text styles</a:t>
            </a:r>
          </a:p>
        </p:txBody>
      </p:sp>
      <p:cxnSp>
        <p:nvCxnSpPr>
          <p:cNvPr id="25" name="Shape 25"/>
          <p:cNvCxnSpPr/>
          <p:nvPr/>
        </p:nvCxnSpPr>
        <p:spPr>
          <a:xfrm>
            <a:off x="5706001" y="1903067"/>
            <a:ext cx="779999" cy="0"/>
          </a:xfrm>
          <a:prstGeom prst="straightConnector1">
            <a:avLst/>
          </a:prstGeom>
          <a:noFill/>
          <a:ln w="28575" cap="flat" cmpd="sng">
            <a:solidFill>
              <a:srgbClr val="926940"/>
            </a:solidFill>
            <a:prstDash val="solid"/>
            <a:round/>
            <a:headEnd type="none" w="lg" len="lg"/>
            <a:tailEnd type="none" w="lg" len="lg"/>
          </a:ln>
        </p:spPr>
      </p:cxnSp>
    </p:spTree>
    <p:extLst>
      <p:ext uri="{BB962C8B-B14F-4D97-AF65-F5344CB8AC3E}">
        <p14:creationId xmlns:p14="http://schemas.microsoft.com/office/powerpoint/2010/main" val="4294903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p:nvPr/>
        </p:nvSpPr>
        <p:spPr>
          <a:xfrm>
            <a:off x="1881800" y="960000"/>
            <a:ext cx="8428400" cy="4938000"/>
          </a:xfrm>
          <a:prstGeom prst="rect">
            <a:avLst/>
          </a:prstGeom>
          <a:noFill/>
          <a:ln w="28575" cap="flat" cmpd="sng">
            <a:solidFill>
              <a:srgbClr val="403228"/>
            </a:solidFill>
            <a:prstDash val="solid"/>
            <a:miter/>
            <a:headEnd type="none" w="med" len="med"/>
            <a:tailEnd type="none" w="med" len="med"/>
          </a:ln>
        </p:spPr>
        <p:txBody>
          <a:bodyPr lIns="121900" tIns="121900" rIns="121900" bIns="121900" anchor="ctr" anchorCtr="0">
            <a:noAutofit/>
          </a:bodyPr>
          <a:lstStyle/>
          <a:p>
            <a:pPr lvl="0">
              <a:spcBef>
                <a:spcPts val="0"/>
              </a:spcBef>
              <a:buNone/>
            </a:pPr>
            <a:endParaRPr sz="2400">
              <a:solidFill>
                <a:srgbClr val="403228"/>
              </a:solidFill>
            </a:endParaRPr>
          </a:p>
        </p:txBody>
      </p:sp>
      <p:sp>
        <p:nvSpPr>
          <p:cNvPr id="16" name="Shape 16"/>
          <p:cNvSpPr txBox="1">
            <a:spLocks noGrp="1"/>
          </p:cNvSpPr>
          <p:nvPr>
            <p:ph type="body" idx="1"/>
          </p:nvPr>
        </p:nvSpPr>
        <p:spPr>
          <a:xfrm>
            <a:off x="2806733" y="960000"/>
            <a:ext cx="6578400" cy="4938000"/>
          </a:xfrm>
          <a:prstGeom prst="rect">
            <a:avLst/>
          </a:prstGeom>
        </p:spPr>
        <p:txBody>
          <a:bodyPr lIns="91425" tIns="91425" rIns="91425" bIns="91425" anchor="ctr" anchorCtr="0"/>
          <a:lstStyle>
            <a:lvl1pPr lvl="0" algn="ctr" rtl="0">
              <a:spcBef>
                <a:spcPts val="0"/>
              </a:spcBef>
              <a:defRPr i="1"/>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a:spcBef>
                <a:spcPts val="0"/>
              </a:spcBef>
              <a:defRPr i="1"/>
            </a:lvl9pPr>
          </a:lstStyle>
          <a:p>
            <a:pPr lvl="0"/>
            <a:r>
              <a:rPr lang="en-US" smtClean="0"/>
              <a:t>Click to edit Master text styles</a:t>
            </a:r>
          </a:p>
        </p:txBody>
      </p:sp>
    </p:spTree>
    <p:extLst>
      <p:ext uri="{BB962C8B-B14F-4D97-AF65-F5344CB8AC3E}">
        <p14:creationId xmlns:p14="http://schemas.microsoft.com/office/powerpoint/2010/main" val="15955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ACD71-45EF-44D7-9426-8362B54EB028}"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899880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0ACD71-45EF-44D7-9426-8362B54EB028}"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121468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0ACD71-45EF-44D7-9426-8362B54EB028}"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48707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0ACD71-45EF-44D7-9426-8362B54EB028}"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117770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0ACD71-45EF-44D7-9426-8362B54EB028}"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316041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ACD71-45EF-44D7-9426-8362B54EB028}"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356496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ACD71-45EF-44D7-9426-8362B54EB028}"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159921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ACD71-45EF-44D7-9426-8362B54EB028}"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05C6-8217-4F34-AEA8-8176095EF73F}" type="slidenum">
              <a:rPr lang="en-US" smtClean="0"/>
              <a:t>‹#›</a:t>
            </a:fld>
            <a:endParaRPr lang="en-US"/>
          </a:p>
        </p:txBody>
      </p:sp>
    </p:spTree>
    <p:extLst>
      <p:ext uri="{BB962C8B-B14F-4D97-AF65-F5344CB8AC3E}">
        <p14:creationId xmlns:p14="http://schemas.microsoft.com/office/powerpoint/2010/main" val="239608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4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ACD71-45EF-44D7-9426-8362B54EB028}"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A05C6-8217-4F34-AEA8-8176095EF73F}" type="slidenum">
              <a:rPr lang="en-US" smtClean="0"/>
              <a:t>‹#›</a:t>
            </a:fld>
            <a:endParaRPr lang="en-US"/>
          </a:p>
        </p:txBody>
      </p:sp>
    </p:spTree>
    <p:extLst>
      <p:ext uri="{BB962C8B-B14F-4D97-AF65-F5344CB8AC3E}">
        <p14:creationId xmlns:p14="http://schemas.microsoft.com/office/powerpoint/2010/main" val="1802031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bbc.com/future/bespoke/story/20150130-how-your-eyes-trick-your-mind/index.html"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www.flocabulary.com/unit/similes-metaphors/"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www.flocabulary.com/unit/hyperbole/"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www.flocabulary.com/unit/personification/"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Before we begin,</a:t>
            </a:r>
          </a:p>
          <a:p>
            <a:pPr marL="0" indent="0" algn="ctr">
              <a:buNone/>
            </a:pPr>
            <a:r>
              <a:rPr lang="en-US" sz="4400" dirty="0" smtClean="0">
                <a:latin typeface="Arial Black" panose="020B0A04020102020204" pitchFamily="34" charset="0"/>
              </a:rPr>
              <a:t>Take a moment to watch and</a:t>
            </a:r>
          </a:p>
          <a:p>
            <a:pPr marL="0" indent="0" algn="ctr">
              <a:buNone/>
            </a:pPr>
            <a:r>
              <a:rPr lang="en-US" sz="4400" dirty="0" smtClean="0">
                <a:latin typeface="Arial Black" panose="020B0A04020102020204" pitchFamily="34" charset="0"/>
              </a:rPr>
              <a:t>consider the following video…</a:t>
            </a: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11/4/19</a:t>
            </a:r>
            <a:endParaRPr lang="en-US" dirty="0">
              <a:latin typeface="Arial Black" panose="020B0A04020102020204" pitchFamily="34" charset="0"/>
            </a:endParaRPr>
          </a:p>
        </p:txBody>
      </p:sp>
    </p:spTree>
    <p:extLst>
      <p:ext uri="{BB962C8B-B14F-4D97-AF65-F5344CB8AC3E}">
        <p14:creationId xmlns:p14="http://schemas.microsoft.com/office/powerpoint/2010/main" val="173422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92200"/>
          </a:xfrm>
        </p:spPr>
        <p:txBody>
          <a:bodyPr/>
          <a:lstStyle/>
          <a:p>
            <a:pPr algn="ctr"/>
            <a:r>
              <a:rPr lang="en-US" dirty="0" smtClean="0">
                <a:latin typeface="Arial Black" panose="020B0A04020102020204" pitchFamily="34" charset="0"/>
              </a:rPr>
              <a:t>Greek Drama</a:t>
            </a:r>
            <a:endParaRPr lang="en-US" dirty="0">
              <a:latin typeface="Arial Black" panose="020B0A04020102020204" pitchFamily="34" charset="0"/>
            </a:endParaRPr>
          </a:p>
        </p:txBody>
      </p:sp>
      <p:sp>
        <p:nvSpPr>
          <p:cNvPr id="3" name="Content Placeholder 2"/>
          <p:cNvSpPr>
            <a:spLocks noGrp="1"/>
          </p:cNvSpPr>
          <p:nvPr>
            <p:ph idx="1"/>
          </p:nvPr>
        </p:nvSpPr>
        <p:spPr>
          <a:xfrm>
            <a:off x="838200" y="1092201"/>
            <a:ext cx="10515600" cy="4351338"/>
          </a:xfrm>
        </p:spPr>
        <p:txBody>
          <a:bodyPr>
            <a:normAutofit/>
          </a:bodyPr>
          <a:lstStyle/>
          <a:p>
            <a:r>
              <a:rPr lang="en-US" sz="3600" dirty="0" smtClean="0">
                <a:latin typeface="Arial Black" panose="020B0A04020102020204" pitchFamily="34" charset="0"/>
              </a:rPr>
              <a:t>The earliest origins of drama were ancient hymns called dithyrambs, sung in honor of the god of wine, Dionysus, in Athens.</a:t>
            </a:r>
          </a:p>
          <a:p>
            <a:endParaRPr lang="en-US" sz="3600" dirty="0" smtClean="0">
              <a:latin typeface="Arial Black" panose="020B0A04020102020204" pitchFamily="34" charset="0"/>
            </a:endParaRPr>
          </a:p>
          <a:p>
            <a:r>
              <a:rPr lang="en-US" sz="3600" dirty="0" smtClean="0">
                <a:latin typeface="Arial Black" panose="020B0A04020102020204" pitchFamily="34" charset="0"/>
              </a:rPr>
              <a:t>Drama then evolved from religious festivals in honor of Dionysus. </a:t>
            </a:r>
          </a:p>
          <a:p>
            <a:endParaRPr lang="en-US" dirty="0" smtClean="0"/>
          </a:p>
        </p:txBody>
      </p:sp>
    </p:spTree>
    <p:extLst>
      <p:ext uri="{BB962C8B-B14F-4D97-AF65-F5344CB8AC3E}">
        <p14:creationId xmlns:p14="http://schemas.microsoft.com/office/powerpoint/2010/main" val="312169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9048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75265"/>
            <a:ext cx="10515600" cy="5211763"/>
          </a:xfrm>
        </p:spPr>
        <p:txBody>
          <a:bodyPr>
            <a:normAutofit fontScale="85000" lnSpcReduction="20000"/>
          </a:bodyPr>
          <a:lstStyle/>
          <a:p>
            <a:pPr marL="0" indent="0" algn="ctr">
              <a:buNone/>
            </a:pPr>
            <a:r>
              <a:rPr lang="en-US" sz="3600" dirty="0" smtClean="0">
                <a:latin typeface="Arial Black" panose="020B0A04020102020204" pitchFamily="34" charset="0"/>
              </a:rPr>
              <a:t>Figurative Language Flex</a:t>
            </a:r>
          </a:p>
          <a:p>
            <a:pPr marL="0" indent="0" algn="ctr">
              <a:buNone/>
            </a:pPr>
            <a:r>
              <a:rPr lang="en-US" sz="3600" dirty="0" smtClean="0">
                <a:latin typeface="Arial Black" panose="020B0A04020102020204" pitchFamily="34" charset="0"/>
              </a:rPr>
              <a:t>DUE TOMORROW!</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Scene 3 / Ode 3 Close Read Questions</a:t>
            </a:r>
          </a:p>
          <a:p>
            <a:pPr marL="0" indent="0" algn="ctr">
              <a:buNone/>
            </a:pPr>
            <a:r>
              <a:rPr lang="en-US" sz="3600" dirty="0" smtClean="0">
                <a:latin typeface="Arial Black" panose="020B0A04020102020204" pitchFamily="34" charset="0"/>
              </a:rPr>
              <a:t>DUE TOMORROW!</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Chosen Character – Tragic Hero Graphic Organizer</a:t>
            </a:r>
          </a:p>
          <a:p>
            <a:pPr marL="0" indent="0" algn="ctr">
              <a:buNone/>
            </a:pPr>
            <a:r>
              <a:rPr lang="en-US" sz="3600" dirty="0" smtClean="0">
                <a:latin typeface="Arial Black" panose="020B0A04020102020204" pitchFamily="34" charset="0"/>
              </a:rPr>
              <a:t>DUE WEDNESDAY 12/4!</a:t>
            </a: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QUIZ THURSDAY 12/5 ON PART 2 OF THE PLAY!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19919494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701675"/>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889000"/>
            <a:ext cx="10515600" cy="5499100"/>
          </a:xfrm>
        </p:spPr>
        <p:txBody>
          <a:bodyPr>
            <a:normAutofit/>
          </a:bodyPr>
          <a:lstStyle/>
          <a:p>
            <a:pPr marL="0" indent="0" algn="ctr">
              <a:buNone/>
            </a:pPr>
            <a:endParaRPr lang="en-US" dirty="0" smtClean="0">
              <a:latin typeface="Arial Black" panose="020B0A04020102020204" pitchFamily="34" charset="0"/>
            </a:endParaRPr>
          </a:p>
          <a:p>
            <a:pPr marL="0" indent="0" algn="ctr">
              <a:buNone/>
            </a:pPr>
            <a:r>
              <a:rPr lang="en-US" sz="4000" dirty="0" smtClean="0">
                <a:latin typeface="Arial Black" panose="020B0A04020102020204" pitchFamily="34" charset="0"/>
              </a:rPr>
              <a:t>Choose an item in the room…any item.</a:t>
            </a:r>
          </a:p>
          <a:p>
            <a:pPr marL="0" indent="0" algn="ctr">
              <a:buNone/>
            </a:pPr>
            <a:r>
              <a:rPr lang="en-US" sz="4000" dirty="0" smtClean="0">
                <a:latin typeface="Arial Black" panose="020B0A04020102020204" pitchFamily="34" charset="0"/>
              </a:rPr>
              <a:t>Now write me FOUR examples of figurative language to describe that item.</a:t>
            </a:r>
          </a:p>
          <a:p>
            <a:pPr marL="0" indent="0" algn="ctr">
              <a:buNone/>
            </a:pPr>
            <a:r>
              <a:rPr lang="en-US" sz="4000" dirty="0" smtClean="0">
                <a:latin typeface="Arial Black" panose="020B0A04020102020204" pitchFamily="34" charset="0"/>
              </a:rPr>
              <a:t>Write them as four separate sentences, not a paragraph.</a:t>
            </a: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12/2/19	</a:t>
            </a:r>
            <a:endParaRPr lang="en-US" dirty="0">
              <a:latin typeface="Arial Black" panose="020B0A04020102020204" pitchFamily="34" charset="0"/>
            </a:endParaRPr>
          </a:p>
        </p:txBody>
      </p:sp>
    </p:spTree>
    <p:extLst>
      <p:ext uri="{BB962C8B-B14F-4D97-AF65-F5344CB8AC3E}">
        <p14:creationId xmlns:p14="http://schemas.microsoft.com/office/powerpoint/2010/main" val="50301627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lvl="0" indent="0" algn="ctr">
              <a:buNone/>
            </a:pPr>
            <a:r>
              <a:rPr lang="en-US" sz="3600" dirty="0">
                <a:solidFill>
                  <a:prstClr val="black"/>
                </a:solidFill>
                <a:latin typeface="Arial Black" panose="020B0A04020102020204" pitchFamily="34" charset="0"/>
              </a:rPr>
              <a:t>If you were in Jocasta’s position, what would you do?</a:t>
            </a:r>
          </a:p>
          <a:p>
            <a:pPr marL="0" lvl="0" indent="0" algn="ctr">
              <a:buNone/>
            </a:pPr>
            <a:r>
              <a:rPr lang="en-US" sz="3600" dirty="0">
                <a:solidFill>
                  <a:prstClr val="black"/>
                </a:solidFill>
                <a:latin typeface="Arial Black" panose="020B0A04020102020204" pitchFamily="34" charset="0"/>
              </a:rPr>
              <a:t>Would you try to keep the truth a secret or let it come out?</a:t>
            </a:r>
          </a:p>
          <a:p>
            <a:pPr marL="0" lvl="0" indent="0" algn="ctr">
              <a:buNone/>
            </a:pPr>
            <a:r>
              <a:rPr lang="en-US" sz="3600" dirty="0">
                <a:solidFill>
                  <a:prstClr val="black"/>
                </a:solidFill>
                <a:latin typeface="Arial Black" panose="020B0A04020102020204" pitchFamily="34" charset="0"/>
              </a:rPr>
              <a:t>Why?</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12/3/19</a:t>
            </a:r>
            <a:endParaRPr lang="en-US" dirty="0">
              <a:latin typeface="Arial Black" panose="020B0A04020102020204" pitchFamily="34" charset="0"/>
            </a:endParaRPr>
          </a:p>
        </p:txBody>
      </p:sp>
    </p:spTree>
    <p:extLst>
      <p:ext uri="{BB962C8B-B14F-4D97-AF65-F5344CB8AC3E}">
        <p14:creationId xmlns:p14="http://schemas.microsoft.com/office/powerpoint/2010/main" val="175834904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1325563"/>
          </a:xfrm>
        </p:spPr>
        <p:txBody>
          <a:bodyPr/>
          <a:lstStyle/>
          <a:p>
            <a:pPr algn="ctr"/>
            <a:r>
              <a:rPr lang="en-US" dirty="0" smtClean="0">
                <a:latin typeface="Arial Black" panose="020B0A04020102020204" pitchFamily="34" charset="0"/>
              </a:rPr>
              <a:t>Let’s Read…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endParaRPr lang="en-US" sz="4000" dirty="0">
              <a:latin typeface="Arial Black" panose="020B0A04020102020204" pitchFamily="34" charset="0"/>
            </a:endParaRPr>
          </a:p>
        </p:txBody>
      </p:sp>
    </p:spTree>
    <p:extLst>
      <p:ext uri="{BB962C8B-B14F-4D97-AF65-F5344CB8AC3E}">
        <p14:creationId xmlns:p14="http://schemas.microsoft.com/office/powerpoint/2010/main" val="385700165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9048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965200"/>
            <a:ext cx="10515600" cy="5211763"/>
          </a:xfrm>
        </p:spPr>
        <p:txBody>
          <a:bodyPr>
            <a:normAutofit/>
          </a:bodyPr>
          <a:lstStyle/>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Scene </a:t>
            </a:r>
            <a:r>
              <a:rPr lang="en-US" sz="3600" dirty="0">
                <a:latin typeface="Arial Black" panose="020B0A04020102020204" pitchFamily="34" charset="0"/>
              </a:rPr>
              <a:t>4</a:t>
            </a:r>
            <a:r>
              <a:rPr lang="en-US" sz="3600" dirty="0" smtClean="0">
                <a:latin typeface="Arial Black" panose="020B0A04020102020204" pitchFamily="34" charset="0"/>
              </a:rPr>
              <a:t> / Ode 4 / Exodus </a:t>
            </a:r>
          </a:p>
          <a:p>
            <a:pPr marL="0" indent="0" algn="ctr">
              <a:buNone/>
            </a:pPr>
            <a:r>
              <a:rPr lang="en-US" sz="3600" dirty="0" smtClean="0">
                <a:latin typeface="Arial Black" panose="020B0A04020102020204" pitchFamily="34" charset="0"/>
              </a:rPr>
              <a:t>Close Read Questions</a:t>
            </a:r>
          </a:p>
          <a:p>
            <a:pPr marL="0" indent="0" algn="ctr">
              <a:buNone/>
            </a:pPr>
            <a:r>
              <a:rPr lang="en-US" sz="3600" dirty="0" smtClean="0">
                <a:latin typeface="Arial Black" panose="020B0A04020102020204" pitchFamily="34" charset="0"/>
              </a:rPr>
              <a:t>DUE THURSDAY!</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QUIZ THURSDAY ON PART 2 OF THE PLAY!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217177281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701675"/>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244600"/>
            <a:ext cx="10515600" cy="5143500"/>
          </a:xfrm>
        </p:spPr>
        <p:txBody>
          <a:bodyPr>
            <a:normAutofit/>
          </a:bodyPr>
          <a:lstStyle/>
          <a:p>
            <a:pPr marL="0" indent="0" algn="ctr">
              <a:buNone/>
            </a:pPr>
            <a:r>
              <a:rPr lang="en-US" dirty="0" smtClean="0">
                <a:latin typeface="Arial Black" panose="020B0A04020102020204" pitchFamily="34" charset="0"/>
              </a:rPr>
              <a:t>It has been said that Oedipus’ hamartia (tragic flaw) was his relentless pursuit of the truth. This could be a good quality or a bad one depending on the situation.</a:t>
            </a:r>
          </a:p>
          <a:p>
            <a:pPr marL="0" indent="0" algn="ctr">
              <a:buNone/>
            </a:pPr>
            <a:endParaRPr lang="en-US" dirty="0">
              <a:latin typeface="Arial Black" panose="020B0A04020102020204" pitchFamily="34" charset="0"/>
            </a:endParaRPr>
          </a:p>
          <a:p>
            <a:pPr marL="0" indent="0" algn="ctr">
              <a:buNone/>
            </a:pPr>
            <a:r>
              <a:rPr lang="en-US" sz="3200" dirty="0">
                <a:latin typeface="Arial Black" panose="020B0A04020102020204" pitchFamily="34" charset="0"/>
              </a:rPr>
              <a:t>T</a:t>
            </a:r>
            <a:r>
              <a:rPr lang="en-US" sz="3200" dirty="0" smtClean="0">
                <a:latin typeface="Arial Black" panose="020B0A04020102020204" pitchFamily="34" charset="0"/>
              </a:rPr>
              <a:t>hink of other qualities that could be either good or bad depending on the situation? </a:t>
            </a:r>
          </a:p>
          <a:p>
            <a:pPr marL="0" indent="0" algn="ctr">
              <a:buNone/>
            </a:pPr>
            <a:r>
              <a:rPr lang="en-US" sz="3200" dirty="0" smtClean="0">
                <a:latin typeface="Arial Black" panose="020B0A04020102020204" pitchFamily="34" charset="0"/>
              </a:rPr>
              <a:t>Choose one and then describe how it could be either good or bad in different circumstances.</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
        <p:nvSpPr>
          <p:cNvPr id="4" name="TextBox 3"/>
          <p:cNvSpPr txBox="1"/>
          <p:nvPr/>
        </p:nvSpPr>
        <p:spPr>
          <a:xfrm>
            <a:off x="93091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12/3/19</a:t>
            </a:r>
            <a:endParaRPr lang="en-US" dirty="0">
              <a:latin typeface="Arial Black" panose="020B0A04020102020204" pitchFamily="34" charset="0"/>
            </a:endParaRPr>
          </a:p>
        </p:txBody>
      </p:sp>
    </p:spTree>
    <p:extLst>
      <p:ext uri="{BB962C8B-B14F-4D97-AF65-F5344CB8AC3E}">
        <p14:creationId xmlns:p14="http://schemas.microsoft.com/office/powerpoint/2010/main" val="37041532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496"/>
            <a:ext cx="10515600" cy="6301304"/>
          </a:xfrm>
        </p:spPr>
        <p:txBody>
          <a:bodyPr>
            <a:normAutofit lnSpcReduction="10000"/>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 Start-up</a:t>
            </a:r>
          </a:p>
          <a:p>
            <a:pPr marL="0" indent="0" algn="ctr">
              <a:buNone/>
            </a:pPr>
            <a:r>
              <a:rPr lang="en-US" sz="4000" dirty="0" smtClean="0">
                <a:latin typeface="Arial Black" panose="020B0A04020102020204" pitchFamily="34" charset="0"/>
              </a:rPr>
              <a:t>No Exit Ticket</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Watch Scene 4, Ode 4, and Exodus</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Work on questions</a:t>
            </a:r>
          </a:p>
          <a:p>
            <a:pPr marL="0" indent="0" algn="ctr">
              <a:buNone/>
            </a:pPr>
            <a:r>
              <a:rPr lang="en-US" sz="4000" dirty="0" smtClean="0">
                <a:latin typeface="Arial Black" panose="020B0A04020102020204" pitchFamily="34" charset="0"/>
              </a:rPr>
              <a:t>DUE TOMORROW!</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QUIZ ON PART 2 TOMORROW!</a:t>
            </a:r>
            <a:endParaRPr lang="en-US" sz="40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12/4/19</a:t>
            </a:r>
            <a:endParaRPr lang="en-US" dirty="0">
              <a:latin typeface="Arial Black" panose="020B0A04020102020204" pitchFamily="34" charset="0"/>
            </a:endParaRPr>
          </a:p>
        </p:txBody>
      </p:sp>
    </p:spTree>
    <p:extLst>
      <p:ext uri="{BB962C8B-B14F-4D97-AF65-F5344CB8AC3E}">
        <p14:creationId xmlns:p14="http://schemas.microsoft.com/office/powerpoint/2010/main" val="224796684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90359" y="402336"/>
            <a:ext cx="10515600" cy="6074663"/>
          </a:xfrm>
        </p:spPr>
        <p:txBody>
          <a:bodyPr>
            <a:normAutofit/>
          </a:bodyPr>
          <a:lstStyle/>
          <a:p>
            <a:pPr marL="0" indent="0" algn="ctr">
              <a:buNone/>
            </a:pPr>
            <a:r>
              <a:rPr lang="en-US" sz="4000" dirty="0" smtClean="0">
                <a:latin typeface="Arial Black" panose="020B0A04020102020204" pitchFamily="34" charset="0"/>
              </a:rPr>
              <a:t>NO Start-Up</a:t>
            </a:r>
          </a:p>
          <a:p>
            <a:pPr marL="0" indent="0" algn="ctr">
              <a:buNone/>
            </a:pPr>
            <a:r>
              <a:rPr lang="en-US" sz="4000" dirty="0" smtClean="0">
                <a:latin typeface="Arial Black" panose="020B0A04020102020204" pitchFamily="34" charset="0"/>
              </a:rPr>
              <a:t>NO Exit Ticket</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You have a QUIZ!</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You have 15 minutes for the quiz, then we have more to do!</a:t>
            </a: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12/5/19</a:t>
            </a:r>
            <a:endParaRPr lang="en-US" b="1" dirty="0">
              <a:latin typeface="Arial Black" panose="020B0A04020102020204" pitchFamily="34" charset="0"/>
            </a:endParaRPr>
          </a:p>
        </p:txBody>
      </p:sp>
    </p:spTree>
    <p:extLst>
      <p:ext uri="{BB962C8B-B14F-4D97-AF65-F5344CB8AC3E}">
        <p14:creationId xmlns:p14="http://schemas.microsoft.com/office/powerpoint/2010/main" val="122334149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977900"/>
            <a:ext cx="11658600" cy="5638800"/>
          </a:xfrm>
        </p:spPr>
        <p:txBody>
          <a:bodyPr/>
          <a:lstStyle/>
          <a:p>
            <a:r>
              <a:rPr lang="en-US" dirty="0" smtClean="0">
                <a:latin typeface="Arial Black" panose="020B0A04020102020204" pitchFamily="34" charset="0"/>
              </a:rPr>
              <a:t>One of THE MOST IMPORTANT skills you will need to survive English 10 (and 11 and 12 and College) is the ability to read a source and then use information from that source in your writing.</a:t>
            </a:r>
          </a:p>
          <a:p>
            <a:r>
              <a:rPr lang="en-US" dirty="0" smtClean="0">
                <a:latin typeface="Arial Black" panose="020B0A04020102020204" pitchFamily="34" charset="0"/>
              </a:rPr>
              <a:t>This is a skill you will need for your final assessment for Speak as well, so we’re going to take a look at it today.</a:t>
            </a:r>
          </a:p>
          <a:p>
            <a:r>
              <a:rPr lang="en-US" dirty="0" smtClean="0">
                <a:latin typeface="Arial Black" panose="020B0A04020102020204" pitchFamily="34" charset="0"/>
              </a:rPr>
              <a:t>I am going to teach you, today, a method of writing a paragraph that, if done correctly, will make sure you get a solid score!</a:t>
            </a:r>
          </a:p>
          <a:p>
            <a:r>
              <a:rPr lang="en-US" dirty="0" smtClean="0">
                <a:latin typeface="Arial Black" panose="020B0A04020102020204" pitchFamily="34" charset="0"/>
              </a:rPr>
              <a:t>It’s called The TREAT Method or How to TREAT a Source.</a:t>
            </a:r>
          </a:p>
          <a:p>
            <a:pPr lvl="1"/>
            <a:r>
              <a:rPr lang="en-US" dirty="0" smtClean="0">
                <a:latin typeface="Arial Black" panose="020B0A04020102020204" pitchFamily="34" charset="0"/>
              </a:rPr>
              <a:t>It’s what your English 11 teachers will use too!</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197975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977900"/>
            <a:ext cx="11658600" cy="5638800"/>
          </a:xfrm>
        </p:spPr>
        <p:txBody>
          <a:bodyPr>
            <a:normAutofit/>
          </a:bodyPr>
          <a:lstStyle/>
          <a:p>
            <a:pPr marL="0" indent="0">
              <a:buNone/>
            </a:pPr>
            <a:endParaRPr lang="en-US" sz="4800" dirty="0" smtClean="0">
              <a:latin typeface="Arial Black" panose="020B0A04020102020204" pitchFamily="34" charset="0"/>
            </a:endParaRPr>
          </a:p>
          <a:p>
            <a:pPr marL="0" indent="0">
              <a:buNone/>
            </a:pPr>
            <a:r>
              <a:rPr lang="en-US" sz="4800" dirty="0" smtClean="0">
                <a:latin typeface="Arial Black" panose="020B0A04020102020204" pitchFamily="34" charset="0"/>
              </a:rPr>
              <a:t>T </a:t>
            </a:r>
            <a:r>
              <a:rPr lang="en-US" sz="4800" dirty="0">
                <a:latin typeface="Arial Black" panose="020B0A04020102020204" pitchFamily="34" charset="0"/>
              </a:rPr>
              <a:t>– Topic Sentence</a:t>
            </a:r>
          </a:p>
          <a:p>
            <a:pPr marL="0" indent="0">
              <a:buNone/>
            </a:pPr>
            <a:r>
              <a:rPr lang="en-US" sz="4800" dirty="0">
                <a:latin typeface="Arial Black" panose="020B0A04020102020204" pitchFamily="34" charset="0"/>
              </a:rPr>
              <a:t>R – </a:t>
            </a:r>
            <a:r>
              <a:rPr lang="en-US" sz="4800" dirty="0" smtClean="0">
                <a:latin typeface="Arial Black" panose="020B0A04020102020204" pitchFamily="34" charset="0"/>
              </a:rPr>
              <a:t>Relevance </a:t>
            </a:r>
            <a:r>
              <a:rPr lang="en-US" sz="4000" dirty="0" smtClean="0">
                <a:latin typeface="Arial Black" panose="020B0A04020102020204" pitchFamily="34" charset="0"/>
              </a:rPr>
              <a:t>(Background)</a:t>
            </a:r>
            <a:endParaRPr lang="en-US" sz="4000" dirty="0">
              <a:latin typeface="Arial Black" panose="020B0A04020102020204" pitchFamily="34" charset="0"/>
            </a:endParaRPr>
          </a:p>
          <a:p>
            <a:pPr marL="0" indent="0">
              <a:buNone/>
            </a:pPr>
            <a:r>
              <a:rPr lang="en-US" sz="4800" dirty="0" smtClean="0">
                <a:latin typeface="Arial Black" panose="020B0A04020102020204" pitchFamily="34" charset="0"/>
              </a:rPr>
              <a:t>E – Evidence </a:t>
            </a:r>
            <a:r>
              <a:rPr lang="en-US" sz="2000" dirty="0" smtClean="0">
                <a:latin typeface="Arial Black" panose="020B0A04020102020204" pitchFamily="34" charset="0"/>
              </a:rPr>
              <a:t>(a PROPERLY CITED QUOTE from the source)</a:t>
            </a:r>
            <a:r>
              <a:rPr lang="en-US" sz="4800" dirty="0" smtClean="0">
                <a:latin typeface="Arial Black" panose="020B0A04020102020204" pitchFamily="34" charset="0"/>
              </a:rPr>
              <a:t> </a:t>
            </a:r>
            <a:endParaRPr lang="en-US" sz="4800" dirty="0">
              <a:latin typeface="Arial Black" panose="020B0A04020102020204" pitchFamily="34" charset="0"/>
            </a:endParaRPr>
          </a:p>
          <a:p>
            <a:pPr marL="0" indent="0">
              <a:buNone/>
            </a:pPr>
            <a:r>
              <a:rPr lang="en-US" sz="4800" dirty="0">
                <a:latin typeface="Arial Black" panose="020B0A04020102020204" pitchFamily="34" charset="0"/>
              </a:rPr>
              <a:t>A – Analysis </a:t>
            </a:r>
            <a:r>
              <a:rPr lang="en-US" sz="3200" dirty="0" smtClean="0">
                <a:latin typeface="Arial Black" panose="020B0A04020102020204" pitchFamily="34" charset="0"/>
              </a:rPr>
              <a:t>(paraphrase and commentary</a:t>
            </a:r>
            <a:r>
              <a:rPr lang="en-US" sz="3200" dirty="0">
                <a:latin typeface="Arial Black" panose="020B0A04020102020204" pitchFamily="34" charset="0"/>
              </a:rPr>
              <a:t>)</a:t>
            </a:r>
          </a:p>
          <a:p>
            <a:pPr marL="0" indent="0">
              <a:buNone/>
            </a:pPr>
            <a:r>
              <a:rPr lang="en-US" sz="4800" dirty="0">
                <a:latin typeface="Arial Black" panose="020B0A04020102020204" pitchFamily="34" charset="0"/>
              </a:rPr>
              <a:t>T – Tie Back </a:t>
            </a:r>
            <a:r>
              <a:rPr lang="en-US" sz="4000" dirty="0" smtClean="0">
                <a:latin typeface="Arial Black" panose="020B0A04020102020204" pitchFamily="34" charset="0"/>
              </a:rPr>
              <a:t>(concluding </a:t>
            </a:r>
            <a:r>
              <a:rPr lang="en-US" sz="4000" dirty="0">
                <a:latin typeface="Arial Black" panose="020B0A04020102020204" pitchFamily="34" charset="0"/>
              </a:rPr>
              <a:t>sentence)</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337896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8" name="Picture 10" descr="GreekCho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9485" y="4454882"/>
            <a:ext cx="2553240" cy="24031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894521" y="267419"/>
            <a:ext cx="2206476" cy="29479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92612" y="112031"/>
            <a:ext cx="6538259" cy="830997"/>
          </a:xfrm>
          <a:prstGeom prst="rect">
            <a:avLst/>
          </a:prstGeom>
          <a:noFill/>
        </p:spPr>
        <p:txBody>
          <a:bodyPr wrap="square" rtlCol="0">
            <a:spAutoFit/>
          </a:bodyPr>
          <a:lstStyle/>
          <a:p>
            <a:pPr algn="ctr"/>
            <a:r>
              <a:rPr lang="en-US" sz="4800" dirty="0">
                <a:latin typeface="Arial Black" panose="020B0A04020102020204" pitchFamily="34" charset="0"/>
              </a:rPr>
              <a:t>The Chorus</a:t>
            </a:r>
          </a:p>
        </p:txBody>
      </p:sp>
      <p:sp>
        <p:nvSpPr>
          <p:cNvPr id="6" name="TextBox 5"/>
          <p:cNvSpPr txBox="1"/>
          <p:nvPr/>
        </p:nvSpPr>
        <p:spPr>
          <a:xfrm>
            <a:off x="191247" y="794511"/>
            <a:ext cx="9586259" cy="3908378"/>
          </a:xfrm>
          <a:prstGeom prst="rect">
            <a:avLst/>
          </a:prstGeom>
          <a:noFill/>
        </p:spPr>
        <p:txBody>
          <a:bodyPr wrap="square" rtlCol="0">
            <a:spAutoFit/>
          </a:bodyPr>
          <a:lstStyle/>
          <a:p>
            <a:pPr marL="380990" indent="-380990">
              <a:buFont typeface="Wingdings" panose="05000000000000000000" pitchFamily="2" charset="2"/>
              <a:buChar char="q"/>
            </a:pPr>
            <a:r>
              <a:rPr lang="en-US" sz="3733" b="1" dirty="0">
                <a:latin typeface="Arial Black" panose="020B0A04020102020204" pitchFamily="34" charset="0"/>
                <a:ea typeface="Bookman Old Style" charset="0"/>
                <a:cs typeface="Bookman Old Style" charset="0"/>
              </a:rPr>
              <a:t>Greek plays featured a </a:t>
            </a:r>
            <a:r>
              <a:rPr lang="en-US" sz="3733" b="1" i="1" dirty="0">
                <a:latin typeface="Arial Black" panose="020B0A04020102020204" pitchFamily="34" charset="0"/>
                <a:ea typeface="Bookman Old Style" charset="0"/>
                <a:cs typeface="Bookman Old Style" charset="0"/>
              </a:rPr>
              <a:t>chorus,</a:t>
            </a:r>
            <a:r>
              <a:rPr lang="en-US" sz="3733" b="1" dirty="0">
                <a:latin typeface="Arial Black" panose="020B0A04020102020204" pitchFamily="34" charset="0"/>
                <a:ea typeface="Bookman Old Style" charset="0"/>
                <a:cs typeface="Bookman Old Style" charset="0"/>
              </a:rPr>
              <a:t> a group of actors who would sing and dance choral songs or odes in between episodes.  They also engaged in dialogue with the actors.</a:t>
            </a:r>
            <a:r>
              <a:rPr lang="en-US" sz="2400" b="1" dirty="0">
                <a:latin typeface="Arial Black" panose="020B0A04020102020204" pitchFamily="34" charset="0"/>
              </a:rPr>
              <a:t/>
            </a:r>
            <a:br>
              <a:rPr lang="en-US" sz="2400" b="1" dirty="0">
                <a:latin typeface="Arial Black" panose="020B0A04020102020204" pitchFamily="34" charset="0"/>
              </a:rPr>
            </a:br>
            <a:endParaRPr lang="en-US" sz="2400" dirty="0"/>
          </a:p>
        </p:txBody>
      </p:sp>
      <p:sp>
        <p:nvSpPr>
          <p:cNvPr id="7" name="TextBox 6"/>
          <p:cNvSpPr txBox="1"/>
          <p:nvPr/>
        </p:nvSpPr>
        <p:spPr>
          <a:xfrm>
            <a:off x="2892612" y="4052047"/>
            <a:ext cx="9208384" cy="2697918"/>
          </a:xfrm>
          <a:prstGeom prst="rect">
            <a:avLst/>
          </a:prstGeom>
          <a:noFill/>
        </p:spPr>
        <p:txBody>
          <a:bodyPr wrap="square" rtlCol="0">
            <a:spAutoFit/>
          </a:bodyPr>
          <a:lstStyle/>
          <a:p>
            <a:pPr marL="609585" indent="-609585">
              <a:buFont typeface="Wingdings" panose="05000000000000000000" pitchFamily="2" charset="2"/>
              <a:buChar char="q"/>
            </a:pPr>
            <a:r>
              <a:rPr lang="en-US" sz="3733" dirty="0">
                <a:latin typeface="Arial Black" panose="020B0A04020102020204" pitchFamily="34" charset="0"/>
              </a:rPr>
              <a:t>Choruses were made up of 12-15 men (women could not participate) who wore matching costumes and masks</a:t>
            </a:r>
            <a:r>
              <a:rPr lang="en-US" sz="3733" dirty="0" smtClean="0">
                <a:latin typeface="Arial Black" panose="020B0A04020102020204" pitchFamily="34" charset="0"/>
              </a:rPr>
              <a:t>.</a:t>
            </a:r>
          </a:p>
          <a:p>
            <a:r>
              <a:rPr lang="en-US" sz="2000" b="1" dirty="0" smtClean="0"/>
              <a:t>				VIDEO on CHORUS</a:t>
            </a:r>
            <a:endParaRPr lang="en-US" sz="3733" dirty="0">
              <a:latin typeface="Arial Black" panose="020B0A04020102020204" pitchFamily="34" charset="0"/>
            </a:endParaRPr>
          </a:p>
        </p:txBody>
      </p:sp>
    </p:spTree>
    <p:extLst>
      <p:ext uri="{BB962C8B-B14F-4D97-AF65-F5344CB8AC3E}">
        <p14:creationId xmlns:p14="http://schemas.microsoft.com/office/powerpoint/2010/main" val="282792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977900"/>
            <a:ext cx="11658600" cy="5638800"/>
          </a:xfrm>
        </p:spPr>
        <p:txBody>
          <a:bodyPr>
            <a:normAutofit/>
          </a:bodyPr>
          <a:lstStyle/>
          <a:p>
            <a:pPr marL="0" indent="0" algn="ctr">
              <a:buNone/>
            </a:pPr>
            <a:endParaRPr lang="en-US" dirty="0" smtClean="0">
              <a:latin typeface="Arial Black" panose="020B0A04020102020204" pitchFamily="34" charset="0"/>
            </a:endParaRPr>
          </a:p>
          <a:p>
            <a:pPr marL="0" indent="0" algn="ctr">
              <a:buNone/>
            </a:pPr>
            <a:r>
              <a:rPr lang="en-US" dirty="0" smtClean="0">
                <a:latin typeface="Arial Black" panose="020B0A04020102020204" pitchFamily="34" charset="0"/>
              </a:rPr>
              <a:t>T – TOPIC SENTENCE</a:t>
            </a:r>
          </a:p>
          <a:p>
            <a:r>
              <a:rPr lang="en-US" dirty="0" smtClean="0">
                <a:latin typeface="Arial Black" panose="020B0A04020102020204" pitchFamily="34" charset="0"/>
              </a:rPr>
              <a:t>The </a:t>
            </a:r>
            <a:r>
              <a:rPr lang="en-US" dirty="0">
                <a:latin typeface="Arial Black" panose="020B0A04020102020204" pitchFamily="34" charset="0"/>
              </a:rPr>
              <a:t>main idea of the paragraph. IT SHOULD ANSWER THE PROMPT!</a:t>
            </a:r>
          </a:p>
          <a:p>
            <a:r>
              <a:rPr lang="en-US" dirty="0">
                <a:latin typeface="Arial Black" panose="020B0A04020102020204" pitchFamily="34" charset="0"/>
              </a:rPr>
              <a:t>It explains what you will prove in that paragraph.</a:t>
            </a:r>
          </a:p>
          <a:p>
            <a:r>
              <a:rPr lang="en-US" dirty="0">
                <a:latin typeface="Arial Black" panose="020B0A04020102020204" pitchFamily="34" charset="0"/>
              </a:rPr>
              <a:t>This should not be a specific detail from the story, but rather it should take a stance on an issue </a:t>
            </a:r>
            <a:r>
              <a:rPr lang="en-US" dirty="0" smtClean="0">
                <a:latin typeface="Arial Black" panose="020B0A04020102020204" pitchFamily="34" charset="0"/>
              </a:rPr>
              <a:t>from </a:t>
            </a:r>
            <a:r>
              <a:rPr lang="en-US" dirty="0">
                <a:latin typeface="Arial Black" panose="020B0A04020102020204" pitchFamily="34" charset="0"/>
              </a:rPr>
              <a:t>the story that can be debated. </a:t>
            </a:r>
          </a:p>
          <a:p>
            <a:r>
              <a:rPr lang="en-US" dirty="0">
                <a:latin typeface="Arial Black" panose="020B0A04020102020204" pitchFamily="34" charset="0"/>
              </a:rPr>
              <a:t>Topic sentence includes the title, author, and claim</a:t>
            </a:r>
          </a:p>
          <a:p>
            <a:r>
              <a:rPr lang="en-US" dirty="0">
                <a:latin typeface="Arial Black" panose="020B0A04020102020204" pitchFamily="34" charset="0"/>
              </a:rPr>
              <a:t>One sentence only.  </a:t>
            </a:r>
          </a:p>
        </p:txBody>
      </p:sp>
    </p:spTree>
    <p:extLst>
      <p:ext uri="{BB962C8B-B14F-4D97-AF65-F5344CB8AC3E}">
        <p14:creationId xmlns:p14="http://schemas.microsoft.com/office/powerpoint/2010/main" val="371148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625600"/>
            <a:ext cx="11658600" cy="4991100"/>
          </a:xfrm>
        </p:spPr>
        <p:txBody>
          <a:bodyPr>
            <a:normAutofit/>
          </a:bodyPr>
          <a:lstStyle/>
          <a:p>
            <a:pPr marL="0" indent="0" algn="ctr">
              <a:buNone/>
            </a:pPr>
            <a:r>
              <a:rPr lang="en-US" sz="3600" dirty="0">
                <a:latin typeface="Arial Black" panose="020B0A04020102020204" pitchFamily="34" charset="0"/>
              </a:rPr>
              <a:t>R </a:t>
            </a:r>
            <a:r>
              <a:rPr lang="en-US" sz="3600" dirty="0" smtClean="0">
                <a:latin typeface="Arial Black" panose="020B0A04020102020204" pitchFamily="34" charset="0"/>
              </a:rPr>
              <a:t>– RELEVANCE</a:t>
            </a:r>
          </a:p>
          <a:p>
            <a:r>
              <a:rPr lang="en-US" sz="3600" dirty="0" smtClean="0">
                <a:latin typeface="Arial Black" panose="020B0A04020102020204" pitchFamily="34" charset="0"/>
              </a:rPr>
              <a:t>Gives </a:t>
            </a:r>
            <a:r>
              <a:rPr lang="en-US" sz="3600" dirty="0">
                <a:latin typeface="Arial Black" panose="020B0A04020102020204" pitchFamily="34" charset="0"/>
              </a:rPr>
              <a:t>the background of the supporting detail.</a:t>
            </a:r>
          </a:p>
          <a:p>
            <a:r>
              <a:rPr lang="en-US" sz="3600" dirty="0">
                <a:latin typeface="Arial Black" panose="020B0A04020102020204" pitchFamily="34" charset="0"/>
              </a:rPr>
              <a:t>WHO says the quote or does the action?</a:t>
            </a:r>
          </a:p>
          <a:p>
            <a:r>
              <a:rPr lang="en-US" sz="3600" dirty="0">
                <a:latin typeface="Arial Black" panose="020B0A04020102020204" pitchFamily="34" charset="0"/>
              </a:rPr>
              <a:t>WHEN does he/she say or do that?</a:t>
            </a:r>
          </a:p>
          <a:p>
            <a:r>
              <a:rPr lang="en-US" sz="3600" dirty="0">
                <a:latin typeface="Arial Black" panose="020B0A04020102020204" pitchFamily="34" charset="0"/>
              </a:rPr>
              <a:t>WHERE does the action take place?</a:t>
            </a:r>
          </a:p>
          <a:p>
            <a:r>
              <a:rPr lang="en-US" sz="3600" dirty="0">
                <a:latin typeface="Arial Black" panose="020B0A04020102020204" pitchFamily="34" charset="0"/>
              </a:rPr>
              <a:t>Comes before the supporting detail in the paragraph</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363745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625600"/>
            <a:ext cx="11658600" cy="4991100"/>
          </a:xfrm>
        </p:spPr>
        <p:txBody>
          <a:bodyPr>
            <a:normAutofit/>
          </a:bodyPr>
          <a:lstStyle/>
          <a:p>
            <a:pPr marL="0" indent="0" algn="ctr">
              <a:buNone/>
            </a:pPr>
            <a:r>
              <a:rPr lang="en-US" sz="3600" dirty="0">
                <a:latin typeface="Arial Black" panose="020B0A04020102020204" pitchFamily="34" charset="0"/>
              </a:rPr>
              <a:t>E </a:t>
            </a:r>
            <a:r>
              <a:rPr lang="en-US" sz="3600" dirty="0" smtClean="0">
                <a:latin typeface="Arial Black" panose="020B0A04020102020204" pitchFamily="34" charset="0"/>
              </a:rPr>
              <a:t>– Evidence</a:t>
            </a:r>
          </a:p>
          <a:p>
            <a:r>
              <a:rPr lang="en-US" sz="3600" dirty="0" smtClean="0">
                <a:latin typeface="Arial Black" panose="020B0A04020102020204" pitchFamily="34" charset="0"/>
              </a:rPr>
              <a:t>This </a:t>
            </a:r>
            <a:r>
              <a:rPr lang="en-US" sz="3600" dirty="0">
                <a:latin typeface="Arial Black" panose="020B0A04020102020204" pitchFamily="34" charset="0"/>
              </a:rPr>
              <a:t>is the evidence that comes directly from the story.</a:t>
            </a:r>
          </a:p>
          <a:p>
            <a:r>
              <a:rPr lang="en-US" sz="3600" dirty="0">
                <a:latin typeface="Arial Black" panose="020B0A04020102020204" pitchFamily="34" charset="0"/>
              </a:rPr>
              <a:t>You should be able to turn to a page and say, “See, it happens right here.”</a:t>
            </a:r>
          </a:p>
          <a:p>
            <a:r>
              <a:rPr lang="en-US" sz="3600" dirty="0">
                <a:latin typeface="Arial Black" panose="020B0A04020102020204" pitchFamily="34" charset="0"/>
              </a:rPr>
              <a:t>It is a direct quote from the novel.</a:t>
            </a:r>
          </a:p>
          <a:p>
            <a:r>
              <a:rPr lang="en-US" sz="3600" dirty="0">
                <a:latin typeface="Arial Black" panose="020B0A04020102020204" pitchFamily="34" charset="0"/>
              </a:rPr>
              <a:t>MUST BE CITED PROPERLY!! Example: </a:t>
            </a:r>
            <a:r>
              <a:rPr lang="en-US" sz="3600" dirty="0" smtClean="0">
                <a:latin typeface="Arial Black" panose="020B0A04020102020204" pitchFamily="34" charset="0"/>
              </a:rPr>
              <a:t>(Sophocles line 233).</a:t>
            </a:r>
            <a:endParaRPr lang="en-US" sz="3600" dirty="0">
              <a:latin typeface="Arial Black" panose="020B0A04020102020204" pitchFamily="34" charset="0"/>
            </a:endParaRP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263584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625600"/>
            <a:ext cx="11658600" cy="4991100"/>
          </a:xfrm>
        </p:spPr>
        <p:txBody>
          <a:bodyPr>
            <a:normAutofit/>
          </a:bodyPr>
          <a:lstStyle/>
          <a:p>
            <a:pPr marL="0" indent="0" algn="ctr">
              <a:buNone/>
            </a:pPr>
            <a:r>
              <a:rPr lang="en-US" sz="3600" dirty="0">
                <a:latin typeface="Arial Black" panose="020B0A04020102020204" pitchFamily="34" charset="0"/>
              </a:rPr>
              <a:t>A </a:t>
            </a:r>
            <a:r>
              <a:rPr lang="en-US" sz="3600" dirty="0" smtClean="0">
                <a:latin typeface="Arial Black" panose="020B0A04020102020204" pitchFamily="34" charset="0"/>
              </a:rPr>
              <a:t>– Analysis</a:t>
            </a:r>
          </a:p>
          <a:p>
            <a:r>
              <a:rPr lang="en-US" sz="3600" dirty="0" smtClean="0">
                <a:latin typeface="Arial Black" panose="020B0A04020102020204" pitchFamily="34" charset="0"/>
              </a:rPr>
              <a:t>Explains </a:t>
            </a:r>
            <a:r>
              <a:rPr lang="en-US" sz="3600" dirty="0">
                <a:latin typeface="Arial Black" panose="020B0A04020102020204" pitchFamily="34" charset="0"/>
              </a:rPr>
              <a:t>the significance of the detail.</a:t>
            </a:r>
          </a:p>
          <a:p>
            <a:r>
              <a:rPr lang="en-US" sz="3600" dirty="0">
                <a:latin typeface="Arial Black" panose="020B0A04020102020204" pitchFamily="34" charset="0"/>
              </a:rPr>
              <a:t>What does that quote literally mean?</a:t>
            </a:r>
          </a:p>
          <a:p>
            <a:r>
              <a:rPr lang="en-US" sz="3600" dirty="0">
                <a:latin typeface="Arial Black" panose="020B0A04020102020204" pitchFamily="34" charset="0"/>
              </a:rPr>
              <a:t>PARAPHRASE IT!</a:t>
            </a:r>
          </a:p>
          <a:p>
            <a:r>
              <a:rPr lang="en-US" sz="3600" dirty="0">
                <a:latin typeface="Arial Black" panose="020B0A04020102020204" pitchFamily="34" charset="0"/>
              </a:rPr>
              <a:t>What does that quote or event show?</a:t>
            </a:r>
          </a:p>
          <a:p>
            <a:r>
              <a:rPr lang="en-US" sz="3600" dirty="0">
                <a:latin typeface="Arial Black" panose="020B0A04020102020204" pitchFamily="34" charset="0"/>
              </a:rPr>
              <a:t>WHY IS IT IMPORTANT?</a:t>
            </a:r>
          </a:p>
          <a:p>
            <a:r>
              <a:rPr lang="en-US" sz="3600" dirty="0">
                <a:latin typeface="Arial Black" panose="020B0A04020102020204" pitchFamily="34" charset="0"/>
              </a:rPr>
              <a:t>HOW DOES IT HELP MAKE YOUR POINT?</a:t>
            </a:r>
          </a:p>
          <a:p>
            <a:pPr marL="0" indent="0">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26652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625600"/>
            <a:ext cx="11658600" cy="4991100"/>
          </a:xfrm>
        </p:spPr>
        <p:txBody>
          <a:bodyPr>
            <a:normAutofit/>
          </a:bodyPr>
          <a:lstStyle/>
          <a:p>
            <a:pPr marL="0" indent="0" algn="ctr">
              <a:buNone/>
            </a:pPr>
            <a:r>
              <a:rPr lang="en-US" sz="3600" dirty="0">
                <a:latin typeface="Arial Black" panose="020B0A04020102020204" pitchFamily="34" charset="0"/>
              </a:rPr>
              <a:t>T - Tie </a:t>
            </a:r>
            <a:r>
              <a:rPr lang="en-US" sz="3600" dirty="0" smtClean="0">
                <a:latin typeface="Arial Black" panose="020B0A04020102020204" pitchFamily="34" charset="0"/>
              </a:rPr>
              <a:t>Back</a:t>
            </a:r>
          </a:p>
          <a:p>
            <a:r>
              <a:rPr lang="en-US" sz="3600" dirty="0" smtClean="0">
                <a:latin typeface="Arial Black" panose="020B0A04020102020204" pitchFamily="34" charset="0"/>
              </a:rPr>
              <a:t>RESTATE </a:t>
            </a:r>
            <a:r>
              <a:rPr lang="en-US" sz="3600" dirty="0">
                <a:latin typeface="Arial Black" panose="020B0A04020102020204" pitchFamily="34" charset="0"/>
              </a:rPr>
              <a:t>your main point in a new way!</a:t>
            </a:r>
          </a:p>
          <a:p>
            <a:r>
              <a:rPr lang="en-US" sz="3600" dirty="0">
                <a:latin typeface="Arial Black" panose="020B0A04020102020204" pitchFamily="34" charset="0"/>
              </a:rPr>
              <a:t>Connect the evidence and the analysis back to the topic sentence.</a:t>
            </a:r>
          </a:p>
          <a:p>
            <a:pPr marL="0" indent="0">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211754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285103"/>
            <a:ext cx="11658600" cy="5331597"/>
          </a:xfrm>
        </p:spPr>
        <p:txBody>
          <a:bodyPr>
            <a:normAutofit fontScale="77500" lnSpcReduction="20000"/>
          </a:bodyPr>
          <a:lstStyle/>
          <a:p>
            <a:pPr marL="0" indent="0" algn="ctr">
              <a:buNone/>
            </a:pPr>
            <a:r>
              <a:rPr lang="en-US" sz="3600" dirty="0" smtClean="0">
                <a:latin typeface="Arial Black" panose="020B0A04020102020204" pitchFamily="34" charset="0"/>
              </a:rPr>
              <a:t>What if you need/are required to share</a:t>
            </a:r>
          </a:p>
          <a:p>
            <a:pPr marL="0" indent="0" algn="ctr">
              <a:buNone/>
            </a:pPr>
            <a:r>
              <a:rPr lang="en-US" sz="3600" dirty="0" smtClean="0">
                <a:latin typeface="Arial Black" panose="020B0A04020102020204" pitchFamily="34" charset="0"/>
              </a:rPr>
              <a:t>MORE THAN ONE </a:t>
            </a:r>
          </a:p>
          <a:p>
            <a:pPr marL="0" indent="0" algn="ctr">
              <a:buNone/>
            </a:pPr>
            <a:r>
              <a:rPr lang="en-US" sz="3600" dirty="0" smtClean="0">
                <a:latin typeface="Arial Black" panose="020B0A04020102020204" pitchFamily="34" charset="0"/>
              </a:rPr>
              <a:t>piece of evidence?</a:t>
            </a:r>
          </a:p>
          <a:p>
            <a:pPr marL="0" indent="0">
              <a:buNone/>
            </a:pPr>
            <a:r>
              <a:rPr lang="en-US" sz="3600" dirty="0">
                <a:latin typeface="Arial Black" panose="020B0A04020102020204" pitchFamily="34" charset="0"/>
              </a:rPr>
              <a:t>T – Topic Sentence</a:t>
            </a:r>
          </a:p>
          <a:p>
            <a:pPr marL="0" indent="0">
              <a:buNone/>
            </a:pPr>
            <a:r>
              <a:rPr lang="en-US" sz="3600" dirty="0">
                <a:latin typeface="Arial Black" panose="020B0A04020102020204" pitchFamily="34" charset="0"/>
              </a:rPr>
              <a:t>R – Relevance (Background)</a:t>
            </a:r>
          </a:p>
          <a:p>
            <a:pPr marL="0" indent="0">
              <a:buNone/>
            </a:pPr>
            <a:r>
              <a:rPr lang="en-US" sz="3600" dirty="0">
                <a:latin typeface="Arial Black" panose="020B0A04020102020204" pitchFamily="34" charset="0"/>
              </a:rPr>
              <a:t>E – Evidence (a PROPERLY CITED QUOTE from the source) </a:t>
            </a:r>
          </a:p>
          <a:p>
            <a:pPr marL="0" indent="0">
              <a:buNone/>
            </a:pPr>
            <a:r>
              <a:rPr lang="en-US" sz="3600" dirty="0">
                <a:latin typeface="Arial Black" panose="020B0A04020102020204" pitchFamily="34" charset="0"/>
              </a:rPr>
              <a:t>A – Analysis (paraphrase and commentary</a:t>
            </a:r>
            <a:r>
              <a:rPr lang="en-US" sz="3600" dirty="0" smtClean="0">
                <a:latin typeface="Arial Black" panose="020B0A04020102020204" pitchFamily="34" charset="0"/>
              </a:rPr>
              <a:t>)</a:t>
            </a:r>
            <a:r>
              <a:rPr lang="en-US" sz="3600" dirty="0">
                <a:latin typeface="Arial Black" panose="020B0A04020102020204" pitchFamily="34" charset="0"/>
              </a:rPr>
              <a:t> </a:t>
            </a:r>
            <a:endParaRPr lang="en-US" sz="3600" dirty="0" smtClean="0">
              <a:latin typeface="Arial Black" panose="020B0A04020102020204" pitchFamily="34" charset="0"/>
            </a:endParaRPr>
          </a:p>
          <a:p>
            <a:pPr marL="0" indent="0">
              <a:buNone/>
            </a:pPr>
            <a:r>
              <a:rPr lang="en-US" sz="3600" dirty="0" smtClean="0">
                <a:latin typeface="Arial Black" panose="020B0A04020102020204" pitchFamily="34" charset="0"/>
              </a:rPr>
              <a:t>R </a:t>
            </a:r>
            <a:r>
              <a:rPr lang="en-US" sz="3600" dirty="0">
                <a:latin typeface="Arial Black" panose="020B0A04020102020204" pitchFamily="34" charset="0"/>
              </a:rPr>
              <a:t>– Relevance (Background)</a:t>
            </a:r>
          </a:p>
          <a:p>
            <a:pPr marL="0" indent="0">
              <a:buNone/>
            </a:pPr>
            <a:r>
              <a:rPr lang="en-US" sz="3600" dirty="0">
                <a:latin typeface="Arial Black" panose="020B0A04020102020204" pitchFamily="34" charset="0"/>
              </a:rPr>
              <a:t>E – Evidence (a PROPERLY CITED QUOTE from the source) </a:t>
            </a:r>
          </a:p>
          <a:p>
            <a:pPr marL="0" indent="0">
              <a:buNone/>
            </a:pPr>
            <a:r>
              <a:rPr lang="en-US" sz="3600" dirty="0">
                <a:latin typeface="Arial Black" panose="020B0A04020102020204" pitchFamily="34" charset="0"/>
              </a:rPr>
              <a:t>A – Analysis (paraphrase and commentary</a:t>
            </a:r>
            <a:r>
              <a:rPr lang="en-US" sz="3600" dirty="0" smtClean="0">
                <a:latin typeface="Arial Black" panose="020B0A04020102020204" pitchFamily="34" charset="0"/>
              </a:rPr>
              <a:t>)</a:t>
            </a:r>
            <a:endParaRPr lang="en-US" sz="3600" dirty="0">
              <a:latin typeface="Arial Black" panose="020B0A04020102020204" pitchFamily="34" charset="0"/>
            </a:endParaRPr>
          </a:p>
          <a:p>
            <a:pPr marL="0" indent="0">
              <a:buNone/>
            </a:pPr>
            <a:r>
              <a:rPr lang="en-US" sz="3600" dirty="0">
                <a:latin typeface="Arial Black" panose="020B0A04020102020204" pitchFamily="34" charset="0"/>
              </a:rPr>
              <a:t>T – Tie Back (concluding sentence)</a:t>
            </a:r>
          </a:p>
          <a:p>
            <a:pPr marL="0" indent="0" algn="ctr">
              <a:buNone/>
            </a:pPr>
            <a:endParaRPr lang="en-US" sz="3600" dirty="0" smtClean="0">
              <a:latin typeface="Arial Black" panose="020B0A04020102020204" pitchFamily="34" charset="0"/>
            </a:endParaRP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425511454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206500"/>
            <a:ext cx="11658600" cy="5410200"/>
          </a:xfrm>
        </p:spPr>
        <p:txBody>
          <a:bodyPr>
            <a:normAutofit/>
          </a:bodyPr>
          <a:lstStyle/>
          <a:p>
            <a:pPr marL="0" indent="0" algn="ctr">
              <a:buNone/>
            </a:pPr>
            <a:r>
              <a:rPr lang="en-US" sz="3600" u="sng" dirty="0" smtClean="0">
                <a:latin typeface="Arial Black" panose="020B0A04020102020204" pitchFamily="34" charset="0"/>
              </a:rPr>
              <a:t>EXAMPLE</a:t>
            </a:r>
          </a:p>
          <a:p>
            <a:pPr marL="0" indent="0">
              <a:buNone/>
            </a:pPr>
            <a:r>
              <a:rPr lang="en-US" sz="3600" u="sng" dirty="0" smtClean="0">
                <a:latin typeface="Arial Black" panose="020B0A04020102020204" pitchFamily="34" charset="0"/>
              </a:rPr>
              <a:t>T- TOPIC SENTENCE</a:t>
            </a:r>
            <a:r>
              <a:rPr lang="en-US" sz="3600" dirty="0" smtClean="0">
                <a:latin typeface="Arial Black" panose="020B0A04020102020204" pitchFamily="34" charset="0"/>
              </a:rPr>
              <a:t> </a:t>
            </a:r>
          </a:p>
          <a:p>
            <a:pPr marL="0" indent="0">
              <a:buNone/>
            </a:pPr>
            <a:r>
              <a:rPr lang="en-US" sz="3600" dirty="0" smtClean="0">
                <a:latin typeface="Arial Black" panose="020B0A04020102020204" pitchFamily="34" charset="0"/>
              </a:rPr>
              <a:t>Notice how they… </a:t>
            </a:r>
          </a:p>
          <a:p>
            <a:r>
              <a:rPr lang="en-US" sz="3600" dirty="0" smtClean="0">
                <a:latin typeface="Arial Black" panose="020B0A04020102020204" pitchFamily="34" charset="0"/>
              </a:rPr>
              <a:t>Answer the prompt (Which character was the loneliest?) AND give us a quick outline of their reasons.</a:t>
            </a:r>
          </a:p>
          <a:p>
            <a:r>
              <a:rPr lang="en-US" sz="3600" dirty="0" smtClean="0">
                <a:latin typeface="Arial Black" panose="020B0A04020102020204" pitchFamily="34" charset="0"/>
              </a:rPr>
              <a:t>Include the title and author and a claim.</a:t>
            </a:r>
          </a:p>
          <a:p>
            <a:endParaRPr lang="en-US" sz="3600" dirty="0" smtClean="0">
              <a:latin typeface="Arial Black" panose="020B0A04020102020204" pitchFamily="34" charset="0"/>
            </a:endParaRPr>
          </a:p>
          <a:p>
            <a:endParaRPr lang="en-US" sz="3600" dirty="0" smtClean="0">
              <a:latin typeface="Arial Black" panose="020B0A04020102020204" pitchFamily="34" charset="0"/>
            </a:endParaRPr>
          </a:p>
          <a:p>
            <a:pPr marL="0" indent="0">
              <a:buNone/>
            </a:pPr>
            <a:endParaRPr lang="en-US" sz="3600" u="sng" dirty="0">
              <a:latin typeface="Arial Black" panose="020B0A04020102020204" pitchFamily="34" charset="0"/>
            </a:endParaRPr>
          </a:p>
          <a:p>
            <a:pPr marL="0" indent="0">
              <a:buNone/>
            </a:pPr>
            <a:endParaRPr lang="en-US" sz="3600" u="sng" dirty="0" smtClean="0">
              <a:latin typeface="Arial Black" panose="020B0A04020102020204" pitchFamily="34" charset="0"/>
            </a:endParaRPr>
          </a:p>
          <a:p>
            <a:pPr marL="0" indent="0" algn="ctr">
              <a:buNone/>
            </a:pPr>
            <a:endParaRPr lang="en-US" sz="3600" u="sng"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362976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206500"/>
            <a:ext cx="11658600" cy="5410200"/>
          </a:xfrm>
        </p:spPr>
        <p:txBody>
          <a:bodyPr>
            <a:normAutofit/>
          </a:bodyPr>
          <a:lstStyle/>
          <a:p>
            <a:pPr marL="0" indent="0" algn="ctr">
              <a:buNone/>
            </a:pPr>
            <a:r>
              <a:rPr lang="en-US" sz="3600" u="sng" dirty="0" smtClean="0">
                <a:latin typeface="Arial Black" panose="020B0A04020102020204" pitchFamily="34" charset="0"/>
              </a:rPr>
              <a:t>EXAMPLE</a:t>
            </a:r>
          </a:p>
          <a:p>
            <a:pPr marL="0" indent="0">
              <a:buNone/>
            </a:pPr>
            <a:r>
              <a:rPr lang="en-US" sz="3600" u="sng" dirty="0" smtClean="0">
                <a:latin typeface="Arial Black" panose="020B0A04020102020204" pitchFamily="34" charset="0"/>
              </a:rPr>
              <a:t>R – RELEVANCE</a:t>
            </a:r>
          </a:p>
          <a:p>
            <a:pPr marL="0" indent="0">
              <a:buNone/>
            </a:pPr>
            <a:r>
              <a:rPr lang="en-US" sz="3600" dirty="0" smtClean="0">
                <a:latin typeface="Arial Black" panose="020B0A04020102020204" pitchFamily="34" charset="0"/>
              </a:rPr>
              <a:t>Notice how they…</a:t>
            </a:r>
          </a:p>
          <a:p>
            <a:r>
              <a:rPr lang="en-US" sz="3600" dirty="0" smtClean="0">
                <a:latin typeface="Arial Black" panose="020B0A04020102020204" pitchFamily="34" charset="0"/>
              </a:rPr>
              <a:t>Give the WHO, WHEN, AND WHERE to set up their evidence</a:t>
            </a:r>
          </a:p>
          <a:p>
            <a:r>
              <a:rPr lang="en-US" sz="3600" dirty="0" smtClean="0">
                <a:latin typeface="Arial Black" panose="020B0A04020102020204" pitchFamily="34" charset="0"/>
              </a:rPr>
              <a:t>Provide some BACKGROUND to the evidence, so it makes sense to the reader</a:t>
            </a:r>
          </a:p>
          <a:p>
            <a:endParaRPr lang="en-US" sz="3600" dirty="0" smtClean="0">
              <a:latin typeface="Arial Black" panose="020B0A04020102020204" pitchFamily="34" charset="0"/>
            </a:endParaRPr>
          </a:p>
          <a:p>
            <a:pPr marL="0" indent="0">
              <a:buNone/>
            </a:pPr>
            <a:endParaRPr lang="en-US" sz="3600" u="sng" dirty="0">
              <a:latin typeface="Arial Black" panose="020B0A04020102020204" pitchFamily="34" charset="0"/>
            </a:endParaRPr>
          </a:p>
          <a:p>
            <a:pPr marL="0" indent="0">
              <a:buNone/>
            </a:pPr>
            <a:endParaRPr lang="en-US" sz="3600" u="sng" dirty="0" smtClean="0">
              <a:latin typeface="Arial Black" panose="020B0A04020102020204" pitchFamily="34" charset="0"/>
            </a:endParaRPr>
          </a:p>
          <a:p>
            <a:pPr marL="0" indent="0" algn="ctr">
              <a:buNone/>
            </a:pPr>
            <a:endParaRPr lang="en-US" sz="3600" u="sng"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418128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206500"/>
            <a:ext cx="11658600" cy="5410200"/>
          </a:xfrm>
        </p:spPr>
        <p:txBody>
          <a:bodyPr>
            <a:normAutofit/>
          </a:bodyPr>
          <a:lstStyle/>
          <a:p>
            <a:pPr marL="0" indent="0" algn="ctr">
              <a:buNone/>
            </a:pPr>
            <a:r>
              <a:rPr lang="en-US" sz="3600" u="sng" dirty="0" smtClean="0">
                <a:latin typeface="Arial Black" panose="020B0A04020102020204" pitchFamily="34" charset="0"/>
              </a:rPr>
              <a:t>EXAMPLE</a:t>
            </a:r>
          </a:p>
          <a:p>
            <a:pPr marL="0" indent="0">
              <a:buNone/>
            </a:pPr>
            <a:r>
              <a:rPr lang="en-US" sz="3600" u="sng" dirty="0" smtClean="0">
                <a:latin typeface="Arial Black" panose="020B0A04020102020204" pitchFamily="34" charset="0"/>
              </a:rPr>
              <a:t>EVIDENCE</a:t>
            </a:r>
          </a:p>
          <a:p>
            <a:pPr marL="0" indent="0">
              <a:buNone/>
            </a:pPr>
            <a:r>
              <a:rPr lang="en-US" sz="3600" dirty="0" smtClean="0">
                <a:latin typeface="Arial Black" panose="020B0A04020102020204" pitchFamily="34" charset="0"/>
              </a:rPr>
              <a:t>Notice how they…</a:t>
            </a:r>
          </a:p>
          <a:p>
            <a:r>
              <a:rPr lang="en-US" sz="3600" dirty="0" smtClean="0">
                <a:latin typeface="Arial Black" panose="020B0A04020102020204" pitchFamily="34" charset="0"/>
              </a:rPr>
              <a:t>Provide a DIRECT QUOTE from the novel that supports the claim they made in their topic sentence.</a:t>
            </a:r>
          </a:p>
          <a:p>
            <a:r>
              <a:rPr lang="en-US" sz="3600" dirty="0" smtClean="0">
                <a:latin typeface="Arial Black" panose="020B0A04020102020204" pitchFamily="34" charset="0"/>
              </a:rPr>
              <a:t>CITE IT PROPERLY</a:t>
            </a:r>
          </a:p>
          <a:p>
            <a:endParaRPr lang="en-US" sz="3600" dirty="0" smtClean="0">
              <a:latin typeface="Arial Black" panose="020B0A04020102020204" pitchFamily="34" charset="0"/>
            </a:endParaRPr>
          </a:p>
          <a:p>
            <a:pPr marL="0" indent="0">
              <a:buNone/>
            </a:pPr>
            <a:endParaRPr lang="en-US" sz="3600" u="sng" dirty="0">
              <a:latin typeface="Arial Black" panose="020B0A04020102020204" pitchFamily="34" charset="0"/>
            </a:endParaRPr>
          </a:p>
          <a:p>
            <a:pPr marL="0" indent="0">
              <a:buNone/>
            </a:pPr>
            <a:endParaRPr lang="en-US" sz="3600" u="sng" dirty="0" smtClean="0">
              <a:latin typeface="Arial Black" panose="020B0A04020102020204" pitchFamily="34" charset="0"/>
            </a:endParaRPr>
          </a:p>
          <a:p>
            <a:pPr marL="0" indent="0" algn="ctr">
              <a:buNone/>
            </a:pPr>
            <a:endParaRPr lang="en-US" sz="3600" u="sng"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416339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206500"/>
            <a:ext cx="11658600" cy="5410200"/>
          </a:xfrm>
        </p:spPr>
        <p:txBody>
          <a:bodyPr>
            <a:normAutofit/>
          </a:bodyPr>
          <a:lstStyle/>
          <a:p>
            <a:pPr marL="0" indent="0" algn="ctr">
              <a:buNone/>
            </a:pPr>
            <a:r>
              <a:rPr lang="en-US" sz="3600" u="sng" dirty="0" smtClean="0">
                <a:latin typeface="Arial Black" panose="020B0A04020102020204" pitchFamily="34" charset="0"/>
              </a:rPr>
              <a:t>EXAMPLE</a:t>
            </a:r>
          </a:p>
          <a:p>
            <a:pPr marL="0" indent="0">
              <a:buNone/>
            </a:pPr>
            <a:r>
              <a:rPr lang="en-US" sz="3600" u="sng" dirty="0">
                <a:latin typeface="Arial Black" panose="020B0A04020102020204" pitchFamily="34" charset="0"/>
              </a:rPr>
              <a:t>A </a:t>
            </a:r>
            <a:r>
              <a:rPr lang="en-US" sz="3600" u="sng" dirty="0" smtClean="0">
                <a:latin typeface="Arial Black" panose="020B0A04020102020204" pitchFamily="34" charset="0"/>
              </a:rPr>
              <a:t>– ANALYSIS</a:t>
            </a:r>
          </a:p>
          <a:p>
            <a:pPr marL="0" indent="0">
              <a:buNone/>
            </a:pPr>
            <a:r>
              <a:rPr lang="en-US" sz="3600" dirty="0" smtClean="0">
                <a:latin typeface="Arial Black" panose="020B0A04020102020204" pitchFamily="34" charset="0"/>
              </a:rPr>
              <a:t>Notice how they…</a:t>
            </a:r>
          </a:p>
          <a:p>
            <a:r>
              <a:rPr lang="en-US" sz="3600" dirty="0" smtClean="0">
                <a:latin typeface="Arial Black" panose="020B0A04020102020204" pitchFamily="34" charset="0"/>
              </a:rPr>
              <a:t>Explain </a:t>
            </a:r>
            <a:r>
              <a:rPr lang="en-US" sz="3600" dirty="0">
                <a:latin typeface="Arial Black" panose="020B0A04020102020204" pitchFamily="34" charset="0"/>
              </a:rPr>
              <a:t>the significance of the detail.</a:t>
            </a:r>
          </a:p>
          <a:p>
            <a:r>
              <a:rPr lang="en-US" sz="3600" dirty="0" smtClean="0">
                <a:latin typeface="Arial Black" panose="020B0A04020102020204" pitchFamily="34" charset="0"/>
              </a:rPr>
              <a:t>Tell what </a:t>
            </a:r>
            <a:r>
              <a:rPr lang="en-US" sz="3600" dirty="0">
                <a:latin typeface="Arial Black" panose="020B0A04020102020204" pitchFamily="34" charset="0"/>
              </a:rPr>
              <a:t>that quote literally </a:t>
            </a:r>
            <a:r>
              <a:rPr lang="en-US" sz="3600" dirty="0" smtClean="0">
                <a:latin typeface="Arial Black" panose="020B0A04020102020204" pitchFamily="34" charset="0"/>
              </a:rPr>
              <a:t>means</a:t>
            </a:r>
            <a:endParaRPr lang="en-US" sz="3600" dirty="0">
              <a:latin typeface="Arial Black" panose="020B0A04020102020204" pitchFamily="34" charset="0"/>
            </a:endParaRPr>
          </a:p>
          <a:p>
            <a:pPr lvl="1"/>
            <a:r>
              <a:rPr lang="en-US" sz="3200" dirty="0">
                <a:latin typeface="Arial Black" panose="020B0A04020102020204" pitchFamily="34" charset="0"/>
              </a:rPr>
              <a:t>PARAPHRASE IT!</a:t>
            </a:r>
          </a:p>
          <a:p>
            <a:r>
              <a:rPr lang="en-US" sz="3600" dirty="0" smtClean="0">
                <a:latin typeface="Arial Black" panose="020B0A04020102020204" pitchFamily="34" charset="0"/>
              </a:rPr>
              <a:t>Tell what that </a:t>
            </a:r>
            <a:r>
              <a:rPr lang="en-US" sz="3600" dirty="0">
                <a:latin typeface="Arial Black" panose="020B0A04020102020204" pitchFamily="34" charset="0"/>
              </a:rPr>
              <a:t>quote </a:t>
            </a:r>
            <a:r>
              <a:rPr lang="en-US" sz="3600" dirty="0" smtClean="0">
                <a:latin typeface="Arial Black" panose="020B0A04020102020204" pitchFamily="34" charset="0"/>
              </a:rPr>
              <a:t>shows</a:t>
            </a:r>
            <a:endParaRPr lang="en-US" sz="3600" dirty="0">
              <a:latin typeface="Arial Black" panose="020B0A04020102020204" pitchFamily="34" charset="0"/>
            </a:endParaRPr>
          </a:p>
          <a:p>
            <a:pPr lvl="1"/>
            <a:r>
              <a:rPr lang="en-US" sz="3200" dirty="0">
                <a:latin typeface="Arial Black" panose="020B0A04020102020204" pitchFamily="34" charset="0"/>
              </a:rPr>
              <a:t>WHY IS IT IMPORTANT?</a:t>
            </a:r>
          </a:p>
          <a:p>
            <a:pPr lvl="1"/>
            <a:r>
              <a:rPr lang="en-US" sz="3200" dirty="0">
                <a:latin typeface="Arial Black" panose="020B0A04020102020204" pitchFamily="34" charset="0"/>
              </a:rPr>
              <a:t>HOW DOES IT HELP MAKE YOUR POINT?</a:t>
            </a:r>
          </a:p>
          <a:p>
            <a:pPr marL="0" indent="0">
              <a:buNone/>
            </a:pPr>
            <a:endParaRPr lang="en-US" sz="3600" dirty="0" smtClean="0">
              <a:latin typeface="Arial Black" panose="020B0A04020102020204" pitchFamily="34" charset="0"/>
            </a:endParaRPr>
          </a:p>
          <a:p>
            <a:pPr marL="0" indent="0">
              <a:buNone/>
            </a:pPr>
            <a:endParaRPr lang="en-US" sz="3600" u="sng" dirty="0">
              <a:latin typeface="Arial Black" panose="020B0A04020102020204" pitchFamily="34" charset="0"/>
            </a:endParaRPr>
          </a:p>
          <a:p>
            <a:pPr marL="0" indent="0">
              <a:buNone/>
            </a:pPr>
            <a:endParaRPr lang="en-US" sz="3600" u="sng" dirty="0" smtClean="0">
              <a:latin typeface="Arial Black" panose="020B0A04020102020204" pitchFamily="34" charset="0"/>
            </a:endParaRPr>
          </a:p>
          <a:p>
            <a:pPr marL="0" indent="0" algn="ctr">
              <a:buNone/>
            </a:pPr>
            <a:endParaRPr lang="en-US" sz="3600" u="sng"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150437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40781" y="178178"/>
            <a:ext cx="10509811" cy="801964"/>
          </a:xfrm>
        </p:spPr>
        <p:txBody>
          <a:bodyPr/>
          <a:lstStyle/>
          <a:p>
            <a:r>
              <a:rPr lang="en-US" sz="4800" dirty="0">
                <a:latin typeface="Arial Black" panose="020B0A04020102020204" pitchFamily="34" charset="0"/>
              </a:rPr>
              <a:t>The Purpose of the Chorus</a:t>
            </a:r>
          </a:p>
        </p:txBody>
      </p:sp>
      <p:sp>
        <p:nvSpPr>
          <p:cNvPr id="8" name="TextBox 7"/>
          <p:cNvSpPr txBox="1"/>
          <p:nvPr/>
        </p:nvSpPr>
        <p:spPr>
          <a:xfrm>
            <a:off x="203201" y="980141"/>
            <a:ext cx="11797553" cy="5509200"/>
          </a:xfrm>
          <a:prstGeom prst="rect">
            <a:avLst/>
          </a:prstGeom>
          <a:noFill/>
        </p:spPr>
        <p:txBody>
          <a:bodyPr wrap="square" rtlCol="0">
            <a:spAutoFit/>
          </a:bodyPr>
          <a:lstStyle/>
          <a:p>
            <a:pPr marL="457189" indent="-457189">
              <a:buFont typeface="Wingdings" panose="05000000000000000000" pitchFamily="2" charset="2"/>
              <a:buChar char="q"/>
            </a:pPr>
            <a:r>
              <a:rPr lang="en-US" sz="3200" dirty="0">
                <a:latin typeface="Arial Black" panose="020B0A04020102020204" pitchFamily="34" charset="0"/>
              </a:rPr>
              <a:t>The chorus acts as a “hinge” between scenes or speakers.</a:t>
            </a:r>
          </a:p>
          <a:p>
            <a:pPr marL="457189" indent="-457189">
              <a:buFont typeface="Wingdings" panose="05000000000000000000" pitchFamily="2" charset="2"/>
              <a:buChar char="q"/>
            </a:pPr>
            <a:r>
              <a:rPr lang="en-US" sz="3200" dirty="0">
                <a:latin typeface="Arial Black" panose="020B0A04020102020204" pitchFamily="34" charset="0"/>
              </a:rPr>
              <a:t>The chorus offers a commentary on the action that has just happened and looks forward to the action that is coming. </a:t>
            </a:r>
          </a:p>
          <a:p>
            <a:pPr marL="457189" indent="-457189">
              <a:buFont typeface="Wingdings" panose="05000000000000000000" pitchFamily="2" charset="2"/>
              <a:buChar char="q"/>
            </a:pPr>
            <a:r>
              <a:rPr lang="en-US" sz="3200" dirty="0">
                <a:latin typeface="Arial Black" panose="020B0A04020102020204" pitchFamily="34" charset="0"/>
              </a:rPr>
              <a:t>They do this from a 3</a:t>
            </a:r>
            <a:r>
              <a:rPr lang="en-US" sz="3200" baseline="30000" dirty="0">
                <a:latin typeface="Arial Black" panose="020B0A04020102020204" pitchFamily="34" charset="0"/>
              </a:rPr>
              <a:t>rd</a:t>
            </a:r>
            <a:r>
              <a:rPr lang="en-US" sz="3200" dirty="0">
                <a:latin typeface="Arial Black" panose="020B0A04020102020204" pitchFamily="34" charset="0"/>
              </a:rPr>
              <a:t> person “collective” perspective.</a:t>
            </a:r>
          </a:p>
          <a:p>
            <a:pPr marL="457189" indent="-457189">
              <a:buFont typeface="Wingdings" panose="05000000000000000000" pitchFamily="2" charset="2"/>
              <a:buChar char="q"/>
            </a:pPr>
            <a:r>
              <a:rPr lang="en-US" sz="3200" dirty="0">
                <a:latin typeface="Arial Black" panose="020B0A04020102020204" pitchFamily="34" charset="0"/>
              </a:rPr>
              <a:t>The chorus expresses communal wisdom and helps the audience understand and deal with the exceptional circumstances in a tragedy.</a:t>
            </a:r>
          </a:p>
          <a:p>
            <a:pPr marL="457189" indent="-457189">
              <a:buFont typeface="Wingdings" panose="05000000000000000000" pitchFamily="2" charset="2"/>
              <a:buChar char="q"/>
            </a:pPr>
            <a:r>
              <a:rPr lang="en-US" sz="3200" dirty="0">
                <a:latin typeface="Arial Black" panose="020B0A04020102020204" pitchFamily="34" charset="0"/>
              </a:rPr>
              <a:t>The chorus always has an argument or opinion.</a:t>
            </a:r>
          </a:p>
        </p:txBody>
      </p:sp>
    </p:spTree>
    <p:extLst>
      <p:ext uri="{BB962C8B-B14F-4D97-AF65-F5344CB8AC3E}">
        <p14:creationId xmlns:p14="http://schemas.microsoft.com/office/powerpoint/2010/main" val="11475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206500"/>
            <a:ext cx="11658600" cy="5410200"/>
          </a:xfrm>
        </p:spPr>
        <p:txBody>
          <a:bodyPr>
            <a:normAutofit fontScale="85000" lnSpcReduction="20000"/>
          </a:bodyPr>
          <a:lstStyle/>
          <a:p>
            <a:pPr marL="0" indent="0">
              <a:buNone/>
            </a:pPr>
            <a:r>
              <a:rPr lang="en-US" sz="3600" u="sng" dirty="0" smtClean="0">
                <a:latin typeface="Arial Black" panose="020B0A04020102020204" pitchFamily="34" charset="0"/>
              </a:rPr>
              <a:t>CITATION</a:t>
            </a:r>
          </a:p>
          <a:p>
            <a:r>
              <a:rPr lang="en-US" sz="3600" dirty="0">
                <a:latin typeface="Arial Black" panose="020B0A04020102020204" pitchFamily="34" charset="0"/>
              </a:rPr>
              <a:t>Parenthetical in-text citation - a brief reference in your text that indicates the source you consulted. </a:t>
            </a:r>
          </a:p>
          <a:p>
            <a:r>
              <a:rPr lang="en-US" sz="3600" dirty="0" smtClean="0">
                <a:latin typeface="Arial Black" panose="020B0A04020102020204" pitchFamily="34" charset="0"/>
              </a:rPr>
              <a:t>In </a:t>
            </a:r>
            <a:r>
              <a:rPr lang="en-US" sz="3600" dirty="0">
                <a:latin typeface="Arial Black" panose="020B0A04020102020204" pitchFamily="34" charset="0"/>
              </a:rPr>
              <a:t>general, the in-text citation will be the author’s last name (or abbreviated title) with a page number, enclosed in parentheses</a:t>
            </a:r>
            <a:r>
              <a:rPr lang="en-US" sz="3600" dirty="0" smtClean="0">
                <a:latin typeface="Arial Black" panose="020B0A04020102020204" pitchFamily="34" charset="0"/>
              </a:rPr>
              <a:t>.</a:t>
            </a:r>
          </a:p>
          <a:p>
            <a:r>
              <a:rPr lang="en-US" sz="3600" dirty="0" smtClean="0">
                <a:latin typeface="Arial Black" panose="020B0A04020102020204" pitchFamily="34" charset="0"/>
              </a:rPr>
              <a:t>For this </a:t>
            </a:r>
            <a:r>
              <a:rPr lang="en-US" sz="3600" dirty="0" smtClean="0">
                <a:latin typeface="Arial Black" panose="020B0A04020102020204" pitchFamily="34" charset="0"/>
              </a:rPr>
              <a:t>play, </a:t>
            </a:r>
            <a:r>
              <a:rPr lang="en-US" sz="3600" dirty="0" smtClean="0">
                <a:latin typeface="Arial Black" panose="020B0A04020102020204" pitchFamily="34" charset="0"/>
              </a:rPr>
              <a:t>your citation should look like this: </a:t>
            </a:r>
          </a:p>
          <a:p>
            <a:pPr marL="0" indent="0" algn="ctr">
              <a:buNone/>
            </a:pPr>
            <a:r>
              <a:rPr lang="en-US" sz="3600" dirty="0" smtClean="0">
                <a:latin typeface="Arial Black" panose="020B0A04020102020204" pitchFamily="34" charset="0"/>
              </a:rPr>
              <a:t>(Sophocles line 208</a:t>
            </a:r>
            <a:r>
              <a:rPr lang="en-US" sz="3600" dirty="0" smtClean="0">
                <a:latin typeface="Arial Black" panose="020B0A04020102020204" pitchFamily="34" charset="0"/>
              </a:rPr>
              <a:t>).</a:t>
            </a:r>
          </a:p>
          <a:p>
            <a:pPr marL="0" indent="0">
              <a:buNone/>
            </a:pPr>
            <a:r>
              <a:rPr lang="en-US" sz="3600" dirty="0" smtClean="0">
                <a:latin typeface="Arial Black" panose="020B0A04020102020204" pitchFamily="34" charset="0"/>
              </a:rPr>
              <a:t>Notice: </a:t>
            </a:r>
          </a:p>
          <a:p>
            <a:r>
              <a:rPr lang="en-US" sz="3600" dirty="0" smtClean="0">
                <a:latin typeface="Arial Black" panose="020B0A04020102020204" pitchFamily="34" charset="0"/>
              </a:rPr>
              <a:t>NOTHING BUT </a:t>
            </a:r>
            <a:r>
              <a:rPr lang="en-US" sz="3600" dirty="0" smtClean="0">
                <a:latin typeface="Arial Black" panose="020B0A04020102020204" pitchFamily="34" charset="0"/>
              </a:rPr>
              <a:t>AUTHOR </a:t>
            </a:r>
            <a:r>
              <a:rPr lang="en-US" sz="3600" dirty="0" smtClean="0">
                <a:latin typeface="Arial Black" panose="020B0A04020102020204" pitchFamily="34" charset="0"/>
              </a:rPr>
              <a:t>NAME AND A </a:t>
            </a:r>
            <a:r>
              <a:rPr lang="en-US" sz="3600" dirty="0" smtClean="0">
                <a:latin typeface="Arial Black" panose="020B0A04020102020204" pitchFamily="34" charset="0"/>
              </a:rPr>
              <a:t>LINE NUMBER</a:t>
            </a:r>
            <a:endParaRPr lang="en-US" sz="3600" dirty="0" smtClean="0">
              <a:latin typeface="Arial Black" panose="020B0A04020102020204" pitchFamily="34" charset="0"/>
            </a:endParaRPr>
          </a:p>
          <a:p>
            <a:r>
              <a:rPr lang="en-US" sz="3600" dirty="0" smtClean="0">
                <a:latin typeface="Arial Black" panose="020B0A04020102020204" pitchFamily="34" charset="0"/>
              </a:rPr>
              <a:t>The period for the sentence goes AT THE END, AFTER THE PARENTHESIS!</a:t>
            </a:r>
            <a:endParaRPr lang="en-US" sz="3200" dirty="0">
              <a:latin typeface="Arial Black" panose="020B0A04020102020204" pitchFamily="34" charset="0"/>
            </a:endParaRPr>
          </a:p>
          <a:p>
            <a:pPr marL="0" indent="0">
              <a:buNone/>
            </a:pPr>
            <a:endParaRPr lang="en-US" sz="3600" dirty="0">
              <a:latin typeface="Arial Black" panose="020B0A04020102020204" pitchFamily="34" charset="0"/>
            </a:endParaRPr>
          </a:p>
          <a:p>
            <a:pPr marL="0" indent="0">
              <a:buNone/>
            </a:pPr>
            <a:endParaRPr lang="en-US" sz="3600" dirty="0">
              <a:latin typeface="Arial Black" panose="020B0A04020102020204" pitchFamily="34" charset="0"/>
            </a:endParaRPr>
          </a:p>
          <a:p>
            <a:pPr marL="0" indent="0">
              <a:buNone/>
            </a:pPr>
            <a:endParaRPr lang="en-US" sz="3600" u="sng" dirty="0" smtClean="0">
              <a:latin typeface="Arial Black" panose="020B0A04020102020204" pitchFamily="34" charset="0"/>
            </a:endParaRPr>
          </a:p>
          <a:p>
            <a:pPr marL="0" indent="0" algn="ctr">
              <a:buNone/>
            </a:pPr>
            <a:endParaRPr lang="en-US" sz="3600" u="sng"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204989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Go to Google Classroom and open the Practice Paragraph – TREAT.</a:t>
            </a:r>
          </a:p>
          <a:p>
            <a:r>
              <a:rPr lang="en-US" dirty="0" smtClean="0">
                <a:latin typeface="Arial Black" panose="020B0A04020102020204" pitchFamily="34" charset="0"/>
              </a:rPr>
              <a:t>Let’s look at it…</a:t>
            </a:r>
          </a:p>
          <a:p>
            <a:endParaRPr lang="en-US" dirty="0">
              <a:latin typeface="Arial Black" panose="020B0A04020102020204" pitchFamily="34" charset="0"/>
            </a:endParaRP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84942905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Practice Paragraphs – TREAT</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MONDAY!</a:t>
            </a:r>
            <a:endParaRPr lang="en-US" sz="4000" dirty="0">
              <a:latin typeface="Arial Black" panose="020B0A04020102020204" pitchFamily="34" charset="0"/>
            </a:endParaRPr>
          </a:p>
        </p:txBody>
      </p:sp>
    </p:spTree>
    <p:extLst>
      <p:ext uri="{BB962C8B-B14F-4D97-AF65-F5344CB8AC3E}">
        <p14:creationId xmlns:p14="http://schemas.microsoft.com/office/powerpoint/2010/main" val="9200899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496"/>
            <a:ext cx="10515600" cy="6301304"/>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 Start-up OR Exit Ticket </a:t>
            </a: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12/6/19</a:t>
            </a:r>
            <a:endParaRPr lang="en-US" dirty="0">
              <a:latin typeface="Arial Black" panose="020B0A04020102020204" pitchFamily="34" charset="0"/>
            </a:endParaRPr>
          </a:p>
        </p:txBody>
      </p:sp>
    </p:spTree>
    <p:extLst>
      <p:ext uri="{BB962C8B-B14F-4D97-AF65-F5344CB8AC3E}">
        <p14:creationId xmlns:p14="http://schemas.microsoft.com/office/powerpoint/2010/main" val="249045971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496"/>
            <a:ext cx="10515600" cy="6301304"/>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 Start-ups OR Exit Tickets </a:t>
            </a:r>
          </a:p>
          <a:p>
            <a:pPr marL="0" indent="0" algn="ctr">
              <a:buNone/>
            </a:pPr>
            <a:r>
              <a:rPr lang="en-US" sz="4000" dirty="0" smtClean="0">
                <a:latin typeface="Arial Black" panose="020B0A04020102020204" pitchFamily="34" charset="0"/>
              </a:rPr>
              <a:t>this week!!</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Let’s finish the movie first…</a:t>
            </a: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12/9/19</a:t>
            </a:r>
            <a:endParaRPr lang="en-US" dirty="0">
              <a:latin typeface="Arial Black" panose="020B0A04020102020204" pitchFamily="34" charset="0"/>
            </a:endParaRPr>
          </a:p>
        </p:txBody>
      </p:sp>
    </p:spTree>
    <p:extLst>
      <p:ext uri="{BB962C8B-B14F-4D97-AF65-F5344CB8AC3E}">
        <p14:creationId xmlns:p14="http://schemas.microsoft.com/office/powerpoint/2010/main" val="326322617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FINAL ASSESSMENT – OEDIPUS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3600" dirty="0" smtClean="0">
                <a:latin typeface="Arial Black" panose="020B0A04020102020204" pitchFamily="34" charset="0"/>
              </a:rPr>
              <a:t>Your FINAL for Oedipus will be in TWO PARTS.</a:t>
            </a:r>
          </a:p>
          <a:p>
            <a:r>
              <a:rPr lang="en-US" sz="3600" dirty="0" smtClean="0">
                <a:latin typeface="Arial Black" panose="020B0A04020102020204" pitchFamily="34" charset="0"/>
              </a:rPr>
              <a:t>PART 1 – Essay Writing</a:t>
            </a:r>
          </a:p>
          <a:p>
            <a:r>
              <a:rPr lang="en-US" sz="3600" dirty="0" smtClean="0">
                <a:latin typeface="Arial Black" panose="020B0A04020102020204" pitchFamily="34" charset="0"/>
              </a:rPr>
              <a:t>PART 2 – Multiple Choice Test</a:t>
            </a:r>
          </a:p>
          <a:p>
            <a:pPr lvl="1"/>
            <a:r>
              <a:rPr lang="en-US" sz="3200" dirty="0" smtClean="0">
                <a:latin typeface="Arial Black" panose="020B0A04020102020204" pitchFamily="34" charset="0"/>
              </a:rPr>
              <a:t>Next week – On FINALS days</a:t>
            </a:r>
            <a:endParaRPr lang="en-US" sz="3200" dirty="0">
              <a:latin typeface="Arial Black" panose="020B0A04020102020204" pitchFamily="34" charset="0"/>
            </a:endParaRPr>
          </a:p>
        </p:txBody>
      </p:sp>
    </p:spTree>
    <p:extLst>
      <p:ext uri="{BB962C8B-B14F-4D97-AF65-F5344CB8AC3E}">
        <p14:creationId xmlns:p14="http://schemas.microsoft.com/office/powerpoint/2010/main" val="34975309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990"/>
            <a:ext cx="10515600" cy="1325563"/>
          </a:xfrm>
        </p:spPr>
        <p:txBody>
          <a:bodyPr/>
          <a:lstStyle/>
          <a:p>
            <a:pPr algn="ctr"/>
            <a:r>
              <a:rPr lang="en-US" dirty="0" smtClean="0">
                <a:latin typeface="Arial Black" panose="020B0A04020102020204" pitchFamily="34" charset="0"/>
              </a:rPr>
              <a:t>FINAL ASSESSMENT – OEDIPUS</a:t>
            </a:r>
            <a:br>
              <a:rPr lang="en-US" dirty="0" smtClean="0">
                <a:latin typeface="Arial Black" panose="020B0A04020102020204" pitchFamily="34" charset="0"/>
              </a:rPr>
            </a:br>
            <a:r>
              <a:rPr lang="en-US" dirty="0" smtClean="0">
                <a:latin typeface="Arial Black" panose="020B0A04020102020204" pitchFamily="34" charset="0"/>
              </a:rPr>
              <a:t>PART 1</a:t>
            </a:r>
            <a:endParaRPr lang="en-US" dirty="0">
              <a:latin typeface="Arial Black" panose="020B0A04020102020204" pitchFamily="34" charset="0"/>
            </a:endParaRPr>
          </a:p>
        </p:txBody>
      </p:sp>
      <p:sp>
        <p:nvSpPr>
          <p:cNvPr id="3" name="Content Placeholder 2"/>
          <p:cNvSpPr>
            <a:spLocks noGrp="1"/>
          </p:cNvSpPr>
          <p:nvPr>
            <p:ph idx="1"/>
          </p:nvPr>
        </p:nvSpPr>
        <p:spPr>
          <a:xfrm>
            <a:off x="210065" y="1443552"/>
            <a:ext cx="11788346" cy="5154955"/>
          </a:xfrm>
        </p:spPr>
        <p:txBody>
          <a:bodyPr>
            <a:normAutofit/>
          </a:bodyPr>
          <a:lstStyle/>
          <a:p>
            <a:pPr marL="0" indent="0" algn="ctr">
              <a:buNone/>
            </a:pPr>
            <a:r>
              <a:rPr lang="en-US" sz="3600" dirty="0" smtClean="0">
                <a:latin typeface="Arial Black" panose="020B0A04020102020204" pitchFamily="34" charset="0"/>
              </a:rPr>
              <a:t>For your final ESSAY ASSESSMENT,  you have two options of topics…</a:t>
            </a:r>
          </a:p>
          <a:p>
            <a:pPr marL="0" indent="0">
              <a:buNone/>
            </a:pPr>
            <a:r>
              <a:rPr lang="en-US" sz="3600" dirty="0" smtClean="0">
                <a:latin typeface="Arial Black" panose="020B0A04020102020204" pitchFamily="34" charset="0"/>
              </a:rPr>
              <a:t>Option 1 – The Tragic Hero Comparison Essay</a:t>
            </a:r>
          </a:p>
          <a:p>
            <a:pPr marL="0" indent="0">
              <a:buNone/>
            </a:pPr>
            <a:r>
              <a:rPr lang="en-US" sz="3600" dirty="0" smtClean="0">
                <a:latin typeface="Arial Black" panose="020B0A04020102020204" pitchFamily="34" charset="0"/>
              </a:rPr>
              <a:t>Option 2 – The Keller Comparison Essay</a:t>
            </a:r>
            <a:endParaRPr lang="en-US" sz="3600" dirty="0">
              <a:latin typeface="Arial Black" panose="020B0A04020102020204" pitchFamily="34" charset="0"/>
            </a:endParaRPr>
          </a:p>
        </p:txBody>
      </p:sp>
    </p:spTree>
    <p:extLst>
      <p:ext uri="{BB962C8B-B14F-4D97-AF65-F5344CB8AC3E}">
        <p14:creationId xmlns:p14="http://schemas.microsoft.com/office/powerpoint/2010/main" val="296607691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01"/>
            <a:ext cx="10515600" cy="1158875"/>
          </a:xfrm>
        </p:spPr>
        <p:txBody>
          <a:bodyPr/>
          <a:lstStyle/>
          <a:p>
            <a:pPr algn="ctr"/>
            <a:r>
              <a:rPr lang="en-US" dirty="0" smtClean="0">
                <a:latin typeface="Arial Black" panose="020B0A04020102020204" pitchFamily="34" charset="0"/>
              </a:rPr>
              <a:t>Tragic Hero Comparison Essay</a:t>
            </a:r>
            <a:endParaRPr lang="en-US" dirty="0">
              <a:latin typeface="Arial Black" panose="020B0A04020102020204" pitchFamily="34" charset="0"/>
            </a:endParaRPr>
          </a:p>
        </p:txBody>
      </p:sp>
      <p:sp>
        <p:nvSpPr>
          <p:cNvPr id="3" name="Content Placeholder 2"/>
          <p:cNvSpPr>
            <a:spLocks noGrp="1"/>
          </p:cNvSpPr>
          <p:nvPr>
            <p:ph idx="1"/>
          </p:nvPr>
        </p:nvSpPr>
        <p:spPr>
          <a:xfrm>
            <a:off x="219456" y="1133856"/>
            <a:ext cx="11765280" cy="5559552"/>
          </a:xfrm>
        </p:spPr>
        <p:txBody>
          <a:bodyPr>
            <a:normAutofit/>
          </a:bodyPr>
          <a:lstStyle/>
          <a:p>
            <a:r>
              <a:rPr lang="en-US" sz="3200" dirty="0">
                <a:latin typeface="Arial Black" panose="020B0A04020102020204" pitchFamily="34" charset="0"/>
              </a:rPr>
              <a:t>Y</a:t>
            </a:r>
            <a:r>
              <a:rPr lang="en-US" sz="3200" dirty="0" smtClean="0">
                <a:latin typeface="Arial Black" panose="020B0A04020102020204" pitchFamily="34" charset="0"/>
              </a:rPr>
              <a:t>ou will be using the Tragic Hero Graphic Organizers you completed for Oedipus and your chosen character.</a:t>
            </a:r>
          </a:p>
          <a:p>
            <a:r>
              <a:rPr lang="en-US" sz="3200" dirty="0" smtClean="0">
                <a:latin typeface="Arial Black" panose="020B0A04020102020204" pitchFamily="34" charset="0"/>
              </a:rPr>
              <a:t>Your writing MUST:</a:t>
            </a:r>
          </a:p>
          <a:p>
            <a:pPr lvl="1"/>
            <a:r>
              <a:rPr lang="en-US" sz="2800" dirty="0" smtClean="0">
                <a:latin typeface="Arial Black" panose="020B0A04020102020204" pitchFamily="34" charset="0"/>
              </a:rPr>
              <a:t>Be a minimum of one complete page, typed, double-spaced, Times New Roman, size 12, proper MLA format</a:t>
            </a:r>
          </a:p>
          <a:p>
            <a:pPr lvl="1"/>
            <a:r>
              <a:rPr lang="en-US" sz="2800" dirty="0" smtClean="0">
                <a:latin typeface="Arial Black" panose="020B0A04020102020204" pitchFamily="34" charset="0"/>
              </a:rPr>
              <a:t>Be a minimum of THREE complete paragraphs.</a:t>
            </a:r>
          </a:p>
          <a:p>
            <a:pPr lvl="1"/>
            <a:r>
              <a:rPr lang="en-US" sz="2800" dirty="0" smtClean="0">
                <a:latin typeface="Arial Black" panose="020B0A04020102020204" pitchFamily="34" charset="0"/>
              </a:rPr>
              <a:t>NOT include first or second person language</a:t>
            </a:r>
          </a:p>
          <a:p>
            <a:pPr lvl="1"/>
            <a:r>
              <a:rPr lang="en-US" sz="2800" dirty="0" smtClean="0">
                <a:latin typeface="Arial Black" panose="020B0A04020102020204" pitchFamily="34" charset="0"/>
              </a:rPr>
              <a:t>Be PROPERLY CITED for all examples/evidence from the play. For this paper, proper citation should look like this: (Sophocles line 65).</a:t>
            </a:r>
          </a:p>
          <a:p>
            <a:pPr marL="457200" lvl="1"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310500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01"/>
            <a:ext cx="10515600" cy="1158875"/>
          </a:xfrm>
        </p:spPr>
        <p:txBody>
          <a:bodyPr/>
          <a:lstStyle/>
          <a:p>
            <a:pPr algn="ctr"/>
            <a:r>
              <a:rPr lang="en-US" dirty="0" smtClean="0">
                <a:latin typeface="Arial Black" panose="020B0A04020102020204" pitchFamily="34" charset="0"/>
              </a:rPr>
              <a:t>Tragic Hero Comparison Essay</a:t>
            </a:r>
            <a:endParaRPr lang="en-US" dirty="0">
              <a:latin typeface="Arial Black" panose="020B0A04020102020204" pitchFamily="34" charset="0"/>
            </a:endParaRPr>
          </a:p>
        </p:txBody>
      </p:sp>
      <p:sp>
        <p:nvSpPr>
          <p:cNvPr id="3" name="Content Placeholder 2"/>
          <p:cNvSpPr>
            <a:spLocks noGrp="1"/>
          </p:cNvSpPr>
          <p:nvPr>
            <p:ph idx="1"/>
          </p:nvPr>
        </p:nvSpPr>
        <p:spPr>
          <a:xfrm>
            <a:off x="219456" y="1097280"/>
            <a:ext cx="11765280" cy="5596128"/>
          </a:xfrm>
        </p:spPr>
        <p:txBody>
          <a:bodyPr>
            <a:normAutofit lnSpcReduction="10000"/>
          </a:bodyPr>
          <a:lstStyle/>
          <a:p>
            <a:pPr lvl="1"/>
            <a:r>
              <a:rPr lang="en-US" sz="3200" dirty="0" smtClean="0">
                <a:latin typeface="Arial Black" panose="020B0A04020102020204" pitchFamily="34" charset="0"/>
              </a:rPr>
              <a:t>Paragraph ONE</a:t>
            </a:r>
          </a:p>
          <a:p>
            <a:pPr lvl="2"/>
            <a:r>
              <a:rPr lang="en-US" sz="2800" dirty="0" smtClean="0">
                <a:latin typeface="Arial Black" panose="020B0A04020102020204" pitchFamily="34" charset="0"/>
              </a:rPr>
              <a:t>In TREAREAT format…</a:t>
            </a:r>
          </a:p>
          <a:p>
            <a:pPr lvl="2"/>
            <a:r>
              <a:rPr lang="en-US" sz="2800" dirty="0" smtClean="0">
                <a:latin typeface="Arial Black" panose="020B0A04020102020204" pitchFamily="34" charset="0"/>
              </a:rPr>
              <a:t>Describe Oedipus and PROVE that he meets the qualifications (characteristics from your chart) to be considered a Tragic Hero.</a:t>
            </a:r>
          </a:p>
          <a:p>
            <a:pPr lvl="2"/>
            <a:r>
              <a:rPr lang="en-US" sz="2800" dirty="0" smtClean="0">
                <a:latin typeface="Arial Black" panose="020B0A04020102020204" pitchFamily="34" charset="0"/>
              </a:rPr>
              <a:t>Give A MINIMUM OF TWO pieces of evidence from ANY of the 5 characteristics to support your claim.</a:t>
            </a:r>
          </a:p>
          <a:p>
            <a:pPr lvl="1"/>
            <a:r>
              <a:rPr lang="en-US" sz="3200" dirty="0" smtClean="0">
                <a:latin typeface="Arial Black" panose="020B0A04020102020204" pitchFamily="34" charset="0"/>
              </a:rPr>
              <a:t>Paragraph TWO</a:t>
            </a:r>
          </a:p>
          <a:p>
            <a:pPr lvl="2"/>
            <a:r>
              <a:rPr lang="en-US" sz="2800" dirty="0">
                <a:latin typeface="Arial Black" panose="020B0A04020102020204" pitchFamily="34" charset="0"/>
              </a:rPr>
              <a:t>In </a:t>
            </a:r>
            <a:r>
              <a:rPr lang="en-US" sz="2800" dirty="0" smtClean="0">
                <a:latin typeface="Arial Black" panose="020B0A04020102020204" pitchFamily="34" charset="0"/>
              </a:rPr>
              <a:t>TREAREAT </a:t>
            </a:r>
            <a:r>
              <a:rPr lang="en-US" sz="2800" dirty="0">
                <a:latin typeface="Arial Black" panose="020B0A04020102020204" pitchFamily="34" charset="0"/>
              </a:rPr>
              <a:t>format…</a:t>
            </a:r>
          </a:p>
          <a:p>
            <a:pPr lvl="2"/>
            <a:r>
              <a:rPr lang="en-US" sz="2800" dirty="0">
                <a:latin typeface="Arial Black" panose="020B0A04020102020204" pitchFamily="34" charset="0"/>
              </a:rPr>
              <a:t>Describe </a:t>
            </a:r>
            <a:r>
              <a:rPr lang="en-US" sz="2800" dirty="0" smtClean="0">
                <a:latin typeface="Arial Black" panose="020B0A04020102020204" pitchFamily="34" charset="0"/>
              </a:rPr>
              <a:t>YOUR CHOSEN CHARACTER </a:t>
            </a:r>
            <a:r>
              <a:rPr lang="en-US" sz="2800" dirty="0">
                <a:latin typeface="Arial Black" panose="020B0A04020102020204" pitchFamily="34" charset="0"/>
              </a:rPr>
              <a:t>and PROVE that he meets the qualifications (characteristics from your chart) to be considered a Tragic Hero.</a:t>
            </a:r>
          </a:p>
          <a:p>
            <a:pPr lvl="2"/>
            <a:r>
              <a:rPr lang="en-US" sz="2800" dirty="0">
                <a:latin typeface="Arial Black" panose="020B0A04020102020204" pitchFamily="34" charset="0"/>
              </a:rPr>
              <a:t>Give A MINIMUM OF </a:t>
            </a:r>
            <a:r>
              <a:rPr lang="en-US" sz="2800" dirty="0" smtClean="0">
                <a:latin typeface="Arial Black" panose="020B0A04020102020204" pitchFamily="34" charset="0"/>
              </a:rPr>
              <a:t>TWO </a:t>
            </a:r>
            <a:r>
              <a:rPr lang="en-US" sz="2800" dirty="0">
                <a:latin typeface="Arial Black" panose="020B0A04020102020204" pitchFamily="34" charset="0"/>
              </a:rPr>
              <a:t>pieces of evidence from ANY of the 5 characteristics to support your claim.</a:t>
            </a:r>
          </a:p>
          <a:p>
            <a:pPr lvl="1"/>
            <a:endParaRPr lang="en-US" sz="3200" dirty="0" smtClean="0">
              <a:latin typeface="Arial Black" panose="020B0A04020102020204" pitchFamily="34" charset="0"/>
            </a:endParaRPr>
          </a:p>
          <a:p>
            <a:pPr lvl="2"/>
            <a:endParaRPr lang="en-US" sz="2800" dirty="0">
              <a:latin typeface="Arial Black" panose="020B0A04020102020204" pitchFamily="34" charset="0"/>
            </a:endParaRPr>
          </a:p>
        </p:txBody>
      </p:sp>
    </p:spTree>
    <p:extLst>
      <p:ext uri="{BB962C8B-B14F-4D97-AF65-F5344CB8AC3E}">
        <p14:creationId xmlns:p14="http://schemas.microsoft.com/office/powerpoint/2010/main" val="173349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01"/>
            <a:ext cx="10515600" cy="1158875"/>
          </a:xfrm>
        </p:spPr>
        <p:txBody>
          <a:bodyPr/>
          <a:lstStyle/>
          <a:p>
            <a:pPr algn="ctr"/>
            <a:r>
              <a:rPr lang="en-US" dirty="0" smtClean="0">
                <a:latin typeface="Arial Black" panose="020B0A04020102020204" pitchFamily="34" charset="0"/>
              </a:rPr>
              <a:t>Tragic Hero Comparison Essay</a:t>
            </a:r>
            <a:endParaRPr lang="en-US" dirty="0">
              <a:latin typeface="Arial Black" panose="020B0A04020102020204" pitchFamily="34" charset="0"/>
            </a:endParaRPr>
          </a:p>
        </p:txBody>
      </p:sp>
      <p:sp>
        <p:nvSpPr>
          <p:cNvPr id="3" name="Content Placeholder 2"/>
          <p:cNvSpPr>
            <a:spLocks noGrp="1"/>
          </p:cNvSpPr>
          <p:nvPr>
            <p:ph idx="1"/>
          </p:nvPr>
        </p:nvSpPr>
        <p:spPr>
          <a:xfrm>
            <a:off x="219456" y="1097280"/>
            <a:ext cx="11765280" cy="5596128"/>
          </a:xfrm>
        </p:spPr>
        <p:txBody>
          <a:bodyPr>
            <a:normAutofit/>
          </a:bodyPr>
          <a:lstStyle/>
          <a:p>
            <a:pPr lvl="1"/>
            <a:r>
              <a:rPr lang="en-US" sz="3200" dirty="0" smtClean="0">
                <a:latin typeface="Arial Black" panose="020B0A04020102020204" pitchFamily="34" charset="0"/>
              </a:rPr>
              <a:t>Paragraph THREE</a:t>
            </a:r>
          </a:p>
          <a:p>
            <a:pPr lvl="2"/>
            <a:r>
              <a:rPr lang="en-US" sz="2800" dirty="0">
                <a:latin typeface="Arial Black" panose="020B0A04020102020204" pitchFamily="34" charset="0"/>
              </a:rPr>
              <a:t>In </a:t>
            </a:r>
            <a:r>
              <a:rPr lang="en-US" sz="2800" dirty="0" smtClean="0">
                <a:latin typeface="Arial Black" panose="020B0A04020102020204" pitchFamily="34" charset="0"/>
              </a:rPr>
              <a:t>TREAREAT </a:t>
            </a:r>
            <a:r>
              <a:rPr lang="en-US" sz="2800" dirty="0">
                <a:latin typeface="Arial Black" panose="020B0A04020102020204" pitchFamily="34" charset="0"/>
              </a:rPr>
              <a:t>format</a:t>
            </a:r>
            <a:r>
              <a:rPr lang="en-US" sz="2800" dirty="0" smtClean="0">
                <a:latin typeface="Arial Black" panose="020B0A04020102020204" pitchFamily="34" charset="0"/>
              </a:rPr>
              <a:t>…</a:t>
            </a:r>
          </a:p>
          <a:p>
            <a:pPr lvl="2"/>
            <a:r>
              <a:rPr lang="en-US" sz="2800" dirty="0" smtClean="0">
                <a:latin typeface="Arial Black" panose="020B0A04020102020204" pitchFamily="34" charset="0"/>
              </a:rPr>
              <a:t>Argue, based on the evidence you presented in paragraph one and two, which one of the two characters is a BETTER representation of a Tragic Hero.</a:t>
            </a:r>
          </a:p>
          <a:p>
            <a:pPr lvl="2"/>
            <a:r>
              <a:rPr lang="en-US" sz="2800" dirty="0" smtClean="0">
                <a:latin typeface="Arial Black" panose="020B0A04020102020204" pitchFamily="34" charset="0"/>
              </a:rPr>
              <a:t>Directly compare the evidence for both characters and decide, for yourself, which one is the stronger representation of the characteristics in your chart.</a:t>
            </a:r>
          </a:p>
          <a:p>
            <a:pPr lvl="2"/>
            <a:r>
              <a:rPr lang="en-US" sz="2800" dirty="0" smtClean="0">
                <a:latin typeface="Arial Black" panose="020B0A04020102020204" pitchFamily="34" charset="0"/>
              </a:rPr>
              <a:t>CONVINCE ME that you are right!</a:t>
            </a:r>
            <a:endParaRPr lang="en-US" sz="2800" dirty="0">
              <a:latin typeface="Arial Black" panose="020B0A04020102020204" pitchFamily="34" charset="0"/>
            </a:endParaRPr>
          </a:p>
          <a:p>
            <a:pPr lvl="1"/>
            <a:endParaRPr lang="en-US" sz="3200" dirty="0" smtClean="0">
              <a:latin typeface="Arial Black" panose="020B0A04020102020204" pitchFamily="34" charset="0"/>
            </a:endParaRPr>
          </a:p>
          <a:p>
            <a:pPr lvl="2"/>
            <a:endParaRPr lang="en-US" sz="2800" dirty="0">
              <a:latin typeface="Arial Black" panose="020B0A04020102020204" pitchFamily="34" charset="0"/>
            </a:endParaRPr>
          </a:p>
        </p:txBody>
      </p:sp>
    </p:spTree>
    <p:extLst>
      <p:ext uri="{BB962C8B-B14F-4D97-AF65-F5344CB8AC3E}">
        <p14:creationId xmlns:p14="http://schemas.microsoft.com/office/powerpoint/2010/main" val="252514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2" name="Title 1"/>
          <p:cNvSpPr>
            <a:spLocks noGrp="1"/>
          </p:cNvSpPr>
          <p:nvPr>
            <p:ph type="title"/>
          </p:nvPr>
        </p:nvSpPr>
        <p:spPr>
          <a:xfrm>
            <a:off x="2391831" y="184735"/>
            <a:ext cx="7157599" cy="1143200"/>
          </a:xfrm>
        </p:spPr>
        <p:txBody>
          <a:bodyPr/>
          <a:lstStyle/>
          <a:p>
            <a:pPr algn="ctr"/>
            <a:r>
              <a:rPr lang="en-US" sz="4800" dirty="0">
                <a:latin typeface="Arial Black" panose="020B0A04020102020204" pitchFamily="34" charset="0"/>
              </a:rPr>
              <a:t>MASKS</a:t>
            </a:r>
            <a:endParaRPr lang="en-US" sz="4800" dirty="0"/>
          </a:p>
        </p:txBody>
      </p:sp>
      <p:sp>
        <p:nvSpPr>
          <p:cNvPr id="4" name="Text Placeholder 3"/>
          <p:cNvSpPr>
            <a:spLocks noGrp="1"/>
          </p:cNvSpPr>
          <p:nvPr>
            <p:ph type="body" idx="2"/>
          </p:nvPr>
        </p:nvSpPr>
        <p:spPr>
          <a:xfrm>
            <a:off x="693272" y="2024500"/>
            <a:ext cx="11259669" cy="4340000"/>
          </a:xfrm>
        </p:spPr>
        <p:txBody>
          <a:bodyPr/>
          <a:lstStyle/>
          <a:p>
            <a:pPr marL="457189" indent="-457189">
              <a:buFont typeface="Wingdings" panose="05000000000000000000" pitchFamily="2" charset="2"/>
              <a:buChar char="q"/>
            </a:pPr>
            <a:r>
              <a:rPr lang="en-US" sz="3733" dirty="0">
                <a:latin typeface="Arial Black" panose="020B0A04020102020204" pitchFamily="34" charset="0"/>
              </a:rPr>
              <a:t>The actors wore large masks that helped the audience members – even those in the back – identify the characters. </a:t>
            </a:r>
          </a:p>
          <a:p>
            <a:endParaRPr lang="en-US" sz="3733" dirty="0">
              <a:latin typeface="Arial Black" panose="020B0A04020102020204" pitchFamily="34" charset="0"/>
            </a:endParaRPr>
          </a:p>
          <a:p>
            <a:pPr marL="457189" indent="-457189">
              <a:buFont typeface="Wingdings" panose="05000000000000000000" pitchFamily="2" charset="2"/>
              <a:buChar char="q"/>
            </a:pPr>
            <a:r>
              <a:rPr lang="en-US" sz="3733" dirty="0">
                <a:latin typeface="Arial Black" panose="020B0A04020102020204" pitchFamily="34" charset="0"/>
              </a:rPr>
              <a:t>The masks also helped amplify their voices for the audience. </a:t>
            </a:r>
          </a:p>
          <a:p>
            <a:endParaRPr lang="en-US" dirty="0"/>
          </a:p>
        </p:txBody>
      </p:sp>
      <p:pic>
        <p:nvPicPr>
          <p:cNvPr id="7" name="Picture 10" descr="greek-theatre-mask-Y1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 y="1"/>
            <a:ext cx="2359775" cy="21007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masks-3d-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0606165" y="-5367"/>
            <a:ext cx="1585835" cy="20298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34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01"/>
            <a:ext cx="10515600" cy="1158875"/>
          </a:xfrm>
        </p:spPr>
        <p:txBody>
          <a:bodyPr/>
          <a:lstStyle/>
          <a:p>
            <a:pPr algn="ctr"/>
            <a:r>
              <a:rPr lang="en-US" dirty="0" smtClean="0">
                <a:latin typeface="Arial Black" panose="020B0A04020102020204" pitchFamily="34" charset="0"/>
              </a:rPr>
              <a:t>Keller Comparison Essay</a:t>
            </a:r>
            <a:endParaRPr lang="en-US" dirty="0">
              <a:latin typeface="Arial Black" panose="020B0A04020102020204" pitchFamily="34" charset="0"/>
            </a:endParaRPr>
          </a:p>
        </p:txBody>
      </p:sp>
      <p:sp>
        <p:nvSpPr>
          <p:cNvPr id="3" name="Content Placeholder 2"/>
          <p:cNvSpPr>
            <a:spLocks noGrp="1"/>
          </p:cNvSpPr>
          <p:nvPr>
            <p:ph idx="1"/>
          </p:nvPr>
        </p:nvSpPr>
        <p:spPr>
          <a:xfrm>
            <a:off x="219456" y="1133856"/>
            <a:ext cx="11765280" cy="5559552"/>
          </a:xfrm>
        </p:spPr>
        <p:txBody>
          <a:bodyPr>
            <a:normAutofit/>
          </a:bodyPr>
          <a:lstStyle/>
          <a:p>
            <a:r>
              <a:rPr lang="en-US" sz="3200" dirty="0">
                <a:latin typeface="Arial Black" panose="020B0A04020102020204" pitchFamily="34" charset="0"/>
              </a:rPr>
              <a:t>Y</a:t>
            </a:r>
            <a:r>
              <a:rPr lang="en-US" sz="3200" dirty="0" smtClean="0">
                <a:latin typeface="Arial Black" panose="020B0A04020102020204" pitchFamily="34" charset="0"/>
              </a:rPr>
              <a:t>ou will be using the “View From the Empire State Building,” “The Miracle Worker,” and Oedipus.</a:t>
            </a:r>
          </a:p>
          <a:p>
            <a:r>
              <a:rPr lang="en-US" sz="3200" dirty="0" smtClean="0">
                <a:latin typeface="Arial Black" panose="020B0A04020102020204" pitchFamily="34" charset="0"/>
              </a:rPr>
              <a:t>Your writing MUST:</a:t>
            </a:r>
          </a:p>
          <a:p>
            <a:pPr lvl="1"/>
            <a:r>
              <a:rPr lang="en-US" sz="2800" dirty="0" smtClean="0">
                <a:latin typeface="Arial Black" panose="020B0A04020102020204" pitchFamily="34" charset="0"/>
              </a:rPr>
              <a:t>Be a minimum of one complete page, typed, double-spaced, Times New Roman, size 12, proper MLA format</a:t>
            </a:r>
          </a:p>
          <a:p>
            <a:pPr lvl="1"/>
            <a:r>
              <a:rPr lang="en-US" sz="2800" dirty="0" smtClean="0">
                <a:latin typeface="Arial Black" panose="020B0A04020102020204" pitchFamily="34" charset="0"/>
              </a:rPr>
              <a:t>Be a MINIMUM of THREE complete paragraphs.</a:t>
            </a:r>
          </a:p>
          <a:p>
            <a:pPr lvl="1"/>
            <a:r>
              <a:rPr lang="en-US" sz="2800" dirty="0" smtClean="0">
                <a:latin typeface="Arial Black" panose="020B0A04020102020204" pitchFamily="34" charset="0"/>
              </a:rPr>
              <a:t>NOT include first or second person language</a:t>
            </a:r>
          </a:p>
          <a:p>
            <a:pPr lvl="1"/>
            <a:r>
              <a:rPr lang="en-US" sz="2800" dirty="0" smtClean="0">
                <a:latin typeface="Arial Black" panose="020B0A04020102020204" pitchFamily="34" charset="0"/>
              </a:rPr>
              <a:t>Be PROPERLY CITED for all examples/evidence from the play. For this paper, proper citation should look like this: (Sophocles line 65).</a:t>
            </a:r>
          </a:p>
          <a:p>
            <a:pPr marL="457200" lvl="1"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301311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01"/>
            <a:ext cx="10515600" cy="1158875"/>
          </a:xfrm>
        </p:spPr>
        <p:txBody>
          <a:bodyPr/>
          <a:lstStyle/>
          <a:p>
            <a:pPr algn="ctr"/>
            <a:r>
              <a:rPr lang="en-US" dirty="0" smtClean="0">
                <a:latin typeface="Arial Black" panose="020B0A04020102020204" pitchFamily="34" charset="0"/>
              </a:rPr>
              <a:t>Keller Comparison Essay</a:t>
            </a:r>
            <a:endParaRPr lang="en-US" dirty="0">
              <a:latin typeface="Arial Black" panose="020B0A04020102020204" pitchFamily="34" charset="0"/>
            </a:endParaRPr>
          </a:p>
        </p:txBody>
      </p:sp>
      <p:sp>
        <p:nvSpPr>
          <p:cNvPr id="3" name="Content Placeholder 2"/>
          <p:cNvSpPr>
            <a:spLocks noGrp="1"/>
          </p:cNvSpPr>
          <p:nvPr>
            <p:ph idx="1"/>
          </p:nvPr>
        </p:nvSpPr>
        <p:spPr>
          <a:xfrm>
            <a:off x="219456" y="1097280"/>
            <a:ext cx="11765280" cy="5596128"/>
          </a:xfrm>
        </p:spPr>
        <p:txBody>
          <a:bodyPr>
            <a:normAutofit/>
          </a:bodyPr>
          <a:lstStyle/>
          <a:p>
            <a:pPr lvl="1"/>
            <a:r>
              <a:rPr lang="en-US" sz="3200" dirty="0" smtClean="0">
                <a:latin typeface="Arial Black" panose="020B0A04020102020204" pitchFamily="34" charset="0"/>
              </a:rPr>
              <a:t>Paragraph ONE</a:t>
            </a:r>
          </a:p>
          <a:p>
            <a:pPr lvl="2"/>
            <a:r>
              <a:rPr lang="en-US" sz="2800" dirty="0" smtClean="0">
                <a:latin typeface="Arial Black" panose="020B0A04020102020204" pitchFamily="34" charset="0"/>
              </a:rPr>
              <a:t>In TREAREAT format…</a:t>
            </a:r>
          </a:p>
          <a:p>
            <a:pPr lvl="2"/>
            <a:r>
              <a:rPr lang="en-US" sz="2800" dirty="0" smtClean="0">
                <a:latin typeface="Arial Black" panose="020B0A04020102020204" pitchFamily="34" charset="0"/>
              </a:rPr>
              <a:t>Describe Oedipus and his “blindness.” Give details that show HOW  and TO WHAT Oedipus was blind.</a:t>
            </a:r>
          </a:p>
          <a:p>
            <a:pPr lvl="2"/>
            <a:r>
              <a:rPr lang="en-US" sz="2800" dirty="0" smtClean="0">
                <a:latin typeface="Arial Black" panose="020B0A04020102020204" pitchFamily="34" charset="0"/>
              </a:rPr>
              <a:t>Give A MINIMUM OF TWO pieces of evidence from the play to support your claim.</a:t>
            </a:r>
          </a:p>
          <a:p>
            <a:pPr lvl="1"/>
            <a:r>
              <a:rPr lang="en-US" sz="3200" dirty="0" smtClean="0">
                <a:latin typeface="Arial Black" panose="020B0A04020102020204" pitchFamily="34" charset="0"/>
              </a:rPr>
              <a:t>Paragraph TWO</a:t>
            </a:r>
          </a:p>
          <a:p>
            <a:pPr lvl="2"/>
            <a:r>
              <a:rPr lang="en-US" sz="2800" dirty="0">
                <a:latin typeface="Arial Black" panose="020B0A04020102020204" pitchFamily="34" charset="0"/>
              </a:rPr>
              <a:t>In </a:t>
            </a:r>
            <a:r>
              <a:rPr lang="en-US" sz="2800" dirty="0" smtClean="0">
                <a:latin typeface="Arial Black" panose="020B0A04020102020204" pitchFamily="34" charset="0"/>
              </a:rPr>
              <a:t>TREAREAT </a:t>
            </a:r>
            <a:r>
              <a:rPr lang="en-US" sz="2800" dirty="0">
                <a:latin typeface="Arial Black" panose="020B0A04020102020204" pitchFamily="34" charset="0"/>
              </a:rPr>
              <a:t>format…</a:t>
            </a:r>
          </a:p>
          <a:p>
            <a:pPr lvl="2"/>
            <a:r>
              <a:rPr lang="en-US" sz="2800" dirty="0">
                <a:latin typeface="Arial Black" panose="020B0A04020102020204" pitchFamily="34" charset="0"/>
              </a:rPr>
              <a:t>Describe </a:t>
            </a:r>
            <a:r>
              <a:rPr lang="en-US" sz="2800" dirty="0" smtClean="0">
                <a:latin typeface="Arial Black" panose="020B0A04020102020204" pitchFamily="34" charset="0"/>
              </a:rPr>
              <a:t>Helen Keller’s “sight.” Give details that show HOW she was able to “see” without her eyes.</a:t>
            </a:r>
            <a:endParaRPr lang="en-US" sz="2800" dirty="0">
              <a:latin typeface="Arial Black" panose="020B0A04020102020204" pitchFamily="34" charset="0"/>
            </a:endParaRPr>
          </a:p>
          <a:p>
            <a:pPr lvl="2"/>
            <a:r>
              <a:rPr lang="en-US" sz="2800" dirty="0">
                <a:latin typeface="Arial Black" panose="020B0A04020102020204" pitchFamily="34" charset="0"/>
              </a:rPr>
              <a:t>Give A MINIMUM OF </a:t>
            </a:r>
            <a:r>
              <a:rPr lang="en-US" sz="2800" dirty="0" smtClean="0">
                <a:latin typeface="Arial Black" panose="020B0A04020102020204" pitchFamily="34" charset="0"/>
              </a:rPr>
              <a:t>TWO </a:t>
            </a:r>
            <a:r>
              <a:rPr lang="en-US" sz="2800" dirty="0">
                <a:latin typeface="Arial Black" panose="020B0A04020102020204" pitchFamily="34" charset="0"/>
              </a:rPr>
              <a:t>pieces of evidence </a:t>
            </a:r>
            <a:r>
              <a:rPr lang="en-US" sz="2800" dirty="0" smtClean="0">
                <a:latin typeface="Arial Black" panose="020B0A04020102020204" pitchFamily="34" charset="0"/>
              </a:rPr>
              <a:t>the letter OR the film </a:t>
            </a:r>
            <a:r>
              <a:rPr lang="en-US" sz="2800" dirty="0">
                <a:latin typeface="Arial Black" panose="020B0A04020102020204" pitchFamily="34" charset="0"/>
              </a:rPr>
              <a:t>to support your claim.</a:t>
            </a:r>
          </a:p>
          <a:p>
            <a:pPr lvl="1"/>
            <a:endParaRPr lang="en-US" sz="3200" dirty="0" smtClean="0">
              <a:latin typeface="Arial Black" panose="020B0A04020102020204" pitchFamily="34" charset="0"/>
            </a:endParaRPr>
          </a:p>
          <a:p>
            <a:pPr lvl="2"/>
            <a:endParaRPr lang="en-US" sz="2800" dirty="0">
              <a:latin typeface="Arial Black" panose="020B0A04020102020204" pitchFamily="34" charset="0"/>
            </a:endParaRPr>
          </a:p>
        </p:txBody>
      </p:sp>
    </p:spTree>
    <p:extLst>
      <p:ext uri="{BB962C8B-B14F-4D97-AF65-F5344CB8AC3E}">
        <p14:creationId xmlns:p14="http://schemas.microsoft.com/office/powerpoint/2010/main" val="23470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01"/>
            <a:ext cx="10515600" cy="1158875"/>
          </a:xfrm>
        </p:spPr>
        <p:txBody>
          <a:bodyPr/>
          <a:lstStyle/>
          <a:p>
            <a:pPr algn="ctr"/>
            <a:r>
              <a:rPr lang="en-US" dirty="0" smtClean="0">
                <a:latin typeface="Arial Black" panose="020B0A04020102020204" pitchFamily="34" charset="0"/>
              </a:rPr>
              <a:t>Keller Comparison Essay</a:t>
            </a:r>
            <a:endParaRPr lang="en-US" dirty="0">
              <a:latin typeface="Arial Black" panose="020B0A04020102020204" pitchFamily="34" charset="0"/>
            </a:endParaRPr>
          </a:p>
        </p:txBody>
      </p:sp>
      <p:sp>
        <p:nvSpPr>
          <p:cNvPr id="3" name="Content Placeholder 2"/>
          <p:cNvSpPr>
            <a:spLocks noGrp="1"/>
          </p:cNvSpPr>
          <p:nvPr>
            <p:ph idx="1"/>
          </p:nvPr>
        </p:nvSpPr>
        <p:spPr>
          <a:xfrm>
            <a:off x="219456" y="1097280"/>
            <a:ext cx="11765280" cy="5596128"/>
          </a:xfrm>
        </p:spPr>
        <p:txBody>
          <a:bodyPr>
            <a:normAutofit/>
          </a:bodyPr>
          <a:lstStyle/>
          <a:p>
            <a:pPr lvl="1"/>
            <a:r>
              <a:rPr lang="en-US" sz="3200" dirty="0" smtClean="0">
                <a:latin typeface="Arial Black" panose="020B0A04020102020204" pitchFamily="34" charset="0"/>
              </a:rPr>
              <a:t>Paragraph THREE</a:t>
            </a:r>
          </a:p>
          <a:p>
            <a:pPr lvl="2"/>
            <a:r>
              <a:rPr lang="en-US" sz="2800" dirty="0">
                <a:latin typeface="Arial Black" panose="020B0A04020102020204" pitchFamily="34" charset="0"/>
              </a:rPr>
              <a:t>In </a:t>
            </a:r>
            <a:r>
              <a:rPr lang="en-US" sz="2800" dirty="0" smtClean="0">
                <a:latin typeface="Arial Black" panose="020B0A04020102020204" pitchFamily="34" charset="0"/>
              </a:rPr>
              <a:t>TREAREAT </a:t>
            </a:r>
            <a:r>
              <a:rPr lang="en-US" sz="2800" dirty="0">
                <a:latin typeface="Arial Black" panose="020B0A04020102020204" pitchFamily="34" charset="0"/>
              </a:rPr>
              <a:t>format</a:t>
            </a:r>
            <a:r>
              <a:rPr lang="en-US" sz="2800" dirty="0" smtClean="0">
                <a:latin typeface="Arial Black" panose="020B0A04020102020204" pitchFamily="34" charset="0"/>
              </a:rPr>
              <a:t>…</a:t>
            </a:r>
          </a:p>
          <a:p>
            <a:pPr lvl="2"/>
            <a:r>
              <a:rPr lang="en-US" sz="2800" dirty="0" smtClean="0">
                <a:latin typeface="Arial Black" panose="020B0A04020102020204" pitchFamily="34" charset="0"/>
              </a:rPr>
              <a:t>Argue, based on the evidence you presented in paragraph one and two, which one of the two characters is a was MORE BLIND, Oedipus or Helen Keller.</a:t>
            </a:r>
          </a:p>
          <a:p>
            <a:pPr lvl="2"/>
            <a:r>
              <a:rPr lang="en-US" sz="2800" dirty="0" smtClean="0">
                <a:latin typeface="Arial Black" panose="020B0A04020102020204" pitchFamily="34" charset="0"/>
              </a:rPr>
              <a:t>Directly compare the evidence for both and decide, for yourself, which one was better able to see.</a:t>
            </a:r>
          </a:p>
          <a:p>
            <a:pPr lvl="2"/>
            <a:r>
              <a:rPr lang="en-US" sz="2800" dirty="0" smtClean="0">
                <a:latin typeface="Arial Black" panose="020B0A04020102020204" pitchFamily="34" charset="0"/>
              </a:rPr>
              <a:t>CONVINCE ME that you are right!</a:t>
            </a:r>
            <a:endParaRPr lang="en-US" sz="2800" dirty="0">
              <a:latin typeface="Arial Black" panose="020B0A04020102020204" pitchFamily="34" charset="0"/>
            </a:endParaRPr>
          </a:p>
          <a:p>
            <a:pPr lvl="1"/>
            <a:endParaRPr lang="en-US" sz="3200" dirty="0" smtClean="0">
              <a:latin typeface="Arial Black" panose="020B0A04020102020204" pitchFamily="34" charset="0"/>
            </a:endParaRPr>
          </a:p>
          <a:p>
            <a:pPr lvl="2"/>
            <a:endParaRPr lang="en-US" sz="2800" dirty="0">
              <a:latin typeface="Arial Black" panose="020B0A04020102020204" pitchFamily="34" charset="0"/>
            </a:endParaRPr>
          </a:p>
        </p:txBody>
      </p:sp>
    </p:spTree>
    <p:extLst>
      <p:ext uri="{BB962C8B-B14F-4D97-AF65-F5344CB8AC3E}">
        <p14:creationId xmlns:p14="http://schemas.microsoft.com/office/powerpoint/2010/main" val="55726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01"/>
            <a:ext cx="10515600" cy="1158875"/>
          </a:xfrm>
        </p:spPr>
        <p:txBody>
          <a:bodyPr/>
          <a:lstStyle/>
          <a:p>
            <a:pPr algn="ctr"/>
            <a:r>
              <a:rPr lang="en-US" dirty="0" smtClean="0">
                <a:latin typeface="Arial Black" panose="020B0A04020102020204" pitchFamily="34" charset="0"/>
              </a:rPr>
              <a:t>BOTH Comparison Essays</a:t>
            </a:r>
            <a:endParaRPr lang="en-US" dirty="0">
              <a:latin typeface="Arial Black" panose="020B0A04020102020204" pitchFamily="34" charset="0"/>
            </a:endParaRPr>
          </a:p>
        </p:txBody>
      </p:sp>
      <p:sp>
        <p:nvSpPr>
          <p:cNvPr id="3" name="Content Placeholder 2"/>
          <p:cNvSpPr>
            <a:spLocks noGrp="1"/>
          </p:cNvSpPr>
          <p:nvPr>
            <p:ph idx="1"/>
          </p:nvPr>
        </p:nvSpPr>
        <p:spPr>
          <a:xfrm>
            <a:off x="219456" y="1097280"/>
            <a:ext cx="11765280" cy="5596128"/>
          </a:xfrm>
        </p:spPr>
        <p:txBody>
          <a:bodyPr>
            <a:normAutofit fontScale="92500"/>
          </a:bodyPr>
          <a:lstStyle/>
          <a:p>
            <a:pPr lvl="1"/>
            <a:r>
              <a:rPr lang="en-US" sz="3200" dirty="0" smtClean="0">
                <a:latin typeface="Arial Black" panose="020B0A04020102020204" pitchFamily="34" charset="0"/>
              </a:rPr>
              <a:t>You have the WEEK to complete your essay.</a:t>
            </a:r>
          </a:p>
          <a:p>
            <a:pPr lvl="1"/>
            <a:r>
              <a:rPr lang="en-US" sz="3200" dirty="0" smtClean="0">
                <a:latin typeface="Arial Black" panose="020B0A04020102020204" pitchFamily="34" charset="0"/>
              </a:rPr>
              <a:t>Rough Drafts will be DUE FOR REVIEW THURSDAY!</a:t>
            </a:r>
          </a:p>
          <a:p>
            <a:pPr lvl="1"/>
            <a:endParaRPr lang="en-US" sz="3200" dirty="0">
              <a:latin typeface="Arial Black" panose="020B0A04020102020204" pitchFamily="34" charset="0"/>
            </a:endParaRPr>
          </a:p>
          <a:p>
            <a:pPr marL="457200" lvl="1" indent="0" algn="ctr">
              <a:buNone/>
            </a:pPr>
            <a:r>
              <a:rPr lang="en-US" sz="3200" dirty="0" smtClean="0">
                <a:latin typeface="Arial Black" panose="020B0A04020102020204" pitchFamily="34" charset="0"/>
              </a:rPr>
              <a:t>ALL PAPERS MUST BE SUBMITTED</a:t>
            </a:r>
          </a:p>
          <a:p>
            <a:pPr marL="457200" lvl="1" indent="0" algn="ctr">
              <a:buNone/>
            </a:pPr>
            <a:r>
              <a:rPr lang="en-US" sz="4800" dirty="0" smtClean="0">
                <a:latin typeface="Arial Black" panose="020B0A04020102020204" pitchFamily="34" charset="0"/>
              </a:rPr>
              <a:t>BY </a:t>
            </a:r>
            <a:r>
              <a:rPr lang="en-US" sz="4800" dirty="0">
                <a:latin typeface="Arial Black" panose="020B0A04020102020204" pitchFamily="34" charset="0"/>
              </a:rPr>
              <a:t>MONDAY AT the END OF THE PERIOD.</a:t>
            </a:r>
          </a:p>
          <a:p>
            <a:pPr marL="457200" lvl="1" indent="0" algn="ctr">
              <a:buNone/>
            </a:pPr>
            <a:endParaRPr lang="en-US" sz="3200" dirty="0">
              <a:latin typeface="Arial Black" panose="020B0A04020102020204" pitchFamily="34" charset="0"/>
            </a:endParaRPr>
          </a:p>
          <a:p>
            <a:pPr marL="457200" lvl="1" indent="0" algn="ctr">
              <a:buNone/>
            </a:pPr>
            <a:r>
              <a:rPr lang="en-US" sz="3200" dirty="0" smtClean="0">
                <a:latin typeface="Arial Black" panose="020B0A04020102020204" pitchFamily="34" charset="0"/>
              </a:rPr>
              <a:t>ABSOLUTELY NO LATE WORK WILL BE ACCEPTED!!!</a:t>
            </a:r>
          </a:p>
          <a:p>
            <a:pPr marL="457200" lvl="1" indent="0" algn="ctr">
              <a:buNone/>
            </a:pPr>
            <a:endParaRPr lang="en-US" sz="3200" dirty="0">
              <a:latin typeface="Arial Black" panose="020B0A04020102020204" pitchFamily="34" charset="0"/>
            </a:endParaRPr>
          </a:p>
          <a:p>
            <a:pPr marL="457200" lvl="1" indent="0" algn="ctr">
              <a:buNone/>
            </a:pPr>
            <a:r>
              <a:rPr lang="en-US" sz="3200" dirty="0" smtClean="0">
                <a:latin typeface="Arial Black" panose="020B0A04020102020204" pitchFamily="34" charset="0"/>
              </a:rPr>
              <a:t>NO EXCUSES!!!</a:t>
            </a:r>
            <a:endParaRPr lang="en-US" sz="2800" dirty="0">
              <a:latin typeface="Arial Black" panose="020B0A04020102020204" pitchFamily="34" charset="0"/>
            </a:endParaRPr>
          </a:p>
          <a:p>
            <a:pPr lvl="1"/>
            <a:endParaRPr lang="en-US" sz="3200" dirty="0" smtClean="0">
              <a:latin typeface="Arial Black" panose="020B0A04020102020204" pitchFamily="34" charset="0"/>
            </a:endParaRPr>
          </a:p>
          <a:p>
            <a:pPr lvl="2"/>
            <a:endParaRPr lang="en-US" sz="2800" dirty="0">
              <a:latin typeface="Arial Black" panose="020B0A04020102020204" pitchFamily="34" charset="0"/>
            </a:endParaRPr>
          </a:p>
        </p:txBody>
      </p:sp>
    </p:spTree>
    <p:extLst>
      <p:ext uri="{BB962C8B-B14F-4D97-AF65-F5344CB8AC3E}">
        <p14:creationId xmlns:p14="http://schemas.microsoft.com/office/powerpoint/2010/main" val="83701771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496"/>
            <a:ext cx="10515600" cy="6301304"/>
          </a:xfrm>
        </p:spPr>
        <p:txBody>
          <a:bodyPr>
            <a:normAutofit fontScale="70000" lnSpcReduction="20000"/>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 Start-ups OR Exit Tickets </a:t>
            </a:r>
          </a:p>
          <a:p>
            <a:pPr marL="0" indent="0" algn="ctr">
              <a:buNone/>
            </a:pPr>
            <a:r>
              <a:rPr lang="en-US" sz="4000" dirty="0" smtClean="0">
                <a:latin typeface="Arial Black" panose="020B0A04020102020204" pitchFamily="34" charset="0"/>
              </a:rPr>
              <a:t>this week!!</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You have the entire period to work on your Comparison Writing.</a:t>
            </a:r>
          </a:p>
          <a:p>
            <a:pPr marL="0" indent="0" algn="ctr">
              <a:buNone/>
            </a:pPr>
            <a:r>
              <a:rPr lang="en-US" sz="4000" dirty="0">
                <a:latin typeface="Arial Black" panose="020B0A04020102020204" pitchFamily="34" charset="0"/>
              </a:rPr>
              <a:t>Rough Drafts will be DUE FOR REVIEW THURSDAY!</a:t>
            </a:r>
          </a:p>
          <a:p>
            <a:pPr marL="0" indent="0" algn="ctr">
              <a:buNone/>
            </a:pPr>
            <a:endParaRPr lang="en-US" sz="4000" dirty="0" smtClean="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457200" lvl="1" indent="0" algn="ctr">
              <a:buNone/>
            </a:pPr>
            <a:r>
              <a:rPr lang="en-US" sz="3200" dirty="0">
                <a:latin typeface="Arial Black" panose="020B0A04020102020204" pitchFamily="34" charset="0"/>
              </a:rPr>
              <a:t>ALL PAPERS MUST BE SUBMITTED</a:t>
            </a:r>
          </a:p>
          <a:p>
            <a:pPr marL="457200" lvl="1" indent="0" algn="ctr">
              <a:buNone/>
            </a:pPr>
            <a:r>
              <a:rPr lang="en-US" sz="4800" dirty="0">
                <a:latin typeface="Arial Black" panose="020B0A04020102020204" pitchFamily="34" charset="0"/>
              </a:rPr>
              <a:t>BY MONDAY 12/16 AT the END OF THE PERIOD.</a:t>
            </a:r>
          </a:p>
          <a:p>
            <a:pPr marL="457200" lvl="1" indent="0" algn="ctr">
              <a:buNone/>
            </a:pPr>
            <a:endParaRPr lang="en-US" sz="3200" dirty="0">
              <a:latin typeface="Arial Black" panose="020B0A04020102020204" pitchFamily="34" charset="0"/>
            </a:endParaRPr>
          </a:p>
          <a:p>
            <a:pPr marL="457200" lvl="1" indent="0" algn="ctr">
              <a:buNone/>
            </a:pPr>
            <a:r>
              <a:rPr lang="en-US" sz="3200" dirty="0">
                <a:latin typeface="Arial Black" panose="020B0A04020102020204" pitchFamily="34" charset="0"/>
              </a:rPr>
              <a:t>ABSOLUTELY NO LATE WORK WILL BE ACCEPTED!!!</a:t>
            </a:r>
          </a:p>
          <a:p>
            <a:pPr marL="457200" lvl="1" indent="0" algn="ctr">
              <a:buNone/>
            </a:pPr>
            <a:endParaRPr lang="en-US" sz="3200" dirty="0">
              <a:latin typeface="Arial Black" panose="020B0A04020102020204" pitchFamily="34" charset="0"/>
            </a:endParaRPr>
          </a:p>
          <a:p>
            <a:pPr marL="457200" lvl="1" indent="0" algn="ctr">
              <a:buNone/>
            </a:pPr>
            <a:r>
              <a:rPr lang="en-US" sz="3200" dirty="0">
                <a:latin typeface="Arial Black" panose="020B0A04020102020204" pitchFamily="34" charset="0"/>
              </a:rPr>
              <a:t>NO EXCUSES!!!</a:t>
            </a:r>
            <a:endParaRPr lang="en-US" sz="2800" dirty="0">
              <a:latin typeface="Arial Black" panose="020B0A04020102020204" pitchFamily="34" charset="0"/>
            </a:endParaRPr>
          </a:p>
          <a:p>
            <a:pPr lvl="1"/>
            <a:endParaRPr lang="en-US" sz="32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12/10/19</a:t>
            </a:r>
            <a:endParaRPr lang="en-US" dirty="0">
              <a:latin typeface="Arial Black" panose="020B0A04020102020204" pitchFamily="34" charset="0"/>
            </a:endParaRPr>
          </a:p>
        </p:txBody>
      </p:sp>
    </p:spTree>
    <p:extLst>
      <p:ext uri="{BB962C8B-B14F-4D97-AF65-F5344CB8AC3E}">
        <p14:creationId xmlns:p14="http://schemas.microsoft.com/office/powerpoint/2010/main" val="355855861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496"/>
            <a:ext cx="10515600" cy="6301304"/>
          </a:xfrm>
        </p:spPr>
        <p:txBody>
          <a:bodyPr>
            <a:normAutofit fontScale="70000" lnSpcReduction="20000"/>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 Start-ups OR Exit Tickets </a:t>
            </a:r>
          </a:p>
          <a:p>
            <a:pPr marL="0" indent="0" algn="ctr">
              <a:buNone/>
            </a:pPr>
            <a:r>
              <a:rPr lang="en-US" sz="4000" dirty="0" smtClean="0">
                <a:latin typeface="Arial Black" panose="020B0A04020102020204" pitchFamily="34" charset="0"/>
              </a:rPr>
              <a:t>this week!!</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You have the entire period to work on your Comparison Writing.</a:t>
            </a:r>
          </a:p>
          <a:p>
            <a:pPr marL="0" indent="0" algn="ctr">
              <a:buNone/>
            </a:pPr>
            <a:r>
              <a:rPr lang="en-US" sz="4000" dirty="0">
                <a:latin typeface="Arial Black" panose="020B0A04020102020204" pitchFamily="34" charset="0"/>
              </a:rPr>
              <a:t>Rough Drafts will be DUE FOR REVIEW THURSDAY!</a:t>
            </a:r>
          </a:p>
          <a:p>
            <a:pPr marL="0" indent="0" algn="ctr">
              <a:buNone/>
            </a:pPr>
            <a:endParaRPr lang="en-US" sz="4000" dirty="0" smtClean="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457200" lvl="1" indent="0" algn="ctr">
              <a:buNone/>
            </a:pPr>
            <a:r>
              <a:rPr lang="en-US" sz="3200" dirty="0">
                <a:latin typeface="Arial Black" panose="020B0A04020102020204" pitchFamily="34" charset="0"/>
              </a:rPr>
              <a:t>ALL PAPERS MUST BE SUBMITTED</a:t>
            </a:r>
          </a:p>
          <a:p>
            <a:pPr marL="457200" lvl="1" indent="0" algn="ctr">
              <a:buNone/>
            </a:pPr>
            <a:r>
              <a:rPr lang="en-US" sz="4800" dirty="0">
                <a:latin typeface="Arial Black" panose="020B0A04020102020204" pitchFamily="34" charset="0"/>
              </a:rPr>
              <a:t>BY MONDAY 12/16 AT the END OF THE PERIOD.</a:t>
            </a:r>
          </a:p>
          <a:p>
            <a:pPr marL="457200" lvl="1" indent="0" algn="ctr">
              <a:buNone/>
            </a:pPr>
            <a:endParaRPr lang="en-US" sz="3200" dirty="0">
              <a:latin typeface="Arial Black" panose="020B0A04020102020204" pitchFamily="34" charset="0"/>
            </a:endParaRPr>
          </a:p>
          <a:p>
            <a:pPr marL="457200" lvl="1" indent="0" algn="ctr">
              <a:buNone/>
            </a:pPr>
            <a:r>
              <a:rPr lang="en-US" sz="3200" dirty="0">
                <a:latin typeface="Arial Black" panose="020B0A04020102020204" pitchFamily="34" charset="0"/>
              </a:rPr>
              <a:t>ABSOLUTELY NO LATE WORK WILL BE ACCEPTED!!!</a:t>
            </a:r>
          </a:p>
          <a:p>
            <a:pPr marL="457200" lvl="1" indent="0" algn="ctr">
              <a:buNone/>
            </a:pPr>
            <a:endParaRPr lang="en-US" sz="3200" dirty="0">
              <a:latin typeface="Arial Black" panose="020B0A04020102020204" pitchFamily="34" charset="0"/>
            </a:endParaRPr>
          </a:p>
          <a:p>
            <a:pPr marL="457200" lvl="1" indent="0" algn="ctr">
              <a:buNone/>
            </a:pPr>
            <a:r>
              <a:rPr lang="en-US" sz="3200" dirty="0">
                <a:latin typeface="Arial Black" panose="020B0A04020102020204" pitchFamily="34" charset="0"/>
              </a:rPr>
              <a:t>NO EXCUSES!!!</a:t>
            </a:r>
            <a:endParaRPr lang="en-US" sz="2800" dirty="0">
              <a:latin typeface="Arial Black" panose="020B0A04020102020204" pitchFamily="34" charset="0"/>
            </a:endParaRPr>
          </a:p>
          <a:p>
            <a:pPr lvl="1"/>
            <a:endParaRPr lang="en-US" sz="32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12/11/19</a:t>
            </a:r>
            <a:endParaRPr lang="en-US" dirty="0">
              <a:latin typeface="Arial Black" panose="020B0A04020102020204" pitchFamily="34" charset="0"/>
            </a:endParaRPr>
          </a:p>
        </p:txBody>
      </p:sp>
    </p:spTree>
    <p:extLst>
      <p:ext uri="{BB962C8B-B14F-4D97-AF65-F5344CB8AC3E}">
        <p14:creationId xmlns:p14="http://schemas.microsoft.com/office/powerpoint/2010/main" val="219534355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496"/>
            <a:ext cx="10515600" cy="6301304"/>
          </a:xfrm>
        </p:spPr>
        <p:txBody>
          <a:bodyPr>
            <a:normAutofit fontScale="70000" lnSpcReduction="20000"/>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 Start-ups OR Exit Tickets </a:t>
            </a:r>
          </a:p>
          <a:p>
            <a:pPr marL="0" indent="0" algn="ctr">
              <a:buNone/>
            </a:pPr>
            <a:r>
              <a:rPr lang="en-US" sz="4000" dirty="0" smtClean="0">
                <a:latin typeface="Arial Black" panose="020B0A04020102020204" pitchFamily="34" charset="0"/>
              </a:rPr>
              <a:t>this week!!</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Continue editing/revising your Comparison Writing.</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I will be calling people up today/tomorrow for 1:1 reviews of their Rough Drafts.</a:t>
            </a:r>
          </a:p>
          <a:p>
            <a:pPr marL="0" indent="0" algn="ctr">
              <a:buNone/>
            </a:pPr>
            <a:endParaRPr lang="en-US" sz="4000" dirty="0" smtClean="0">
              <a:latin typeface="Arial Black" panose="020B0A04020102020204" pitchFamily="34" charset="0"/>
            </a:endParaRPr>
          </a:p>
          <a:p>
            <a:pPr marL="457200" lvl="1" indent="0" algn="ctr">
              <a:buNone/>
            </a:pPr>
            <a:r>
              <a:rPr lang="en-US" sz="3200" dirty="0">
                <a:latin typeface="Arial Black" panose="020B0A04020102020204" pitchFamily="34" charset="0"/>
              </a:rPr>
              <a:t>ALL PAPERS MUST BE SUBMITTED</a:t>
            </a:r>
          </a:p>
          <a:p>
            <a:pPr marL="457200" lvl="1" indent="0" algn="ctr">
              <a:buNone/>
            </a:pPr>
            <a:r>
              <a:rPr lang="en-US" sz="4800" dirty="0">
                <a:latin typeface="Arial Black" panose="020B0A04020102020204" pitchFamily="34" charset="0"/>
              </a:rPr>
              <a:t>BY MONDAY 12/16 AT the END OF THE PERIOD.</a:t>
            </a:r>
          </a:p>
          <a:p>
            <a:pPr marL="457200" lvl="1" indent="0" algn="ctr">
              <a:buNone/>
            </a:pPr>
            <a:endParaRPr lang="en-US" sz="3200" dirty="0">
              <a:latin typeface="Arial Black" panose="020B0A04020102020204" pitchFamily="34" charset="0"/>
            </a:endParaRPr>
          </a:p>
          <a:p>
            <a:pPr marL="457200" lvl="1" indent="0" algn="ctr">
              <a:buNone/>
            </a:pPr>
            <a:r>
              <a:rPr lang="en-US" sz="3200" dirty="0">
                <a:latin typeface="Arial Black" panose="020B0A04020102020204" pitchFamily="34" charset="0"/>
              </a:rPr>
              <a:t>ABSOLUTELY NO LATE WORK WILL BE ACCEPTED!!!</a:t>
            </a:r>
          </a:p>
          <a:p>
            <a:pPr marL="457200" lvl="1" indent="0" algn="ctr">
              <a:buNone/>
            </a:pPr>
            <a:endParaRPr lang="en-US" sz="3200" dirty="0">
              <a:latin typeface="Arial Black" panose="020B0A04020102020204" pitchFamily="34" charset="0"/>
            </a:endParaRPr>
          </a:p>
          <a:p>
            <a:pPr marL="457200" lvl="1" indent="0" algn="ctr">
              <a:buNone/>
            </a:pPr>
            <a:r>
              <a:rPr lang="en-US" sz="3200" dirty="0">
                <a:latin typeface="Arial Black" panose="020B0A04020102020204" pitchFamily="34" charset="0"/>
              </a:rPr>
              <a:t>NO EXCUSES!!!</a:t>
            </a:r>
            <a:endParaRPr lang="en-US" sz="2800" dirty="0">
              <a:latin typeface="Arial Black" panose="020B0A04020102020204" pitchFamily="34" charset="0"/>
            </a:endParaRPr>
          </a:p>
          <a:p>
            <a:pPr lvl="1"/>
            <a:endParaRPr lang="en-US" sz="32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12/12/19</a:t>
            </a:r>
            <a:endParaRPr lang="en-US" dirty="0">
              <a:latin typeface="Arial Black" panose="020B0A04020102020204" pitchFamily="34" charset="0"/>
            </a:endParaRPr>
          </a:p>
        </p:txBody>
      </p:sp>
    </p:spTree>
    <p:extLst>
      <p:ext uri="{BB962C8B-B14F-4D97-AF65-F5344CB8AC3E}">
        <p14:creationId xmlns:p14="http://schemas.microsoft.com/office/powerpoint/2010/main" val="18843658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496"/>
            <a:ext cx="10515600" cy="6301304"/>
          </a:xfrm>
        </p:spPr>
        <p:txBody>
          <a:bodyPr>
            <a:normAutofit fontScale="70000" lnSpcReduction="20000"/>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 Start-ups OR Exit Tickets </a:t>
            </a:r>
          </a:p>
          <a:p>
            <a:pPr marL="0" indent="0" algn="ctr">
              <a:buNone/>
            </a:pPr>
            <a:r>
              <a:rPr lang="en-US" sz="4000" dirty="0" smtClean="0">
                <a:latin typeface="Arial Black" panose="020B0A04020102020204" pitchFamily="34" charset="0"/>
              </a:rPr>
              <a:t>this week!!</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Continue editing/revising your Comparison Writing.</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I will be calling people up today/tomorrow for 1:1 reviews of their Rough Drafts.</a:t>
            </a:r>
          </a:p>
          <a:p>
            <a:pPr marL="0" indent="0" algn="ctr">
              <a:buNone/>
            </a:pPr>
            <a:endParaRPr lang="en-US" sz="4000" dirty="0" smtClean="0">
              <a:latin typeface="Arial Black" panose="020B0A04020102020204" pitchFamily="34" charset="0"/>
            </a:endParaRPr>
          </a:p>
          <a:p>
            <a:pPr marL="457200" lvl="1" indent="0" algn="ctr">
              <a:buNone/>
            </a:pPr>
            <a:r>
              <a:rPr lang="en-US" sz="3200" dirty="0">
                <a:latin typeface="Arial Black" panose="020B0A04020102020204" pitchFamily="34" charset="0"/>
              </a:rPr>
              <a:t>ALL PAPERS MUST BE SUBMITTED</a:t>
            </a:r>
          </a:p>
          <a:p>
            <a:pPr marL="457200" lvl="1" indent="0" algn="ctr">
              <a:buNone/>
            </a:pPr>
            <a:r>
              <a:rPr lang="en-US" sz="4800" dirty="0">
                <a:latin typeface="Arial Black" panose="020B0A04020102020204" pitchFamily="34" charset="0"/>
              </a:rPr>
              <a:t>BY MONDAY 12/16 AT </a:t>
            </a:r>
            <a:r>
              <a:rPr lang="en-US" sz="4800" dirty="0" smtClean="0">
                <a:latin typeface="Arial Black" panose="020B0A04020102020204" pitchFamily="34" charset="0"/>
              </a:rPr>
              <a:t>the END OF THE PERIOD.</a:t>
            </a:r>
            <a:endParaRPr lang="en-US" sz="4800" dirty="0">
              <a:latin typeface="Arial Black" panose="020B0A04020102020204" pitchFamily="34" charset="0"/>
            </a:endParaRPr>
          </a:p>
          <a:p>
            <a:pPr marL="457200" lvl="1" indent="0" algn="ctr">
              <a:buNone/>
            </a:pPr>
            <a:endParaRPr lang="en-US" sz="3200" dirty="0">
              <a:latin typeface="Arial Black" panose="020B0A04020102020204" pitchFamily="34" charset="0"/>
            </a:endParaRPr>
          </a:p>
          <a:p>
            <a:pPr marL="457200" lvl="1" indent="0" algn="ctr">
              <a:buNone/>
            </a:pPr>
            <a:r>
              <a:rPr lang="en-US" sz="3200" dirty="0">
                <a:latin typeface="Arial Black" panose="020B0A04020102020204" pitchFamily="34" charset="0"/>
              </a:rPr>
              <a:t>ABSOLUTELY NO LATE WORK WILL BE ACCEPTED!!!</a:t>
            </a:r>
          </a:p>
          <a:p>
            <a:pPr marL="457200" lvl="1" indent="0" algn="ctr">
              <a:buNone/>
            </a:pPr>
            <a:endParaRPr lang="en-US" sz="3200" dirty="0">
              <a:latin typeface="Arial Black" panose="020B0A04020102020204" pitchFamily="34" charset="0"/>
            </a:endParaRPr>
          </a:p>
          <a:p>
            <a:pPr marL="457200" lvl="1" indent="0" algn="ctr">
              <a:buNone/>
            </a:pPr>
            <a:r>
              <a:rPr lang="en-US" sz="3200" dirty="0">
                <a:latin typeface="Arial Black" panose="020B0A04020102020204" pitchFamily="34" charset="0"/>
              </a:rPr>
              <a:t>NO EXCUSES!!!</a:t>
            </a:r>
            <a:endParaRPr lang="en-US" sz="2800" dirty="0">
              <a:latin typeface="Arial Black" panose="020B0A04020102020204" pitchFamily="34" charset="0"/>
            </a:endParaRPr>
          </a:p>
          <a:p>
            <a:pPr lvl="1"/>
            <a:endParaRPr lang="en-US" sz="32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12/13/19</a:t>
            </a:r>
            <a:endParaRPr lang="en-US" dirty="0">
              <a:latin typeface="Arial Black" panose="020B0A04020102020204" pitchFamily="34" charset="0"/>
            </a:endParaRPr>
          </a:p>
        </p:txBody>
      </p:sp>
    </p:spTree>
    <p:extLst>
      <p:ext uri="{BB962C8B-B14F-4D97-AF65-F5344CB8AC3E}">
        <p14:creationId xmlns:p14="http://schemas.microsoft.com/office/powerpoint/2010/main" val="413915320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496"/>
            <a:ext cx="10515600" cy="6301304"/>
          </a:xfrm>
        </p:spPr>
        <p:txBody>
          <a:bodyPr>
            <a:normAutofit lnSpcReduction="10000"/>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 Start-ups OR Exit Tickets </a:t>
            </a:r>
          </a:p>
          <a:p>
            <a:pPr marL="0" indent="0" algn="ctr">
              <a:buNone/>
            </a:pPr>
            <a:r>
              <a:rPr lang="en-US" sz="4000" dirty="0" smtClean="0">
                <a:latin typeface="Arial Black" panose="020B0A04020102020204" pitchFamily="34" charset="0"/>
              </a:rPr>
              <a:t>this week!!</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FINAL DRAFTS ARE DUE BY THE END OF THIS PERIOD!</a:t>
            </a:r>
            <a:endParaRPr lang="en-US" sz="4800" dirty="0">
              <a:latin typeface="Arial Black" panose="020B0A04020102020204" pitchFamily="34" charset="0"/>
            </a:endParaRPr>
          </a:p>
          <a:p>
            <a:pPr marL="457200" lvl="1" indent="0" algn="ctr">
              <a:buNone/>
            </a:pPr>
            <a:endParaRPr lang="en-US" sz="3200" dirty="0">
              <a:latin typeface="Arial Black" panose="020B0A04020102020204" pitchFamily="34" charset="0"/>
            </a:endParaRPr>
          </a:p>
          <a:p>
            <a:pPr marL="457200" lvl="1" indent="0" algn="ctr">
              <a:buNone/>
            </a:pPr>
            <a:r>
              <a:rPr lang="en-US" sz="3200" dirty="0">
                <a:latin typeface="Arial Black" panose="020B0A04020102020204" pitchFamily="34" charset="0"/>
              </a:rPr>
              <a:t>ABSOLUTELY NO LATE WORK WILL BE ACCEPTED!!!</a:t>
            </a:r>
          </a:p>
          <a:p>
            <a:pPr marL="457200" lvl="1" indent="0" algn="ctr">
              <a:buNone/>
            </a:pPr>
            <a:endParaRPr lang="en-US" sz="3200" dirty="0">
              <a:latin typeface="Arial Black" panose="020B0A04020102020204" pitchFamily="34" charset="0"/>
            </a:endParaRPr>
          </a:p>
          <a:p>
            <a:pPr marL="457200" lvl="1" indent="0" algn="ctr">
              <a:buNone/>
            </a:pPr>
            <a:r>
              <a:rPr lang="en-US" sz="3200" dirty="0">
                <a:latin typeface="Arial Black" panose="020B0A04020102020204" pitchFamily="34" charset="0"/>
              </a:rPr>
              <a:t>NO EXCUSES!!!</a:t>
            </a:r>
            <a:endParaRPr lang="en-US" sz="2800" dirty="0">
              <a:latin typeface="Arial Black" panose="020B0A04020102020204" pitchFamily="34" charset="0"/>
            </a:endParaRPr>
          </a:p>
          <a:p>
            <a:pPr lvl="1"/>
            <a:endParaRPr lang="en-US" sz="32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12/16/19</a:t>
            </a:r>
            <a:endParaRPr lang="en-US" dirty="0">
              <a:latin typeface="Arial Black" panose="020B0A04020102020204" pitchFamily="34" charset="0"/>
            </a:endParaRPr>
          </a:p>
        </p:txBody>
      </p:sp>
    </p:spTree>
    <p:extLst>
      <p:ext uri="{BB962C8B-B14F-4D97-AF65-F5344CB8AC3E}">
        <p14:creationId xmlns:p14="http://schemas.microsoft.com/office/powerpoint/2010/main" val="43726783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latin typeface="Arial Black" panose="020B0A04020102020204" pitchFamily="34" charset="0"/>
              </a:rPr>
              <a:t>12/17 AND 12/18</a:t>
            </a:r>
          </a:p>
          <a:p>
            <a:pPr marL="0" indent="0" algn="ctr">
              <a:buNone/>
            </a:pPr>
            <a:r>
              <a:rPr lang="en-US" dirty="0" smtClean="0">
                <a:latin typeface="Arial Black" panose="020B0A04020102020204" pitchFamily="34" charset="0"/>
              </a:rPr>
              <a:t>Review for</a:t>
            </a:r>
          </a:p>
          <a:p>
            <a:pPr marL="0" indent="0" algn="ctr">
              <a:buNone/>
            </a:pPr>
            <a:r>
              <a:rPr lang="en-US" dirty="0" smtClean="0">
                <a:latin typeface="Arial Black" panose="020B0A04020102020204" pitchFamily="34" charset="0"/>
              </a:rPr>
              <a:t>Multiple Choice Final</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12/19 and 12/20</a:t>
            </a:r>
          </a:p>
          <a:p>
            <a:pPr marL="0" indent="0" algn="ctr">
              <a:buNone/>
            </a:pPr>
            <a:r>
              <a:rPr lang="en-US" dirty="0" smtClean="0">
                <a:latin typeface="Arial Black" panose="020B0A04020102020204" pitchFamily="34" charset="0"/>
              </a:rPr>
              <a:t>FINALS SCHEDULE!</a:t>
            </a:r>
            <a:endParaRPr lang="en-US" dirty="0">
              <a:latin typeface="Arial Black" panose="020B0A04020102020204" pitchFamily="34" charset="0"/>
            </a:endParaRPr>
          </a:p>
        </p:txBody>
      </p:sp>
    </p:spTree>
    <p:extLst>
      <p:ext uri="{BB962C8B-B14F-4D97-AF65-F5344CB8AC3E}">
        <p14:creationId xmlns:p14="http://schemas.microsoft.com/office/powerpoint/2010/main" val="202966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Title 1"/>
          <p:cNvSpPr>
            <a:spLocks noGrp="1"/>
          </p:cNvSpPr>
          <p:nvPr>
            <p:ph type="title"/>
          </p:nvPr>
        </p:nvSpPr>
        <p:spPr>
          <a:xfrm>
            <a:off x="657413" y="35858"/>
            <a:ext cx="10948895" cy="945692"/>
          </a:xfrm>
        </p:spPr>
        <p:txBody>
          <a:bodyPr/>
          <a:lstStyle/>
          <a:p>
            <a:r>
              <a:rPr lang="en-US" sz="4267" dirty="0">
                <a:latin typeface="Arial Black" panose="020B0A04020102020204" pitchFamily="34" charset="0"/>
              </a:rPr>
              <a:t>Layout of a Greek Theater</a:t>
            </a:r>
          </a:p>
        </p:txBody>
      </p:sp>
      <p:sp>
        <p:nvSpPr>
          <p:cNvPr id="3" name="TextBox 2"/>
          <p:cNvSpPr txBox="1"/>
          <p:nvPr/>
        </p:nvSpPr>
        <p:spPr>
          <a:xfrm>
            <a:off x="525930" y="1292326"/>
            <a:ext cx="11666071" cy="4361002"/>
          </a:xfrm>
          <a:prstGeom prst="rect">
            <a:avLst/>
          </a:prstGeom>
          <a:noFill/>
        </p:spPr>
        <p:txBody>
          <a:bodyPr wrap="square" rtlCol="0">
            <a:spAutoFit/>
          </a:bodyPr>
          <a:lstStyle/>
          <a:p>
            <a:pPr eaLnBrk="1" hangingPunct="1">
              <a:lnSpc>
                <a:spcPct val="80000"/>
              </a:lnSpc>
              <a:buFont typeface="Wingdings" pitchFamily="2" charset="2"/>
              <a:buChar char="n"/>
              <a:defRPr/>
            </a:pPr>
            <a:r>
              <a:rPr lang="en-US" sz="2667" b="1" i="1" dirty="0">
                <a:latin typeface="Bookman Old Style" charset="0"/>
                <a:ea typeface="Bookman Old Style" charset="0"/>
                <a:cs typeface="Bookman Old Style" charset="0"/>
              </a:rPr>
              <a:t>Theatron</a:t>
            </a:r>
            <a:r>
              <a:rPr lang="en-US" sz="2667" b="1" dirty="0">
                <a:latin typeface="Bookman Old Style" charset="0"/>
                <a:ea typeface="Bookman Old Style" charset="0"/>
                <a:cs typeface="Bookman Old Style" charset="0"/>
              </a:rPr>
              <a:t>:  Greek word for theater (from which our word is derived) meaning “viewing place”; the </a:t>
            </a:r>
            <a:r>
              <a:rPr lang="en-US" sz="2667" b="1" dirty="0" err="1">
                <a:latin typeface="Bookman Old Style" charset="0"/>
                <a:ea typeface="Bookman Old Style" charset="0"/>
                <a:cs typeface="Bookman Old Style" charset="0"/>
              </a:rPr>
              <a:t>theatron</a:t>
            </a:r>
            <a:r>
              <a:rPr lang="en-US" sz="2667" b="1" dirty="0">
                <a:latin typeface="Bookman Old Style" charset="0"/>
                <a:ea typeface="Bookman Old Style" charset="0"/>
                <a:cs typeface="Bookman Old Style" charset="0"/>
              </a:rPr>
              <a:t> was usually part of a hillside overlooking the orchestra and often wrapped around a large portion of the orchestra. </a:t>
            </a:r>
          </a:p>
          <a:p>
            <a:pPr>
              <a:lnSpc>
                <a:spcPct val="80000"/>
              </a:lnSpc>
              <a:defRPr/>
            </a:pPr>
            <a:endParaRPr lang="en-US" sz="2667" b="1" dirty="0">
              <a:latin typeface="Bookman Old Style" charset="0"/>
              <a:ea typeface="Bookman Old Style" charset="0"/>
              <a:cs typeface="Bookman Old Style" charset="0"/>
            </a:endParaRPr>
          </a:p>
          <a:p>
            <a:pPr eaLnBrk="1" hangingPunct="1">
              <a:lnSpc>
                <a:spcPct val="80000"/>
              </a:lnSpc>
              <a:buFont typeface="Wingdings" pitchFamily="2" charset="2"/>
              <a:buChar char="n"/>
              <a:defRPr/>
            </a:pPr>
            <a:r>
              <a:rPr lang="en-US" sz="2667" b="1" i="1" dirty="0">
                <a:latin typeface="Bookman Old Style" charset="0"/>
                <a:ea typeface="Bookman Old Style" charset="0"/>
                <a:cs typeface="Bookman Old Style" charset="0"/>
              </a:rPr>
              <a:t>Orchestra</a:t>
            </a:r>
            <a:r>
              <a:rPr lang="en-US" sz="2667" dirty="0">
                <a:latin typeface="Bookman Old Style" charset="0"/>
                <a:ea typeface="Bookman Old Style" charset="0"/>
                <a:cs typeface="Bookman Old Style" charset="0"/>
              </a:rPr>
              <a:t>:  </a:t>
            </a:r>
            <a:r>
              <a:rPr lang="en-US" sz="2667" b="1" dirty="0">
                <a:latin typeface="Bookman Old Style" charset="0"/>
                <a:ea typeface="Bookman Old Style" charset="0"/>
                <a:cs typeface="Bookman Old Style" charset="0"/>
              </a:rPr>
              <a:t>Means literally “dancing space”; Circular dancing area for the chorus.</a:t>
            </a:r>
          </a:p>
          <a:p>
            <a:pPr>
              <a:lnSpc>
                <a:spcPct val="80000"/>
              </a:lnSpc>
              <a:defRPr/>
            </a:pPr>
            <a:endParaRPr lang="en-US" sz="2667" b="1" dirty="0">
              <a:latin typeface="Bookman Old Style" charset="0"/>
              <a:ea typeface="Bookman Old Style" charset="0"/>
              <a:cs typeface="Bookman Old Style" charset="0"/>
            </a:endParaRPr>
          </a:p>
          <a:p>
            <a:pPr eaLnBrk="1" hangingPunct="1">
              <a:lnSpc>
                <a:spcPct val="80000"/>
              </a:lnSpc>
              <a:buFont typeface="Wingdings" pitchFamily="2" charset="2"/>
              <a:buChar char="n"/>
              <a:defRPr/>
            </a:pPr>
            <a:r>
              <a:rPr lang="en-US" sz="2667" b="1" i="1" dirty="0" err="1">
                <a:latin typeface="Bookman Old Style" charset="0"/>
                <a:ea typeface="Bookman Old Style" charset="0"/>
                <a:cs typeface="Bookman Old Style" charset="0"/>
              </a:rPr>
              <a:t>Thymele</a:t>
            </a:r>
            <a:r>
              <a:rPr lang="en-US" sz="2667" b="1" dirty="0">
                <a:latin typeface="Bookman Old Style" charset="0"/>
                <a:ea typeface="Bookman Old Style" charset="0"/>
                <a:cs typeface="Bookman Old Style" charset="0"/>
              </a:rPr>
              <a:t>:  Altar to Dionysus in the center of the orchestra.</a:t>
            </a:r>
          </a:p>
          <a:p>
            <a:pPr>
              <a:lnSpc>
                <a:spcPct val="80000"/>
              </a:lnSpc>
              <a:defRPr/>
            </a:pPr>
            <a:endParaRPr lang="en-US" sz="2667" b="1" dirty="0">
              <a:latin typeface="Bookman Old Style" charset="0"/>
              <a:ea typeface="Bookman Old Style" charset="0"/>
              <a:cs typeface="Bookman Old Style" charset="0"/>
            </a:endParaRPr>
          </a:p>
          <a:p>
            <a:pPr eaLnBrk="1" hangingPunct="1">
              <a:lnSpc>
                <a:spcPct val="80000"/>
              </a:lnSpc>
              <a:buFont typeface="Wingdings" pitchFamily="2" charset="2"/>
              <a:buChar char="n"/>
              <a:defRPr/>
            </a:pPr>
            <a:r>
              <a:rPr lang="en-US" sz="2667" b="1" i="1" dirty="0" err="1">
                <a:latin typeface="Bookman Old Style" charset="0"/>
                <a:ea typeface="Bookman Old Style" charset="0"/>
                <a:cs typeface="Bookman Old Style" charset="0"/>
              </a:rPr>
              <a:t>Parodos</a:t>
            </a:r>
            <a:r>
              <a:rPr lang="en-US" sz="2667" b="1" dirty="0">
                <a:latin typeface="Bookman Old Style" charset="0"/>
                <a:ea typeface="Bookman Old Style" charset="0"/>
                <a:cs typeface="Bookman Old Style" charset="0"/>
              </a:rPr>
              <a:t>:  means literally “passageways”; these were the paths by which the chorus and some actors made their entrances or exits and by which the audience entered and exited.</a:t>
            </a:r>
          </a:p>
        </p:txBody>
      </p:sp>
    </p:spTree>
    <p:extLst>
      <p:ext uri="{BB962C8B-B14F-4D97-AF65-F5344CB8AC3E}">
        <p14:creationId xmlns:p14="http://schemas.microsoft.com/office/powerpoint/2010/main" val="324186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Title 1"/>
          <p:cNvSpPr>
            <a:spLocks noGrp="1"/>
          </p:cNvSpPr>
          <p:nvPr>
            <p:ph type="title"/>
          </p:nvPr>
        </p:nvSpPr>
        <p:spPr>
          <a:xfrm>
            <a:off x="406400" y="155389"/>
            <a:ext cx="11235765" cy="885927"/>
          </a:xfrm>
        </p:spPr>
        <p:txBody>
          <a:bodyPr/>
          <a:lstStyle/>
          <a:p>
            <a:r>
              <a:rPr lang="en-US" sz="4267" dirty="0">
                <a:latin typeface="Arial Black" panose="020B0A04020102020204" pitchFamily="34" charset="0"/>
              </a:rPr>
              <a:t>Layout of a Greek Theater</a:t>
            </a:r>
          </a:p>
        </p:txBody>
      </p:sp>
      <p:sp>
        <p:nvSpPr>
          <p:cNvPr id="3" name="TextBox 2"/>
          <p:cNvSpPr txBox="1"/>
          <p:nvPr/>
        </p:nvSpPr>
        <p:spPr>
          <a:xfrm>
            <a:off x="310775" y="1208243"/>
            <a:ext cx="11630212" cy="4721292"/>
          </a:xfrm>
          <a:prstGeom prst="rect">
            <a:avLst/>
          </a:prstGeom>
          <a:noFill/>
        </p:spPr>
        <p:txBody>
          <a:bodyPr wrap="square" rtlCol="0">
            <a:spAutoFit/>
          </a:bodyPr>
          <a:lstStyle/>
          <a:p>
            <a:pPr eaLnBrk="1" hangingPunct="1">
              <a:lnSpc>
                <a:spcPct val="80000"/>
              </a:lnSpc>
              <a:buFont typeface="Wingdings" pitchFamily="2" charset="2"/>
              <a:buChar char="n"/>
              <a:defRPr/>
            </a:pPr>
            <a:r>
              <a:rPr lang="en-US" sz="3200" b="1" i="1" dirty="0">
                <a:latin typeface="Bookman Old Style" charset="0"/>
                <a:ea typeface="Bookman Old Style" charset="0"/>
                <a:cs typeface="Bookman Old Style" charset="0"/>
              </a:rPr>
              <a:t>Skene</a:t>
            </a:r>
            <a:r>
              <a:rPr lang="en-US" sz="3200" b="1" dirty="0">
                <a:latin typeface="Bookman Old Style" charset="0"/>
                <a:ea typeface="Bookman Old Style" charset="0"/>
                <a:cs typeface="Bookman Old Style" charset="0"/>
              </a:rPr>
              <a:t>:  Means literally “tent” (from which our word “scene” is derived); this was the building directly behind the stage, usually decorated as a palace, temple, or other building through which actors could enter and exit. </a:t>
            </a:r>
          </a:p>
          <a:p>
            <a:pPr>
              <a:lnSpc>
                <a:spcPct val="80000"/>
              </a:lnSpc>
              <a:defRPr/>
            </a:pPr>
            <a:endParaRPr lang="en-US" sz="3200" b="1" dirty="0">
              <a:latin typeface="Bookman Old Style" charset="0"/>
              <a:ea typeface="Bookman Old Style" charset="0"/>
              <a:cs typeface="Bookman Old Style" charset="0"/>
            </a:endParaRPr>
          </a:p>
          <a:p>
            <a:pPr eaLnBrk="1" hangingPunct="1">
              <a:lnSpc>
                <a:spcPct val="80000"/>
              </a:lnSpc>
              <a:buFont typeface="Wingdings" pitchFamily="2" charset="2"/>
              <a:buChar char="n"/>
              <a:defRPr/>
            </a:pPr>
            <a:r>
              <a:rPr lang="en-US" sz="3200" b="1" i="1" dirty="0">
                <a:latin typeface="Bookman Old Style" charset="0"/>
                <a:ea typeface="Bookman Old Style" charset="0"/>
                <a:cs typeface="Bookman Old Style" charset="0"/>
              </a:rPr>
              <a:t>Proscenium</a:t>
            </a:r>
            <a:r>
              <a:rPr lang="en-US" sz="3200" b="1" dirty="0">
                <a:latin typeface="Bookman Old Style" charset="0"/>
                <a:ea typeface="Bookman Old Style" charset="0"/>
                <a:cs typeface="Bookman Old Style" charset="0"/>
              </a:rPr>
              <a:t>:  or </a:t>
            </a:r>
            <a:r>
              <a:rPr lang="en-US" sz="3200" b="1" i="1" dirty="0" err="1">
                <a:latin typeface="Bookman Old Style" charset="0"/>
                <a:ea typeface="Bookman Old Style" charset="0"/>
                <a:cs typeface="Bookman Old Style" charset="0"/>
              </a:rPr>
              <a:t>proskenion</a:t>
            </a:r>
            <a:r>
              <a:rPr lang="en-US" sz="3200" b="1" dirty="0">
                <a:latin typeface="Bookman Old Style" charset="0"/>
                <a:ea typeface="Bookman Old Style" charset="0"/>
                <a:cs typeface="Bookman Old Style" charset="0"/>
              </a:rPr>
              <a:t>, meaning “in front of the </a:t>
            </a:r>
            <a:r>
              <a:rPr lang="en-US" sz="3200" b="1" dirty="0" err="1">
                <a:latin typeface="Bookman Old Style" charset="0"/>
                <a:ea typeface="Bookman Old Style" charset="0"/>
                <a:cs typeface="Bookman Old Style" charset="0"/>
              </a:rPr>
              <a:t>skene</a:t>
            </a:r>
            <a:r>
              <a:rPr lang="en-US" sz="3200" b="1" dirty="0">
                <a:latin typeface="Bookman Old Style" charset="0"/>
                <a:ea typeface="Bookman Old Style" charset="0"/>
                <a:cs typeface="Bookman Old Style" charset="0"/>
              </a:rPr>
              <a:t>.”  The </a:t>
            </a:r>
            <a:r>
              <a:rPr lang="en-US" sz="3200" b="1" i="1" dirty="0" err="1">
                <a:latin typeface="Bookman Old Style" charset="0"/>
                <a:ea typeface="Bookman Old Style" charset="0"/>
                <a:cs typeface="Bookman Old Style" charset="0"/>
              </a:rPr>
              <a:t>proskenion</a:t>
            </a:r>
            <a:r>
              <a:rPr lang="en-US" sz="3200" b="1" dirty="0">
                <a:latin typeface="Bookman Old Style" charset="0"/>
                <a:ea typeface="Bookman Old Style" charset="0"/>
                <a:cs typeface="Bookman Old Style" charset="0"/>
              </a:rPr>
              <a:t> was a raised stage or platform in front of the </a:t>
            </a:r>
            <a:r>
              <a:rPr lang="en-US" sz="3200" b="1" dirty="0" err="1">
                <a:latin typeface="Bookman Old Style" charset="0"/>
                <a:ea typeface="Bookman Old Style" charset="0"/>
                <a:cs typeface="Bookman Old Style" charset="0"/>
              </a:rPr>
              <a:t>skene</a:t>
            </a:r>
            <a:r>
              <a:rPr lang="en-US" sz="3200" b="1" dirty="0">
                <a:latin typeface="Bookman Old Style" charset="0"/>
                <a:ea typeface="Bookman Old Style" charset="0"/>
                <a:cs typeface="Bookman Old Style" charset="0"/>
              </a:rPr>
              <a:t> which served simply to make the actors higher to aid visibility and to separate them from the chorus.</a:t>
            </a:r>
          </a:p>
          <a:p>
            <a:pPr eaLnBrk="1" hangingPunct="1">
              <a:lnSpc>
                <a:spcPct val="80000"/>
              </a:lnSpc>
              <a:buFont typeface="Wingdings" pitchFamily="2" charset="2"/>
              <a:buChar char="n"/>
              <a:defRPr/>
            </a:pPr>
            <a:endParaRPr lang="en-US" sz="2400" b="1" dirty="0">
              <a:solidFill>
                <a:schemeClr val="accent2">
                  <a:lumMod val="50000"/>
                </a:schemeClr>
              </a:solidFill>
              <a:latin typeface="Papyrus" pitchFamily="66" charset="0"/>
            </a:endParaRPr>
          </a:p>
        </p:txBody>
      </p:sp>
    </p:spTree>
    <p:extLst>
      <p:ext uri="{BB962C8B-B14F-4D97-AF65-F5344CB8AC3E}">
        <p14:creationId xmlns:p14="http://schemas.microsoft.com/office/powerpoint/2010/main" val="84120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029" y="841189"/>
            <a:ext cx="8399809" cy="5892800"/>
          </a:xfrm>
          <a:prstGeom prst="rect">
            <a:avLst/>
          </a:prstGeom>
        </p:spPr>
      </p:pic>
      <p:sp>
        <p:nvSpPr>
          <p:cNvPr id="5" name="Rectangle 4"/>
          <p:cNvSpPr/>
          <p:nvPr/>
        </p:nvSpPr>
        <p:spPr>
          <a:xfrm>
            <a:off x="2806734" y="84157"/>
            <a:ext cx="7080721" cy="666786"/>
          </a:xfrm>
          <a:prstGeom prst="rect">
            <a:avLst/>
          </a:prstGeom>
        </p:spPr>
        <p:txBody>
          <a:bodyPr wrap="none">
            <a:spAutoFit/>
          </a:bodyPr>
          <a:lstStyle/>
          <a:p>
            <a:r>
              <a:rPr lang="en-US" sz="3733" dirty="0">
                <a:latin typeface="Arial Black" panose="020B0A04020102020204" pitchFamily="34" charset="0"/>
              </a:rPr>
              <a:t>Layout of a Greek Theater</a:t>
            </a:r>
          </a:p>
        </p:txBody>
      </p:sp>
    </p:spTree>
    <p:extLst>
      <p:ext uri="{BB962C8B-B14F-4D97-AF65-F5344CB8AC3E}">
        <p14:creationId xmlns:p14="http://schemas.microsoft.com/office/powerpoint/2010/main" val="1545276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761" y="366971"/>
            <a:ext cx="4422976" cy="1143200"/>
          </a:xfrm>
        </p:spPr>
        <p:txBody>
          <a:bodyPr>
            <a:normAutofit fontScale="90000"/>
          </a:bodyPr>
          <a:lstStyle/>
          <a:p>
            <a:pPr algn="ctr"/>
            <a:r>
              <a:rPr lang="en-US" sz="4267" b="1" dirty="0"/>
              <a:t>Theater of </a:t>
            </a:r>
            <a:r>
              <a:rPr lang="en-US" sz="4267" b="1" dirty="0" smtClean="0"/>
              <a:t>Dionysus</a:t>
            </a:r>
            <a:br>
              <a:rPr lang="en-US" sz="4267" b="1" dirty="0" smtClean="0"/>
            </a:br>
            <a:r>
              <a:rPr lang="en-US" sz="4267" b="1" dirty="0" smtClean="0"/>
              <a:t>in </a:t>
            </a:r>
            <a:r>
              <a:rPr lang="en-US" sz="4267" b="1" dirty="0"/>
              <a:t>Athens</a:t>
            </a:r>
          </a:p>
        </p:txBody>
      </p:sp>
      <p:pic>
        <p:nvPicPr>
          <p:cNvPr id="3" name="Picture 5" descr="thdionysu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17" y="1828798"/>
            <a:ext cx="5982664" cy="395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greekthe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883" y="1829948"/>
            <a:ext cx="5271247" cy="395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51963" y="189583"/>
            <a:ext cx="4320413" cy="748988"/>
          </a:xfrm>
          <a:prstGeom prst="rect">
            <a:avLst/>
          </a:prstGeom>
          <a:noFill/>
        </p:spPr>
        <p:txBody>
          <a:bodyPr wrap="none" rtlCol="0">
            <a:spAutoFit/>
          </a:bodyPr>
          <a:lstStyle/>
          <a:p>
            <a:r>
              <a:rPr lang="en-US" sz="4267" dirty="0"/>
              <a:t>A Spectator’s View</a:t>
            </a:r>
          </a:p>
        </p:txBody>
      </p:sp>
    </p:spTree>
    <p:extLst>
      <p:ext uri="{BB962C8B-B14F-4D97-AF65-F5344CB8AC3E}">
        <p14:creationId xmlns:p14="http://schemas.microsoft.com/office/powerpoint/2010/main" val="4063816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16" y="177615"/>
            <a:ext cx="5586893" cy="1143200"/>
          </a:xfrm>
        </p:spPr>
        <p:txBody>
          <a:bodyPr/>
          <a:lstStyle/>
          <a:p>
            <a:r>
              <a:rPr lang="en-US" sz="4267" dirty="0"/>
              <a:t>The Theater of Apollo</a:t>
            </a:r>
          </a:p>
        </p:txBody>
      </p:sp>
      <p:pic>
        <p:nvPicPr>
          <p:cNvPr id="4" name="Picture 5" descr="Greek-Theater-Berkeley-California-Print-C103153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117" y="1804896"/>
            <a:ext cx="6733519" cy="378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delphi_theat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98" y="1804895"/>
            <a:ext cx="5988532" cy="399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260305" y="181898"/>
            <a:ext cx="4077976" cy="1405641"/>
          </a:xfrm>
          <a:prstGeom prst="rect">
            <a:avLst/>
          </a:prstGeom>
          <a:noFill/>
        </p:spPr>
        <p:txBody>
          <a:bodyPr wrap="none" rtlCol="0">
            <a:spAutoFit/>
          </a:bodyPr>
          <a:lstStyle/>
          <a:p>
            <a:r>
              <a:rPr lang="en-US" sz="4267" dirty="0"/>
              <a:t>Greek Theater in</a:t>
            </a:r>
          </a:p>
          <a:p>
            <a:pPr algn="ctr"/>
            <a:r>
              <a:rPr lang="en-US" sz="4267" dirty="0"/>
              <a:t>Berkeley, CA</a:t>
            </a:r>
          </a:p>
        </p:txBody>
      </p:sp>
      <p:sp>
        <p:nvSpPr>
          <p:cNvPr id="6" name="TextBox 5"/>
          <p:cNvSpPr txBox="1"/>
          <p:nvPr/>
        </p:nvSpPr>
        <p:spPr>
          <a:xfrm>
            <a:off x="4576622" y="6288668"/>
            <a:ext cx="2732671" cy="369332"/>
          </a:xfrm>
          <a:prstGeom prst="rect">
            <a:avLst/>
          </a:prstGeom>
          <a:noFill/>
        </p:spPr>
        <p:txBody>
          <a:bodyPr wrap="none" rtlCol="0">
            <a:spAutoFit/>
          </a:bodyPr>
          <a:lstStyle/>
          <a:p>
            <a:r>
              <a:rPr lang="en-US" b="1" dirty="0" smtClean="0"/>
              <a:t>VIDEO ON GREEK THEATER</a:t>
            </a:r>
            <a:endParaRPr lang="en-US" b="1" dirty="0"/>
          </a:p>
        </p:txBody>
      </p:sp>
    </p:spTree>
    <p:extLst>
      <p:ext uri="{BB962C8B-B14F-4D97-AF65-F5344CB8AC3E}">
        <p14:creationId xmlns:p14="http://schemas.microsoft.com/office/powerpoint/2010/main" val="1513335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341" y="149129"/>
            <a:ext cx="9801411" cy="735391"/>
          </a:xfrm>
        </p:spPr>
        <p:txBody>
          <a:bodyPr>
            <a:normAutofit fontScale="90000"/>
          </a:bodyPr>
          <a:lstStyle/>
          <a:p>
            <a:r>
              <a:rPr lang="en-US" sz="4800" dirty="0">
                <a:latin typeface="Arial Black" panose="020B0A04020102020204" pitchFamily="34" charset="0"/>
              </a:rPr>
              <a:t>Structure of Greek Plays</a:t>
            </a:r>
          </a:p>
        </p:txBody>
      </p:sp>
      <p:sp>
        <p:nvSpPr>
          <p:cNvPr id="3" name="Text Placeholder 2"/>
          <p:cNvSpPr>
            <a:spLocks noGrp="1"/>
          </p:cNvSpPr>
          <p:nvPr>
            <p:ph type="body" idx="1"/>
          </p:nvPr>
        </p:nvSpPr>
        <p:spPr>
          <a:xfrm>
            <a:off x="575734" y="884519"/>
            <a:ext cx="11436972" cy="5441548"/>
          </a:xfrm>
        </p:spPr>
        <p:txBody>
          <a:bodyPr>
            <a:normAutofit lnSpcReduction="10000"/>
          </a:bodyPr>
          <a:lstStyle/>
          <a:p>
            <a:pPr>
              <a:lnSpc>
                <a:spcPct val="80000"/>
              </a:lnSpc>
              <a:buFont typeface="Wingdings" pitchFamily="2" charset="2"/>
              <a:buChar char="n"/>
              <a:defRPr/>
            </a:pPr>
            <a:r>
              <a:rPr lang="en-US" sz="2400" b="1" dirty="0">
                <a:latin typeface="Bookman Old Style" charset="0"/>
                <a:ea typeface="Bookman Old Style" charset="0"/>
                <a:cs typeface="Bookman Old Style" charset="0"/>
              </a:rPr>
              <a:t>Many writers used an epic convention called </a:t>
            </a:r>
            <a:r>
              <a:rPr lang="en-US" sz="2400" b="1" i="1" dirty="0" err="1">
                <a:latin typeface="Bookman Old Style" charset="0"/>
                <a:ea typeface="Bookman Old Style" charset="0"/>
                <a:cs typeface="Bookman Old Style" charset="0"/>
              </a:rPr>
              <a:t>en</a:t>
            </a:r>
            <a:r>
              <a:rPr lang="en-US" sz="2400" b="1" i="1" dirty="0">
                <a:latin typeface="Bookman Old Style" charset="0"/>
                <a:ea typeface="Bookman Old Style" charset="0"/>
                <a:cs typeface="Bookman Old Style" charset="0"/>
              </a:rPr>
              <a:t> media res, </a:t>
            </a:r>
            <a:r>
              <a:rPr lang="en-US" sz="2400" b="1" dirty="0">
                <a:latin typeface="Bookman Old Style" charset="0"/>
                <a:ea typeface="Bookman Old Style" charset="0"/>
                <a:cs typeface="Bookman Old Style" charset="0"/>
              </a:rPr>
              <a:t>which means “in the middle of things” in Latin.  This refers to the idea that the action of the play or poem begins in the middle of the story, rather than at the beginning.</a:t>
            </a:r>
          </a:p>
          <a:p>
            <a:pPr>
              <a:lnSpc>
                <a:spcPct val="80000"/>
              </a:lnSpc>
              <a:buFont typeface="Wingdings" pitchFamily="2" charset="2"/>
              <a:buChar char="n"/>
              <a:defRPr/>
            </a:pPr>
            <a:endParaRPr lang="en-US" sz="2400" b="1" dirty="0">
              <a:latin typeface="Bookman Old Style" charset="0"/>
              <a:ea typeface="Bookman Old Style" charset="0"/>
              <a:cs typeface="Bookman Old Style" charset="0"/>
            </a:endParaRPr>
          </a:p>
          <a:p>
            <a:pPr>
              <a:lnSpc>
                <a:spcPct val="80000"/>
              </a:lnSpc>
              <a:buFont typeface="Wingdings" pitchFamily="2" charset="2"/>
              <a:buChar char="n"/>
              <a:defRPr/>
            </a:pPr>
            <a:r>
              <a:rPr lang="en-US" sz="2400" b="1" i="1" dirty="0">
                <a:latin typeface="Bookman Old Style" charset="0"/>
                <a:ea typeface="Bookman Old Style" charset="0"/>
                <a:cs typeface="Bookman Old Style" charset="0"/>
              </a:rPr>
              <a:t>Prologue</a:t>
            </a:r>
            <a:r>
              <a:rPr lang="en-US" sz="2400" b="1" dirty="0">
                <a:latin typeface="Bookman Old Style" charset="0"/>
                <a:ea typeface="Bookman Old Style" charset="0"/>
                <a:cs typeface="Bookman Old Style" charset="0"/>
              </a:rPr>
              <a:t>: Opening dialogue spoken by one or two characters before the chorus enters that gives the mythological background necessary to understand the play.</a:t>
            </a:r>
          </a:p>
          <a:p>
            <a:pPr>
              <a:lnSpc>
                <a:spcPct val="80000"/>
              </a:lnSpc>
              <a:buNone/>
              <a:defRPr/>
            </a:pPr>
            <a:endParaRPr lang="en-US" sz="2400" b="1" dirty="0">
              <a:latin typeface="Bookman Old Style" charset="0"/>
              <a:ea typeface="Bookman Old Style" charset="0"/>
              <a:cs typeface="Bookman Old Style" charset="0"/>
            </a:endParaRPr>
          </a:p>
          <a:p>
            <a:pPr>
              <a:lnSpc>
                <a:spcPct val="80000"/>
              </a:lnSpc>
              <a:buFont typeface="Wingdings" pitchFamily="2" charset="2"/>
              <a:buChar char="n"/>
              <a:defRPr/>
            </a:pPr>
            <a:r>
              <a:rPr lang="en-US" sz="2400" b="1" i="1" dirty="0" err="1">
                <a:latin typeface="Bookman Old Style" charset="0"/>
                <a:ea typeface="Bookman Old Style" charset="0"/>
                <a:cs typeface="Bookman Old Style" charset="0"/>
              </a:rPr>
              <a:t>Parodos</a:t>
            </a:r>
            <a:r>
              <a:rPr lang="en-US" sz="2400" b="1" dirty="0">
                <a:latin typeface="Bookman Old Style" charset="0"/>
                <a:ea typeface="Bookman Old Style" charset="0"/>
                <a:cs typeface="Bookman Old Style" charset="0"/>
              </a:rPr>
              <a:t>:  Song sung by the chorus as it first enters the orchestra and dances.</a:t>
            </a:r>
          </a:p>
          <a:p>
            <a:pPr>
              <a:lnSpc>
                <a:spcPct val="80000"/>
              </a:lnSpc>
              <a:buFont typeface="Wingdings" pitchFamily="2" charset="2"/>
              <a:buChar char="n"/>
              <a:defRPr/>
            </a:pPr>
            <a:endParaRPr lang="en-US" sz="2400" b="1" dirty="0">
              <a:latin typeface="Bookman Old Style" charset="0"/>
              <a:ea typeface="Bookman Old Style" charset="0"/>
              <a:cs typeface="Bookman Old Style" charset="0"/>
            </a:endParaRPr>
          </a:p>
          <a:p>
            <a:pPr>
              <a:lnSpc>
                <a:spcPct val="80000"/>
              </a:lnSpc>
              <a:buFont typeface="Wingdings" pitchFamily="2" charset="2"/>
              <a:buChar char="n"/>
              <a:defRPr/>
            </a:pPr>
            <a:r>
              <a:rPr lang="en-US" sz="2400" b="1" i="1" dirty="0">
                <a:latin typeface="Bookman Old Style" charset="0"/>
                <a:ea typeface="Bookman Old Style" charset="0"/>
                <a:cs typeface="Bookman Old Style" charset="0"/>
              </a:rPr>
              <a:t>First Scene/Episode</a:t>
            </a:r>
            <a:r>
              <a:rPr lang="en-US" sz="2400" b="1" dirty="0">
                <a:latin typeface="Bookman Old Style" charset="0"/>
                <a:ea typeface="Bookman Old Style" charset="0"/>
                <a:cs typeface="Bookman Old Style" charset="0"/>
              </a:rPr>
              <a:t>:  Scene of dialogue in which the characters and chorus talk.</a:t>
            </a:r>
          </a:p>
          <a:p>
            <a:pPr>
              <a:lnSpc>
                <a:spcPct val="80000"/>
              </a:lnSpc>
              <a:buNone/>
              <a:defRPr/>
            </a:pPr>
            <a:endParaRPr lang="en-US" sz="2400" b="1" dirty="0">
              <a:latin typeface="Bookman Old Style" charset="0"/>
              <a:ea typeface="Bookman Old Style" charset="0"/>
              <a:cs typeface="Bookman Old Style" charset="0"/>
            </a:endParaRPr>
          </a:p>
          <a:p>
            <a:pPr>
              <a:lnSpc>
                <a:spcPct val="80000"/>
              </a:lnSpc>
              <a:buFont typeface="Wingdings" pitchFamily="2" charset="2"/>
              <a:buChar char="n"/>
              <a:defRPr/>
            </a:pPr>
            <a:r>
              <a:rPr lang="en-US" sz="2400" b="1" i="1" dirty="0">
                <a:latin typeface="Bookman Old Style" charset="0"/>
                <a:ea typeface="Bookman Old Style" charset="0"/>
                <a:cs typeface="Bookman Old Style" charset="0"/>
              </a:rPr>
              <a:t>First Ode/</a:t>
            </a:r>
            <a:r>
              <a:rPr lang="en-US" sz="2400" b="1" i="1" dirty="0" err="1">
                <a:latin typeface="Bookman Old Style" charset="0"/>
                <a:ea typeface="Bookman Old Style" charset="0"/>
                <a:cs typeface="Bookman Old Style" charset="0"/>
              </a:rPr>
              <a:t>Stasimon</a:t>
            </a:r>
            <a:r>
              <a:rPr lang="en-US" sz="2400" b="1" dirty="0">
                <a:latin typeface="Bookman Old Style" charset="0"/>
                <a:ea typeface="Bookman Old Style" charset="0"/>
                <a:cs typeface="Bookman Old Style" charset="0"/>
              </a:rPr>
              <a:t>:  At the end of each episode, or scene, the characters leave the stage and the chorus dances and sings a </a:t>
            </a:r>
            <a:r>
              <a:rPr lang="en-US" sz="2400" b="1" dirty="0" err="1">
                <a:latin typeface="Bookman Old Style" charset="0"/>
                <a:ea typeface="Bookman Old Style" charset="0"/>
                <a:cs typeface="Bookman Old Style" charset="0"/>
              </a:rPr>
              <a:t>stasimon</a:t>
            </a:r>
            <a:r>
              <a:rPr lang="en-US" sz="2400" b="1" dirty="0">
                <a:latin typeface="Bookman Old Style" charset="0"/>
                <a:ea typeface="Bookman Old Style" charset="0"/>
                <a:cs typeface="Bookman Old Style" charset="0"/>
              </a:rPr>
              <a:t>, or choral ode.  The ode usually reflects on the things said and done in the episodes.</a:t>
            </a:r>
          </a:p>
          <a:p>
            <a:pPr>
              <a:lnSpc>
                <a:spcPct val="80000"/>
              </a:lnSpc>
              <a:buNone/>
              <a:defRPr/>
            </a:pPr>
            <a:endParaRPr lang="en-US" sz="3200" b="1" dirty="0">
              <a:latin typeface="Bookman Old Style" charset="0"/>
              <a:ea typeface="Bookman Old Style" charset="0"/>
              <a:cs typeface="Bookman Old Style" charset="0"/>
            </a:endParaRPr>
          </a:p>
          <a:p>
            <a:pPr>
              <a:buNone/>
            </a:pPr>
            <a:endParaRPr lang="en-US" sz="3200" dirty="0"/>
          </a:p>
        </p:txBody>
      </p:sp>
    </p:spTree>
    <p:extLst>
      <p:ext uri="{BB962C8B-B14F-4D97-AF65-F5344CB8AC3E}">
        <p14:creationId xmlns:p14="http://schemas.microsoft.com/office/powerpoint/2010/main" val="335030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2400" dirty="0" smtClean="0">
                <a:latin typeface="Arial Black" panose="020B0A04020102020204" pitchFamily="34" charset="0"/>
              </a:rPr>
              <a:t>In your groups, discuss the following:</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How do Ben’s experiences and attitudes redefine what it means to have vision? </a:t>
            </a:r>
          </a:p>
        </p:txBody>
      </p:sp>
      <p:sp>
        <p:nvSpPr>
          <p:cNvPr id="7" name="TextBox 6"/>
          <p:cNvSpPr txBox="1"/>
          <p:nvPr/>
        </p:nvSpPr>
        <p:spPr>
          <a:xfrm>
            <a:off x="9817100" y="8712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11/4/19</a:t>
            </a:r>
            <a:endParaRPr lang="en-US" dirty="0">
              <a:latin typeface="Arial Black" panose="020B0A04020102020204" pitchFamily="34" charset="0"/>
            </a:endParaRPr>
          </a:p>
        </p:txBody>
      </p:sp>
    </p:spTree>
    <p:extLst>
      <p:ext uri="{BB962C8B-B14F-4D97-AF65-F5344CB8AC3E}">
        <p14:creationId xmlns:p14="http://schemas.microsoft.com/office/powerpoint/2010/main" val="3816720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341" y="149129"/>
            <a:ext cx="9801411" cy="735391"/>
          </a:xfrm>
        </p:spPr>
        <p:txBody>
          <a:bodyPr>
            <a:normAutofit fontScale="90000"/>
          </a:bodyPr>
          <a:lstStyle/>
          <a:p>
            <a:r>
              <a:rPr lang="en-US" sz="4800" dirty="0">
                <a:latin typeface="Arial Black" panose="020B0A04020102020204" pitchFamily="34" charset="0"/>
              </a:rPr>
              <a:t>Structure of Greek Plays</a:t>
            </a:r>
          </a:p>
        </p:txBody>
      </p:sp>
      <p:sp>
        <p:nvSpPr>
          <p:cNvPr id="3" name="Text Placeholder 2"/>
          <p:cNvSpPr>
            <a:spLocks noGrp="1"/>
          </p:cNvSpPr>
          <p:nvPr>
            <p:ph type="body" idx="1"/>
          </p:nvPr>
        </p:nvSpPr>
        <p:spPr>
          <a:xfrm>
            <a:off x="575734" y="884519"/>
            <a:ext cx="11436972" cy="5441548"/>
          </a:xfrm>
        </p:spPr>
        <p:txBody>
          <a:bodyPr/>
          <a:lstStyle/>
          <a:p>
            <a:pPr marL="457189" indent="-457189">
              <a:lnSpc>
                <a:spcPct val="80000"/>
              </a:lnSpc>
              <a:buFont typeface="Wingdings" panose="05000000000000000000" pitchFamily="2" charset="2"/>
              <a:buChar char="q"/>
              <a:defRPr/>
            </a:pPr>
            <a:r>
              <a:rPr lang="en-US" b="1" dirty="0">
                <a:solidFill>
                  <a:schemeClr val="tx1"/>
                </a:solidFill>
                <a:latin typeface="Bookman Old Style" charset="0"/>
                <a:ea typeface="Bookman Old Style" charset="0"/>
                <a:cs typeface="Bookman Old Style" charset="0"/>
              </a:rPr>
              <a:t>For the rest of the play, the episodes and </a:t>
            </a:r>
            <a:r>
              <a:rPr lang="en-US" b="1" dirty="0" err="1">
                <a:solidFill>
                  <a:schemeClr val="tx1"/>
                </a:solidFill>
                <a:latin typeface="Bookman Old Style" charset="0"/>
                <a:ea typeface="Bookman Old Style" charset="0"/>
                <a:cs typeface="Bookman Old Style" charset="0"/>
              </a:rPr>
              <a:t>stasima</a:t>
            </a:r>
            <a:r>
              <a:rPr lang="en-US" b="1" dirty="0">
                <a:solidFill>
                  <a:schemeClr val="tx1"/>
                </a:solidFill>
                <a:latin typeface="Bookman Old Style" charset="0"/>
                <a:ea typeface="Bookman Old Style" charset="0"/>
                <a:cs typeface="Bookman Old Style" charset="0"/>
              </a:rPr>
              <a:t> alternate until the final scene.</a:t>
            </a:r>
          </a:p>
          <a:p>
            <a:pPr marL="457189" indent="-457189">
              <a:lnSpc>
                <a:spcPct val="80000"/>
              </a:lnSpc>
              <a:buFont typeface="Wingdings" panose="05000000000000000000" pitchFamily="2" charset="2"/>
              <a:buChar char="q"/>
              <a:defRPr/>
            </a:pPr>
            <a:r>
              <a:rPr lang="en-US" b="1" dirty="0" smtClean="0">
                <a:solidFill>
                  <a:schemeClr val="tx1"/>
                </a:solidFill>
                <a:latin typeface="Bookman Old Style" charset="0"/>
                <a:ea typeface="Bookman Old Style" charset="0"/>
                <a:cs typeface="Bookman Old Style" charset="0"/>
              </a:rPr>
              <a:t>Exodus</a:t>
            </a:r>
            <a:r>
              <a:rPr lang="en-US" b="1" dirty="0">
                <a:solidFill>
                  <a:schemeClr val="tx1"/>
                </a:solidFill>
                <a:latin typeface="Bookman Old Style" charset="0"/>
                <a:ea typeface="Bookman Old Style" charset="0"/>
                <a:cs typeface="Bookman Old Style" charset="0"/>
              </a:rPr>
              <a:t>:  The “exit scene” at the end of the play, the chorus exits singing a processional song that offers words of wisdom relating to the action and outcome of the play</a:t>
            </a:r>
            <a:r>
              <a:rPr lang="en-US" b="1" dirty="0" smtClean="0">
                <a:solidFill>
                  <a:schemeClr val="tx1"/>
                </a:solidFill>
                <a:latin typeface="Bookman Old Style" charset="0"/>
                <a:ea typeface="Bookman Old Style" charset="0"/>
                <a:cs typeface="Bookman Old Style" charset="0"/>
              </a:rPr>
              <a:t>.</a:t>
            </a:r>
          </a:p>
          <a:p>
            <a:pPr marL="457189" indent="-457189">
              <a:lnSpc>
                <a:spcPct val="80000"/>
              </a:lnSpc>
              <a:buFont typeface="Wingdings" panose="05000000000000000000" pitchFamily="2" charset="2"/>
              <a:buChar char="q"/>
              <a:defRPr/>
            </a:pPr>
            <a:r>
              <a:rPr lang="en-US" b="1" dirty="0">
                <a:solidFill>
                  <a:schemeClr val="tx1"/>
                </a:solidFill>
                <a:latin typeface="Bookman Old Style" charset="0"/>
                <a:ea typeface="Bookman Old Style" charset="0"/>
                <a:cs typeface="Bookman Old Style" charset="0"/>
              </a:rPr>
              <a:t>The chorus performed the songs, while the actors performed the scenes. </a:t>
            </a:r>
            <a:endParaRPr lang="en-US" b="1" dirty="0" smtClean="0">
              <a:solidFill>
                <a:schemeClr val="tx1"/>
              </a:solidFill>
              <a:latin typeface="Bookman Old Style" charset="0"/>
              <a:ea typeface="Bookman Old Style" charset="0"/>
              <a:cs typeface="Bookman Old Style" charset="0"/>
            </a:endParaRPr>
          </a:p>
          <a:p>
            <a:pPr>
              <a:lnSpc>
                <a:spcPct val="80000"/>
              </a:lnSpc>
              <a:buNone/>
              <a:defRPr/>
            </a:pPr>
            <a:endParaRPr lang="en-US" b="1" dirty="0">
              <a:solidFill>
                <a:schemeClr val="tx1"/>
              </a:solidFill>
              <a:latin typeface="Bookman Old Style" charset="0"/>
              <a:ea typeface="Bookman Old Style" charset="0"/>
              <a:cs typeface="Bookman Old Style" charset="0"/>
            </a:endParaRPr>
          </a:p>
          <a:p>
            <a:pPr algn="ctr">
              <a:lnSpc>
                <a:spcPct val="80000"/>
              </a:lnSpc>
              <a:buNone/>
              <a:defRPr/>
            </a:pPr>
            <a:r>
              <a:rPr lang="en-US" b="1" dirty="0" smtClean="0">
                <a:solidFill>
                  <a:schemeClr val="tx1"/>
                </a:solidFill>
                <a:latin typeface="Bookman Old Style" charset="0"/>
                <a:ea typeface="Bookman Old Style" charset="0"/>
                <a:cs typeface="Bookman Old Style" charset="0"/>
              </a:rPr>
              <a:t>Odes </a:t>
            </a:r>
            <a:r>
              <a:rPr lang="en-US" b="1" dirty="0">
                <a:solidFill>
                  <a:schemeClr val="tx1"/>
                </a:solidFill>
                <a:latin typeface="Bookman Old Style" charset="0"/>
                <a:ea typeface="Bookman Old Style" charset="0"/>
                <a:cs typeface="Bookman Old Style" charset="0"/>
              </a:rPr>
              <a:t>typically followed this structure: </a:t>
            </a:r>
            <a:endParaRPr lang="en-US" b="1" dirty="0" smtClean="0">
              <a:solidFill>
                <a:schemeClr val="tx1"/>
              </a:solidFill>
              <a:latin typeface="Bookman Old Style" charset="0"/>
              <a:ea typeface="Bookman Old Style" charset="0"/>
              <a:cs typeface="Bookman Old Style" charset="0"/>
            </a:endParaRPr>
          </a:p>
          <a:p>
            <a:pPr algn="ctr">
              <a:lnSpc>
                <a:spcPct val="80000"/>
              </a:lnSpc>
              <a:buNone/>
              <a:defRPr/>
            </a:pPr>
            <a:endParaRPr lang="en-US" b="1" dirty="0" smtClean="0">
              <a:solidFill>
                <a:schemeClr val="tx1"/>
              </a:solidFill>
              <a:latin typeface="Bookman Old Style" charset="0"/>
              <a:ea typeface="Bookman Old Style" charset="0"/>
              <a:cs typeface="Bookman Old Style" charset="0"/>
            </a:endParaRPr>
          </a:p>
          <a:p>
            <a:pPr marL="457189" lvl="7" indent="-457189">
              <a:lnSpc>
                <a:spcPct val="80000"/>
              </a:lnSpc>
              <a:buFont typeface="Wingdings" panose="05000000000000000000" pitchFamily="2" charset="2"/>
              <a:buChar char="q"/>
              <a:defRPr/>
            </a:pPr>
            <a:r>
              <a:rPr lang="en-US" b="1" dirty="0" smtClean="0">
                <a:solidFill>
                  <a:schemeClr val="tx1"/>
                </a:solidFill>
                <a:latin typeface="Bookman Old Style" charset="0"/>
                <a:ea typeface="Bookman Old Style" charset="0"/>
                <a:cs typeface="Bookman Old Style" charset="0"/>
              </a:rPr>
              <a:t>During </a:t>
            </a:r>
            <a:r>
              <a:rPr lang="en-US" b="1" dirty="0">
                <a:solidFill>
                  <a:schemeClr val="tx1"/>
                </a:solidFill>
                <a:latin typeface="Bookman Old Style" charset="0"/>
                <a:ea typeface="Bookman Old Style" charset="0"/>
                <a:cs typeface="Bookman Old Style" charset="0"/>
              </a:rPr>
              <a:t>the </a:t>
            </a:r>
            <a:r>
              <a:rPr lang="en-US" b="1" i="1" dirty="0" smtClean="0">
                <a:solidFill>
                  <a:schemeClr val="tx1"/>
                </a:solidFill>
                <a:latin typeface="Bookman Old Style" charset="0"/>
                <a:ea typeface="Bookman Old Style" charset="0"/>
                <a:cs typeface="Bookman Old Style" charset="0"/>
              </a:rPr>
              <a:t>strophe</a:t>
            </a:r>
            <a:r>
              <a:rPr lang="en-US" b="1" dirty="0" smtClean="0">
                <a:solidFill>
                  <a:schemeClr val="tx1"/>
                </a:solidFill>
                <a:latin typeface="Bookman Old Style" charset="0"/>
                <a:ea typeface="Bookman Old Style" charset="0"/>
                <a:cs typeface="Bookman Old Style" charset="0"/>
              </a:rPr>
              <a:t> </a:t>
            </a:r>
            <a:r>
              <a:rPr lang="en-US" b="1" dirty="0">
                <a:solidFill>
                  <a:schemeClr val="tx1"/>
                </a:solidFill>
                <a:latin typeface="Bookman Old Style" charset="0"/>
                <a:ea typeface="Bookman Old Style" charset="0"/>
                <a:cs typeface="Bookman Old Style" charset="0"/>
              </a:rPr>
              <a:t>(the first part of the ode), the chorus </a:t>
            </a:r>
            <a:r>
              <a:rPr lang="en-US" b="1" dirty="0" smtClean="0">
                <a:solidFill>
                  <a:schemeClr val="tx1"/>
                </a:solidFill>
                <a:latin typeface="Bookman Old Style" charset="0"/>
                <a:ea typeface="Bookman Old Style" charset="0"/>
                <a:cs typeface="Bookman Old Style" charset="0"/>
              </a:rPr>
              <a:t>move/dance </a:t>
            </a:r>
            <a:r>
              <a:rPr lang="en-US" b="1" dirty="0">
                <a:solidFill>
                  <a:schemeClr val="tx1"/>
                </a:solidFill>
                <a:latin typeface="Bookman Old Style" charset="0"/>
                <a:ea typeface="Bookman Old Style" charset="0"/>
                <a:cs typeface="Bookman Old Style" charset="0"/>
              </a:rPr>
              <a:t>from right to left. </a:t>
            </a:r>
          </a:p>
          <a:p>
            <a:pPr marL="457189" indent="-457189">
              <a:lnSpc>
                <a:spcPct val="80000"/>
              </a:lnSpc>
              <a:buFont typeface="Wingdings" panose="05000000000000000000" pitchFamily="2" charset="2"/>
              <a:buChar char="q"/>
              <a:defRPr/>
            </a:pPr>
            <a:r>
              <a:rPr lang="en-US" b="1" dirty="0" smtClean="0">
                <a:solidFill>
                  <a:schemeClr val="tx1"/>
                </a:solidFill>
                <a:latin typeface="Bookman Old Style" charset="0"/>
                <a:ea typeface="Bookman Old Style" charset="0"/>
                <a:cs typeface="Bookman Old Style" charset="0"/>
              </a:rPr>
              <a:t>They </a:t>
            </a:r>
            <a:r>
              <a:rPr lang="en-US" b="1" dirty="0">
                <a:solidFill>
                  <a:schemeClr val="tx1"/>
                </a:solidFill>
                <a:latin typeface="Bookman Old Style" charset="0"/>
                <a:ea typeface="Bookman Old Style" charset="0"/>
                <a:cs typeface="Bookman Old Style" charset="0"/>
              </a:rPr>
              <a:t>moved in the opposite direction during the </a:t>
            </a:r>
            <a:r>
              <a:rPr lang="en-US" b="1" i="1" dirty="0" smtClean="0">
                <a:solidFill>
                  <a:schemeClr val="tx1"/>
                </a:solidFill>
                <a:latin typeface="Bookman Old Style" charset="0"/>
                <a:ea typeface="Bookman Old Style" charset="0"/>
                <a:cs typeface="Bookman Old Style" charset="0"/>
              </a:rPr>
              <a:t>antistrophe</a:t>
            </a:r>
            <a:r>
              <a:rPr lang="en-US" b="1" dirty="0" smtClean="0">
                <a:solidFill>
                  <a:schemeClr val="tx1"/>
                </a:solidFill>
                <a:latin typeface="Bookman Old Style" charset="0"/>
                <a:ea typeface="Bookman Old Style" charset="0"/>
                <a:cs typeface="Bookman Old Style" charset="0"/>
              </a:rPr>
              <a:t>, </a:t>
            </a:r>
            <a:r>
              <a:rPr lang="en-US" b="1" dirty="0">
                <a:solidFill>
                  <a:schemeClr val="tx1"/>
                </a:solidFill>
                <a:latin typeface="Bookman Old Style" charset="0"/>
                <a:ea typeface="Bookman Old Style" charset="0"/>
                <a:cs typeface="Bookman Old Style" charset="0"/>
              </a:rPr>
              <a:t>a verse </a:t>
            </a:r>
            <a:r>
              <a:rPr lang="en-US" b="1" dirty="0" smtClean="0">
                <a:solidFill>
                  <a:schemeClr val="tx1"/>
                </a:solidFill>
                <a:latin typeface="Bookman Old Style" charset="0"/>
                <a:ea typeface="Bookman Old Style" charset="0"/>
                <a:cs typeface="Bookman Old Style" charset="0"/>
              </a:rPr>
              <a:t>that mirrored, but reversed, the strophe.</a:t>
            </a:r>
            <a:endParaRPr lang="en-US" b="1" dirty="0">
              <a:solidFill>
                <a:schemeClr val="tx1"/>
              </a:solidFill>
              <a:latin typeface="Bookman Old Style" charset="0"/>
              <a:ea typeface="Bookman Old Style" charset="0"/>
              <a:cs typeface="Bookman Old Style" charset="0"/>
            </a:endParaRPr>
          </a:p>
          <a:p>
            <a:pPr marL="457189" indent="-457189">
              <a:lnSpc>
                <a:spcPct val="80000"/>
              </a:lnSpc>
              <a:buFont typeface="Wingdings" panose="05000000000000000000" pitchFamily="2" charset="2"/>
              <a:buChar char="q"/>
              <a:defRPr/>
            </a:pPr>
            <a:endParaRPr lang="en-US" sz="3200" b="1" dirty="0">
              <a:latin typeface="Bookman Old Style" charset="0"/>
              <a:ea typeface="Bookman Old Style" charset="0"/>
              <a:cs typeface="Bookman Old Style" charset="0"/>
            </a:endParaRPr>
          </a:p>
          <a:p>
            <a:pPr>
              <a:lnSpc>
                <a:spcPct val="80000"/>
              </a:lnSpc>
              <a:buNone/>
              <a:defRPr/>
            </a:pPr>
            <a:endParaRPr lang="en-US" sz="3200" b="1" dirty="0">
              <a:latin typeface="Bookman Old Style" charset="0"/>
              <a:ea typeface="Bookman Old Style" charset="0"/>
              <a:cs typeface="Bookman Old Style" charset="0"/>
            </a:endParaRPr>
          </a:p>
          <a:p>
            <a:pPr>
              <a:buNone/>
            </a:pPr>
            <a:endParaRPr lang="en-US" sz="3200" dirty="0"/>
          </a:p>
        </p:txBody>
      </p:sp>
    </p:spTree>
    <p:extLst>
      <p:ext uri="{BB962C8B-B14F-4D97-AF65-F5344CB8AC3E}">
        <p14:creationId xmlns:p14="http://schemas.microsoft.com/office/powerpoint/2010/main" val="358177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Review the TERMINOLOGY in your notes! There will be a QUIZ on Greek Theater and Greek Tragedy</a:t>
            </a:r>
          </a:p>
          <a:p>
            <a:pPr marL="0" indent="0" algn="ctr">
              <a:buNone/>
            </a:pPr>
            <a:r>
              <a:rPr lang="en-US" sz="3600" dirty="0" smtClean="0">
                <a:latin typeface="Arial Black" panose="020B0A04020102020204" pitchFamily="34" charset="0"/>
              </a:rPr>
              <a:t>On</a:t>
            </a:r>
          </a:p>
          <a:p>
            <a:pPr marL="0" indent="0" algn="ctr">
              <a:buNone/>
            </a:pPr>
            <a:r>
              <a:rPr lang="en-US" sz="3600" dirty="0" smtClean="0">
                <a:latin typeface="Arial Black" panose="020B0A04020102020204" pitchFamily="34" charset="0"/>
              </a:rPr>
              <a:t>FRIDAY!!!</a:t>
            </a:r>
            <a:endParaRPr lang="en-US" sz="3600" dirty="0">
              <a:latin typeface="Arial Black" panose="020B0A04020102020204" pitchFamily="34" charset="0"/>
            </a:endParaRPr>
          </a:p>
        </p:txBody>
      </p:sp>
    </p:spTree>
    <p:extLst>
      <p:ext uri="{BB962C8B-B14F-4D97-AF65-F5344CB8AC3E}">
        <p14:creationId xmlns:p14="http://schemas.microsoft.com/office/powerpoint/2010/main" val="3566238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Do we have anything in modern theater/movies that does the job that a chorus did in Greek theater?</a:t>
            </a:r>
          </a:p>
          <a:p>
            <a:pPr marL="0" indent="0" algn="ctr">
              <a:buNone/>
            </a:pPr>
            <a:r>
              <a:rPr lang="en-US" sz="3600" dirty="0" smtClean="0">
                <a:latin typeface="Arial Black" panose="020B0A04020102020204" pitchFamily="34" charset="0"/>
              </a:rPr>
              <a:t>What?</a:t>
            </a:r>
          </a:p>
          <a:p>
            <a:pPr marL="0" indent="0" algn="ctr">
              <a:buNone/>
            </a:pPr>
            <a:r>
              <a:rPr lang="en-US" sz="3600" dirty="0" smtClean="0">
                <a:latin typeface="Arial Black" panose="020B0A04020102020204" pitchFamily="34" charset="0"/>
              </a:rPr>
              <a:t>If not, do you think we should? Why?</a:t>
            </a:r>
            <a:endParaRPr lang="en-US" sz="36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11/5/19</a:t>
            </a:r>
            <a:endParaRPr lang="en-US" dirty="0">
              <a:latin typeface="Arial Black" panose="020B0A04020102020204" pitchFamily="34" charset="0"/>
            </a:endParaRPr>
          </a:p>
        </p:txBody>
      </p:sp>
    </p:spTree>
    <p:extLst>
      <p:ext uri="{BB962C8B-B14F-4D97-AF65-F5344CB8AC3E}">
        <p14:creationId xmlns:p14="http://schemas.microsoft.com/office/powerpoint/2010/main" val="1715729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2400" dirty="0" smtClean="0">
                <a:latin typeface="Arial Black" panose="020B0A04020102020204" pitchFamily="34" charset="0"/>
              </a:rPr>
              <a:t>In your groups, discuss the following:</a:t>
            </a:r>
          </a:p>
          <a:p>
            <a:pPr marL="0" indent="0" algn="ctr">
              <a:buNone/>
            </a:pPr>
            <a:endParaRPr lang="en-US" sz="2400" dirty="0">
              <a:latin typeface="Arial Black" panose="020B0A04020102020204" pitchFamily="34" charset="0"/>
            </a:endParaRPr>
          </a:p>
          <a:p>
            <a:pPr marL="0" indent="0" algn="ctr">
              <a:buNone/>
            </a:pPr>
            <a:r>
              <a:rPr lang="en-US" sz="3200" dirty="0" smtClean="0">
                <a:latin typeface="Arial Black" panose="020B0A04020102020204" pitchFamily="34" charset="0"/>
              </a:rPr>
              <a:t>What do you think of when you hear the word “tragedy?”</a:t>
            </a:r>
          </a:p>
          <a:p>
            <a:pPr marL="0" indent="0" algn="ctr">
              <a:buNone/>
            </a:pPr>
            <a:r>
              <a:rPr lang="en-US" sz="3200" dirty="0" smtClean="0">
                <a:latin typeface="Arial Black" panose="020B0A04020102020204" pitchFamily="34" charset="0"/>
              </a:rPr>
              <a:t>What are some examples of things that might be considered “tragic?”</a:t>
            </a:r>
          </a:p>
          <a:p>
            <a:pPr marL="0" indent="0" algn="ctr">
              <a:buNone/>
            </a:pPr>
            <a:r>
              <a:rPr lang="en-US" sz="3200" dirty="0" smtClean="0">
                <a:latin typeface="Arial Black" panose="020B0A04020102020204" pitchFamily="34" charset="0"/>
              </a:rPr>
              <a:t>What sort of emotions would you expect to be associated with a tragedy?</a:t>
            </a:r>
          </a:p>
          <a:p>
            <a:pPr marL="0" indent="0" algn="ctr">
              <a:buNone/>
            </a:pPr>
            <a:endParaRPr lang="en-US" sz="3200" dirty="0" smtClean="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11/6/19</a:t>
            </a:r>
            <a:endParaRPr lang="en-US" dirty="0">
              <a:latin typeface="Arial Black" panose="020B0A04020102020204" pitchFamily="34" charset="0"/>
            </a:endParaRPr>
          </a:p>
        </p:txBody>
      </p:sp>
    </p:spTree>
    <p:extLst>
      <p:ext uri="{BB962C8B-B14F-4D97-AF65-F5344CB8AC3E}">
        <p14:creationId xmlns:p14="http://schemas.microsoft.com/office/powerpoint/2010/main" val="141230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a:bodyPr>
          <a:lstStyle/>
          <a:p>
            <a:pPr marL="0" indent="0" algn="ctr">
              <a:buNone/>
            </a:pPr>
            <a:r>
              <a:rPr lang="en-US" sz="4400" dirty="0" smtClean="0">
                <a:latin typeface="Arial Black" panose="020B0A04020102020204" pitchFamily="34" charset="0"/>
              </a:rPr>
              <a:t>What do you think of when you hear the word “tragedy?”</a:t>
            </a:r>
          </a:p>
          <a:p>
            <a:pPr marL="0" indent="0" algn="ctr">
              <a:buNone/>
            </a:pPr>
            <a:r>
              <a:rPr lang="en-US" sz="4400" dirty="0" smtClean="0">
                <a:latin typeface="Arial Black" panose="020B0A04020102020204" pitchFamily="34" charset="0"/>
              </a:rPr>
              <a:t>What are some examples of things that might be considered “tragic?”</a:t>
            </a:r>
          </a:p>
          <a:p>
            <a:pPr marL="0" indent="0" algn="ctr">
              <a:buNone/>
            </a:pPr>
            <a:r>
              <a:rPr lang="en-US" sz="4400" dirty="0" smtClean="0">
                <a:latin typeface="Arial Black" panose="020B0A04020102020204" pitchFamily="34" charset="0"/>
              </a:rPr>
              <a:t>What sort of emotions would you expect to be associated with a tragedy?</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11/6/19</a:t>
            </a:r>
            <a:endParaRPr lang="en-US" dirty="0">
              <a:latin typeface="Arial Black" panose="020B0A04020102020204" pitchFamily="34" charset="0"/>
            </a:endParaRPr>
          </a:p>
        </p:txBody>
      </p:sp>
    </p:spTree>
    <p:extLst>
      <p:ext uri="{BB962C8B-B14F-4D97-AF65-F5344CB8AC3E}">
        <p14:creationId xmlns:p14="http://schemas.microsoft.com/office/powerpoint/2010/main" val="3160913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540152" y="193611"/>
            <a:ext cx="10617843" cy="885889"/>
          </a:xfrm>
          <a:prstGeom prst="rect">
            <a:avLst/>
          </a:prstGeom>
        </p:spPr>
        <p:txBody>
          <a:bodyPr vert="horz" lIns="121900" tIns="121900" rIns="121900" bIns="121900" rtlCol="0" anchor="b" anchorCtr="0">
            <a:noAutofit/>
          </a:bodyPr>
          <a:lstStyle/>
          <a:p>
            <a:r>
              <a:rPr lang="en-US" sz="4800" dirty="0">
                <a:latin typeface="Arial Black" panose="020B0A04020102020204" pitchFamily="34" charset="0"/>
              </a:rPr>
              <a:t>Introduction to Greek Tragedy</a:t>
            </a:r>
            <a:endParaRPr lang="en" sz="4800" dirty="0">
              <a:latin typeface="Arial Black" panose="020B0A04020102020204" pitchFamily="34" charset="0"/>
            </a:endParaRPr>
          </a:p>
        </p:txBody>
      </p:sp>
      <p:sp>
        <p:nvSpPr>
          <p:cNvPr id="49" name="Shape 49"/>
          <p:cNvSpPr txBox="1">
            <a:spLocks noGrp="1"/>
          </p:cNvSpPr>
          <p:nvPr>
            <p:ph type="body" idx="2"/>
          </p:nvPr>
        </p:nvSpPr>
        <p:spPr>
          <a:xfrm>
            <a:off x="254996" y="1079500"/>
            <a:ext cx="8637992" cy="4579639"/>
          </a:xfrm>
          <a:prstGeom prst="rect">
            <a:avLst/>
          </a:prstGeom>
        </p:spPr>
        <p:txBody>
          <a:bodyPr vert="horz" lIns="121900" tIns="121900" rIns="121900" bIns="121900" rtlCol="0" anchor="t" anchorCtr="0">
            <a:noAutofit/>
          </a:bodyPr>
          <a:lstStyle/>
          <a:p>
            <a:pPr marL="228594" indent="-228594">
              <a:buFont typeface="Wingdings" charset="2"/>
              <a:buChar char="q"/>
            </a:pPr>
            <a:r>
              <a:rPr lang="en-US" b="1" dirty="0" smtClean="0">
                <a:solidFill>
                  <a:srgbClr val="1D1D1B"/>
                </a:solidFill>
                <a:latin typeface="Arial Black" panose="020B0A04020102020204" pitchFamily="34" charset="0"/>
              </a:rPr>
              <a:t>“Tragedy” refers primarily to tragic drama: a literary composition written to be performed by actors.</a:t>
            </a:r>
          </a:p>
          <a:p>
            <a:pPr marL="228594" indent="-228594">
              <a:buFont typeface="Wingdings" charset="2"/>
              <a:buChar char="q"/>
            </a:pPr>
            <a:endParaRPr lang="en-US" b="1" dirty="0" smtClean="0">
              <a:solidFill>
                <a:srgbClr val="1D1D1B"/>
              </a:solidFill>
              <a:latin typeface="Arial Black" panose="020B0A04020102020204" pitchFamily="34" charset="0"/>
            </a:endParaRPr>
          </a:p>
          <a:p>
            <a:pPr marL="228594" indent="-228594">
              <a:buFont typeface="Wingdings" charset="2"/>
              <a:buChar char="q"/>
            </a:pPr>
            <a:r>
              <a:rPr lang="en-US" b="1" dirty="0" smtClean="0">
                <a:solidFill>
                  <a:srgbClr val="1D1D1B"/>
                </a:solidFill>
                <a:latin typeface="Arial Black" panose="020B0A04020102020204" pitchFamily="34" charset="0"/>
              </a:rPr>
              <a:t>The central character called a </a:t>
            </a:r>
            <a:r>
              <a:rPr lang="en-US" b="1" i="1" dirty="0" smtClean="0">
                <a:solidFill>
                  <a:srgbClr val="1D1D1B"/>
                </a:solidFill>
                <a:latin typeface="Arial Black" panose="020B0A04020102020204" pitchFamily="34" charset="0"/>
              </a:rPr>
              <a:t>tragic protagonist or hero </a:t>
            </a:r>
            <a:r>
              <a:rPr lang="en-US" b="1" dirty="0" smtClean="0">
                <a:solidFill>
                  <a:srgbClr val="1D1D1B"/>
                </a:solidFill>
                <a:latin typeface="Arial Black" panose="020B0A04020102020204" pitchFamily="34" charset="0"/>
              </a:rPr>
              <a:t>suffers some serious misfortune that is logically connected with the hero’s actions.</a:t>
            </a:r>
          </a:p>
          <a:p>
            <a:pPr marL="457189" indent="-457189">
              <a:buFont typeface="Wingdings" panose="05000000000000000000" pitchFamily="2" charset="2"/>
              <a:buChar char="q"/>
            </a:pPr>
            <a:r>
              <a:rPr lang="en-US" b="1" dirty="0" smtClean="0">
                <a:solidFill>
                  <a:srgbClr val="1D1D1B"/>
                </a:solidFill>
                <a:latin typeface="Arial Black" panose="020B0A04020102020204" pitchFamily="34" charset="0"/>
              </a:rPr>
              <a:t>One of the flaws often associated with tragic protagonists is called Hubris. Hubris is excessive pride or arrogance; often in defiance of the gods.</a:t>
            </a:r>
          </a:p>
          <a:p>
            <a:pPr marL="457189" indent="-457189">
              <a:buFont typeface="Wingdings" panose="05000000000000000000" pitchFamily="2" charset="2"/>
              <a:buChar char="q"/>
            </a:pPr>
            <a:r>
              <a:rPr lang="en-US" b="1" dirty="0" smtClean="0">
                <a:solidFill>
                  <a:srgbClr val="1D1D1B"/>
                </a:solidFill>
                <a:latin typeface="Arial Black" panose="020B0A04020102020204" pitchFamily="34" charset="0"/>
              </a:rPr>
              <a:t>When a tragic hero ACTS out of hubris, that action is called an ate.</a:t>
            </a:r>
          </a:p>
          <a:p>
            <a:pPr marL="0" indent="0" algn="ctr">
              <a:buNone/>
            </a:pPr>
            <a:r>
              <a:rPr lang="en" b="1" dirty="0" smtClean="0">
                <a:solidFill>
                  <a:srgbClr val="1D1D1B"/>
                </a:solidFill>
              </a:rPr>
              <a:t>                                 VIDEO FOR TRAGEDY</a:t>
            </a:r>
            <a:endParaRPr lang="en" b="1" dirty="0">
              <a:solidFill>
                <a:srgbClr val="1D1D1B"/>
              </a:solidFill>
            </a:endParaRPr>
          </a:p>
        </p:txBody>
      </p:sp>
      <p:pic>
        <p:nvPicPr>
          <p:cNvPr id="10" name="Picture 4" descr="t18543fhc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023363" y="1789147"/>
            <a:ext cx="2946400" cy="41696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68900" y="5867400"/>
            <a:ext cx="304800" cy="369332"/>
          </a:xfrm>
          <a:prstGeom prst="rect">
            <a:avLst/>
          </a:prstGeom>
          <a:noFill/>
        </p:spPr>
        <p:txBody>
          <a:bodyPr wrap="square" rtlCol="0">
            <a:spAutoFit/>
          </a:bodyPr>
          <a:lstStyle/>
          <a:p>
            <a:r>
              <a:rPr lang="en-US" b="1" dirty="0" smtClean="0">
                <a:latin typeface="Arial Black" panose="020B0A04020102020204" pitchFamily="34" charset="0"/>
              </a:rPr>
              <a:t>^</a:t>
            </a:r>
            <a:endParaRPr lang="en-US" b="1" dirty="0">
              <a:latin typeface="Arial Black" panose="020B0A04020102020204" pitchFamily="34" charset="0"/>
            </a:endParaRPr>
          </a:p>
        </p:txBody>
      </p:sp>
    </p:spTree>
    <p:extLst>
      <p:ext uri="{BB962C8B-B14F-4D97-AF65-F5344CB8AC3E}">
        <p14:creationId xmlns:p14="http://schemas.microsoft.com/office/powerpoint/2010/main" val="258881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 calcmode="lin" valueType="num">
                                      <p:cBhvr additive="base">
                                        <p:cTn id="7"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
                                            <p:txEl>
                                              <p:pRg st="2" end="2"/>
                                            </p:txEl>
                                          </p:spTgt>
                                        </p:tgtEl>
                                        <p:attrNameLst>
                                          <p:attrName>style.visibility</p:attrName>
                                        </p:attrNameLst>
                                      </p:cBhvr>
                                      <p:to>
                                        <p:strVal val="visible"/>
                                      </p:to>
                                    </p:set>
                                    <p:anim calcmode="lin" valueType="num">
                                      <p:cBhvr additive="base">
                                        <p:cTn id="13" dur="500" fill="hold"/>
                                        <p:tgtEl>
                                          <p:spTgt spid="4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
                                            <p:txEl>
                                              <p:pRg st="3" end="3"/>
                                            </p:txEl>
                                          </p:spTgt>
                                        </p:tgtEl>
                                        <p:attrNameLst>
                                          <p:attrName>style.visibility</p:attrName>
                                        </p:attrNameLst>
                                      </p:cBhvr>
                                      <p:to>
                                        <p:strVal val="visible"/>
                                      </p:to>
                                    </p:set>
                                    <p:anim calcmode="lin" valueType="num">
                                      <p:cBhvr additive="base">
                                        <p:cTn id="19" dur="500" fill="hold"/>
                                        <p:tgtEl>
                                          <p:spTgt spid="4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9">
                                            <p:txEl>
                                              <p:pRg st="4" end="4"/>
                                            </p:txEl>
                                          </p:spTgt>
                                        </p:tgtEl>
                                        <p:attrNameLst>
                                          <p:attrName>style.visibility</p:attrName>
                                        </p:attrNameLst>
                                      </p:cBhvr>
                                      <p:to>
                                        <p:strVal val="visible"/>
                                      </p:to>
                                    </p:set>
                                    <p:anim calcmode="lin" valueType="num">
                                      <p:cBhvr additive="base">
                                        <p:cTn id="25" dur="500" fill="hold"/>
                                        <p:tgtEl>
                                          <p:spTgt spid="4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0850" y="0"/>
            <a:ext cx="11290300" cy="841375"/>
          </a:xfrm>
        </p:spPr>
        <p:txBody>
          <a:bodyPr/>
          <a:lstStyle/>
          <a:p>
            <a:pPr algn="ctr"/>
            <a:r>
              <a:rPr lang="en-US" dirty="0" smtClean="0">
                <a:latin typeface="Arial Black" panose="020B0A04020102020204" pitchFamily="34" charset="0"/>
              </a:rPr>
              <a:t>Characteristics of the Tragic Hero</a:t>
            </a:r>
            <a:endParaRPr lang="en-US" dirty="0">
              <a:latin typeface="Arial Black" panose="020B0A04020102020204" pitchFamily="34" charset="0"/>
            </a:endParaRPr>
          </a:p>
        </p:txBody>
      </p:sp>
      <p:sp>
        <p:nvSpPr>
          <p:cNvPr id="6" name="Content Placeholder 5"/>
          <p:cNvSpPr>
            <a:spLocks noGrp="1"/>
          </p:cNvSpPr>
          <p:nvPr>
            <p:ph idx="1"/>
          </p:nvPr>
        </p:nvSpPr>
        <p:spPr>
          <a:xfrm>
            <a:off x="450850" y="949324"/>
            <a:ext cx="11290300" cy="5680075"/>
          </a:xfrm>
        </p:spPr>
        <p:txBody>
          <a:bodyPr>
            <a:normAutofit/>
          </a:bodyPr>
          <a:lstStyle/>
          <a:p>
            <a:r>
              <a:rPr lang="en-US" dirty="0" smtClean="0">
                <a:latin typeface="Arial Black" panose="020B0A04020102020204" pitchFamily="34" charset="0"/>
              </a:rPr>
              <a:t>Generally highborn </a:t>
            </a:r>
          </a:p>
          <a:p>
            <a:r>
              <a:rPr lang="en-US" dirty="0">
                <a:latin typeface="Arial Black" panose="020B0A04020102020204" pitchFamily="34" charset="0"/>
              </a:rPr>
              <a:t>M</a:t>
            </a:r>
            <a:r>
              <a:rPr lang="en-US" dirty="0" smtClean="0">
                <a:latin typeface="Arial Black" panose="020B0A04020102020204" pitchFamily="34" charset="0"/>
              </a:rPr>
              <a:t>ust be good</a:t>
            </a:r>
          </a:p>
          <a:p>
            <a:r>
              <a:rPr lang="en-US" dirty="0">
                <a:latin typeface="Arial Black" panose="020B0A04020102020204" pitchFamily="34" charset="0"/>
              </a:rPr>
              <a:t>M</a:t>
            </a:r>
            <a:r>
              <a:rPr lang="en-US" dirty="0" smtClean="0">
                <a:latin typeface="Arial Black" panose="020B0A04020102020204" pitchFamily="34" charset="0"/>
              </a:rPr>
              <a:t>ust aim at propriety</a:t>
            </a:r>
          </a:p>
          <a:p>
            <a:pPr lvl="1"/>
            <a:r>
              <a:rPr lang="en-US" dirty="0" smtClean="0">
                <a:latin typeface="Arial Black" panose="020B0A04020102020204" pitchFamily="34" charset="0"/>
              </a:rPr>
              <a:t>have good intentions or must be true to life—human</a:t>
            </a:r>
          </a:p>
          <a:p>
            <a:r>
              <a:rPr lang="en-US" dirty="0">
                <a:latin typeface="Arial Black" panose="020B0A04020102020204" pitchFamily="34" charset="0"/>
              </a:rPr>
              <a:t>M</a:t>
            </a:r>
            <a:r>
              <a:rPr lang="en-US" dirty="0" smtClean="0">
                <a:latin typeface="Arial Black" panose="020B0A04020102020204" pitchFamily="34" charset="0"/>
              </a:rPr>
              <a:t>ust be consistent</a:t>
            </a:r>
          </a:p>
          <a:p>
            <a:r>
              <a:rPr lang="en-US" dirty="0">
                <a:latin typeface="Arial Black" panose="020B0A04020102020204" pitchFamily="34" charset="0"/>
              </a:rPr>
              <a:t>E</a:t>
            </a:r>
            <a:r>
              <a:rPr lang="en-US" dirty="0" smtClean="0">
                <a:latin typeface="Arial Black" panose="020B0A04020102020204" pitchFamily="34" charset="0"/>
              </a:rPr>
              <a:t>xhibits tragic flaw or flaws, often</a:t>
            </a:r>
          </a:p>
          <a:p>
            <a:pPr lvl="1"/>
            <a:r>
              <a:rPr lang="en-US" dirty="0">
                <a:latin typeface="Arial Black" panose="020B0A04020102020204" pitchFamily="34" charset="0"/>
              </a:rPr>
              <a:t>H</a:t>
            </a:r>
            <a:r>
              <a:rPr lang="en-US" dirty="0" smtClean="0">
                <a:latin typeface="Arial Black" panose="020B0A04020102020204" pitchFamily="34" charset="0"/>
              </a:rPr>
              <a:t>ubris—excessive pride </a:t>
            </a:r>
          </a:p>
          <a:p>
            <a:pPr lvl="1"/>
            <a:r>
              <a:rPr lang="en-US" dirty="0" smtClean="0">
                <a:latin typeface="Arial Black" panose="020B0A04020102020204" pitchFamily="34" charset="0"/>
              </a:rPr>
              <a:t>ate—rash actions taken; usually because of hubris</a:t>
            </a:r>
          </a:p>
          <a:p>
            <a:r>
              <a:rPr lang="en-US" dirty="0">
                <a:latin typeface="Arial Black" panose="020B0A04020102020204" pitchFamily="34" charset="0"/>
              </a:rPr>
              <a:t>E</a:t>
            </a:r>
            <a:r>
              <a:rPr lang="en-US" dirty="0" smtClean="0">
                <a:latin typeface="Arial Black" panose="020B0A04020102020204" pitchFamily="34" charset="0"/>
              </a:rPr>
              <a:t>xperiences a reversal or fall</a:t>
            </a:r>
          </a:p>
          <a:p>
            <a:r>
              <a:rPr lang="en-US" dirty="0">
                <a:latin typeface="Arial Black" panose="020B0A04020102020204" pitchFamily="34" charset="0"/>
              </a:rPr>
              <a:t>B</a:t>
            </a:r>
            <a:r>
              <a:rPr lang="en-US" dirty="0" smtClean="0">
                <a:latin typeface="Arial Black" panose="020B0A04020102020204" pitchFamily="34" charset="0"/>
              </a:rPr>
              <a:t>rings about his own downfall (his prideful and/or rash actions lead to his downfall) or evokes both pity and fear in audience/reader </a:t>
            </a:r>
          </a:p>
          <a:p>
            <a:endParaRPr lang="en-US" dirty="0"/>
          </a:p>
        </p:txBody>
      </p:sp>
      <p:sp>
        <p:nvSpPr>
          <p:cNvPr id="7" name="TextBox 6"/>
          <p:cNvSpPr txBox="1"/>
          <p:nvPr/>
        </p:nvSpPr>
        <p:spPr>
          <a:xfrm>
            <a:off x="1181100" y="4114800"/>
            <a:ext cx="228600" cy="369332"/>
          </a:xfrm>
          <a:prstGeom prst="rect">
            <a:avLst/>
          </a:prstGeom>
          <a:noFill/>
        </p:spPr>
        <p:txBody>
          <a:bodyPr wrap="square" rtlCol="0">
            <a:spAutoFit/>
          </a:bodyPr>
          <a:lstStyle/>
          <a:p>
            <a:r>
              <a:rPr lang="en-US" dirty="0" smtClean="0"/>
              <a:t>^</a:t>
            </a:r>
            <a:endParaRPr lang="en-US" dirty="0"/>
          </a:p>
        </p:txBody>
      </p:sp>
      <p:sp>
        <p:nvSpPr>
          <p:cNvPr id="2" name="TextBox 1"/>
          <p:cNvSpPr txBox="1"/>
          <p:nvPr/>
        </p:nvSpPr>
        <p:spPr>
          <a:xfrm>
            <a:off x="6629400" y="6223000"/>
            <a:ext cx="3459473" cy="369332"/>
          </a:xfrm>
          <a:prstGeom prst="rect">
            <a:avLst/>
          </a:prstGeom>
          <a:noFill/>
        </p:spPr>
        <p:txBody>
          <a:bodyPr wrap="none" rtlCol="0">
            <a:spAutoFit/>
          </a:bodyPr>
          <a:lstStyle/>
          <a:p>
            <a:r>
              <a:rPr lang="en-US" dirty="0" smtClean="0">
                <a:latin typeface="Arial Black" panose="020B0A04020102020204" pitchFamily="34" charset="0"/>
              </a:rPr>
              <a:t>VIDEO FOR TRAGIC HERO</a:t>
            </a:r>
            <a:endParaRPr lang="en-US" dirty="0">
              <a:latin typeface="Arial Black" panose="020B0A04020102020204" pitchFamily="34" charset="0"/>
            </a:endParaRPr>
          </a:p>
        </p:txBody>
      </p:sp>
    </p:spTree>
    <p:extLst>
      <p:ext uri="{BB962C8B-B14F-4D97-AF65-F5344CB8AC3E}">
        <p14:creationId xmlns:p14="http://schemas.microsoft.com/office/powerpoint/2010/main" val="78707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5"/>
            <a:ext cx="10515600" cy="955675"/>
          </a:xfrm>
        </p:spPr>
        <p:txBody>
          <a:bodyPr/>
          <a:lstStyle/>
          <a:p>
            <a:pPr algn="ctr"/>
            <a:r>
              <a:rPr lang="en-US" dirty="0" smtClean="0">
                <a:latin typeface="Arial Black" panose="020B0A04020102020204" pitchFamily="34" charset="0"/>
              </a:rPr>
              <a:t>Tragic Protagonist/Hero Activity</a:t>
            </a:r>
            <a:endParaRPr lang="en-US" dirty="0">
              <a:latin typeface="Arial Black" panose="020B0A04020102020204" pitchFamily="34" charset="0"/>
            </a:endParaRPr>
          </a:p>
        </p:txBody>
      </p:sp>
      <p:sp>
        <p:nvSpPr>
          <p:cNvPr id="3" name="Content Placeholder 2"/>
          <p:cNvSpPr>
            <a:spLocks noGrp="1"/>
          </p:cNvSpPr>
          <p:nvPr>
            <p:ph idx="1"/>
          </p:nvPr>
        </p:nvSpPr>
        <p:spPr>
          <a:xfrm>
            <a:off x="266700" y="1066800"/>
            <a:ext cx="11582400" cy="5110163"/>
          </a:xfrm>
        </p:spPr>
        <p:txBody>
          <a:bodyPr>
            <a:normAutofit/>
          </a:bodyPr>
          <a:lstStyle/>
          <a:p>
            <a:r>
              <a:rPr lang="en-US" sz="3200" dirty="0" smtClean="0">
                <a:latin typeface="Arial Black" panose="020B0A04020102020204" pitchFamily="34" charset="0"/>
              </a:rPr>
              <a:t>In your groups, take the next few minutes to think about and discuss the characteristics of a tragic hero. </a:t>
            </a:r>
          </a:p>
          <a:p>
            <a:r>
              <a:rPr lang="en-US" sz="3200" dirty="0" smtClean="0">
                <a:latin typeface="Arial Black" panose="020B0A04020102020204" pitchFamily="34" charset="0"/>
              </a:rPr>
              <a:t>Try to come up with some examples of people/characters who fit the mold of a tragic hero.</a:t>
            </a:r>
          </a:p>
          <a:p>
            <a:pPr marL="0" indent="0">
              <a:buNone/>
            </a:pPr>
            <a:endParaRPr lang="en-US" sz="3200" dirty="0">
              <a:latin typeface="Arial Black" panose="020B0A04020102020204" pitchFamily="34" charset="0"/>
            </a:endParaRPr>
          </a:p>
          <a:p>
            <a:r>
              <a:rPr lang="en-US" sz="3200" dirty="0" smtClean="0">
                <a:latin typeface="Arial Black" panose="020B0A04020102020204" pitchFamily="34" charset="0"/>
              </a:rPr>
              <a:t>Now, as a group, choose the ONE you think most resembles a tragic hero. Be prepared to defend your choice.</a:t>
            </a:r>
            <a:endParaRPr lang="en-US" sz="3200" dirty="0">
              <a:latin typeface="Arial Black" panose="020B0A04020102020204" pitchFamily="34" charset="0"/>
            </a:endParaRPr>
          </a:p>
        </p:txBody>
      </p:sp>
    </p:spTree>
    <p:extLst>
      <p:ext uri="{BB962C8B-B14F-4D97-AF65-F5344CB8AC3E}">
        <p14:creationId xmlns:p14="http://schemas.microsoft.com/office/powerpoint/2010/main" val="8394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854075"/>
          </a:xfrm>
        </p:spPr>
        <p:txBody>
          <a:bodyPr/>
          <a:lstStyle/>
          <a:p>
            <a:pPr algn="ctr"/>
            <a:r>
              <a:rPr lang="en-US" dirty="0" smtClean="0">
                <a:latin typeface="Arial Black" panose="020B0A04020102020204" pitchFamily="34" charset="0"/>
              </a:rPr>
              <a:t>Important Vocabulary (Review)</a:t>
            </a:r>
            <a:endParaRPr lang="en-US" dirty="0">
              <a:latin typeface="Arial Black" panose="020B0A04020102020204" pitchFamily="34" charset="0"/>
            </a:endParaRPr>
          </a:p>
        </p:txBody>
      </p:sp>
      <p:sp>
        <p:nvSpPr>
          <p:cNvPr id="5" name="Content Placeholder 4"/>
          <p:cNvSpPr>
            <a:spLocks noGrp="1"/>
          </p:cNvSpPr>
          <p:nvPr>
            <p:ph idx="1"/>
          </p:nvPr>
        </p:nvSpPr>
        <p:spPr>
          <a:xfrm>
            <a:off x="165100" y="952500"/>
            <a:ext cx="11811000" cy="5791200"/>
          </a:xfrm>
        </p:spPr>
        <p:txBody>
          <a:bodyPr>
            <a:normAutofit fontScale="92500" lnSpcReduction="20000"/>
          </a:bodyPr>
          <a:lstStyle/>
          <a:p>
            <a:r>
              <a:rPr lang="en-US" dirty="0" smtClean="0">
                <a:latin typeface="Arial Black" panose="020B0A04020102020204" pitchFamily="34" charset="0"/>
              </a:rPr>
              <a:t>Irony - the expression of one’s meaning by using language that normally signifies the opposite, typically for humorous or emphatic effect. </a:t>
            </a:r>
          </a:p>
          <a:p>
            <a:r>
              <a:rPr lang="en-US" dirty="0" smtClean="0">
                <a:latin typeface="Arial Black" panose="020B0A04020102020204" pitchFamily="34" charset="0"/>
              </a:rPr>
              <a:t>Situational irony: Literary device that occurs when incongruity appears between expectations of something to happen, and what actually happens. </a:t>
            </a:r>
          </a:p>
          <a:p>
            <a:r>
              <a:rPr lang="en-US" dirty="0" smtClean="0">
                <a:latin typeface="Arial Black" panose="020B0A04020102020204" pitchFamily="34" charset="0"/>
              </a:rPr>
              <a:t>Verbal Irony: where a person says or writes one thing and means another, or uses words to convey meaning that is the opposite of the literal meaning. </a:t>
            </a:r>
          </a:p>
          <a:p>
            <a:r>
              <a:rPr lang="en-US" dirty="0" smtClean="0">
                <a:latin typeface="Arial Black" panose="020B0A04020102020204" pitchFamily="34" charset="0"/>
              </a:rPr>
              <a:t>Sarcasm: is usually confused with irony – sarcasm which is the use of irony to mock or convey contempt – sarcasm creates ironic situations. </a:t>
            </a:r>
          </a:p>
          <a:p>
            <a:r>
              <a:rPr lang="en-US" dirty="0" smtClean="0">
                <a:latin typeface="Arial Black" panose="020B0A04020102020204" pitchFamily="34" charset="0"/>
              </a:rPr>
              <a:t>Dramatic Irony: a literary technique originally used in Greek Tragedy, by which the full significance of the characters words or actions are clear to the audience or reader, but is not known to the character.  The audience knows something about the character or the plot that the character does not know. </a:t>
            </a:r>
          </a:p>
          <a:p>
            <a:endParaRPr lang="en-US" dirty="0">
              <a:latin typeface="Arial Black" panose="020B0A04020102020204" pitchFamily="34" charset="0"/>
            </a:endParaRPr>
          </a:p>
        </p:txBody>
      </p:sp>
    </p:spTree>
    <p:extLst>
      <p:ext uri="{BB962C8B-B14F-4D97-AF65-F5344CB8AC3E}">
        <p14:creationId xmlns:p14="http://schemas.microsoft.com/office/powerpoint/2010/main" val="343909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854075"/>
          </a:xfrm>
        </p:spPr>
        <p:txBody>
          <a:bodyPr/>
          <a:lstStyle/>
          <a:p>
            <a:pPr algn="ctr"/>
            <a:r>
              <a:rPr lang="en-US" dirty="0" smtClean="0">
                <a:latin typeface="Arial Black" panose="020B0A04020102020204" pitchFamily="34" charset="0"/>
              </a:rPr>
              <a:t>Important Vocabulary</a:t>
            </a:r>
            <a:endParaRPr lang="en-US" dirty="0">
              <a:latin typeface="Arial Black" panose="020B0A04020102020204" pitchFamily="34" charset="0"/>
            </a:endParaRPr>
          </a:p>
        </p:txBody>
      </p:sp>
      <p:sp>
        <p:nvSpPr>
          <p:cNvPr id="5" name="Content Placeholder 4"/>
          <p:cNvSpPr>
            <a:spLocks noGrp="1"/>
          </p:cNvSpPr>
          <p:nvPr>
            <p:ph idx="1"/>
          </p:nvPr>
        </p:nvSpPr>
        <p:spPr>
          <a:xfrm>
            <a:off x="165100" y="952500"/>
            <a:ext cx="11811000" cy="5791200"/>
          </a:xfrm>
        </p:spPr>
        <p:txBody>
          <a:bodyPr>
            <a:normAutofit/>
          </a:bodyPr>
          <a:lstStyle/>
          <a:p>
            <a:r>
              <a:rPr lang="en-US" sz="3600" dirty="0" smtClean="0">
                <a:latin typeface="Arial Black" panose="020B0A04020102020204" pitchFamily="34" charset="0"/>
              </a:rPr>
              <a:t>Pathos: A quality that evokes pity or sadness.</a:t>
            </a:r>
          </a:p>
          <a:p>
            <a:pPr lvl="1"/>
            <a:r>
              <a:rPr lang="en-US" sz="3200" dirty="0" smtClean="0">
                <a:latin typeface="Arial Black" panose="020B0A04020102020204" pitchFamily="34" charset="0"/>
              </a:rPr>
              <a:t>An example would be an actor who portrays humor and pathos in the role.</a:t>
            </a:r>
          </a:p>
          <a:p>
            <a:r>
              <a:rPr lang="en-US" sz="3600" dirty="0" smtClean="0">
                <a:latin typeface="Arial Black" panose="020B0A04020102020204" pitchFamily="34" charset="0"/>
              </a:rPr>
              <a:t>Catharsis is an emotional discharge through which one can achieve a state of moral or spiritual renewal or achieve a state of liberation from anxiety and stress. </a:t>
            </a:r>
          </a:p>
          <a:p>
            <a:pPr lvl="1"/>
            <a:r>
              <a:rPr lang="en-US" sz="3200" dirty="0" smtClean="0">
                <a:latin typeface="Arial Black" panose="020B0A04020102020204" pitchFamily="34" charset="0"/>
              </a:rPr>
              <a:t>Catharsis is a Greek word and it means cleansing. In literature it is used for the cleansing of emotions of the characters.</a:t>
            </a:r>
          </a:p>
          <a:p>
            <a:endParaRPr lang="en-US" sz="3600"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235452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indent="0" algn="ctr">
              <a:buNone/>
            </a:pPr>
            <a:r>
              <a:rPr lang="en-US" sz="4400" dirty="0" smtClean="0">
                <a:latin typeface="Arial Black" panose="020B0A04020102020204" pitchFamily="34" charset="0"/>
              </a:rPr>
              <a:t>What is your opinion of the following statement:</a:t>
            </a:r>
          </a:p>
          <a:p>
            <a:pPr marL="0" indent="0" algn="ctr">
              <a:buNone/>
            </a:pPr>
            <a:r>
              <a:rPr lang="en-US" sz="4400" dirty="0" smtClean="0">
                <a:latin typeface="Arial Black" panose="020B0A04020102020204" pitchFamily="34" charset="0"/>
              </a:rPr>
              <a:t>Seeing Is Believing</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Explain: do you agree or disagree with that statement? Why or why not? </a:t>
            </a:r>
          </a:p>
          <a:p>
            <a:pPr marL="0" indent="0" algn="ctr">
              <a:buNone/>
            </a:pPr>
            <a:endParaRPr lang="en-US" sz="4400" dirty="0">
              <a:latin typeface="Arial Black" panose="020B0A04020102020204" pitchFamily="34" charset="0"/>
            </a:endParaRPr>
          </a:p>
        </p:txBody>
      </p:sp>
      <p:sp>
        <p:nvSpPr>
          <p:cNvPr id="7" name="TextBox 6"/>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11/4/19</a:t>
            </a:r>
            <a:endParaRPr lang="en-US" dirty="0">
              <a:latin typeface="Arial Black" panose="020B0A04020102020204" pitchFamily="34" charset="0"/>
            </a:endParaRPr>
          </a:p>
        </p:txBody>
      </p:sp>
    </p:spTree>
    <p:extLst>
      <p:ext uri="{BB962C8B-B14F-4D97-AF65-F5344CB8AC3E}">
        <p14:creationId xmlns:p14="http://schemas.microsoft.com/office/powerpoint/2010/main" val="3605983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1" y="96833"/>
            <a:ext cx="11176000" cy="1143200"/>
          </a:xfrm>
        </p:spPr>
        <p:txBody>
          <a:bodyPr>
            <a:normAutofit fontScale="90000"/>
          </a:bodyPr>
          <a:lstStyle/>
          <a:p>
            <a:pPr algn="ctr"/>
            <a:r>
              <a:rPr lang="en-US" sz="4800" dirty="0" smtClean="0">
                <a:latin typeface="Arial Black" panose="020B0A04020102020204" pitchFamily="34" charset="0"/>
              </a:rPr>
              <a:t>Sophocles and “Oedipus the King”</a:t>
            </a:r>
            <a:endParaRPr lang="en-US" sz="4800" dirty="0">
              <a:latin typeface="Arial Black" panose="020B0A04020102020204" pitchFamily="34" charset="0"/>
            </a:endParaRPr>
          </a:p>
        </p:txBody>
      </p:sp>
      <p:sp>
        <p:nvSpPr>
          <p:cNvPr id="4" name="Text Placeholder 3"/>
          <p:cNvSpPr>
            <a:spLocks noGrp="1"/>
          </p:cNvSpPr>
          <p:nvPr>
            <p:ph type="body" idx="2"/>
          </p:nvPr>
        </p:nvSpPr>
        <p:spPr>
          <a:xfrm>
            <a:off x="304801" y="1935600"/>
            <a:ext cx="11506200" cy="4340000"/>
          </a:xfrm>
        </p:spPr>
        <p:txBody>
          <a:bodyPr/>
          <a:lstStyle/>
          <a:p>
            <a:pPr>
              <a:buFont typeface="Wingdings" pitchFamily="2" charset="2"/>
              <a:buChar char="n"/>
              <a:defRPr/>
            </a:pPr>
            <a:r>
              <a:rPr lang="en-US" sz="3200" b="1" dirty="0">
                <a:solidFill>
                  <a:schemeClr val="tx1"/>
                </a:solidFill>
                <a:latin typeface="Bookman Old Style" charset="0"/>
                <a:ea typeface="Bookman Old Style" charset="0"/>
                <a:cs typeface="Bookman Old Style" charset="0"/>
              </a:rPr>
              <a:t>Born in 495 B.C., Sophocles is considered one of the greatest Greek playwrights of the golden age of Greek drama.</a:t>
            </a:r>
          </a:p>
          <a:p>
            <a:pPr>
              <a:buNone/>
              <a:defRPr/>
            </a:pPr>
            <a:endParaRPr lang="en-US" sz="3200" b="1" dirty="0">
              <a:solidFill>
                <a:schemeClr val="tx1"/>
              </a:solidFill>
              <a:latin typeface="Bookman Old Style" charset="0"/>
              <a:ea typeface="Bookman Old Style" charset="0"/>
              <a:cs typeface="Bookman Old Style" charset="0"/>
            </a:endParaRPr>
          </a:p>
          <a:p>
            <a:pPr>
              <a:buFont typeface="Wingdings" pitchFamily="2" charset="2"/>
              <a:buChar char="n"/>
              <a:defRPr/>
            </a:pPr>
            <a:r>
              <a:rPr lang="en-US" sz="3200" b="1" i="1" dirty="0">
                <a:solidFill>
                  <a:schemeClr val="tx1"/>
                </a:solidFill>
                <a:latin typeface="Bookman Old Style" charset="0"/>
                <a:ea typeface="Bookman Old Style" charset="0"/>
                <a:cs typeface="Bookman Old Style" charset="0"/>
              </a:rPr>
              <a:t>Oedipus </a:t>
            </a:r>
            <a:r>
              <a:rPr lang="en-US" sz="3200" b="1" i="1" dirty="0" smtClean="0">
                <a:solidFill>
                  <a:schemeClr val="tx1"/>
                </a:solidFill>
                <a:latin typeface="Bookman Old Style" charset="0"/>
                <a:ea typeface="Bookman Old Style" charset="0"/>
                <a:cs typeface="Bookman Old Style" charset="0"/>
              </a:rPr>
              <a:t>Rex </a:t>
            </a:r>
            <a:r>
              <a:rPr lang="en-US" sz="3200" b="1" dirty="0" smtClean="0">
                <a:solidFill>
                  <a:schemeClr val="tx1"/>
                </a:solidFill>
                <a:latin typeface="Bookman Old Style" charset="0"/>
                <a:ea typeface="Bookman Old Style" charset="0"/>
                <a:cs typeface="Bookman Old Style" charset="0"/>
              </a:rPr>
              <a:t>(the King), generally </a:t>
            </a:r>
            <a:r>
              <a:rPr lang="en-US" sz="3200" b="1" dirty="0">
                <a:solidFill>
                  <a:schemeClr val="tx1"/>
                </a:solidFill>
                <a:latin typeface="Bookman Old Style" charset="0"/>
                <a:ea typeface="Bookman Old Style" charset="0"/>
                <a:cs typeface="Bookman Old Style" charset="0"/>
              </a:rPr>
              <a:t>regarded as his masterpiece, was performed (and won a prize) at the festival of Dionysus in Athens around 427 B.C.  </a:t>
            </a:r>
            <a:endParaRPr lang="en-US" sz="3200" b="1" dirty="0" smtClean="0">
              <a:solidFill>
                <a:schemeClr val="tx1"/>
              </a:solidFill>
              <a:latin typeface="Bookman Old Style" charset="0"/>
              <a:ea typeface="Bookman Old Style" charset="0"/>
              <a:cs typeface="Bookman Old Style" charset="0"/>
            </a:endParaRPr>
          </a:p>
          <a:p>
            <a:pPr>
              <a:buFont typeface="Wingdings" pitchFamily="2" charset="2"/>
              <a:buChar char="n"/>
              <a:defRPr/>
            </a:pPr>
            <a:r>
              <a:rPr lang="en-US" sz="3200" b="1" dirty="0" smtClean="0">
                <a:solidFill>
                  <a:schemeClr val="tx1"/>
                </a:solidFill>
                <a:latin typeface="Bookman Old Style" charset="0"/>
                <a:ea typeface="Bookman Old Style" charset="0"/>
                <a:cs typeface="Bookman Old Style" charset="0"/>
              </a:rPr>
              <a:t>It </a:t>
            </a:r>
            <a:r>
              <a:rPr lang="en-US" sz="3200" b="1" dirty="0">
                <a:solidFill>
                  <a:schemeClr val="tx1"/>
                </a:solidFill>
                <a:latin typeface="Bookman Old Style" charset="0"/>
                <a:ea typeface="Bookman Old Style" charset="0"/>
                <a:cs typeface="Bookman Old Style" charset="0"/>
              </a:rPr>
              <a:t>is still considered one of the most important and famous plays of all time.</a:t>
            </a:r>
          </a:p>
          <a:p>
            <a:pPr>
              <a:buNone/>
            </a:pPr>
            <a:endParaRPr lang="en-US" dirty="0"/>
          </a:p>
        </p:txBody>
      </p:sp>
    </p:spTree>
    <p:extLst>
      <p:ext uri="{BB962C8B-B14F-4D97-AF65-F5344CB8AC3E}">
        <p14:creationId xmlns:p14="http://schemas.microsoft.com/office/powerpoint/2010/main" val="270733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Review the TERMINOLOGY in your notes! There will be a QUIZ on Greek Theater and Greek Tragedy</a:t>
            </a:r>
          </a:p>
          <a:p>
            <a:pPr marL="0" indent="0" algn="ctr">
              <a:buNone/>
            </a:pPr>
            <a:r>
              <a:rPr lang="en-US" sz="3600" dirty="0" smtClean="0">
                <a:latin typeface="Arial Black" panose="020B0A04020102020204" pitchFamily="34" charset="0"/>
              </a:rPr>
              <a:t>On</a:t>
            </a:r>
          </a:p>
          <a:p>
            <a:pPr marL="0" indent="0" algn="ctr">
              <a:buNone/>
            </a:pPr>
            <a:r>
              <a:rPr lang="en-US" sz="3600" dirty="0" smtClean="0">
                <a:latin typeface="Arial Black" panose="020B0A04020102020204" pitchFamily="34" charset="0"/>
              </a:rPr>
              <a:t>FRIDAY!!!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887838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Why do you think people relate to Tragic Heroes?</a:t>
            </a:r>
          </a:p>
          <a:p>
            <a:pPr marL="0" indent="0" algn="ctr">
              <a:buNone/>
            </a:pPr>
            <a:r>
              <a:rPr lang="en-US" sz="3600" dirty="0" smtClean="0">
                <a:latin typeface="Arial Black" panose="020B0A04020102020204" pitchFamily="34" charset="0"/>
              </a:rPr>
              <a:t>What do we get out of watching their story arcs?</a:t>
            </a:r>
            <a:endParaRPr lang="en-US" sz="36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11/6/19</a:t>
            </a:r>
            <a:endParaRPr lang="en-US" dirty="0">
              <a:latin typeface="Arial Black" panose="020B0A04020102020204" pitchFamily="34" charset="0"/>
            </a:endParaRPr>
          </a:p>
        </p:txBody>
      </p:sp>
    </p:spTree>
    <p:extLst>
      <p:ext uri="{BB962C8B-B14F-4D97-AF65-F5344CB8AC3E}">
        <p14:creationId xmlns:p14="http://schemas.microsoft.com/office/powerpoint/2010/main" val="3755721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indent="0" algn="ctr">
              <a:buNone/>
            </a:pPr>
            <a:r>
              <a:rPr lang="en-US" sz="2400" dirty="0" smtClean="0">
                <a:latin typeface="Arial Black" panose="020B0A04020102020204" pitchFamily="34" charset="0"/>
              </a:rPr>
              <a:t>In your groups, discuss the following:</a:t>
            </a:r>
          </a:p>
          <a:p>
            <a:pPr marL="0" indent="0" algn="ctr">
              <a:buNone/>
            </a:pPr>
            <a:r>
              <a:rPr lang="en-US" sz="3200" dirty="0" smtClean="0">
                <a:latin typeface="Arial Black" panose="020B0A04020102020204" pitchFamily="34" charset="0"/>
              </a:rPr>
              <a:t>"</a:t>
            </a:r>
            <a:r>
              <a:rPr lang="en-US" sz="3200" dirty="0">
                <a:latin typeface="Arial Black" panose="020B0A04020102020204" pitchFamily="34" charset="0"/>
              </a:rPr>
              <a:t>Which creature in the morning goes on four legs, at mid-day on two, and in the evening upon three, and the more legs it has, the weaker it be?" </a:t>
            </a:r>
            <a:endParaRPr lang="en-US" sz="3200" dirty="0" smtClean="0">
              <a:latin typeface="Arial Black" panose="020B0A04020102020204" pitchFamily="34" charset="0"/>
            </a:endParaRP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This is known as the riddle of the Sphinx. </a:t>
            </a: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Can you figure it out?</a:t>
            </a:r>
          </a:p>
          <a:p>
            <a:pPr marL="0" indent="0" algn="ctr">
              <a:buNone/>
            </a:pPr>
            <a:r>
              <a:rPr lang="en-US" sz="3200" dirty="0" smtClean="0">
                <a:latin typeface="Arial Black" panose="020B0A04020102020204" pitchFamily="34" charset="0"/>
              </a:rPr>
              <a:t>(If you know it already, NO SPOILERS!)</a:t>
            </a: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11/7/19</a:t>
            </a:r>
            <a:endParaRPr lang="en-US" dirty="0">
              <a:latin typeface="Arial Black" panose="020B0A04020102020204" pitchFamily="34" charset="0"/>
            </a:endParaRPr>
          </a:p>
        </p:txBody>
      </p:sp>
    </p:spTree>
    <p:extLst>
      <p:ext uri="{BB962C8B-B14F-4D97-AF65-F5344CB8AC3E}">
        <p14:creationId xmlns:p14="http://schemas.microsoft.com/office/powerpoint/2010/main" val="406244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85000" lnSpcReduction="20000"/>
          </a:bodyPr>
          <a:lstStyle/>
          <a:p>
            <a:pPr marL="0" indent="0" algn="ctr">
              <a:buNone/>
            </a:pPr>
            <a:r>
              <a:rPr lang="en-US" dirty="0">
                <a:latin typeface="Arial Black" panose="020B0A04020102020204" pitchFamily="34" charset="0"/>
              </a:rPr>
              <a:t>"Which creature in the morning goes on four legs, at mid-day on two, and in the evening upon three, and the more legs it has, the weaker it be?" </a:t>
            </a:r>
          </a:p>
          <a:p>
            <a:pPr marL="0" indent="0" algn="ctr">
              <a:buNone/>
            </a:pPr>
            <a:r>
              <a:rPr lang="en-US" sz="4400" dirty="0" smtClean="0">
                <a:latin typeface="Arial Black" panose="020B0A04020102020204" pitchFamily="34" charset="0"/>
              </a:rPr>
              <a:t>Did you: already know the answer, figure out the answer, or not know the answer at all.</a:t>
            </a:r>
          </a:p>
          <a:p>
            <a:pPr marL="0" indent="0" algn="ctr">
              <a:buNone/>
            </a:pPr>
            <a:endParaRPr lang="en-US" sz="4400" dirty="0" smtClean="0">
              <a:latin typeface="Arial Black" panose="020B0A04020102020204" pitchFamily="34" charset="0"/>
            </a:endParaRPr>
          </a:p>
          <a:p>
            <a:pPr marL="0" indent="0" algn="ctr">
              <a:buNone/>
            </a:pPr>
            <a:r>
              <a:rPr lang="en-US" sz="4400" dirty="0" smtClean="0">
                <a:latin typeface="Arial Black" panose="020B0A04020102020204" pitchFamily="34" charset="0"/>
              </a:rPr>
              <a:t>In your writing, now that you know, explain the riddle and why it makes sense.</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11/7/19</a:t>
            </a:r>
            <a:endParaRPr lang="en-US" dirty="0">
              <a:latin typeface="Arial Black" panose="020B0A04020102020204" pitchFamily="34" charset="0"/>
            </a:endParaRPr>
          </a:p>
        </p:txBody>
      </p:sp>
    </p:spTree>
    <p:extLst>
      <p:ext uri="{BB962C8B-B14F-4D97-AF65-F5344CB8AC3E}">
        <p14:creationId xmlns:p14="http://schemas.microsoft.com/office/powerpoint/2010/main" val="2023354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7937"/>
            <a:ext cx="11176000" cy="1058863"/>
          </a:xfrm>
        </p:spPr>
        <p:txBody>
          <a:bodyPr/>
          <a:lstStyle/>
          <a:p>
            <a:pPr algn="ctr"/>
            <a:r>
              <a:rPr lang="en-US" dirty="0" err="1" smtClean="0">
                <a:latin typeface="Arial Black" panose="020B0A04020102020204" pitchFamily="34" charset="0"/>
              </a:rPr>
              <a:t>En</a:t>
            </a:r>
            <a:r>
              <a:rPr lang="en-US" dirty="0" smtClean="0">
                <a:latin typeface="Arial Black" panose="020B0A04020102020204" pitchFamily="34" charset="0"/>
              </a:rPr>
              <a:t> Media Res</a:t>
            </a:r>
            <a:endParaRPr lang="en-US" dirty="0">
              <a:latin typeface="Arial Black" panose="020B0A04020102020204" pitchFamily="34" charset="0"/>
            </a:endParaRPr>
          </a:p>
        </p:txBody>
      </p:sp>
      <p:sp>
        <p:nvSpPr>
          <p:cNvPr id="3" name="Content Placeholder 2"/>
          <p:cNvSpPr>
            <a:spLocks noGrp="1"/>
          </p:cNvSpPr>
          <p:nvPr>
            <p:ph idx="1"/>
          </p:nvPr>
        </p:nvSpPr>
        <p:spPr>
          <a:xfrm>
            <a:off x="444500" y="1066800"/>
            <a:ext cx="11176000" cy="5499100"/>
          </a:xfrm>
        </p:spPr>
        <p:txBody>
          <a:bodyPr/>
          <a:lstStyle/>
          <a:p>
            <a:r>
              <a:rPr lang="en-US" dirty="0" smtClean="0">
                <a:latin typeface="Arial Black" panose="020B0A04020102020204" pitchFamily="34" charset="0"/>
              </a:rPr>
              <a:t>“In the middle of things”</a:t>
            </a:r>
          </a:p>
          <a:p>
            <a:r>
              <a:rPr lang="en-US" dirty="0" smtClean="0">
                <a:latin typeface="Arial Black" panose="020B0A04020102020204" pitchFamily="34" charset="0"/>
              </a:rPr>
              <a:t>We begin the play, “Oedipus the King,” EN MEDIA RES. </a:t>
            </a:r>
          </a:p>
          <a:p>
            <a:r>
              <a:rPr lang="en-US" dirty="0" smtClean="0">
                <a:latin typeface="Arial Black" panose="020B0A04020102020204" pitchFamily="34" charset="0"/>
              </a:rPr>
              <a:t>The Greeks who attended the play would have already been VERY familiar with Oedipus. He had been written about in a few other plays by other authors.</a:t>
            </a:r>
          </a:p>
          <a:p>
            <a:r>
              <a:rPr lang="en-US" dirty="0" smtClean="0">
                <a:latin typeface="Arial Black" panose="020B0A04020102020204" pitchFamily="34" charset="0"/>
              </a:rPr>
              <a:t>Oedipus’ story, prior to the start of “Oedipus the King” is very important to understanding this play.</a:t>
            </a:r>
          </a:p>
          <a:p>
            <a:endParaRPr lang="en-US" dirty="0">
              <a:latin typeface="Arial Black" panose="020B0A04020102020204" pitchFamily="34" charset="0"/>
            </a:endParaRPr>
          </a:p>
          <a:p>
            <a:r>
              <a:rPr lang="en-US" dirty="0" smtClean="0">
                <a:latin typeface="Arial Black" panose="020B0A04020102020204" pitchFamily="34" charset="0"/>
              </a:rPr>
              <a:t>Let’s see where this all ACTUALLY started…</a:t>
            </a:r>
          </a:p>
          <a:p>
            <a:endParaRPr lang="en-US" dirty="0">
              <a:latin typeface="Arial Black" panose="020B0A04020102020204" pitchFamily="34" charset="0"/>
            </a:endParaRPr>
          </a:p>
          <a:p>
            <a:pPr marL="0" indent="0" algn="ctr">
              <a:buNone/>
            </a:pPr>
            <a:r>
              <a:rPr lang="en-US" sz="2000" dirty="0" smtClean="0">
                <a:latin typeface="Arial Black" panose="020B0A04020102020204" pitchFamily="34" charset="0"/>
              </a:rPr>
              <a:t>Sphinx Video</a:t>
            </a:r>
            <a:endParaRPr lang="en-US" sz="2000" dirty="0">
              <a:latin typeface="Arial Black" panose="020B0A04020102020204" pitchFamily="34" charset="0"/>
            </a:endParaRPr>
          </a:p>
        </p:txBody>
      </p:sp>
    </p:spTree>
    <p:extLst>
      <p:ext uri="{BB962C8B-B14F-4D97-AF65-F5344CB8AC3E}">
        <p14:creationId xmlns:p14="http://schemas.microsoft.com/office/powerpoint/2010/main" val="311075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lstStyle/>
          <a:p>
            <a:pPr algn="ctr"/>
            <a:r>
              <a:rPr lang="en-US" dirty="0" smtClean="0">
                <a:latin typeface="Arial Black" panose="020B0A04020102020204" pitchFamily="34" charset="0"/>
              </a:rPr>
              <a:t>Now Let’s Read…</a:t>
            </a:r>
            <a:endParaRPr lang="en-US" dirty="0">
              <a:latin typeface="Arial Black" panose="020B0A04020102020204" pitchFamily="34" charset="0"/>
            </a:endParaRPr>
          </a:p>
        </p:txBody>
      </p:sp>
      <p:sp>
        <p:nvSpPr>
          <p:cNvPr id="3" name="Content Placeholder 2"/>
          <p:cNvSpPr>
            <a:spLocks noGrp="1"/>
          </p:cNvSpPr>
          <p:nvPr>
            <p:ph idx="1"/>
          </p:nvPr>
        </p:nvSpPr>
        <p:spPr>
          <a:xfrm>
            <a:off x="457200" y="1282700"/>
            <a:ext cx="11264900" cy="5283200"/>
          </a:xfrm>
        </p:spPr>
        <p:txBody>
          <a:bodyPr>
            <a:normAutofit/>
          </a:bodyPr>
          <a:lstStyle/>
          <a:p>
            <a:r>
              <a:rPr lang="en-US" sz="3200" dirty="0" smtClean="0">
                <a:latin typeface="Arial Black" panose="020B0A04020102020204" pitchFamily="34" charset="0"/>
              </a:rPr>
              <a:t>We begin “Oedipus the King” with the Prologue, a short scene of background that involves 3 characters.</a:t>
            </a:r>
          </a:p>
          <a:p>
            <a:endParaRPr lang="en-US" sz="3200" dirty="0" smtClean="0">
              <a:latin typeface="Arial Black" panose="020B0A04020102020204" pitchFamily="34" charset="0"/>
            </a:endParaRPr>
          </a:p>
          <a:p>
            <a:r>
              <a:rPr lang="en-US" sz="3200" dirty="0" smtClean="0">
                <a:latin typeface="Arial Black" panose="020B0A04020102020204" pitchFamily="34" charset="0"/>
              </a:rPr>
              <a:t>As we read, look for:</a:t>
            </a:r>
          </a:p>
          <a:p>
            <a:pPr lvl="1"/>
            <a:r>
              <a:rPr lang="en-US" dirty="0" smtClean="0">
                <a:latin typeface="Arial Black" panose="020B0A04020102020204" pitchFamily="34" charset="0"/>
              </a:rPr>
              <a:t>Anything that helps you to understand WHO Oedipus is and WHAT KIND OF PERSON he is.</a:t>
            </a:r>
          </a:p>
          <a:p>
            <a:pPr lvl="1"/>
            <a:r>
              <a:rPr lang="en-US" dirty="0" smtClean="0">
                <a:latin typeface="Arial Black" panose="020B0A04020102020204" pitchFamily="34" charset="0"/>
              </a:rPr>
              <a:t>Anything that helps you to understand what has been happening in Thebes.</a:t>
            </a:r>
          </a:p>
          <a:p>
            <a:pPr lvl="1"/>
            <a:r>
              <a:rPr lang="en-US" dirty="0" smtClean="0">
                <a:latin typeface="Arial Black" panose="020B0A04020102020204" pitchFamily="34" charset="0"/>
              </a:rPr>
              <a:t>Anything that describes what Oedipus is doing or is going to do about the problems in Thebes.</a:t>
            </a:r>
          </a:p>
        </p:txBody>
      </p:sp>
    </p:spTree>
    <p:extLst>
      <p:ext uri="{BB962C8B-B14F-4D97-AF65-F5344CB8AC3E}">
        <p14:creationId xmlns:p14="http://schemas.microsoft.com/office/powerpoint/2010/main" val="229576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Close Reading Questions for</a:t>
            </a:r>
          </a:p>
          <a:p>
            <a:pPr marL="0" indent="0" algn="ctr">
              <a:buNone/>
            </a:pPr>
            <a:r>
              <a:rPr lang="en-US" sz="3600" dirty="0" smtClean="0">
                <a:latin typeface="Arial Black" panose="020B0A04020102020204" pitchFamily="34" charset="0"/>
              </a:rPr>
              <a:t>the Prologue and </a:t>
            </a:r>
            <a:r>
              <a:rPr lang="en-US" sz="3600" dirty="0" err="1" smtClean="0">
                <a:latin typeface="Arial Black" panose="020B0A04020102020204" pitchFamily="34" charset="0"/>
              </a:rPr>
              <a:t>Parados</a:t>
            </a:r>
            <a:endParaRPr lang="en-US" sz="3600" dirty="0" smtClean="0">
              <a:latin typeface="Arial Black" panose="020B0A04020102020204" pitchFamily="34" charset="0"/>
            </a:endParaRP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DUE TUESDAY!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13533396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Why do you think the people cry out to Oedipus to help them?</a:t>
            </a:r>
          </a:p>
          <a:p>
            <a:pPr marL="0" indent="0" algn="ctr">
              <a:buNone/>
            </a:pPr>
            <a:r>
              <a:rPr lang="en-US" sz="3600" dirty="0" smtClean="0">
                <a:latin typeface="Arial Black" panose="020B0A04020102020204" pitchFamily="34" charset="0"/>
              </a:rPr>
              <a:t>Why do you think Oedipus agrees to help them?</a:t>
            </a:r>
          </a:p>
          <a:p>
            <a:pPr marL="0" indent="0" algn="ctr">
              <a:buNone/>
            </a:pPr>
            <a:r>
              <a:rPr lang="en-US" sz="3600" dirty="0" smtClean="0">
                <a:latin typeface="Arial Black" panose="020B0A04020102020204" pitchFamily="34" charset="0"/>
              </a:rPr>
              <a:t>Does Oedipus seem like a “good” king?</a:t>
            </a:r>
            <a:endParaRPr lang="en-US" sz="36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11/7/19</a:t>
            </a:r>
            <a:endParaRPr lang="en-US" dirty="0">
              <a:latin typeface="Arial Black" panose="020B0A04020102020204" pitchFamily="34" charset="0"/>
            </a:endParaRPr>
          </a:p>
        </p:txBody>
      </p:sp>
    </p:spTree>
    <p:extLst>
      <p:ext uri="{BB962C8B-B14F-4D97-AF65-F5344CB8AC3E}">
        <p14:creationId xmlns:p14="http://schemas.microsoft.com/office/powerpoint/2010/main" val="2878625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5429250"/>
          </a:xfrm>
        </p:spPr>
        <p:txBody>
          <a:bodyPr>
            <a:normAutofit fontScale="90000"/>
          </a:bodyPr>
          <a:lstStyle/>
          <a:p>
            <a:pPr algn="ctr"/>
            <a:r>
              <a:rPr lang="en-US" dirty="0" smtClean="0">
                <a:latin typeface="Arial Black" panose="020B0A04020102020204" pitchFamily="34" charset="0"/>
              </a:rPr>
              <a:t>NO</a:t>
            </a: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Start-Up</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Today!</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You have the next 5 minutes to review your notes on Greek Theater, Tragedy, and the Tragic Hero!</a:t>
            </a:r>
            <a:endParaRPr lang="en-US"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11/8/19</a:t>
            </a:r>
            <a:endParaRPr lang="en-US" dirty="0">
              <a:latin typeface="Arial Black" panose="020B0A04020102020204" pitchFamily="34" charset="0"/>
            </a:endParaRPr>
          </a:p>
        </p:txBody>
      </p:sp>
    </p:spTree>
    <p:extLst>
      <p:ext uri="{BB962C8B-B14F-4D97-AF65-F5344CB8AC3E}">
        <p14:creationId xmlns:p14="http://schemas.microsoft.com/office/powerpoint/2010/main" val="967817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Blindness and Sight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r>
              <a:rPr lang="en-US" sz="3200" dirty="0" smtClean="0">
                <a:latin typeface="Arial Black" panose="020B0A04020102020204" pitchFamily="34" charset="0"/>
              </a:rPr>
              <a:t>Open up your books to page 660.</a:t>
            </a:r>
          </a:p>
          <a:p>
            <a:r>
              <a:rPr lang="en-US" sz="3200" dirty="0" smtClean="0">
                <a:latin typeface="Arial Black" panose="020B0A04020102020204" pitchFamily="34" charset="0"/>
              </a:rPr>
              <a:t>Today we will be reading the short article, “Just Six Dots The Story of Braille.”</a:t>
            </a:r>
          </a:p>
          <a:p>
            <a:r>
              <a:rPr lang="en-US" sz="3200" dirty="0" smtClean="0">
                <a:latin typeface="Arial Black" panose="020B0A04020102020204" pitchFamily="34" charset="0"/>
              </a:rPr>
              <a:t>Consider as we read: How does the writer help the reader understand the sequence of events and the “Just Six Dots The Story of Braille” complexity of the topic?</a:t>
            </a:r>
          </a:p>
        </p:txBody>
      </p:sp>
    </p:spTree>
    <p:extLst>
      <p:ext uri="{BB962C8B-B14F-4D97-AF65-F5344CB8AC3E}">
        <p14:creationId xmlns:p14="http://schemas.microsoft.com/office/powerpoint/2010/main" val="75225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Close Reading Questions for</a:t>
            </a:r>
          </a:p>
          <a:p>
            <a:pPr marL="0" indent="0" algn="ctr">
              <a:buNone/>
            </a:pPr>
            <a:r>
              <a:rPr lang="en-US" sz="3600" dirty="0" smtClean="0">
                <a:latin typeface="Arial Black" panose="020B0A04020102020204" pitchFamily="34" charset="0"/>
              </a:rPr>
              <a:t>the Prologue and </a:t>
            </a:r>
            <a:r>
              <a:rPr lang="en-US" sz="3600" dirty="0" err="1" smtClean="0">
                <a:latin typeface="Arial Black" panose="020B0A04020102020204" pitchFamily="34" charset="0"/>
              </a:rPr>
              <a:t>Parados</a:t>
            </a:r>
            <a:endParaRPr lang="en-US" sz="3600" dirty="0" smtClean="0">
              <a:latin typeface="Arial Black" panose="020B0A04020102020204" pitchFamily="34" charset="0"/>
            </a:endParaRP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DUE MONDAY!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3447627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143125"/>
            <a:ext cx="10515600" cy="1325563"/>
          </a:xfrm>
        </p:spPr>
        <p:txBody>
          <a:bodyPr>
            <a:normAutofit fontScale="90000"/>
          </a:bodyPr>
          <a:lstStyle/>
          <a:p>
            <a:pPr algn="ctr"/>
            <a:r>
              <a:rPr lang="en-US" dirty="0" smtClean="0">
                <a:latin typeface="Arial Black" panose="020B0A04020102020204" pitchFamily="34" charset="0"/>
              </a:rPr>
              <a:t>NO</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Exit Ticket</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Today!!!</a:t>
            </a:r>
            <a:endParaRPr lang="en-US"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11/8/19</a:t>
            </a:r>
            <a:endParaRPr lang="en-US" dirty="0">
              <a:latin typeface="Arial Black" panose="020B0A04020102020204" pitchFamily="34" charset="0"/>
            </a:endParaRPr>
          </a:p>
        </p:txBody>
      </p:sp>
    </p:spTree>
    <p:extLst>
      <p:ext uri="{BB962C8B-B14F-4D97-AF65-F5344CB8AC3E}">
        <p14:creationId xmlns:p14="http://schemas.microsoft.com/office/powerpoint/2010/main" val="40773040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11/11/19</a:t>
            </a:r>
            <a:endParaRPr lang="en-US" dirty="0"/>
          </a:p>
        </p:txBody>
      </p:sp>
      <p:sp>
        <p:nvSpPr>
          <p:cNvPr id="3" name="Content Placeholder 2"/>
          <p:cNvSpPr>
            <a:spLocks noGrp="1"/>
          </p:cNvSpPr>
          <p:nvPr>
            <p:ph idx="1"/>
          </p:nvPr>
        </p:nvSpPr>
        <p:spPr/>
        <p:txBody>
          <a:bodyPr/>
          <a:lstStyle/>
          <a:p>
            <a:pPr marL="0" indent="0" algn="ctr">
              <a:buNone/>
            </a:pPr>
            <a:r>
              <a:rPr lang="en-US" dirty="0" smtClean="0"/>
              <a:t>VETERANS’ DAY – NO SCHOOL</a:t>
            </a:r>
            <a:endParaRPr lang="en-US" dirty="0"/>
          </a:p>
        </p:txBody>
      </p:sp>
    </p:spTree>
    <p:extLst>
      <p:ext uri="{BB962C8B-B14F-4D97-AF65-F5344CB8AC3E}">
        <p14:creationId xmlns:p14="http://schemas.microsoft.com/office/powerpoint/2010/main" val="13158119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2400" dirty="0" smtClean="0">
                <a:latin typeface="Arial Black" panose="020B0A04020102020204" pitchFamily="34" charset="0"/>
              </a:rPr>
              <a:t>In your groups, discuss the following:</a:t>
            </a:r>
          </a:p>
          <a:p>
            <a:pPr marL="0" indent="0" algn="ctr">
              <a:buNone/>
            </a:pPr>
            <a:endParaRPr lang="en-US" sz="24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does Oedipus believe may have been the real cause of Laius’ death?</a:t>
            </a:r>
          </a:p>
          <a:p>
            <a:pPr marL="0" indent="0" algn="ctr">
              <a:buNone/>
            </a:pPr>
            <a:r>
              <a:rPr lang="en-US" sz="3200" dirty="0" smtClean="0">
                <a:latin typeface="Arial Black" panose="020B0A04020102020204" pitchFamily="34" charset="0"/>
              </a:rPr>
              <a:t>What “evidence” is he relying on?</a:t>
            </a:r>
          </a:p>
          <a:p>
            <a:pPr marL="0" indent="0" algn="ctr">
              <a:buNone/>
            </a:pPr>
            <a:r>
              <a:rPr lang="en-US" sz="3200" dirty="0" smtClean="0">
                <a:latin typeface="Arial Black" panose="020B0A04020102020204" pitchFamily="34" charset="0"/>
              </a:rPr>
              <a:t>Is the source of this evidence credible? </a:t>
            </a:r>
          </a:p>
          <a:p>
            <a:pPr marL="0" indent="0" algn="ctr">
              <a:buNone/>
            </a:pPr>
            <a:r>
              <a:rPr lang="en-US" sz="3200" dirty="0" smtClean="0">
                <a:latin typeface="Arial Black" panose="020B0A04020102020204" pitchFamily="34" charset="0"/>
              </a:rPr>
              <a:t>How do you know?</a:t>
            </a: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11/12/19</a:t>
            </a:r>
            <a:endParaRPr lang="en-US" dirty="0">
              <a:latin typeface="Arial Black" panose="020B0A04020102020204" pitchFamily="34" charset="0"/>
            </a:endParaRPr>
          </a:p>
        </p:txBody>
      </p:sp>
    </p:spTree>
    <p:extLst>
      <p:ext uri="{BB962C8B-B14F-4D97-AF65-F5344CB8AC3E}">
        <p14:creationId xmlns:p14="http://schemas.microsoft.com/office/powerpoint/2010/main" val="329450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000" dirty="0">
                <a:latin typeface="Arial Black" panose="020B0A04020102020204" pitchFamily="34" charset="0"/>
              </a:rPr>
              <a:t>What does Oedipus believe may have been the real cause of Laius’ death?</a:t>
            </a:r>
          </a:p>
          <a:p>
            <a:pPr marL="0" indent="0" algn="ctr">
              <a:buNone/>
            </a:pPr>
            <a:r>
              <a:rPr lang="en-US" sz="4000" dirty="0">
                <a:latin typeface="Arial Black" panose="020B0A04020102020204" pitchFamily="34" charset="0"/>
              </a:rPr>
              <a:t>What “evidence” is he relying on?</a:t>
            </a:r>
          </a:p>
          <a:p>
            <a:pPr marL="0" indent="0" algn="ctr">
              <a:buNone/>
            </a:pPr>
            <a:r>
              <a:rPr lang="en-US" sz="4000" dirty="0">
                <a:latin typeface="Arial Black" panose="020B0A04020102020204" pitchFamily="34" charset="0"/>
              </a:rPr>
              <a:t>Is the source of this evidence credible? </a:t>
            </a:r>
          </a:p>
          <a:p>
            <a:pPr marL="0" indent="0" algn="ctr">
              <a:buNone/>
            </a:pPr>
            <a:r>
              <a:rPr lang="en-US" sz="4000" dirty="0">
                <a:latin typeface="Arial Black" panose="020B0A04020102020204" pitchFamily="34" charset="0"/>
              </a:rPr>
              <a:t>How do you know?</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11/12/19</a:t>
            </a:r>
            <a:endParaRPr lang="en-US" dirty="0">
              <a:latin typeface="Arial Black" panose="020B0A04020102020204" pitchFamily="34" charset="0"/>
            </a:endParaRPr>
          </a:p>
        </p:txBody>
      </p:sp>
    </p:spTree>
    <p:extLst>
      <p:ext uri="{BB962C8B-B14F-4D97-AF65-F5344CB8AC3E}">
        <p14:creationId xmlns:p14="http://schemas.microsoft.com/office/powerpoint/2010/main" val="24531936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lstStyle/>
          <a:p>
            <a:pPr algn="ctr"/>
            <a:r>
              <a:rPr lang="en-US" dirty="0" smtClean="0">
                <a:latin typeface="Arial Black" panose="020B0A04020102020204" pitchFamily="34" charset="0"/>
              </a:rPr>
              <a:t>Now Let’s Read…</a:t>
            </a:r>
            <a:endParaRPr lang="en-US" dirty="0">
              <a:latin typeface="Arial Black" panose="020B0A04020102020204" pitchFamily="34" charset="0"/>
            </a:endParaRPr>
          </a:p>
        </p:txBody>
      </p:sp>
      <p:sp>
        <p:nvSpPr>
          <p:cNvPr id="3" name="Content Placeholder 2"/>
          <p:cNvSpPr>
            <a:spLocks noGrp="1"/>
          </p:cNvSpPr>
          <p:nvPr>
            <p:ph idx="1"/>
          </p:nvPr>
        </p:nvSpPr>
        <p:spPr>
          <a:xfrm>
            <a:off x="457200" y="1282700"/>
            <a:ext cx="11264900" cy="5283200"/>
          </a:xfrm>
        </p:spPr>
        <p:txBody>
          <a:bodyPr>
            <a:normAutofit/>
          </a:bodyPr>
          <a:lstStyle/>
          <a:p>
            <a:r>
              <a:rPr lang="en-US" sz="3200" dirty="0" smtClean="0">
                <a:latin typeface="Arial Black" panose="020B0A04020102020204" pitchFamily="34" charset="0"/>
              </a:rPr>
              <a:t>We CONTINUE “Oedipus the King” with Scene 1 and Ode 1.</a:t>
            </a:r>
          </a:p>
          <a:p>
            <a:endParaRPr lang="en-US" sz="3200" dirty="0" smtClean="0">
              <a:latin typeface="Arial Black" panose="020B0A04020102020204" pitchFamily="34" charset="0"/>
            </a:endParaRPr>
          </a:p>
          <a:p>
            <a:r>
              <a:rPr lang="en-US" sz="3200" dirty="0" smtClean="0">
                <a:latin typeface="Arial Black" panose="020B0A04020102020204" pitchFamily="34" charset="0"/>
              </a:rPr>
              <a:t>As we read, look for and highlight or underline:</a:t>
            </a:r>
          </a:p>
          <a:p>
            <a:pPr lvl="1"/>
            <a:r>
              <a:rPr lang="en-US" dirty="0" smtClean="0">
                <a:latin typeface="Arial Black" panose="020B0A04020102020204" pitchFamily="34" charset="0"/>
              </a:rPr>
              <a:t>What does the prophet, </a:t>
            </a:r>
            <a:r>
              <a:rPr lang="en-US" dirty="0" err="1" smtClean="0">
                <a:latin typeface="Arial Black" panose="020B0A04020102020204" pitchFamily="34" charset="0"/>
              </a:rPr>
              <a:t>Teiresias</a:t>
            </a:r>
            <a:r>
              <a:rPr lang="en-US" dirty="0" smtClean="0">
                <a:latin typeface="Arial Black" panose="020B0A04020102020204" pitchFamily="34" charset="0"/>
              </a:rPr>
              <a:t>, accuse Oedipus of?</a:t>
            </a:r>
          </a:p>
          <a:p>
            <a:pPr lvl="1"/>
            <a:r>
              <a:rPr lang="en-US" dirty="0" smtClean="0">
                <a:latin typeface="Arial Black" panose="020B0A04020102020204" pitchFamily="34" charset="0"/>
              </a:rPr>
              <a:t>How does Oedipus react?</a:t>
            </a:r>
          </a:p>
          <a:p>
            <a:pPr lvl="1"/>
            <a:endParaRPr lang="en-US" dirty="0">
              <a:latin typeface="Arial Black" panose="020B0A04020102020204" pitchFamily="34" charset="0"/>
            </a:endParaRPr>
          </a:p>
          <a:p>
            <a:pPr lvl="1"/>
            <a:r>
              <a:rPr lang="en-US" dirty="0" smtClean="0">
                <a:latin typeface="Arial Black" panose="020B0A04020102020204" pitchFamily="34" charset="0"/>
              </a:rPr>
              <a:t>What is the significance of BLINDNESS in this scene?</a:t>
            </a:r>
          </a:p>
        </p:txBody>
      </p:sp>
    </p:spTree>
    <p:extLst>
      <p:ext uri="{BB962C8B-B14F-4D97-AF65-F5344CB8AC3E}">
        <p14:creationId xmlns:p14="http://schemas.microsoft.com/office/powerpoint/2010/main" val="37029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Close Reading Questions for</a:t>
            </a:r>
          </a:p>
          <a:p>
            <a:pPr marL="0" indent="0" algn="ctr">
              <a:buNone/>
            </a:pPr>
            <a:r>
              <a:rPr lang="en-US" sz="3600" dirty="0" smtClean="0">
                <a:latin typeface="Arial Black" panose="020B0A04020102020204" pitchFamily="34" charset="0"/>
              </a:rPr>
              <a:t>Scene 1 and Ode 1</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DUE FRIDAY!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16918938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What does </a:t>
            </a:r>
            <a:r>
              <a:rPr lang="en-US" sz="3600" dirty="0" err="1" smtClean="0">
                <a:latin typeface="Arial Black" panose="020B0A04020102020204" pitchFamily="34" charset="0"/>
              </a:rPr>
              <a:t>Teiresias</a:t>
            </a:r>
            <a:r>
              <a:rPr lang="en-US" sz="3600" dirty="0" smtClean="0">
                <a:latin typeface="Arial Black" panose="020B0A04020102020204" pitchFamily="34" charset="0"/>
              </a:rPr>
              <a:t> tell Oedipus about the man who killed (BE SPECIFIC)?</a:t>
            </a:r>
          </a:p>
          <a:p>
            <a:pPr marL="0" indent="0" algn="ctr">
              <a:buNone/>
            </a:pPr>
            <a:r>
              <a:rPr lang="en-US" sz="3600" dirty="0" smtClean="0">
                <a:latin typeface="Arial Black" panose="020B0A04020102020204" pitchFamily="34" charset="0"/>
              </a:rPr>
              <a:t>What is Oedipus’ reaction to this prophecy?</a:t>
            </a:r>
            <a:endParaRPr lang="en-US" sz="36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11/12/19</a:t>
            </a:r>
            <a:endParaRPr lang="en-US" dirty="0">
              <a:latin typeface="Arial Black" panose="020B0A04020102020204" pitchFamily="34" charset="0"/>
            </a:endParaRPr>
          </a:p>
        </p:txBody>
      </p:sp>
    </p:spTree>
    <p:extLst>
      <p:ext uri="{BB962C8B-B14F-4D97-AF65-F5344CB8AC3E}">
        <p14:creationId xmlns:p14="http://schemas.microsoft.com/office/powerpoint/2010/main" val="24967539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Have you ever imagined what it would be like to be blind?</a:t>
            </a:r>
          </a:p>
          <a:p>
            <a:pPr marL="0" indent="0" algn="ctr">
              <a:buNone/>
            </a:pPr>
            <a:r>
              <a:rPr lang="en-US" sz="3600" dirty="0" smtClean="0">
                <a:latin typeface="Arial Black" panose="020B0A04020102020204" pitchFamily="34" charset="0"/>
              </a:rPr>
              <a:t>What do you imagine?</a:t>
            </a:r>
          </a:p>
          <a:p>
            <a:pPr marL="0" indent="0" algn="ctr">
              <a:buNone/>
            </a:pPr>
            <a:r>
              <a:rPr lang="en-US" sz="3600" dirty="0" smtClean="0">
                <a:latin typeface="Arial Black" panose="020B0A04020102020204" pitchFamily="34" charset="0"/>
              </a:rPr>
              <a:t>Do you think it is actually even possible for a sighted person to imagine or understand being blind?</a:t>
            </a:r>
          </a:p>
          <a:p>
            <a:pPr marL="0" indent="0" algn="ctr">
              <a:buNone/>
            </a:pPr>
            <a:r>
              <a:rPr lang="en-US" sz="3600" dirty="0" smtClean="0">
                <a:latin typeface="Arial Black" panose="020B0A04020102020204" pitchFamily="34" charset="0"/>
              </a:rPr>
              <a:t>Why or why not?</a:t>
            </a:r>
            <a:endParaRPr lang="en-US" sz="36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11/13/19</a:t>
            </a:r>
            <a:endParaRPr lang="en-US" dirty="0">
              <a:latin typeface="Arial Black" panose="020B0A04020102020204" pitchFamily="34" charset="0"/>
            </a:endParaRPr>
          </a:p>
        </p:txBody>
      </p:sp>
    </p:spTree>
    <p:extLst>
      <p:ext uri="{BB962C8B-B14F-4D97-AF65-F5344CB8AC3E}">
        <p14:creationId xmlns:p14="http://schemas.microsoft.com/office/powerpoint/2010/main" val="326597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Have you ever imagined what it would be like to be blind?</a:t>
            </a:r>
          </a:p>
          <a:p>
            <a:pPr marL="0" indent="0" algn="ctr">
              <a:buNone/>
            </a:pPr>
            <a:r>
              <a:rPr lang="en-US" sz="3600" dirty="0" smtClean="0">
                <a:latin typeface="Arial Black" panose="020B0A04020102020204" pitchFamily="34" charset="0"/>
              </a:rPr>
              <a:t>What do you imagine?</a:t>
            </a:r>
          </a:p>
          <a:p>
            <a:pPr marL="0" indent="0" algn="ctr">
              <a:buNone/>
            </a:pPr>
            <a:r>
              <a:rPr lang="en-US" sz="3600" dirty="0" smtClean="0">
                <a:latin typeface="Arial Black" panose="020B0A04020102020204" pitchFamily="34" charset="0"/>
              </a:rPr>
              <a:t>Do you think it is actually even possible for a sighted person to imagine or understand being blind?</a:t>
            </a:r>
          </a:p>
          <a:p>
            <a:pPr marL="0" indent="0" algn="ctr">
              <a:buNone/>
            </a:pPr>
            <a:r>
              <a:rPr lang="en-US" sz="3600" dirty="0" smtClean="0">
                <a:latin typeface="Arial Black" panose="020B0A04020102020204" pitchFamily="34" charset="0"/>
              </a:rPr>
              <a:t>Why or why not?</a:t>
            </a:r>
            <a:endParaRPr lang="en-US" sz="36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11/13/19</a:t>
            </a:r>
            <a:endParaRPr lang="en-US" dirty="0">
              <a:latin typeface="Arial Black" panose="020B0A04020102020204" pitchFamily="34" charset="0"/>
            </a:endParaRPr>
          </a:p>
        </p:txBody>
      </p:sp>
    </p:spTree>
    <p:extLst>
      <p:ext uri="{BB962C8B-B14F-4D97-AF65-F5344CB8AC3E}">
        <p14:creationId xmlns:p14="http://schemas.microsoft.com/office/powerpoint/2010/main" val="3149981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Blindness and Sight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r>
              <a:rPr lang="en-US" sz="3200" dirty="0" smtClean="0">
                <a:latin typeface="Arial Black" panose="020B0A04020102020204" pitchFamily="34" charset="0"/>
              </a:rPr>
              <a:t>Your job now is to write me a brief summary of the article. </a:t>
            </a:r>
          </a:p>
          <a:p>
            <a:r>
              <a:rPr lang="en-US" sz="3200" dirty="0" smtClean="0">
                <a:latin typeface="Arial Black" panose="020B0A04020102020204" pitchFamily="34" charset="0"/>
              </a:rPr>
              <a:t>Your summary should be a COMPLETE, CONCISE overview of the article.</a:t>
            </a:r>
          </a:p>
          <a:p>
            <a:r>
              <a:rPr lang="en-US" sz="3200" dirty="0" smtClean="0">
                <a:latin typeface="Arial Black" panose="020B0A04020102020204" pitchFamily="34" charset="0"/>
              </a:rPr>
              <a:t>It should NOT contain any opinion or analysis.</a:t>
            </a:r>
          </a:p>
          <a:p>
            <a:r>
              <a:rPr lang="en-US" sz="3200" dirty="0" smtClean="0">
                <a:latin typeface="Arial Black" panose="020B0A04020102020204" pitchFamily="34" charset="0"/>
              </a:rPr>
              <a:t>It should be 5 sentences minimum.</a:t>
            </a:r>
          </a:p>
        </p:txBody>
      </p:sp>
    </p:spTree>
    <p:extLst>
      <p:ext uri="{BB962C8B-B14F-4D97-AF65-F5344CB8AC3E}">
        <p14:creationId xmlns:p14="http://schemas.microsoft.com/office/powerpoint/2010/main" val="245333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Figurative Language in Nonfiction</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Take a moment to read the “About the Author” paragraph on page 738.</a:t>
            </a:r>
          </a:p>
          <a:p>
            <a:r>
              <a:rPr lang="en-US" dirty="0" smtClean="0">
                <a:latin typeface="Arial Black" panose="020B0A04020102020204" pitchFamily="34" charset="0"/>
              </a:rPr>
              <a:t>If you were to describe Helen Keller in one word? What word would you use?</a:t>
            </a:r>
          </a:p>
          <a:p>
            <a:pPr marL="0" indent="0" algn="ctr">
              <a:buNone/>
            </a:pPr>
            <a:r>
              <a:rPr lang="en-US" dirty="0" smtClean="0">
                <a:latin typeface="Arial Black" panose="020B0A04020102020204" pitchFamily="34" charset="0"/>
              </a:rPr>
              <a:t>(Discuss in Groups / Whole Class)</a:t>
            </a:r>
          </a:p>
          <a:p>
            <a:r>
              <a:rPr lang="en-US" dirty="0" smtClean="0">
                <a:latin typeface="Arial Black" panose="020B0A04020102020204" pitchFamily="34" charset="0"/>
              </a:rPr>
              <a:t>Now look at the title of the article on page 739.</a:t>
            </a:r>
          </a:p>
          <a:p>
            <a:r>
              <a:rPr lang="en-US" dirty="0" smtClean="0">
                <a:latin typeface="Arial Black" panose="020B0A04020102020204" pitchFamily="34" charset="0"/>
              </a:rPr>
              <a:t>Why is this title unusual considering the source?</a:t>
            </a:r>
          </a:p>
          <a:p>
            <a:pPr marL="0" indent="0" algn="ctr">
              <a:buNone/>
            </a:pPr>
            <a:r>
              <a:rPr lang="en-US" dirty="0" smtClean="0">
                <a:latin typeface="Arial Black" panose="020B0A04020102020204" pitchFamily="34" charset="0"/>
              </a:rPr>
              <a:t>(Discuss in Groups / Whole Class)</a:t>
            </a:r>
            <a:endParaRPr lang="en-US" dirty="0">
              <a:latin typeface="Arial Black" panose="020B0A04020102020204" pitchFamily="34" charset="0"/>
            </a:endParaRPr>
          </a:p>
        </p:txBody>
      </p:sp>
    </p:spTree>
    <p:extLst>
      <p:ext uri="{BB962C8B-B14F-4D97-AF65-F5344CB8AC3E}">
        <p14:creationId xmlns:p14="http://schemas.microsoft.com/office/powerpoint/2010/main" val="135876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Figurative Language in Nonfiction</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Arial Black" panose="020B0A04020102020204" pitchFamily="34" charset="0"/>
              </a:rPr>
              <a:t>Let’s Read…</a:t>
            </a:r>
          </a:p>
          <a:p>
            <a:pPr marL="0" indent="0" algn="ctr">
              <a:buNone/>
            </a:pPr>
            <a:r>
              <a:rPr lang="en-US" u="sng" dirty="0" smtClean="0">
                <a:latin typeface="Arial Black" panose="020B0A04020102020204" pitchFamily="34" charset="0"/>
              </a:rPr>
              <a:t>Figurative Language Refresher</a:t>
            </a:r>
          </a:p>
          <a:p>
            <a:r>
              <a:rPr lang="en-US" dirty="0" smtClean="0">
                <a:latin typeface="Arial Black" panose="020B0A04020102020204" pitchFamily="34" charset="0"/>
              </a:rPr>
              <a:t>Metaphor: directly compares two unlike terms, demonstrating a surprising similarity</a:t>
            </a:r>
          </a:p>
          <a:p>
            <a:pPr lvl="1"/>
            <a:r>
              <a:rPr lang="en-US" dirty="0" smtClean="0">
                <a:latin typeface="Arial Black" panose="020B0A04020102020204" pitchFamily="34" charset="0"/>
              </a:rPr>
              <a:t>EX: The sun is a red-hot coal blazing down on us</a:t>
            </a:r>
          </a:p>
          <a:p>
            <a:r>
              <a:rPr lang="en-US" dirty="0" smtClean="0">
                <a:latin typeface="Arial Black" panose="020B0A04020102020204" pitchFamily="34" charset="0"/>
              </a:rPr>
              <a:t>Simile: uses an explicit comparison word such as </a:t>
            </a:r>
            <a:r>
              <a:rPr lang="en-US" i="1" dirty="0" smtClean="0">
                <a:latin typeface="Arial Black" panose="020B0A04020102020204" pitchFamily="34" charset="0"/>
              </a:rPr>
              <a:t>like</a:t>
            </a:r>
            <a:r>
              <a:rPr lang="en-US" dirty="0" smtClean="0">
                <a:latin typeface="Arial Black" panose="020B0A04020102020204" pitchFamily="34" charset="0"/>
              </a:rPr>
              <a:t> or </a:t>
            </a:r>
            <a:r>
              <a:rPr lang="en-US" i="1" dirty="0" smtClean="0">
                <a:latin typeface="Arial Black" panose="020B0A04020102020204" pitchFamily="34" charset="0"/>
              </a:rPr>
              <a:t>as</a:t>
            </a:r>
            <a:r>
              <a:rPr lang="en-US" dirty="0" smtClean="0">
                <a:latin typeface="Arial Black" panose="020B0A04020102020204" pitchFamily="34" charset="0"/>
              </a:rPr>
              <a:t> to compare two unlike items</a:t>
            </a:r>
          </a:p>
          <a:p>
            <a:pPr lvl="1"/>
            <a:r>
              <a:rPr lang="en-US" dirty="0" smtClean="0">
                <a:latin typeface="Arial Black" panose="020B0A04020102020204" pitchFamily="34" charset="0"/>
              </a:rPr>
              <a:t>EX: The sun is </a:t>
            </a:r>
            <a:r>
              <a:rPr lang="en-US" i="1" dirty="0" smtClean="0">
                <a:latin typeface="Arial Black" panose="020B0A04020102020204" pitchFamily="34" charset="0"/>
              </a:rPr>
              <a:t>like</a:t>
            </a:r>
            <a:r>
              <a:rPr lang="en-US" dirty="0" smtClean="0">
                <a:latin typeface="Arial Black" panose="020B0A04020102020204" pitchFamily="34" charset="0"/>
              </a:rPr>
              <a:t> a red-hot coal in the sky</a:t>
            </a:r>
          </a:p>
          <a:p>
            <a:r>
              <a:rPr lang="en-US" dirty="0" smtClean="0">
                <a:latin typeface="Arial Black" panose="020B0A04020102020204" pitchFamily="34" charset="0"/>
              </a:rPr>
              <a:t>Hyperbole: the deliberate use of exaggeration to express heightened emotion or add humor</a:t>
            </a:r>
          </a:p>
          <a:p>
            <a:pPr lvl="1"/>
            <a:r>
              <a:rPr lang="en-US" dirty="0" smtClean="0">
                <a:latin typeface="Arial Black" panose="020B0A04020102020204" pitchFamily="34" charset="0"/>
              </a:rPr>
              <a:t>EX: My anger burned hotter than ten thousand suns</a:t>
            </a:r>
          </a:p>
          <a:p>
            <a:r>
              <a:rPr lang="en-US" dirty="0" smtClean="0">
                <a:latin typeface="Arial Black" panose="020B0A04020102020204" pitchFamily="34" charset="0"/>
              </a:rPr>
              <a:t>Personification: gives a non-human thing the characteristics of a person</a:t>
            </a:r>
          </a:p>
          <a:p>
            <a:pPr lvl="1"/>
            <a:r>
              <a:rPr lang="en-US" dirty="0" smtClean="0">
                <a:latin typeface="Arial Black" panose="020B0A04020102020204" pitchFamily="34" charset="0"/>
              </a:rPr>
              <a:t>EX: The red-hot eye of the sun stares down on us</a:t>
            </a:r>
            <a:endParaRPr lang="en-US" dirty="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414471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Figurative Language in Nonfiction</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Black" panose="020B0A04020102020204" pitchFamily="34" charset="0"/>
              </a:rPr>
              <a:t>Go to Google Classroom and open the document “Figurative Language in “View From the Empire State Building”</a:t>
            </a:r>
          </a:p>
          <a:p>
            <a:r>
              <a:rPr lang="en-US" dirty="0" smtClean="0">
                <a:latin typeface="Arial Black" panose="020B0A04020102020204" pitchFamily="34" charset="0"/>
              </a:rPr>
              <a:t>Using the chart, find AT LEAST 5 examples of figurative language used by Helen Keller in her letter.</a:t>
            </a:r>
          </a:p>
          <a:p>
            <a:r>
              <a:rPr lang="en-US" dirty="0" smtClean="0">
                <a:latin typeface="Arial Black" panose="020B0A04020102020204" pitchFamily="34" charset="0"/>
              </a:rPr>
              <a:t>Identify the TYPE of figurative language in the left column</a:t>
            </a:r>
          </a:p>
          <a:p>
            <a:r>
              <a:rPr lang="en-US" dirty="0" smtClean="0">
                <a:latin typeface="Arial Black" panose="020B0A04020102020204" pitchFamily="34" charset="0"/>
              </a:rPr>
              <a:t>Give the EVIDENCE (the actual quote) in the right hand column and CITE IT PROPERLY.</a:t>
            </a:r>
            <a:endParaRPr lang="en-US" dirty="0">
              <a:latin typeface="Arial Black" panose="020B0A04020102020204" pitchFamily="34" charset="0"/>
            </a:endParaRPr>
          </a:p>
        </p:txBody>
      </p:sp>
    </p:spTree>
    <p:extLst>
      <p:ext uri="{BB962C8B-B14F-4D97-AF65-F5344CB8AC3E}">
        <p14:creationId xmlns:p14="http://schemas.microsoft.com/office/powerpoint/2010/main" val="267052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H</a:t>
            </a:r>
            <a:r>
              <a:rPr lang="en-US" dirty="0" smtClean="0">
                <a:latin typeface="Arial Black" panose="020B0A04020102020204" pitchFamily="34" charset="0"/>
              </a:rPr>
              <a:t>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Complete the</a:t>
            </a:r>
          </a:p>
          <a:p>
            <a:pPr marL="0" indent="0" algn="ctr">
              <a:buNone/>
            </a:pPr>
            <a:r>
              <a:rPr lang="en-US" sz="3600" dirty="0" smtClean="0">
                <a:latin typeface="Arial Black" panose="020B0A04020102020204" pitchFamily="34" charset="0"/>
              </a:rPr>
              <a:t>Figurative Language Chart</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It is DUE TOMORROW</a:t>
            </a:r>
          </a:p>
          <a:p>
            <a:pPr marL="0" indent="0" algn="ctr">
              <a:buNone/>
            </a:pPr>
            <a:r>
              <a:rPr lang="en-US" sz="3600" dirty="0" smtClean="0">
                <a:latin typeface="Arial Black" panose="020B0A04020102020204" pitchFamily="34" charset="0"/>
              </a:rPr>
              <a:t>By 8:00 a.m.</a:t>
            </a:r>
            <a:endParaRPr lang="en-US" sz="3600" dirty="0">
              <a:latin typeface="Arial Black" panose="020B0A04020102020204" pitchFamily="34" charset="0"/>
            </a:endParaRPr>
          </a:p>
        </p:txBody>
      </p:sp>
    </p:spTree>
    <p:extLst>
      <p:ext uri="{BB962C8B-B14F-4D97-AF65-F5344CB8AC3E}">
        <p14:creationId xmlns:p14="http://schemas.microsoft.com/office/powerpoint/2010/main" val="35779104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What has reading this selection taught you about what it means to see?</a:t>
            </a:r>
          </a:p>
          <a:p>
            <a:pPr marL="0" indent="0" algn="ctr">
              <a:buNone/>
            </a:pPr>
            <a:r>
              <a:rPr lang="en-US" sz="3600" dirty="0" smtClean="0">
                <a:latin typeface="Arial Black" panose="020B0A04020102020204" pitchFamily="34" charset="0"/>
              </a:rPr>
              <a:t>How is the way Helen Keller “saw” unique/different?</a:t>
            </a:r>
          </a:p>
          <a:p>
            <a:pPr marL="0" indent="0" algn="ctr">
              <a:buNone/>
            </a:pPr>
            <a:r>
              <a:rPr lang="en-US" sz="3600" dirty="0" smtClean="0">
                <a:latin typeface="Arial Black" panose="020B0A04020102020204" pitchFamily="34" charset="0"/>
              </a:rPr>
              <a:t>Would your one-word description of Helen Keller change after reading her letter? Why or why not?</a:t>
            </a:r>
            <a:endParaRPr lang="en-US" sz="36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11/13/19</a:t>
            </a:r>
            <a:endParaRPr lang="en-US" dirty="0">
              <a:latin typeface="Arial Black" panose="020B0A04020102020204" pitchFamily="34" charset="0"/>
            </a:endParaRPr>
          </a:p>
        </p:txBody>
      </p:sp>
    </p:spTree>
    <p:extLst>
      <p:ext uri="{BB962C8B-B14F-4D97-AF65-F5344CB8AC3E}">
        <p14:creationId xmlns:p14="http://schemas.microsoft.com/office/powerpoint/2010/main" val="15818602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lnSpcReduction="10000"/>
          </a:bodyPr>
          <a:lstStyle/>
          <a:p>
            <a:pPr marL="0" indent="0" algn="ctr">
              <a:buNone/>
            </a:pPr>
            <a:r>
              <a:rPr lang="en-US" sz="2400" dirty="0" smtClean="0">
                <a:latin typeface="Arial Black" panose="020B0A04020102020204" pitchFamily="34" charset="0"/>
              </a:rPr>
              <a:t>In your groups, discuss the following:</a:t>
            </a:r>
          </a:p>
          <a:p>
            <a:pPr marL="0" indent="0" algn="ctr">
              <a:buNone/>
            </a:pPr>
            <a:endParaRPr lang="en-US" sz="1200" dirty="0" smtClean="0">
              <a:latin typeface="Arial Black" panose="020B0A04020102020204" pitchFamily="34" charset="0"/>
            </a:endParaRPr>
          </a:p>
          <a:p>
            <a:pPr marL="0" indent="0" algn="ctr">
              <a:buNone/>
            </a:pPr>
            <a:r>
              <a:rPr lang="en-US" dirty="0" smtClean="0">
                <a:latin typeface="Arial Black" panose="020B0A04020102020204" pitchFamily="34" charset="0"/>
              </a:rPr>
              <a:t>In Tuesday’s reading, Oedipus is accused of being the murderer of King Laius. He immediately denies the accusation and pushes the blame onto </a:t>
            </a:r>
            <a:r>
              <a:rPr lang="en-US" dirty="0" err="1" smtClean="0">
                <a:latin typeface="Arial Black" panose="020B0A04020102020204" pitchFamily="34" charset="0"/>
              </a:rPr>
              <a:t>Teiresias</a:t>
            </a:r>
            <a:r>
              <a:rPr lang="en-US" dirty="0" smtClean="0">
                <a:latin typeface="Arial Black" panose="020B0A04020102020204" pitchFamily="34" charset="0"/>
              </a:rPr>
              <a:t> and Creon.</a:t>
            </a:r>
          </a:p>
          <a:p>
            <a:pPr marL="0" indent="0" algn="ctr">
              <a:buNone/>
            </a:pPr>
            <a:endParaRPr lang="en-US"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Why do you think he does this?</a:t>
            </a:r>
          </a:p>
          <a:p>
            <a:pPr marL="0" indent="0" algn="ctr">
              <a:buNone/>
            </a:pPr>
            <a:r>
              <a:rPr lang="en-US" sz="3200" dirty="0" smtClean="0">
                <a:latin typeface="Arial Black" panose="020B0A04020102020204" pitchFamily="34" charset="0"/>
              </a:rPr>
              <a:t>Why do you think people in general seem to naturally blame others for things as a way of coping with unpleasant truths?</a:t>
            </a: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11/14/19</a:t>
            </a:r>
            <a:endParaRPr lang="en-US" dirty="0">
              <a:latin typeface="Arial Black" panose="020B0A04020102020204" pitchFamily="34" charset="0"/>
            </a:endParaRPr>
          </a:p>
        </p:txBody>
      </p:sp>
    </p:spTree>
    <p:extLst>
      <p:ext uri="{BB962C8B-B14F-4D97-AF65-F5344CB8AC3E}">
        <p14:creationId xmlns:p14="http://schemas.microsoft.com/office/powerpoint/2010/main" val="1208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lvl="0" indent="0" algn="ctr">
              <a:buNone/>
            </a:pPr>
            <a:r>
              <a:rPr lang="en-US" sz="2600" dirty="0">
                <a:solidFill>
                  <a:prstClr val="black"/>
                </a:solidFill>
                <a:latin typeface="Arial Black" panose="020B0A04020102020204" pitchFamily="34" charset="0"/>
              </a:rPr>
              <a:t>In </a:t>
            </a:r>
            <a:r>
              <a:rPr lang="en-US" sz="2600" dirty="0" smtClean="0">
                <a:solidFill>
                  <a:prstClr val="black"/>
                </a:solidFill>
                <a:latin typeface="Arial Black" panose="020B0A04020102020204" pitchFamily="34" charset="0"/>
              </a:rPr>
              <a:t>Tuesday’s </a:t>
            </a:r>
            <a:r>
              <a:rPr lang="en-US" sz="2600" dirty="0">
                <a:solidFill>
                  <a:prstClr val="black"/>
                </a:solidFill>
                <a:latin typeface="Arial Black" panose="020B0A04020102020204" pitchFamily="34" charset="0"/>
              </a:rPr>
              <a:t>reading, Oedipus is accused of being the murderer of King Laius. He immediately denies the accusation and pushes the blame onto </a:t>
            </a:r>
            <a:r>
              <a:rPr lang="en-US" sz="2600" dirty="0" err="1">
                <a:solidFill>
                  <a:prstClr val="black"/>
                </a:solidFill>
                <a:latin typeface="Arial Black" panose="020B0A04020102020204" pitchFamily="34" charset="0"/>
              </a:rPr>
              <a:t>Teiresias</a:t>
            </a:r>
            <a:r>
              <a:rPr lang="en-US" sz="2600" dirty="0">
                <a:solidFill>
                  <a:prstClr val="black"/>
                </a:solidFill>
                <a:latin typeface="Arial Black" panose="020B0A04020102020204" pitchFamily="34" charset="0"/>
              </a:rPr>
              <a:t> and Creon.</a:t>
            </a:r>
          </a:p>
          <a:p>
            <a:pPr marL="0" lvl="0" indent="0" algn="ctr">
              <a:buNone/>
            </a:pPr>
            <a:endParaRPr lang="en-US" sz="2600" dirty="0">
              <a:solidFill>
                <a:prstClr val="black"/>
              </a:solidFill>
              <a:latin typeface="Arial Black" panose="020B0A04020102020204" pitchFamily="34" charset="0"/>
            </a:endParaRPr>
          </a:p>
          <a:p>
            <a:pPr marL="0" lvl="0" indent="0" algn="ctr">
              <a:buNone/>
            </a:pPr>
            <a:r>
              <a:rPr lang="en-US" sz="3000" dirty="0">
                <a:solidFill>
                  <a:prstClr val="black"/>
                </a:solidFill>
                <a:latin typeface="Arial Black" panose="020B0A04020102020204" pitchFamily="34" charset="0"/>
              </a:rPr>
              <a:t>Why do you think he does this?</a:t>
            </a:r>
          </a:p>
          <a:p>
            <a:pPr marL="0" lvl="0" indent="0" algn="ctr">
              <a:buNone/>
            </a:pPr>
            <a:r>
              <a:rPr lang="en-US" sz="3000" dirty="0">
                <a:solidFill>
                  <a:prstClr val="black"/>
                </a:solidFill>
                <a:latin typeface="Arial Black" panose="020B0A04020102020204" pitchFamily="34" charset="0"/>
              </a:rPr>
              <a:t>Why do you think people in general seem to naturally blame others for things as a way of coping with unpleasant truths?</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11/14/19</a:t>
            </a:r>
            <a:endParaRPr lang="en-US" dirty="0">
              <a:latin typeface="Arial Black" panose="020B0A04020102020204" pitchFamily="34" charset="0"/>
            </a:endParaRPr>
          </a:p>
        </p:txBody>
      </p:sp>
    </p:spTree>
    <p:extLst>
      <p:ext uri="{BB962C8B-B14F-4D97-AF65-F5344CB8AC3E}">
        <p14:creationId xmlns:p14="http://schemas.microsoft.com/office/powerpoint/2010/main" val="2493864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4000" dirty="0" smtClean="0">
                <a:latin typeface="Arial Black" panose="020B0A04020102020204" pitchFamily="34" charset="0"/>
              </a:rPr>
              <a:t>Use the time remaining to work on your Close Reading Questions for Scene 1 and Ode 1.</a:t>
            </a:r>
            <a:endParaRPr lang="en-US" sz="4000" dirty="0">
              <a:latin typeface="Arial Black" panose="020B0A04020102020204" pitchFamily="34" charset="0"/>
            </a:endParaRPr>
          </a:p>
        </p:txBody>
      </p:sp>
    </p:spTree>
    <p:extLst>
      <p:ext uri="{BB962C8B-B14F-4D97-AF65-F5344CB8AC3E}">
        <p14:creationId xmlns:p14="http://schemas.microsoft.com/office/powerpoint/2010/main" val="16068468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Close Reading Questions for</a:t>
            </a:r>
          </a:p>
          <a:p>
            <a:pPr marL="0" indent="0" algn="ctr">
              <a:buNone/>
            </a:pPr>
            <a:r>
              <a:rPr lang="en-US" sz="3600" dirty="0" smtClean="0">
                <a:latin typeface="Arial Black" panose="020B0A04020102020204" pitchFamily="34" charset="0"/>
              </a:rPr>
              <a:t>Scene 1 and Ode 1</a:t>
            </a:r>
          </a:p>
          <a:p>
            <a:pPr marL="0" indent="0" algn="ctr">
              <a:buNone/>
            </a:pPr>
            <a:r>
              <a:rPr lang="en-US" sz="3600" dirty="0" smtClean="0">
                <a:latin typeface="Arial Black" panose="020B0A04020102020204" pitchFamily="34" charset="0"/>
              </a:rPr>
              <a:t>DUE TOMORROW!</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QUIZ TUESDAY ON PART 1 OF THE PLAY!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6272837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At the end of Ode 1, the Chorus, speaking for the people, says Oedipus is “wise and guilt-free.”</a:t>
            </a:r>
          </a:p>
          <a:p>
            <a:pPr marL="0" indent="0" algn="ctr">
              <a:buNone/>
            </a:pPr>
            <a:r>
              <a:rPr lang="en-US" sz="3600" dirty="0" smtClean="0">
                <a:latin typeface="Arial Black" panose="020B0A04020102020204" pitchFamily="34" charset="0"/>
              </a:rPr>
              <a:t>Why do you think they sided with him over their own prophet?</a:t>
            </a:r>
            <a:endParaRPr lang="en-US" sz="36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11/14/19</a:t>
            </a:r>
            <a:endParaRPr lang="en-US" dirty="0">
              <a:latin typeface="Arial Black" panose="020B0A04020102020204" pitchFamily="34" charset="0"/>
            </a:endParaRPr>
          </a:p>
        </p:txBody>
      </p:sp>
    </p:spTree>
    <p:extLst>
      <p:ext uri="{BB962C8B-B14F-4D97-AF65-F5344CB8AC3E}">
        <p14:creationId xmlns:p14="http://schemas.microsoft.com/office/powerpoint/2010/main" val="4028625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Summary paragraphs for “Just Six Dots The Story of Braille”</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DUE TOMORROW BY 7:00 a.m.</a:t>
            </a:r>
            <a:endParaRPr lang="en-US" sz="3600" dirty="0">
              <a:latin typeface="Arial Black" panose="020B0A04020102020204" pitchFamily="34" charset="0"/>
            </a:endParaRPr>
          </a:p>
        </p:txBody>
      </p:sp>
    </p:spTree>
    <p:extLst>
      <p:ext uri="{BB962C8B-B14F-4D97-AF65-F5344CB8AC3E}">
        <p14:creationId xmlns:p14="http://schemas.microsoft.com/office/powerpoint/2010/main" val="34773957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lnSpcReduction="10000"/>
          </a:bodyPr>
          <a:lstStyle/>
          <a:p>
            <a:pPr marL="0" indent="0" algn="ctr">
              <a:buNone/>
            </a:pPr>
            <a:r>
              <a:rPr lang="en-US" sz="3600" dirty="0">
                <a:latin typeface="Arial Black" panose="020B0A04020102020204" pitchFamily="34" charset="0"/>
              </a:rPr>
              <a:t>How do you think Creon will react when he hears that Oedipus has accused him of “conspiracy” to murder King Laius?</a:t>
            </a:r>
          </a:p>
          <a:p>
            <a:pPr marL="0" indent="0" algn="ctr">
              <a:buNone/>
            </a:pP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Have you ever been accused of something you did not do? If so, how did you feel?</a:t>
            </a:r>
          </a:p>
          <a:p>
            <a:pPr marL="0" indent="0" algn="ctr">
              <a:buNone/>
            </a:pPr>
            <a:r>
              <a:rPr lang="en-US" sz="3600" dirty="0">
                <a:latin typeface="Arial Black" panose="020B0A04020102020204" pitchFamily="34" charset="0"/>
              </a:rPr>
              <a:t>If not, how would you react if you were completely innocent but found out that you were being accused?</a:t>
            </a: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11/15/19</a:t>
            </a:r>
            <a:endParaRPr lang="en-US" dirty="0">
              <a:latin typeface="Arial Black" panose="020B0A04020102020204" pitchFamily="34" charset="0"/>
            </a:endParaRPr>
          </a:p>
        </p:txBody>
      </p:sp>
    </p:spTree>
    <p:extLst>
      <p:ext uri="{BB962C8B-B14F-4D97-AF65-F5344CB8AC3E}">
        <p14:creationId xmlns:p14="http://schemas.microsoft.com/office/powerpoint/2010/main" val="17439853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lstStyle/>
          <a:p>
            <a:pPr algn="ctr"/>
            <a:r>
              <a:rPr lang="en-US" dirty="0" smtClean="0">
                <a:latin typeface="Arial Black" panose="020B0A04020102020204" pitchFamily="34" charset="0"/>
              </a:rPr>
              <a:t>Now Let’s Read…</a:t>
            </a:r>
            <a:endParaRPr lang="en-US" dirty="0">
              <a:latin typeface="Arial Black" panose="020B0A04020102020204" pitchFamily="34" charset="0"/>
            </a:endParaRPr>
          </a:p>
        </p:txBody>
      </p:sp>
      <p:sp>
        <p:nvSpPr>
          <p:cNvPr id="3" name="Content Placeholder 2"/>
          <p:cNvSpPr>
            <a:spLocks noGrp="1"/>
          </p:cNvSpPr>
          <p:nvPr>
            <p:ph idx="1"/>
          </p:nvPr>
        </p:nvSpPr>
        <p:spPr>
          <a:xfrm>
            <a:off x="457200" y="1282700"/>
            <a:ext cx="11264900" cy="5283200"/>
          </a:xfrm>
        </p:spPr>
        <p:txBody>
          <a:bodyPr>
            <a:normAutofit/>
          </a:bodyPr>
          <a:lstStyle/>
          <a:p>
            <a:r>
              <a:rPr lang="en-US" sz="3200" dirty="0" smtClean="0">
                <a:latin typeface="Arial Black" panose="020B0A04020102020204" pitchFamily="34" charset="0"/>
              </a:rPr>
              <a:t>We Continue “Oedipus the King” with Scene 2.</a:t>
            </a:r>
          </a:p>
          <a:p>
            <a:endParaRPr lang="en-US" sz="3200" dirty="0" smtClean="0">
              <a:latin typeface="Arial Black" panose="020B0A04020102020204" pitchFamily="34" charset="0"/>
            </a:endParaRPr>
          </a:p>
          <a:p>
            <a:r>
              <a:rPr lang="en-US" sz="3200" dirty="0" smtClean="0">
                <a:latin typeface="Arial Black" panose="020B0A04020102020204" pitchFamily="34" charset="0"/>
              </a:rPr>
              <a:t>As we read, look for and highlight or underline:</a:t>
            </a:r>
          </a:p>
          <a:p>
            <a:pPr lvl="1"/>
            <a:r>
              <a:rPr lang="en-US" dirty="0" smtClean="0">
                <a:latin typeface="Arial Black" panose="020B0A04020102020204" pitchFamily="34" charset="0"/>
              </a:rPr>
              <a:t>What is Creon’s reaction to being accused?</a:t>
            </a:r>
          </a:p>
          <a:p>
            <a:pPr lvl="1"/>
            <a:r>
              <a:rPr lang="en-US" dirty="0" smtClean="0">
                <a:latin typeface="Arial Black" panose="020B0A04020102020204" pitchFamily="34" charset="0"/>
              </a:rPr>
              <a:t>Why does Jocasta tell Oedipus that she doesn’t believe in prophecy?</a:t>
            </a:r>
          </a:p>
          <a:p>
            <a:pPr lvl="1"/>
            <a:endParaRPr lang="en-US" dirty="0">
              <a:latin typeface="Arial Black" panose="020B0A04020102020204" pitchFamily="34" charset="0"/>
            </a:endParaRPr>
          </a:p>
          <a:p>
            <a:pPr lvl="1"/>
            <a:r>
              <a:rPr lang="en-US" dirty="0" smtClean="0">
                <a:latin typeface="Arial Black" panose="020B0A04020102020204" pitchFamily="34" charset="0"/>
              </a:rPr>
              <a:t>What does Oedipus hope that the shepherd will say?</a:t>
            </a:r>
          </a:p>
          <a:p>
            <a:pPr lvl="1"/>
            <a:endParaRPr lang="en-US" dirty="0" smtClean="0">
              <a:latin typeface="Arial Black" panose="020B0A04020102020204" pitchFamily="34" charset="0"/>
            </a:endParaRPr>
          </a:p>
        </p:txBody>
      </p:sp>
    </p:spTree>
    <p:extLst>
      <p:ext uri="{BB962C8B-B14F-4D97-AF65-F5344CB8AC3E}">
        <p14:creationId xmlns:p14="http://schemas.microsoft.com/office/powerpoint/2010/main" val="24779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Close Reading Questions for</a:t>
            </a:r>
          </a:p>
          <a:p>
            <a:pPr marL="0" indent="0" algn="ctr">
              <a:buNone/>
            </a:pPr>
            <a:r>
              <a:rPr lang="en-US" sz="3600" dirty="0" smtClean="0">
                <a:latin typeface="Arial Black" panose="020B0A04020102020204" pitchFamily="34" charset="0"/>
              </a:rPr>
              <a:t>Scene 2</a:t>
            </a:r>
          </a:p>
          <a:p>
            <a:pPr marL="0" indent="0" algn="ctr">
              <a:buNone/>
            </a:pPr>
            <a:r>
              <a:rPr lang="en-US" sz="3600" dirty="0" smtClean="0">
                <a:latin typeface="Arial Black" panose="020B0A04020102020204" pitchFamily="34" charset="0"/>
              </a:rPr>
              <a:t>DUE TUESDAY!</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QUIZ TUESDAY ON PART 1 OF THE PLAY!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42051138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739775"/>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215900" y="741878"/>
            <a:ext cx="11823700" cy="5646221"/>
          </a:xfrm>
        </p:spPr>
        <p:txBody>
          <a:bodyPr>
            <a:normAutofit/>
          </a:bodyPr>
          <a:lstStyle/>
          <a:p>
            <a:pPr marL="0" indent="0" algn="ctr">
              <a:buNone/>
            </a:pPr>
            <a:r>
              <a:rPr lang="en-US" sz="2400" dirty="0" smtClean="0">
                <a:latin typeface="Arial Black" panose="020B0A04020102020204" pitchFamily="34" charset="0"/>
              </a:rPr>
              <a:t>Think about and respond thoughtfully to the following:</a:t>
            </a:r>
          </a:p>
          <a:p>
            <a:pPr marL="0" indent="0" algn="ctr">
              <a:buNone/>
            </a:pPr>
            <a:endParaRPr lang="en-US" sz="2400" dirty="0" smtClean="0">
              <a:latin typeface="Arial Black" panose="020B0A04020102020204" pitchFamily="34" charset="0"/>
            </a:endParaRPr>
          </a:p>
          <a:p>
            <a:pPr marL="0" indent="0" algn="ctr">
              <a:buNone/>
            </a:pPr>
            <a:r>
              <a:rPr lang="en-US" sz="2400" dirty="0" smtClean="0">
                <a:latin typeface="Arial Black" panose="020B0A04020102020204" pitchFamily="34" charset="0"/>
              </a:rPr>
              <a:t>In line 684, Oedipus tells Jocasta, “A shadow crossed my mind as you spoke, and the shadow chilled my mind.”</a:t>
            </a:r>
          </a:p>
          <a:p>
            <a:pPr marL="0" indent="0" algn="ctr">
              <a:buNone/>
            </a:pPr>
            <a:r>
              <a:rPr lang="en-US" sz="2400" dirty="0" smtClean="0">
                <a:latin typeface="Arial Black" panose="020B0A04020102020204" pitchFamily="34" charset="0"/>
              </a:rPr>
              <a:t>Oedipus realizes that he has made a mistake…</a:t>
            </a:r>
          </a:p>
          <a:p>
            <a:pPr marL="0" indent="0" algn="ctr">
              <a:buNone/>
            </a:pPr>
            <a:r>
              <a:rPr lang="en-US" sz="2400" dirty="0" smtClean="0">
                <a:latin typeface="Arial Black" panose="020B0A04020102020204" pitchFamily="34" charset="0"/>
              </a:rPr>
              <a:t>Think of an example, from literature or life, where someone made a mistake. </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What kinds of feelings came up for that person/character when the mistake was uncovered?</a:t>
            </a:r>
          </a:p>
          <a:p>
            <a:pPr marL="0" indent="0" algn="ctr">
              <a:buNone/>
            </a:pPr>
            <a:r>
              <a:rPr lang="en-US" dirty="0" smtClean="0">
                <a:latin typeface="Arial Black" panose="020B0A04020102020204" pitchFamily="34" charset="0"/>
              </a:rPr>
              <a:t>What qualities or character traits does someone need to have in order to ADMIT a mistake?</a:t>
            </a: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
        <p:nvSpPr>
          <p:cNvPr id="4" name="TextBox 3"/>
          <p:cNvSpPr txBox="1"/>
          <p:nvPr/>
        </p:nvSpPr>
        <p:spPr>
          <a:xfrm>
            <a:off x="9626600" y="37254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11/15/19</a:t>
            </a:r>
            <a:endParaRPr lang="en-US" dirty="0">
              <a:latin typeface="Arial Black" panose="020B0A04020102020204" pitchFamily="34" charset="0"/>
            </a:endParaRPr>
          </a:p>
        </p:txBody>
      </p:sp>
    </p:spTree>
    <p:extLst>
      <p:ext uri="{BB962C8B-B14F-4D97-AF65-F5344CB8AC3E}">
        <p14:creationId xmlns:p14="http://schemas.microsoft.com/office/powerpoint/2010/main" val="25828812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131366"/>
            <a:ext cx="11010900" cy="95686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2400" dirty="0" smtClean="0">
                <a:latin typeface="Arial Black" panose="020B0A04020102020204" pitchFamily="34" charset="0"/>
              </a:rPr>
              <a:t>In your groups, discuss the following:</a:t>
            </a:r>
          </a:p>
          <a:p>
            <a:pPr marL="0" indent="0" algn="ctr">
              <a:buNone/>
            </a:pPr>
            <a:endParaRPr lang="en-US" sz="1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does Jocasta give as her reason for not believing in prophets/prophecies?</a:t>
            </a:r>
          </a:p>
          <a:p>
            <a:pPr marL="0" indent="0" algn="ctr">
              <a:buNone/>
            </a:pPr>
            <a:r>
              <a:rPr lang="en-US" sz="3600" dirty="0" smtClean="0">
                <a:latin typeface="Arial Black" panose="020B0A04020102020204" pitchFamily="34" charset="0"/>
              </a:rPr>
              <a:t>What story does she share with Oedipus as “proof” that prophesies should not be trusted?</a:t>
            </a:r>
          </a:p>
          <a:p>
            <a:pPr marL="0" indent="0" algn="ctr">
              <a:buNone/>
            </a:pPr>
            <a:r>
              <a:rPr lang="en-US" sz="3600" dirty="0" smtClean="0">
                <a:latin typeface="Arial Black" panose="020B0A04020102020204" pitchFamily="34" charset="0"/>
              </a:rPr>
              <a:t>What is the IRONY of this?</a:t>
            </a:r>
          </a:p>
        </p:txBody>
      </p:sp>
      <p:sp>
        <p:nvSpPr>
          <p:cNvPr id="6" name="TextBox 5"/>
          <p:cNvSpPr txBox="1"/>
          <p:nvPr/>
        </p:nvSpPr>
        <p:spPr>
          <a:xfrm>
            <a:off x="9690100" y="425133"/>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11/18/19</a:t>
            </a:r>
            <a:endParaRPr lang="en-US" dirty="0">
              <a:latin typeface="Arial Black" panose="020B0A04020102020204" pitchFamily="34" charset="0"/>
            </a:endParaRPr>
          </a:p>
        </p:txBody>
      </p:sp>
    </p:spTree>
    <p:extLst>
      <p:ext uri="{BB962C8B-B14F-4D97-AF65-F5344CB8AC3E}">
        <p14:creationId xmlns:p14="http://schemas.microsoft.com/office/powerpoint/2010/main" val="31967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lvl="0" indent="0" algn="ctr">
              <a:buNone/>
            </a:pPr>
            <a:r>
              <a:rPr lang="en-US" sz="3600" dirty="0">
                <a:solidFill>
                  <a:prstClr val="black"/>
                </a:solidFill>
                <a:latin typeface="Arial Black" panose="020B0A04020102020204" pitchFamily="34" charset="0"/>
              </a:rPr>
              <a:t>What does Jocasta give as her reason for not believing in prophets/prophecies?</a:t>
            </a:r>
          </a:p>
          <a:p>
            <a:pPr marL="0" lvl="0" indent="0" algn="ctr">
              <a:buNone/>
            </a:pPr>
            <a:r>
              <a:rPr lang="en-US" sz="3600" dirty="0">
                <a:solidFill>
                  <a:prstClr val="black"/>
                </a:solidFill>
                <a:latin typeface="Arial Black" panose="020B0A04020102020204" pitchFamily="34" charset="0"/>
              </a:rPr>
              <a:t>What story does she share with Oedipus as “proof” that prophesies should not be trusted?</a:t>
            </a:r>
          </a:p>
          <a:p>
            <a:pPr marL="0" lvl="0" indent="0" algn="ctr">
              <a:buNone/>
            </a:pPr>
            <a:r>
              <a:rPr lang="en-US" sz="3600" dirty="0">
                <a:solidFill>
                  <a:prstClr val="black"/>
                </a:solidFill>
                <a:latin typeface="Arial Black" panose="020B0A04020102020204" pitchFamily="34" charset="0"/>
              </a:rPr>
              <a:t>What is the IRONY of this?</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11/18/19</a:t>
            </a:r>
            <a:endParaRPr lang="en-US" dirty="0">
              <a:latin typeface="Arial Black" panose="020B0A04020102020204" pitchFamily="34" charset="0"/>
            </a:endParaRPr>
          </a:p>
        </p:txBody>
      </p:sp>
    </p:spTree>
    <p:extLst>
      <p:ext uri="{BB962C8B-B14F-4D97-AF65-F5344CB8AC3E}">
        <p14:creationId xmlns:p14="http://schemas.microsoft.com/office/powerpoint/2010/main" val="40761560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4000" dirty="0" smtClean="0">
                <a:latin typeface="Arial Black" panose="020B0A04020102020204" pitchFamily="34" charset="0"/>
              </a:rPr>
              <a:t>Use the time remaining to work on your Close Reading Questions for Scene </a:t>
            </a:r>
            <a:r>
              <a:rPr lang="en-US" sz="4000" dirty="0">
                <a:latin typeface="Arial Black" panose="020B0A04020102020204" pitchFamily="34" charset="0"/>
              </a:rPr>
              <a:t>2</a:t>
            </a:r>
            <a:r>
              <a:rPr lang="en-US" sz="4000" dirty="0" smtClean="0">
                <a:latin typeface="Arial Black" panose="020B0A04020102020204" pitchFamily="34" charset="0"/>
              </a:rPr>
              <a:t>.</a:t>
            </a:r>
            <a:endParaRPr lang="en-US" sz="4000" dirty="0">
              <a:latin typeface="Arial Black" panose="020B0A04020102020204" pitchFamily="34" charset="0"/>
            </a:endParaRPr>
          </a:p>
        </p:txBody>
      </p:sp>
    </p:spTree>
    <p:extLst>
      <p:ext uri="{BB962C8B-B14F-4D97-AF65-F5344CB8AC3E}">
        <p14:creationId xmlns:p14="http://schemas.microsoft.com/office/powerpoint/2010/main" val="21464473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Close Reading Questions for</a:t>
            </a:r>
          </a:p>
          <a:p>
            <a:pPr marL="0" indent="0" algn="ctr">
              <a:buNone/>
            </a:pPr>
            <a:r>
              <a:rPr lang="en-US" sz="3600" dirty="0" smtClean="0">
                <a:latin typeface="Arial Black" panose="020B0A04020102020204" pitchFamily="34" charset="0"/>
              </a:rPr>
              <a:t>Scene 2</a:t>
            </a:r>
          </a:p>
          <a:p>
            <a:pPr marL="0" indent="0" algn="ctr">
              <a:buNone/>
            </a:pPr>
            <a:r>
              <a:rPr lang="en-US" sz="3600" dirty="0" smtClean="0">
                <a:latin typeface="Arial Black" panose="020B0A04020102020204" pitchFamily="34" charset="0"/>
              </a:rPr>
              <a:t>DUE TOMORROW!</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QUIZ TOMORROW ON PART 1 OF THE PLAY!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28678205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Based on what you know about Oedipus so far, what do you think will happen next?</a:t>
            </a:r>
          </a:p>
          <a:p>
            <a:pPr marL="0" indent="0" algn="ctr">
              <a:buNone/>
            </a:pPr>
            <a:r>
              <a:rPr lang="en-US" sz="3600" dirty="0" smtClean="0">
                <a:latin typeface="Arial Black" panose="020B0A04020102020204" pitchFamily="34" charset="0"/>
              </a:rPr>
              <a:t>Will he come to terms with the truth or do whatever he can to keep his crown?</a:t>
            </a:r>
          </a:p>
          <a:p>
            <a:pPr marL="0" indent="0" algn="ctr">
              <a:buNone/>
            </a:pPr>
            <a:r>
              <a:rPr lang="en-US" sz="3600" dirty="0" smtClean="0">
                <a:latin typeface="Arial Black" panose="020B0A04020102020204" pitchFamily="34" charset="0"/>
              </a:rPr>
              <a:t>What qualities in him make you think so?</a:t>
            </a:r>
            <a:endParaRPr lang="en-US" sz="3600" dirty="0">
              <a:latin typeface="Arial Black" panose="020B0A04020102020204" pitchFamily="34" charset="0"/>
            </a:endParaRPr>
          </a:p>
        </p:txBody>
      </p:sp>
      <p:sp>
        <p:nvSpPr>
          <p:cNvPr id="4" name="TextBox 3"/>
          <p:cNvSpPr txBox="1"/>
          <p:nvPr/>
        </p:nvSpPr>
        <p:spPr>
          <a:xfrm>
            <a:off x="9445244" y="665440"/>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11/18/19</a:t>
            </a:r>
            <a:endParaRPr lang="en-US" dirty="0">
              <a:latin typeface="Arial Black" panose="020B0A04020102020204" pitchFamily="34" charset="0"/>
            </a:endParaRPr>
          </a:p>
        </p:txBody>
      </p:sp>
    </p:spTree>
    <p:extLst>
      <p:ext uri="{BB962C8B-B14F-4D97-AF65-F5344CB8AC3E}">
        <p14:creationId xmlns:p14="http://schemas.microsoft.com/office/powerpoint/2010/main" val="17477956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889000"/>
            <a:ext cx="10515600" cy="5287963"/>
          </a:xfrm>
        </p:spPr>
        <p:txBody>
          <a:bodyPr>
            <a:normAutofit/>
          </a:bodyPr>
          <a:lstStyle/>
          <a:p>
            <a:pPr marL="0" indent="0" algn="ctr">
              <a:buNone/>
            </a:pPr>
            <a:r>
              <a:rPr lang="en-US" sz="3600" dirty="0" smtClean="0">
                <a:latin typeface="Arial Black" panose="020B0A04020102020204" pitchFamily="34" charset="0"/>
              </a:rPr>
              <a:t>No</a:t>
            </a:r>
          </a:p>
          <a:p>
            <a:pPr marL="0" indent="0" algn="ctr">
              <a:buNone/>
            </a:pPr>
            <a:r>
              <a:rPr lang="en-US" sz="3600" dirty="0" smtClean="0">
                <a:latin typeface="Arial Black" panose="020B0A04020102020204" pitchFamily="34" charset="0"/>
              </a:rPr>
              <a:t>START-UP</a:t>
            </a:r>
          </a:p>
          <a:p>
            <a:pPr marL="0" indent="0" algn="ctr">
              <a:buNone/>
            </a:pPr>
            <a:r>
              <a:rPr lang="en-US" sz="3600" dirty="0" smtClean="0">
                <a:latin typeface="Arial Black" panose="020B0A04020102020204" pitchFamily="34" charset="0"/>
              </a:rPr>
              <a:t>TODAY!</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You have a QUIZ!!!</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But before you begin…</a:t>
            </a:r>
          </a:p>
        </p:txBody>
      </p:sp>
      <p:sp>
        <p:nvSpPr>
          <p:cNvPr id="6" name="TextBox 5"/>
          <p:cNvSpPr txBox="1"/>
          <p:nvPr/>
        </p:nvSpPr>
        <p:spPr>
          <a:xfrm>
            <a:off x="9690100" y="425133"/>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11/19/19</a:t>
            </a:r>
            <a:endParaRPr lang="en-US" dirty="0">
              <a:latin typeface="Arial Black" panose="020B0A04020102020204" pitchFamily="34" charset="0"/>
            </a:endParaRPr>
          </a:p>
        </p:txBody>
      </p:sp>
    </p:spTree>
    <p:extLst>
      <p:ext uri="{BB962C8B-B14F-4D97-AF65-F5344CB8AC3E}">
        <p14:creationId xmlns:p14="http://schemas.microsoft.com/office/powerpoint/2010/main" val="2185133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Do you think there a difference between seeing and knowing?</a:t>
            </a:r>
          </a:p>
          <a:p>
            <a:pPr marL="0" indent="0" algn="ctr">
              <a:buNone/>
            </a:pPr>
            <a:r>
              <a:rPr lang="en-US" sz="3600" dirty="0" smtClean="0">
                <a:latin typeface="Arial Black" panose="020B0A04020102020204" pitchFamily="34" charset="0"/>
              </a:rPr>
              <a:t>If so, how are they different?</a:t>
            </a:r>
          </a:p>
          <a:p>
            <a:pPr marL="0" indent="0" algn="ctr">
              <a:buNone/>
            </a:pPr>
            <a:r>
              <a:rPr lang="en-US" sz="3600" dirty="0" smtClean="0">
                <a:latin typeface="Arial Black" panose="020B0A04020102020204" pitchFamily="34" charset="0"/>
              </a:rPr>
              <a:t>If not, why not?</a:t>
            </a:r>
          </a:p>
        </p:txBody>
      </p:sp>
      <p:sp>
        <p:nvSpPr>
          <p:cNvPr id="5" name="TextBox 4"/>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11/4/19</a:t>
            </a:r>
            <a:endParaRPr lang="en-US" dirty="0">
              <a:latin typeface="Arial Black" panose="020B0A04020102020204" pitchFamily="34" charset="0"/>
            </a:endParaRPr>
          </a:p>
        </p:txBody>
      </p:sp>
    </p:spTree>
    <p:extLst>
      <p:ext uri="{BB962C8B-B14F-4D97-AF65-F5344CB8AC3E}">
        <p14:creationId xmlns:p14="http://schemas.microsoft.com/office/powerpoint/2010/main" val="4036086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When You Finish…</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r>
              <a:rPr lang="en-US" sz="4000" dirty="0" smtClean="0">
                <a:latin typeface="Arial Black" panose="020B0A04020102020204" pitchFamily="34" charset="0"/>
              </a:rPr>
              <a:t>In Google Classroom, you will find an assignment labeled, “Tragic Hero Graphic Organizer.”</a:t>
            </a:r>
          </a:p>
          <a:p>
            <a:pPr marL="0" indent="0">
              <a:buNone/>
            </a:pPr>
            <a:endParaRPr lang="en-US" sz="4000" dirty="0" smtClean="0">
              <a:latin typeface="Arial Black" panose="020B0A04020102020204" pitchFamily="34" charset="0"/>
            </a:endParaRPr>
          </a:p>
          <a:p>
            <a:r>
              <a:rPr lang="en-US" sz="4000" dirty="0" smtClean="0">
                <a:latin typeface="Arial Black" panose="020B0A04020102020204" pitchFamily="34" charset="0"/>
              </a:rPr>
              <a:t>Begin working on this today. You will be using it to help you WRITE later, so be sure to get enough EVIDENCE! It will be DUE FRIDAY!</a:t>
            </a:r>
            <a:endParaRPr lang="en-US" sz="4000" dirty="0">
              <a:latin typeface="Arial Black" panose="020B0A04020102020204" pitchFamily="34" charset="0"/>
            </a:endParaRPr>
          </a:p>
        </p:txBody>
      </p:sp>
    </p:spTree>
    <p:extLst>
      <p:ext uri="{BB962C8B-B14F-4D97-AF65-F5344CB8AC3E}">
        <p14:creationId xmlns:p14="http://schemas.microsoft.com/office/powerpoint/2010/main" val="262080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348"/>
            <a:ext cx="10515600" cy="919978"/>
          </a:xfrm>
        </p:spPr>
        <p:txBody>
          <a:bodyPr/>
          <a:lstStyle/>
          <a:p>
            <a:pPr algn="ctr"/>
            <a:r>
              <a:rPr lang="en-US" dirty="0" smtClean="0">
                <a:latin typeface="Arial Black" panose="020B0A04020102020204" pitchFamily="34" charset="0"/>
              </a:rPr>
              <a:t>Tragic Hero Characteristics</a:t>
            </a:r>
            <a:endParaRPr lang="en-US" dirty="0">
              <a:latin typeface="Arial Black" panose="020B0A04020102020204" pitchFamily="34" charset="0"/>
            </a:endParaRPr>
          </a:p>
        </p:txBody>
      </p:sp>
      <p:sp>
        <p:nvSpPr>
          <p:cNvPr id="3" name="Content Placeholder 2"/>
          <p:cNvSpPr>
            <a:spLocks noGrp="1"/>
          </p:cNvSpPr>
          <p:nvPr>
            <p:ph idx="1"/>
          </p:nvPr>
        </p:nvSpPr>
        <p:spPr>
          <a:xfrm>
            <a:off x="210065" y="1050326"/>
            <a:ext cx="11751276" cy="5634679"/>
          </a:xfrm>
        </p:spPr>
        <p:txBody>
          <a:bodyPr/>
          <a:lstStyle/>
          <a:p>
            <a:pPr marL="514350" indent="-514350">
              <a:buAutoNum type="arabicPeriod"/>
            </a:pPr>
            <a:r>
              <a:rPr lang="en-US" dirty="0" smtClean="0">
                <a:latin typeface="Arial Black" panose="020B0A04020102020204" pitchFamily="34" charset="0"/>
              </a:rPr>
              <a:t>A </a:t>
            </a:r>
            <a:r>
              <a:rPr lang="en-US" dirty="0">
                <a:latin typeface="Arial Black" panose="020B0A04020102020204" pitchFamily="34" charset="0"/>
              </a:rPr>
              <a:t>tragic hero is of noble birth, meaning that he is royalty</a:t>
            </a:r>
            <a:r>
              <a:rPr lang="en-US" dirty="0" smtClean="0">
                <a:latin typeface="Arial Black" panose="020B0A04020102020204" pitchFamily="34" charset="0"/>
              </a:rPr>
              <a:t>. </a:t>
            </a:r>
            <a:r>
              <a:rPr lang="en-US" dirty="0" smtClean="0">
                <a:solidFill>
                  <a:srgbClr val="FF0000"/>
                </a:solidFill>
                <a:latin typeface="Arial Black" panose="020B0A04020102020204" pitchFamily="34" charset="0"/>
              </a:rPr>
              <a:t>AND/OR</a:t>
            </a:r>
            <a:r>
              <a:rPr lang="en-US" dirty="0" smtClean="0">
                <a:latin typeface="Arial Black" panose="020B0A04020102020204" pitchFamily="34" charset="0"/>
              </a:rPr>
              <a:t>  A </a:t>
            </a:r>
            <a:r>
              <a:rPr lang="en-US" dirty="0">
                <a:latin typeface="Arial Black" panose="020B0A04020102020204" pitchFamily="34" charset="0"/>
              </a:rPr>
              <a:t>tragic hero has a noble disposition, meaning that he is a good person (better than most people)  at some point in the play</a:t>
            </a:r>
            <a:r>
              <a:rPr lang="en-US" dirty="0" smtClean="0">
                <a:latin typeface="Arial Black" panose="020B0A04020102020204" pitchFamily="34" charset="0"/>
              </a:rPr>
              <a:t>.</a:t>
            </a:r>
          </a:p>
          <a:p>
            <a:pPr marL="514350" indent="-514350">
              <a:buAutoNum type="arabicPeriod"/>
            </a:pPr>
            <a:r>
              <a:rPr lang="en-US" dirty="0">
                <a:latin typeface="Arial Black" panose="020B0A04020102020204" pitchFamily="34" charset="0"/>
              </a:rPr>
              <a:t>A tragic hero suffers a reversal of fortune, meaning that he has everything at one point in the play and then loses it</a:t>
            </a:r>
            <a:r>
              <a:rPr lang="en-US" dirty="0" smtClean="0">
                <a:latin typeface="Arial Black" panose="020B0A04020102020204" pitchFamily="34" charset="0"/>
              </a:rPr>
              <a:t>.</a:t>
            </a:r>
          </a:p>
          <a:p>
            <a:pPr marL="514350" indent="-514350">
              <a:buAutoNum type="arabicPeriod"/>
            </a:pPr>
            <a:r>
              <a:rPr lang="en-US" dirty="0">
                <a:latin typeface="Arial Black" panose="020B0A04020102020204" pitchFamily="34" charset="0"/>
              </a:rPr>
              <a:t>A tragic hero recognizes the consequences of his actions</a:t>
            </a:r>
            <a:r>
              <a:rPr lang="en-US" dirty="0" smtClean="0">
                <a:latin typeface="Arial Black" panose="020B0A04020102020204" pitchFamily="34" charset="0"/>
              </a:rPr>
              <a:t>.</a:t>
            </a:r>
          </a:p>
          <a:p>
            <a:pPr marL="514350" indent="-514350">
              <a:buAutoNum type="arabicPeriod"/>
            </a:pPr>
            <a:r>
              <a:rPr lang="en-US" dirty="0">
                <a:latin typeface="Arial Black" panose="020B0A04020102020204" pitchFamily="34" charset="0"/>
              </a:rPr>
              <a:t>A tragic hero has a tragic flaw, a defect in his character </a:t>
            </a:r>
            <a:r>
              <a:rPr lang="en-US" dirty="0" smtClean="0">
                <a:latin typeface="Arial Black" panose="020B0A04020102020204" pitchFamily="34" charset="0"/>
              </a:rPr>
              <a:t>(e.g. </a:t>
            </a:r>
            <a:r>
              <a:rPr lang="en-US" dirty="0">
                <a:latin typeface="Arial Black" panose="020B0A04020102020204" pitchFamily="34" charset="0"/>
              </a:rPr>
              <a:t>hubris) that leads to his downfall.</a:t>
            </a:r>
          </a:p>
          <a:p>
            <a:pPr marL="514350" indent="-514350">
              <a:buAutoNum type="arabicPeriod"/>
            </a:pPr>
            <a:r>
              <a:rPr lang="en-US" dirty="0">
                <a:latin typeface="Arial Black" panose="020B0A04020102020204" pitchFamily="34" charset="0"/>
              </a:rPr>
              <a:t>The audience watches the actions of the tragic hero and is moved to pity and fear (catharsis).</a:t>
            </a:r>
          </a:p>
          <a:p>
            <a:endParaRPr lang="en-US" dirty="0"/>
          </a:p>
        </p:txBody>
      </p:sp>
    </p:spTree>
    <p:extLst>
      <p:ext uri="{BB962C8B-B14F-4D97-AF65-F5344CB8AC3E}">
        <p14:creationId xmlns:p14="http://schemas.microsoft.com/office/powerpoint/2010/main" val="239799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6225"/>
            <a:ext cx="10515600" cy="1325563"/>
          </a:xfrm>
        </p:spPr>
        <p:txBody>
          <a:bodyPr>
            <a:normAutofit fontScale="90000"/>
          </a:bodyPr>
          <a:lstStyle/>
          <a:p>
            <a:pPr algn="ctr"/>
            <a:r>
              <a:rPr lang="en-US" dirty="0" smtClean="0">
                <a:latin typeface="Arial Black" panose="020B0A04020102020204" pitchFamily="34" charset="0"/>
              </a:rPr>
              <a:t>Tragic Hero Graphic Organizers</a:t>
            </a:r>
            <a:br>
              <a:rPr lang="en-US" dirty="0" smtClean="0">
                <a:latin typeface="Arial Black" panose="020B0A04020102020204" pitchFamily="34" charset="0"/>
              </a:rPr>
            </a:br>
            <a:r>
              <a:rPr lang="en-US" dirty="0" smtClean="0">
                <a:latin typeface="Arial Black" panose="020B0A04020102020204" pitchFamily="34" charset="0"/>
              </a:rPr>
              <a:t>DUE FRIDAY!</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NO</a:t>
            </a:r>
            <a:br>
              <a:rPr lang="en-US" dirty="0">
                <a:latin typeface="Arial Black" panose="020B0A04020102020204" pitchFamily="34" charset="0"/>
              </a:rPr>
            </a:br>
            <a:r>
              <a:rPr lang="en-US" dirty="0">
                <a:latin typeface="Arial Black" panose="020B0A04020102020204" pitchFamily="34" charset="0"/>
              </a:rPr>
              <a:t>EXIT TICKET</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endParaRPr lang="en-US"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11/19/19</a:t>
            </a:r>
            <a:endParaRPr lang="en-US" dirty="0">
              <a:latin typeface="Arial Black" panose="020B0A04020102020204" pitchFamily="34" charset="0"/>
            </a:endParaRPr>
          </a:p>
        </p:txBody>
      </p:sp>
    </p:spTree>
    <p:extLst>
      <p:ext uri="{BB962C8B-B14F-4D97-AF65-F5344CB8AC3E}">
        <p14:creationId xmlns:p14="http://schemas.microsoft.com/office/powerpoint/2010/main" val="5827965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Do you think that our minds can sometimes affect what we see?</a:t>
            </a:r>
          </a:p>
          <a:p>
            <a:pPr marL="0" indent="0" algn="ctr">
              <a:buNone/>
            </a:pPr>
            <a:r>
              <a:rPr lang="en-US" sz="3200" dirty="0" smtClean="0">
                <a:latin typeface="Arial Black" panose="020B0A04020102020204" pitchFamily="34" charset="0"/>
              </a:rPr>
              <a:t>Can you think of any examples where what we see is not what is really there?</a:t>
            </a:r>
          </a:p>
          <a:p>
            <a:pPr marL="0" indent="0" algn="ctr">
              <a:buNone/>
            </a:pPr>
            <a:r>
              <a:rPr lang="en-US" sz="3200" dirty="0" smtClean="0">
                <a:latin typeface="Arial Black" panose="020B0A04020102020204" pitchFamily="34" charset="0"/>
              </a:rPr>
              <a:t>Why do you think this happens?</a:t>
            </a:r>
            <a:endParaRPr lang="en-US" sz="32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11/20/19</a:t>
            </a:r>
            <a:endParaRPr lang="en-US" dirty="0">
              <a:latin typeface="Arial Black" panose="020B0A04020102020204" pitchFamily="34" charset="0"/>
            </a:endParaRPr>
          </a:p>
        </p:txBody>
      </p:sp>
    </p:spTree>
    <p:extLst>
      <p:ext uri="{BB962C8B-B14F-4D97-AF65-F5344CB8AC3E}">
        <p14:creationId xmlns:p14="http://schemas.microsoft.com/office/powerpoint/2010/main" val="30397955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Do you think that our minds can sometimes affect what we see?</a:t>
            </a:r>
          </a:p>
          <a:p>
            <a:pPr marL="0" indent="0" algn="ctr">
              <a:buNone/>
            </a:pPr>
            <a:r>
              <a:rPr lang="en-US" sz="3200" dirty="0" smtClean="0">
                <a:latin typeface="Arial Black" panose="020B0A04020102020204" pitchFamily="34" charset="0"/>
              </a:rPr>
              <a:t>Can you think of any examples where what we see is not what is really there?</a:t>
            </a:r>
          </a:p>
          <a:p>
            <a:pPr marL="0" indent="0" algn="ctr">
              <a:buNone/>
            </a:pPr>
            <a:r>
              <a:rPr lang="en-US" sz="3200" dirty="0" smtClean="0">
                <a:latin typeface="Arial Black" panose="020B0A04020102020204" pitchFamily="34" charset="0"/>
              </a:rPr>
              <a:t>Why do you think this happens?</a:t>
            </a:r>
            <a:endParaRPr lang="en-US" sz="32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11/20/19</a:t>
            </a:r>
            <a:endParaRPr lang="en-US" dirty="0">
              <a:latin typeface="Arial Black" panose="020B0A04020102020204" pitchFamily="34" charset="0"/>
            </a:endParaRPr>
          </a:p>
        </p:txBody>
      </p:sp>
    </p:spTree>
    <p:extLst>
      <p:ext uri="{BB962C8B-B14F-4D97-AF65-F5344CB8AC3E}">
        <p14:creationId xmlns:p14="http://schemas.microsoft.com/office/powerpoint/2010/main" val="29873689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How Your Eyes Trick Your Mind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Arial Black" panose="020B0A04020102020204" pitchFamily="34" charset="0"/>
              </a:rPr>
              <a:t>Go to Google Classroom and click on the link I left you there: </a:t>
            </a:r>
            <a:r>
              <a:rPr lang="en-US" b="1" u="sng" dirty="0">
                <a:hlinkClick r:id="rId2"/>
              </a:rPr>
              <a:t>http://www.bbc.com/future/bespoke/story/20150130-how-your-eyes-trick-your-mind/index.html</a:t>
            </a:r>
            <a:endParaRPr lang="en-US" dirty="0"/>
          </a:p>
          <a:p>
            <a:r>
              <a:rPr lang="en-US" dirty="0" smtClean="0">
                <a:latin typeface="Arial Black" panose="020B0A04020102020204" pitchFamily="34" charset="0"/>
              </a:rPr>
              <a:t>Scroll down to the image of the waterfall.</a:t>
            </a:r>
          </a:p>
          <a:p>
            <a:r>
              <a:rPr lang="en-US" dirty="0" smtClean="0">
                <a:latin typeface="Arial Black" panose="020B0A04020102020204" pitchFamily="34" charset="0"/>
              </a:rPr>
              <a:t>Stare at the water moving down the rocks for a few seconds…</a:t>
            </a:r>
          </a:p>
          <a:p>
            <a:r>
              <a:rPr lang="en-US" dirty="0" smtClean="0">
                <a:latin typeface="Arial Black" panose="020B0A04020102020204" pitchFamily="34" charset="0"/>
              </a:rPr>
              <a:t>Now look at the rocks.</a:t>
            </a:r>
          </a:p>
          <a:p>
            <a:r>
              <a:rPr lang="en-US" dirty="0" smtClean="0">
                <a:latin typeface="Arial Black" panose="020B0A04020102020204" pitchFamily="34" charset="0"/>
              </a:rPr>
              <a:t>Can you see it?</a:t>
            </a:r>
          </a:p>
          <a:p>
            <a:r>
              <a:rPr lang="en-US" dirty="0" smtClean="0">
                <a:latin typeface="Arial Black" panose="020B0A04020102020204" pitchFamily="34" charset="0"/>
              </a:rPr>
              <a:t>Let’s Read…</a:t>
            </a:r>
            <a:endParaRPr lang="en-US" dirty="0">
              <a:latin typeface="Arial Black" panose="020B0A04020102020204" pitchFamily="34" charset="0"/>
            </a:endParaRPr>
          </a:p>
        </p:txBody>
      </p:sp>
    </p:spTree>
    <p:extLst>
      <p:ext uri="{BB962C8B-B14F-4D97-AF65-F5344CB8AC3E}">
        <p14:creationId xmlns:p14="http://schemas.microsoft.com/office/powerpoint/2010/main" val="38318477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How Your Eyes Trick Your Mind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Black" panose="020B0A04020102020204" pitchFamily="34" charset="0"/>
              </a:rPr>
              <a:t>Now go back to Google Classroom</a:t>
            </a:r>
          </a:p>
          <a:p>
            <a:r>
              <a:rPr lang="en-US" dirty="0" smtClean="0">
                <a:latin typeface="Arial Black" panose="020B0A04020102020204" pitchFamily="34" charset="0"/>
              </a:rPr>
              <a:t>Open up the document “How Your Eyes Trick Your Mind”</a:t>
            </a:r>
          </a:p>
          <a:p>
            <a:r>
              <a:rPr lang="en-US" dirty="0" smtClean="0">
                <a:latin typeface="Arial Black" panose="020B0A04020102020204" pitchFamily="34" charset="0"/>
              </a:rPr>
              <a:t>You will be selecting one of the optical illusions from the article and writing about it.</a:t>
            </a:r>
            <a:endParaRPr lang="en-US" dirty="0">
              <a:latin typeface="Arial Black" panose="020B0A04020102020204" pitchFamily="34" charset="0"/>
            </a:endParaRPr>
          </a:p>
        </p:txBody>
      </p:sp>
    </p:spTree>
    <p:extLst>
      <p:ext uri="{BB962C8B-B14F-4D97-AF65-F5344CB8AC3E}">
        <p14:creationId xmlns:p14="http://schemas.microsoft.com/office/powerpoint/2010/main" val="8074245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Complete the writing for</a:t>
            </a:r>
          </a:p>
          <a:p>
            <a:pPr marL="0" indent="0" algn="ctr">
              <a:buNone/>
            </a:pPr>
            <a:r>
              <a:rPr lang="en-US" sz="3600" dirty="0" smtClean="0">
                <a:latin typeface="Arial Black" panose="020B0A04020102020204" pitchFamily="34" charset="0"/>
              </a:rPr>
              <a:t>“How Your Eyes Trick Your Mind”</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This is DUE TOMORROW</a:t>
            </a:r>
          </a:p>
          <a:p>
            <a:pPr marL="0" indent="0" algn="ctr">
              <a:buNone/>
            </a:pPr>
            <a:r>
              <a:rPr lang="en-US" sz="3600" dirty="0" smtClean="0">
                <a:latin typeface="Arial Black" panose="020B0A04020102020204" pitchFamily="34" charset="0"/>
              </a:rPr>
              <a:t>BY 8:00 a.m.</a:t>
            </a:r>
            <a:endParaRPr lang="en-US" sz="3600" dirty="0">
              <a:latin typeface="Arial Black" panose="020B0A04020102020204" pitchFamily="34" charset="0"/>
            </a:endParaRPr>
          </a:p>
        </p:txBody>
      </p:sp>
    </p:spTree>
    <p:extLst>
      <p:ext uri="{BB962C8B-B14F-4D97-AF65-F5344CB8AC3E}">
        <p14:creationId xmlns:p14="http://schemas.microsoft.com/office/powerpoint/2010/main" val="26838855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How does the idea of</a:t>
            </a:r>
            <a:br>
              <a:rPr lang="en-US" sz="3200" dirty="0" smtClean="0">
                <a:latin typeface="Arial Black" panose="020B0A04020102020204" pitchFamily="34" charset="0"/>
              </a:rPr>
            </a:br>
            <a:r>
              <a:rPr lang="en-US" sz="3200" dirty="0" smtClean="0">
                <a:latin typeface="Arial Black" panose="020B0A04020102020204" pitchFamily="34" charset="0"/>
              </a:rPr>
              <a:t>“what we see may not be what’s real”</a:t>
            </a:r>
          </a:p>
          <a:p>
            <a:pPr marL="0" indent="0" algn="ctr">
              <a:buNone/>
            </a:pPr>
            <a:r>
              <a:rPr lang="en-US" sz="3200" dirty="0" smtClean="0">
                <a:latin typeface="Arial Black" panose="020B0A04020102020204" pitchFamily="34" charset="0"/>
              </a:rPr>
              <a:t>connect to Oedipus?</a:t>
            </a:r>
          </a:p>
          <a:p>
            <a:pPr marL="0" indent="0" algn="ctr">
              <a:buNone/>
            </a:pPr>
            <a:r>
              <a:rPr lang="en-US" sz="3200" dirty="0" smtClean="0">
                <a:latin typeface="Arial Black" panose="020B0A04020102020204" pitchFamily="34" charset="0"/>
              </a:rPr>
              <a:t>What does Oedipus “see” or “not see?”</a:t>
            </a:r>
            <a:endParaRPr lang="en-US" sz="32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11/20/19</a:t>
            </a:r>
            <a:endParaRPr lang="en-US" dirty="0">
              <a:latin typeface="Arial Black" panose="020B0A04020102020204" pitchFamily="34" charset="0"/>
            </a:endParaRPr>
          </a:p>
        </p:txBody>
      </p:sp>
    </p:spTree>
    <p:extLst>
      <p:ext uri="{BB962C8B-B14F-4D97-AF65-F5344CB8AC3E}">
        <p14:creationId xmlns:p14="http://schemas.microsoft.com/office/powerpoint/2010/main" val="39498238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131366"/>
            <a:ext cx="11010900" cy="95686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2400" dirty="0" smtClean="0">
                <a:latin typeface="Arial Black" panose="020B0A04020102020204" pitchFamily="34" charset="0"/>
              </a:rPr>
              <a:t>In your groups, discuss the following:</a:t>
            </a:r>
          </a:p>
          <a:p>
            <a:pPr marL="0" indent="0" algn="ctr">
              <a:buNone/>
            </a:pPr>
            <a:endParaRPr lang="en-US" sz="1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Do you believe in fate?</a:t>
            </a:r>
          </a:p>
          <a:p>
            <a:pPr marL="0" indent="0" algn="ctr">
              <a:buNone/>
            </a:pPr>
            <a:r>
              <a:rPr lang="en-US" sz="3600" dirty="0" smtClean="0">
                <a:latin typeface="Arial Black" panose="020B0A04020102020204" pitchFamily="34" charset="0"/>
              </a:rPr>
              <a:t>Do you believe that things happen because they are meant to happen, or do we have any control over what happens to us/around us?</a:t>
            </a:r>
          </a:p>
          <a:p>
            <a:pPr marL="0" indent="0" algn="ctr">
              <a:buNone/>
            </a:pPr>
            <a:r>
              <a:rPr lang="en-US" sz="3600" dirty="0" smtClean="0">
                <a:latin typeface="Arial Black" panose="020B0A04020102020204" pitchFamily="34" charset="0"/>
              </a:rPr>
              <a:t>Why or why not?</a:t>
            </a:r>
          </a:p>
          <a:p>
            <a:pPr marL="0" indent="0" algn="ctr">
              <a:buNone/>
            </a:pPr>
            <a:endParaRPr lang="en-US" sz="3600" dirty="0" smtClean="0">
              <a:latin typeface="Arial Black" panose="020B0A04020102020204" pitchFamily="34" charset="0"/>
            </a:endParaRPr>
          </a:p>
        </p:txBody>
      </p:sp>
      <p:sp>
        <p:nvSpPr>
          <p:cNvPr id="6" name="TextBox 5"/>
          <p:cNvSpPr txBox="1"/>
          <p:nvPr/>
        </p:nvSpPr>
        <p:spPr>
          <a:xfrm>
            <a:off x="9690100" y="425133"/>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11/21/19</a:t>
            </a:r>
            <a:endParaRPr lang="en-US" dirty="0">
              <a:latin typeface="Arial Black" panose="020B0A04020102020204" pitchFamily="34" charset="0"/>
            </a:endParaRPr>
          </a:p>
        </p:txBody>
      </p:sp>
    </p:spTree>
    <p:extLst>
      <p:ext uri="{BB962C8B-B14F-4D97-AF65-F5344CB8AC3E}">
        <p14:creationId xmlns:p14="http://schemas.microsoft.com/office/powerpoint/2010/main" val="4083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228203"/>
            <a:ext cx="11010900" cy="819150"/>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342900" y="1272262"/>
            <a:ext cx="11366500" cy="4904701"/>
          </a:xfrm>
        </p:spPr>
        <p:txBody>
          <a:bodyPr>
            <a:normAutofit/>
          </a:bodyPr>
          <a:lstStyle/>
          <a:p>
            <a:pPr marL="0" indent="0" algn="ctr">
              <a:buNone/>
            </a:pPr>
            <a:r>
              <a:rPr lang="en-US" sz="2400" dirty="0" smtClean="0">
                <a:latin typeface="Arial Black" panose="020B0A04020102020204" pitchFamily="34" charset="0"/>
              </a:rPr>
              <a:t>In your groups, discuss the following:</a:t>
            </a:r>
          </a:p>
          <a:p>
            <a:pPr marL="0" indent="0" algn="ctr">
              <a:buNone/>
            </a:pPr>
            <a:r>
              <a:rPr lang="en-US" sz="4400" dirty="0" smtClean="0">
                <a:latin typeface="Arial Black" panose="020B0A04020102020204" pitchFamily="34" charset="0"/>
              </a:rPr>
              <a:t>What could be some possible benefits of being blind?</a:t>
            </a:r>
          </a:p>
          <a:p>
            <a:pPr marL="0" indent="0" algn="ctr">
              <a:buNone/>
            </a:pPr>
            <a:r>
              <a:rPr lang="en-US" sz="4400" dirty="0" smtClean="0">
                <a:latin typeface="Arial Black" panose="020B0A04020102020204" pitchFamily="34" charset="0"/>
              </a:rPr>
              <a:t>Is there any good that could come from not being able (or having to) see the things that happen around us?</a:t>
            </a:r>
            <a:endParaRPr lang="en-US" sz="4400" dirty="0">
              <a:latin typeface="Arial Black" panose="020B0A04020102020204" pitchFamily="34" charset="0"/>
            </a:endParaRPr>
          </a:p>
        </p:txBody>
      </p:sp>
      <p:sp>
        <p:nvSpPr>
          <p:cNvPr id="6" name="TextBox 5"/>
          <p:cNvSpPr txBox="1"/>
          <p:nvPr/>
        </p:nvSpPr>
        <p:spPr>
          <a:xfrm>
            <a:off x="9664700" y="453112"/>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11/5/19</a:t>
            </a:r>
            <a:endParaRPr lang="en-US" dirty="0">
              <a:latin typeface="Arial Black" panose="020B0A04020102020204" pitchFamily="34" charset="0"/>
            </a:endParaRPr>
          </a:p>
        </p:txBody>
      </p:sp>
    </p:spTree>
    <p:extLst>
      <p:ext uri="{BB962C8B-B14F-4D97-AF65-F5344CB8AC3E}">
        <p14:creationId xmlns:p14="http://schemas.microsoft.com/office/powerpoint/2010/main" val="233244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lvl="0" indent="0" algn="ctr">
              <a:buNone/>
            </a:pPr>
            <a:r>
              <a:rPr lang="en-US" sz="3600" dirty="0">
                <a:solidFill>
                  <a:prstClr val="black"/>
                </a:solidFill>
                <a:latin typeface="Arial Black" panose="020B0A04020102020204" pitchFamily="34" charset="0"/>
              </a:rPr>
              <a:t>Do you believe in fate?</a:t>
            </a:r>
          </a:p>
          <a:p>
            <a:pPr marL="0" lvl="0" indent="0" algn="ctr">
              <a:buNone/>
            </a:pPr>
            <a:r>
              <a:rPr lang="en-US" sz="3600" dirty="0">
                <a:solidFill>
                  <a:prstClr val="black"/>
                </a:solidFill>
                <a:latin typeface="Arial Black" panose="020B0A04020102020204" pitchFamily="34" charset="0"/>
              </a:rPr>
              <a:t>Do you believe that things happen because they are meant to happen, or do we have any control over what happens to us/around us?</a:t>
            </a:r>
          </a:p>
          <a:p>
            <a:pPr marL="0" lvl="0" indent="0" algn="ctr">
              <a:buNone/>
            </a:pPr>
            <a:r>
              <a:rPr lang="en-US" sz="3600" dirty="0">
                <a:solidFill>
                  <a:prstClr val="black"/>
                </a:solidFill>
                <a:latin typeface="Arial Black" panose="020B0A04020102020204" pitchFamily="34" charset="0"/>
              </a:rPr>
              <a:t>Why or why not?</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11/21/19</a:t>
            </a:r>
            <a:endParaRPr lang="en-US" dirty="0">
              <a:latin typeface="Arial Black" panose="020B0A04020102020204" pitchFamily="34" charset="0"/>
            </a:endParaRPr>
          </a:p>
        </p:txBody>
      </p:sp>
    </p:spTree>
    <p:extLst>
      <p:ext uri="{BB962C8B-B14F-4D97-AF65-F5344CB8AC3E}">
        <p14:creationId xmlns:p14="http://schemas.microsoft.com/office/powerpoint/2010/main" val="29824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Let’s Read…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4000" dirty="0" smtClean="0">
                <a:latin typeface="Arial Black" panose="020B0A04020102020204" pitchFamily="34" charset="0"/>
              </a:rPr>
              <a:t>Scene 3 and Ode 3</a:t>
            </a:r>
          </a:p>
          <a:p>
            <a:endParaRPr lang="en-US" sz="4000" dirty="0">
              <a:latin typeface="Arial Black" panose="020B0A04020102020204" pitchFamily="34" charset="0"/>
            </a:endParaRPr>
          </a:p>
          <a:p>
            <a:r>
              <a:rPr lang="en-US" sz="4000" dirty="0" smtClean="0">
                <a:latin typeface="Arial Black" panose="020B0A04020102020204" pitchFamily="34" charset="0"/>
              </a:rPr>
              <a:t>As we read:</a:t>
            </a:r>
          </a:p>
          <a:p>
            <a:pPr lvl="1"/>
            <a:r>
              <a:rPr lang="en-US" sz="3600" dirty="0" smtClean="0">
                <a:latin typeface="Arial Black" panose="020B0A04020102020204" pitchFamily="34" charset="0"/>
              </a:rPr>
              <a:t>Look for the IRONY in the TIMING in this scene.</a:t>
            </a:r>
          </a:p>
          <a:p>
            <a:pPr lvl="1"/>
            <a:r>
              <a:rPr lang="en-US" sz="3600" dirty="0" smtClean="0">
                <a:latin typeface="Arial Black" panose="020B0A04020102020204" pitchFamily="34" charset="0"/>
              </a:rPr>
              <a:t>What is Oedipus’ view of Chance (a.k.a. Fortune)?</a:t>
            </a:r>
            <a:endParaRPr lang="en-US" sz="3600" dirty="0">
              <a:latin typeface="Arial Black" panose="020B0A04020102020204" pitchFamily="34" charset="0"/>
            </a:endParaRPr>
          </a:p>
        </p:txBody>
      </p:sp>
    </p:spTree>
    <p:extLst>
      <p:ext uri="{BB962C8B-B14F-4D97-AF65-F5344CB8AC3E}">
        <p14:creationId xmlns:p14="http://schemas.microsoft.com/office/powerpoint/2010/main" val="15231977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4000" dirty="0" smtClean="0">
                <a:latin typeface="Arial Black" panose="020B0A04020102020204" pitchFamily="34" charset="0"/>
              </a:rPr>
              <a:t>You have questions to answer for Scene3/Ode3, but they are not DUE UNTIL TUESDAY after Thanksgiving week.</a:t>
            </a:r>
          </a:p>
          <a:p>
            <a:endParaRPr lang="en-US" sz="4000" dirty="0" smtClean="0">
              <a:latin typeface="Arial Black" panose="020B0A04020102020204" pitchFamily="34" charset="0"/>
            </a:endParaRPr>
          </a:p>
          <a:p>
            <a:r>
              <a:rPr lang="en-US" sz="4000" dirty="0" smtClean="0">
                <a:latin typeface="Arial Black" panose="020B0A04020102020204" pitchFamily="34" charset="0"/>
              </a:rPr>
              <a:t>Use the time remaining to work on your Tragic Hero Graphic Organizer.</a:t>
            </a:r>
          </a:p>
          <a:p>
            <a:pPr marL="0" indent="0">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32650021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3600" dirty="0" smtClean="0">
                <a:latin typeface="Arial Black" panose="020B0A04020102020204" pitchFamily="34" charset="0"/>
              </a:rPr>
              <a:t>Tragic Hero Graphic </a:t>
            </a:r>
            <a:r>
              <a:rPr lang="en-US" sz="3600" dirty="0" err="1" smtClean="0">
                <a:latin typeface="Arial Black" panose="020B0A04020102020204" pitchFamily="34" charset="0"/>
              </a:rPr>
              <a:t>OrganIzer</a:t>
            </a: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DUE TOMORROW!</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Scene 3 Ode 3 Questions</a:t>
            </a:r>
          </a:p>
          <a:p>
            <a:pPr marL="0" indent="0" algn="ctr">
              <a:buNone/>
            </a:pPr>
            <a:r>
              <a:rPr lang="en-US" sz="3600" dirty="0" smtClean="0">
                <a:latin typeface="Arial Black" panose="020B0A04020102020204" pitchFamily="34" charset="0"/>
              </a:rPr>
              <a:t>DUE TUESDAY 12/3</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QUIZ THURSDAY 12/5 ON PART 2 OF THE PLAY!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28368147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1325563"/>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330324"/>
            <a:ext cx="10515600" cy="5057775"/>
          </a:xfrm>
        </p:spPr>
        <p:txBody>
          <a:bodyPr>
            <a:normAutofit/>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What does the Chorus want to see and why?</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do they fear will happen if the prophecies do not come true??</a:t>
            </a:r>
            <a:endParaRPr lang="en-US" sz="3600" dirty="0">
              <a:latin typeface="Arial Black" panose="020B0A04020102020204" pitchFamily="34" charset="0"/>
            </a:endParaRPr>
          </a:p>
        </p:txBody>
      </p:sp>
      <p:sp>
        <p:nvSpPr>
          <p:cNvPr id="4" name="TextBox 3"/>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11/21/19</a:t>
            </a:r>
            <a:endParaRPr lang="en-US" dirty="0">
              <a:latin typeface="Arial Black" panose="020B0A04020102020204" pitchFamily="34" charset="0"/>
            </a:endParaRPr>
          </a:p>
        </p:txBody>
      </p:sp>
    </p:spTree>
    <p:extLst>
      <p:ext uri="{BB962C8B-B14F-4D97-AF65-F5344CB8AC3E}">
        <p14:creationId xmlns:p14="http://schemas.microsoft.com/office/powerpoint/2010/main" val="3453727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131366"/>
            <a:ext cx="11010900" cy="95686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889000"/>
            <a:ext cx="10515600" cy="5287963"/>
          </a:xfrm>
        </p:spPr>
        <p:txBody>
          <a:bodyPr>
            <a:normAutofit lnSpcReduction="10000"/>
          </a:bodyPr>
          <a:lstStyle/>
          <a:p>
            <a:pPr marL="0" indent="0" algn="ctr">
              <a:buNone/>
            </a:pPr>
            <a:r>
              <a:rPr lang="en-US" sz="2400" dirty="0" smtClean="0">
                <a:latin typeface="Arial Black" panose="020B0A04020102020204" pitchFamily="34" charset="0"/>
              </a:rPr>
              <a:t>In your groups, discuss the following:</a:t>
            </a:r>
          </a:p>
          <a:p>
            <a:pPr marL="0" indent="0" algn="ctr">
              <a:buNone/>
            </a:pPr>
            <a:endParaRPr lang="en-US" sz="1200" dirty="0" smtClean="0">
              <a:latin typeface="Arial Black" panose="020B0A04020102020204" pitchFamily="34" charset="0"/>
            </a:endParaRPr>
          </a:p>
          <a:p>
            <a:pPr marL="0" indent="0" algn="ctr">
              <a:buNone/>
            </a:pPr>
            <a:r>
              <a:rPr lang="en-US" dirty="0" smtClean="0">
                <a:latin typeface="Arial Black" panose="020B0A04020102020204" pitchFamily="34" charset="0"/>
              </a:rPr>
              <a:t>There is a saying that goes, “Don’t ask the question if you are not prepared to hear the answer.”</a:t>
            </a:r>
          </a:p>
          <a:p>
            <a:pPr marL="0" indent="0" algn="ctr">
              <a:buNone/>
            </a:pPr>
            <a:endParaRPr lang="en-US" dirty="0" smtClean="0">
              <a:latin typeface="Arial Black" panose="020B0A04020102020204" pitchFamily="34" charset="0"/>
            </a:endParaRPr>
          </a:p>
          <a:p>
            <a:pPr marL="0" indent="0" algn="ctr">
              <a:buNone/>
            </a:pPr>
            <a:r>
              <a:rPr lang="en-US" sz="3600" dirty="0" smtClean="0">
                <a:latin typeface="Arial Black" panose="020B0A04020102020204" pitchFamily="34" charset="0"/>
              </a:rPr>
              <a:t>Would you be determined to hear the truth, even if you knew that truth might ruin your life?</a:t>
            </a:r>
          </a:p>
          <a:p>
            <a:pPr marL="0" indent="0" algn="ctr">
              <a:buNone/>
            </a:pPr>
            <a:r>
              <a:rPr lang="en-US" sz="3600" dirty="0" smtClean="0">
                <a:latin typeface="Arial Black" panose="020B0A04020102020204" pitchFamily="34" charset="0"/>
              </a:rPr>
              <a:t>Would you be able to live a full, contented life knowing that you had avoided the truth?</a:t>
            </a:r>
          </a:p>
          <a:p>
            <a:pPr marL="0" indent="0" algn="ctr">
              <a:buNone/>
            </a:pPr>
            <a:endParaRPr lang="en-US" sz="3600" dirty="0" smtClean="0">
              <a:latin typeface="Arial Black" panose="020B0A04020102020204" pitchFamily="34" charset="0"/>
            </a:endParaRPr>
          </a:p>
        </p:txBody>
      </p:sp>
      <p:sp>
        <p:nvSpPr>
          <p:cNvPr id="6" name="TextBox 5"/>
          <p:cNvSpPr txBox="1"/>
          <p:nvPr/>
        </p:nvSpPr>
        <p:spPr>
          <a:xfrm>
            <a:off x="9690100" y="425133"/>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11/22/19</a:t>
            </a:r>
            <a:endParaRPr lang="en-US" dirty="0">
              <a:latin typeface="Arial Black" panose="020B0A04020102020204" pitchFamily="34" charset="0"/>
            </a:endParaRPr>
          </a:p>
        </p:txBody>
      </p:sp>
    </p:spTree>
    <p:extLst>
      <p:ext uri="{BB962C8B-B14F-4D97-AF65-F5344CB8AC3E}">
        <p14:creationId xmlns:p14="http://schemas.microsoft.com/office/powerpoint/2010/main" val="222465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lvl="0" indent="0" algn="ctr">
              <a:buNone/>
            </a:pPr>
            <a:r>
              <a:rPr lang="en-US" dirty="0">
                <a:solidFill>
                  <a:prstClr val="black"/>
                </a:solidFill>
                <a:latin typeface="Arial Black" panose="020B0A04020102020204" pitchFamily="34" charset="0"/>
              </a:rPr>
              <a:t>There is a saying that goes, </a:t>
            </a:r>
            <a:r>
              <a:rPr lang="en-US" dirty="0" smtClean="0">
                <a:solidFill>
                  <a:prstClr val="black"/>
                </a:solidFill>
                <a:latin typeface="Arial Black" panose="020B0A04020102020204" pitchFamily="34" charset="0"/>
              </a:rPr>
              <a:t>“Don’t </a:t>
            </a:r>
            <a:r>
              <a:rPr lang="en-US" dirty="0">
                <a:solidFill>
                  <a:prstClr val="black"/>
                </a:solidFill>
                <a:latin typeface="Arial Black" panose="020B0A04020102020204" pitchFamily="34" charset="0"/>
              </a:rPr>
              <a:t>ask the question if you are not prepared to hear the answer.”</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sz="3600" dirty="0">
                <a:solidFill>
                  <a:prstClr val="black"/>
                </a:solidFill>
                <a:latin typeface="Arial Black" panose="020B0A04020102020204" pitchFamily="34" charset="0"/>
              </a:rPr>
              <a:t>Would you be determined to hear the truth, even if you knew that truth might ruin your life?</a:t>
            </a:r>
          </a:p>
          <a:p>
            <a:pPr marL="0" lvl="0" indent="0" algn="ctr">
              <a:buNone/>
            </a:pPr>
            <a:r>
              <a:rPr lang="en-US" sz="3600" dirty="0">
                <a:solidFill>
                  <a:prstClr val="black"/>
                </a:solidFill>
                <a:latin typeface="Arial Black" panose="020B0A04020102020204" pitchFamily="34" charset="0"/>
              </a:rPr>
              <a:t>Would you be able to live a full, contented life knowing that you had avoided the truth?</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11/22/19</a:t>
            </a:r>
            <a:endParaRPr lang="en-US" dirty="0">
              <a:latin typeface="Arial Black" panose="020B0A04020102020204" pitchFamily="34" charset="0"/>
            </a:endParaRPr>
          </a:p>
        </p:txBody>
      </p:sp>
    </p:spTree>
    <p:extLst>
      <p:ext uri="{BB962C8B-B14F-4D97-AF65-F5344CB8AC3E}">
        <p14:creationId xmlns:p14="http://schemas.microsoft.com/office/powerpoint/2010/main" val="31834906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a:xfrm>
            <a:off x="321276" y="1825625"/>
            <a:ext cx="11590638" cy="4351338"/>
          </a:xfrm>
        </p:spPr>
        <p:txBody>
          <a:bodyPr>
            <a:normAutofit fontScale="85000" lnSpcReduction="20000"/>
          </a:bodyPr>
          <a:lstStyle/>
          <a:p>
            <a:r>
              <a:rPr lang="en-US" sz="4000" dirty="0" smtClean="0">
                <a:latin typeface="Arial Black" panose="020B0A04020102020204" pitchFamily="34" charset="0"/>
              </a:rPr>
              <a:t>In Google Classroom, you will find an assignment labeled, “CHOSEN Tragic Hero Graphic Organizer.”</a:t>
            </a:r>
          </a:p>
          <a:p>
            <a:r>
              <a:rPr lang="en-US" sz="4000" dirty="0" smtClean="0">
                <a:latin typeface="Arial Black" panose="020B0A04020102020204" pitchFamily="34" charset="0"/>
              </a:rPr>
              <a:t>You will be CHOOSING a character you are familiar with from other books, movies, or TV and filling out a Tragic Hero Graphic Organizer for them. Citations are not required.</a:t>
            </a:r>
          </a:p>
          <a:p>
            <a:r>
              <a:rPr lang="en-US" sz="4000" dirty="0" smtClean="0">
                <a:latin typeface="Arial Black" panose="020B0A04020102020204" pitchFamily="34" charset="0"/>
              </a:rPr>
              <a:t>Begin working on this today. You will be using it to help you WRITE later, so be sure to get enough EVIDENCE! It will be DUE WEDNESDAY 12/4!</a:t>
            </a:r>
            <a:endParaRPr lang="en-US" sz="4000" dirty="0">
              <a:latin typeface="Arial Black" panose="020B0A04020102020204" pitchFamily="34" charset="0"/>
            </a:endParaRPr>
          </a:p>
        </p:txBody>
      </p:sp>
    </p:spTree>
    <p:extLst>
      <p:ext uri="{BB962C8B-B14F-4D97-AF65-F5344CB8AC3E}">
        <p14:creationId xmlns:p14="http://schemas.microsoft.com/office/powerpoint/2010/main" val="31955354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9048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965200"/>
            <a:ext cx="10515600" cy="5211763"/>
          </a:xfrm>
        </p:spPr>
        <p:txBody>
          <a:bodyPr>
            <a:normAutofit fontScale="92500" lnSpcReduction="20000"/>
          </a:bodyPr>
          <a:lstStyle/>
          <a:p>
            <a:pPr marL="0" indent="0" algn="ctr">
              <a:buNone/>
            </a:pPr>
            <a:endParaRPr lang="en-US" sz="3600" dirty="0" smtClean="0">
              <a:latin typeface="Arial Black" panose="020B0A04020102020204" pitchFamily="34" charset="0"/>
            </a:endParaRP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Scene 3 / Ode 3 Close Read Questions</a:t>
            </a:r>
          </a:p>
          <a:p>
            <a:pPr marL="0" indent="0" algn="ctr">
              <a:buNone/>
            </a:pPr>
            <a:r>
              <a:rPr lang="en-US" sz="3600" dirty="0" smtClean="0">
                <a:latin typeface="Arial Black" panose="020B0A04020102020204" pitchFamily="34" charset="0"/>
              </a:rPr>
              <a:t>DUE TOMORROW!</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Chose Character – Tragic Hero Graphic Organizer</a:t>
            </a:r>
          </a:p>
          <a:p>
            <a:pPr marL="0" indent="0" algn="ctr">
              <a:buNone/>
            </a:pPr>
            <a:r>
              <a:rPr lang="en-US" sz="3600" dirty="0" smtClean="0">
                <a:latin typeface="Arial Black" panose="020B0A04020102020204" pitchFamily="34" charset="0"/>
              </a:rPr>
              <a:t>DUE WEDNESDAY 12/4!</a:t>
            </a: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QUIZ THURSDAY 12/5 ON PART 2 OF THE PLAY!</a:t>
            </a: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17464697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701675"/>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889000"/>
            <a:ext cx="10515600" cy="5499100"/>
          </a:xfrm>
        </p:spPr>
        <p:txBody>
          <a:bodyPr>
            <a:normAutofit lnSpcReduction="10000"/>
          </a:bodyPr>
          <a:lstStyle/>
          <a:p>
            <a:pPr marL="0" indent="0" algn="ctr">
              <a:buNone/>
            </a:pPr>
            <a:r>
              <a:rPr lang="en-US" dirty="0" smtClean="0">
                <a:latin typeface="Arial Black" panose="020B0A04020102020204" pitchFamily="34" charset="0"/>
              </a:rPr>
              <a:t>Think about and respond thoughtfully to the following:</a:t>
            </a:r>
          </a:p>
          <a:p>
            <a:pPr marL="0" indent="0" algn="ctr">
              <a:buNone/>
            </a:pPr>
            <a:r>
              <a:rPr lang="en-US" dirty="0" smtClean="0">
                <a:latin typeface="Arial Black" panose="020B0A04020102020204" pitchFamily="34" charset="0"/>
              </a:rPr>
              <a:t>Suspense is the feeling of curiosity, anxiety, or tension that a reader feels about the outcome of a story. Even though we know the outcome, Sophocles still builds suspense in the play as the evidence comes to light.</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What are the individual pieces of evidence (there are several…list at least 2) that have been revealed in the play?</a:t>
            </a:r>
          </a:p>
          <a:p>
            <a:pPr marL="0" indent="0" algn="ctr">
              <a:buNone/>
            </a:pPr>
            <a:r>
              <a:rPr lang="en-US" dirty="0" smtClean="0">
                <a:latin typeface="Arial Black" panose="020B0A04020102020204" pitchFamily="34" charset="0"/>
              </a:rPr>
              <a:t>How has the revealing of those pieces of evidence helped to build the suspense?</a:t>
            </a: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11/22/19</a:t>
            </a:r>
            <a:endParaRPr lang="en-US" dirty="0">
              <a:latin typeface="Arial Black" panose="020B0A04020102020204" pitchFamily="34" charset="0"/>
            </a:endParaRPr>
          </a:p>
        </p:txBody>
      </p:sp>
    </p:spTree>
    <p:extLst>
      <p:ext uri="{BB962C8B-B14F-4D97-AF65-F5344CB8AC3E}">
        <p14:creationId xmlns:p14="http://schemas.microsoft.com/office/powerpoint/2010/main" val="3696453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425450"/>
            <a:ext cx="11010900" cy="13255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342900" y="1825625"/>
            <a:ext cx="11480800" cy="4351338"/>
          </a:xfrm>
        </p:spPr>
        <p:txBody>
          <a:bodyPr>
            <a:normAutofit/>
          </a:bodyPr>
          <a:lstStyle/>
          <a:p>
            <a:pPr marL="0" indent="0" algn="ctr">
              <a:buNone/>
            </a:pPr>
            <a:r>
              <a:rPr lang="en-US" sz="4400" dirty="0" smtClean="0">
                <a:latin typeface="Arial Black" panose="020B0A04020102020204" pitchFamily="34" charset="0"/>
              </a:rPr>
              <a:t>What could be some possible benefits of being blind?</a:t>
            </a:r>
          </a:p>
          <a:p>
            <a:pPr marL="0" indent="0" algn="ctr">
              <a:buNone/>
            </a:pPr>
            <a:r>
              <a:rPr lang="en-US" sz="4400" dirty="0" smtClean="0">
                <a:latin typeface="Arial Black" panose="020B0A04020102020204" pitchFamily="34" charset="0"/>
              </a:rPr>
              <a:t>Is there any good that could come from not being able (or having to) see the things that happen around us?</a:t>
            </a:r>
          </a:p>
          <a:p>
            <a:pPr marL="0" indent="0" algn="ctr">
              <a:buNone/>
            </a:pPr>
            <a:endParaRPr lang="en-US" sz="4400" dirty="0">
              <a:latin typeface="Arial Black" panose="020B0A04020102020204" pitchFamily="34" charset="0"/>
            </a:endParaRPr>
          </a:p>
        </p:txBody>
      </p:sp>
      <p:sp>
        <p:nvSpPr>
          <p:cNvPr id="6" name="TextBox 5"/>
          <p:cNvSpPr txBox="1"/>
          <p:nvPr/>
        </p:nvSpPr>
        <p:spPr>
          <a:xfrm>
            <a:off x="9664700" y="718899"/>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11/5/19</a:t>
            </a:r>
            <a:endParaRPr lang="en-US" dirty="0">
              <a:latin typeface="Arial Black" panose="020B0A04020102020204" pitchFamily="34" charset="0"/>
            </a:endParaRPr>
          </a:p>
        </p:txBody>
      </p:sp>
    </p:spTree>
    <p:extLst>
      <p:ext uri="{BB962C8B-B14F-4D97-AF65-F5344CB8AC3E}">
        <p14:creationId xmlns:p14="http://schemas.microsoft.com/office/powerpoint/2010/main" val="40325634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131366"/>
            <a:ext cx="11010900" cy="95686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889000"/>
            <a:ext cx="10515600" cy="5287963"/>
          </a:xfrm>
        </p:spPr>
        <p:txBody>
          <a:bodyPr>
            <a:normAutofit fontScale="92500" lnSpcReduction="10000"/>
          </a:bodyPr>
          <a:lstStyle/>
          <a:p>
            <a:pPr marL="0" indent="0" algn="ctr">
              <a:buNone/>
            </a:pPr>
            <a:r>
              <a:rPr lang="en-US" sz="2400" dirty="0" smtClean="0">
                <a:latin typeface="Arial Black" panose="020B0A04020102020204" pitchFamily="34" charset="0"/>
              </a:rPr>
              <a:t>In your groups, discuss the following:</a:t>
            </a:r>
          </a:p>
          <a:p>
            <a:pPr marL="0" indent="0" algn="ctr">
              <a:buNone/>
            </a:pPr>
            <a:endParaRPr lang="en-US" sz="1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Think about the main characters in the play: Oedipus, Jocasta, and Creon.</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Come up with some examples of </a:t>
            </a:r>
          </a:p>
          <a:p>
            <a:pPr marL="0" indent="0" algn="ctr">
              <a:buNone/>
            </a:pPr>
            <a:r>
              <a:rPr lang="en-US" sz="3600" dirty="0" smtClean="0">
                <a:latin typeface="Arial Black" panose="020B0A04020102020204" pitchFamily="34" charset="0"/>
              </a:rPr>
              <a:t>FIGURATIVE LANGUAGE </a:t>
            </a:r>
          </a:p>
          <a:p>
            <a:pPr marL="0" indent="0" algn="ctr">
              <a:buNone/>
            </a:pPr>
            <a:r>
              <a:rPr lang="en-US" sz="3600" dirty="0" smtClean="0">
                <a:latin typeface="Arial Black" panose="020B0A04020102020204" pitchFamily="34" charset="0"/>
              </a:rPr>
              <a:t>(similes, metaphors, hyperbole, personification, etc.)</a:t>
            </a: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describing any of the three characters.</a:t>
            </a:r>
          </a:p>
          <a:p>
            <a:pPr marL="0" indent="0" algn="ctr">
              <a:buNone/>
            </a:pPr>
            <a:r>
              <a:rPr lang="en-US" sz="3600" dirty="0" smtClean="0">
                <a:latin typeface="Arial Black" panose="020B0A04020102020204" pitchFamily="34" charset="0"/>
              </a:rPr>
              <a:t>Share with your group.</a:t>
            </a:r>
          </a:p>
        </p:txBody>
      </p:sp>
      <p:sp>
        <p:nvSpPr>
          <p:cNvPr id="6" name="TextBox 5"/>
          <p:cNvSpPr txBox="1"/>
          <p:nvPr/>
        </p:nvSpPr>
        <p:spPr>
          <a:xfrm>
            <a:off x="9690100" y="425133"/>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12/2/19</a:t>
            </a:r>
            <a:endParaRPr lang="en-US" dirty="0">
              <a:latin typeface="Arial Black" panose="020B0A04020102020204" pitchFamily="34" charset="0"/>
            </a:endParaRPr>
          </a:p>
        </p:txBody>
      </p:sp>
    </p:spTree>
    <p:extLst>
      <p:ext uri="{BB962C8B-B14F-4D97-AF65-F5344CB8AC3E}">
        <p14:creationId xmlns:p14="http://schemas.microsoft.com/office/powerpoint/2010/main" val="87660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additive="base">
                                        <p:cTn id="2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 calcmode="lin" valueType="num">
                                      <p:cBhvr additive="base">
                                        <p:cTn id="2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131366"/>
            <a:ext cx="11010900" cy="95686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889000"/>
            <a:ext cx="10515600" cy="5287963"/>
          </a:xfrm>
        </p:spPr>
        <p:txBody>
          <a:bodyPr>
            <a:normAutofit fontScale="92500" lnSpcReduction="20000"/>
          </a:bodyPr>
          <a:lstStyle/>
          <a:p>
            <a:pPr marL="0" indent="0" algn="ctr">
              <a:buNone/>
            </a:pPr>
            <a:r>
              <a:rPr lang="en-US" sz="2400" dirty="0" smtClean="0">
                <a:latin typeface="Arial Black" panose="020B0A04020102020204" pitchFamily="34" charset="0"/>
              </a:rPr>
              <a:t>In your groups, discuss the following:</a:t>
            </a:r>
          </a:p>
          <a:p>
            <a:pPr marL="0" indent="0" algn="ctr">
              <a:buNone/>
            </a:pPr>
            <a:endParaRPr lang="en-US" sz="1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Think about the main characters in the play: Oedipus, Jocasta, and Creon.</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Create FOUR examples of </a:t>
            </a:r>
          </a:p>
          <a:p>
            <a:pPr marL="0" indent="0" algn="ctr">
              <a:buNone/>
            </a:pPr>
            <a:r>
              <a:rPr lang="en-US" sz="3600" dirty="0" smtClean="0">
                <a:latin typeface="Arial Black" panose="020B0A04020102020204" pitchFamily="34" charset="0"/>
              </a:rPr>
              <a:t>FIGURATIVE LANGUAGE </a:t>
            </a:r>
          </a:p>
          <a:p>
            <a:pPr marL="0" indent="0" algn="ctr">
              <a:buNone/>
            </a:pPr>
            <a:r>
              <a:rPr lang="en-US" sz="3600" dirty="0" smtClean="0">
                <a:latin typeface="Arial Black" panose="020B0A04020102020204" pitchFamily="34" charset="0"/>
              </a:rPr>
              <a:t>(similes, metaphors, hyperbole, personification, etc.)</a:t>
            </a: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describing any of the three characters.</a:t>
            </a:r>
          </a:p>
          <a:p>
            <a:pPr marL="0" indent="0" algn="ctr">
              <a:buNone/>
            </a:pPr>
            <a:r>
              <a:rPr lang="en-US" sz="3600" dirty="0" smtClean="0">
                <a:latin typeface="Arial Black" panose="020B0A04020102020204" pitchFamily="34" charset="0"/>
              </a:rPr>
              <a:t>Write them as separate sentences, not as a paragraph.</a:t>
            </a:r>
          </a:p>
        </p:txBody>
      </p:sp>
      <p:sp>
        <p:nvSpPr>
          <p:cNvPr id="6" name="TextBox 5"/>
          <p:cNvSpPr txBox="1"/>
          <p:nvPr/>
        </p:nvSpPr>
        <p:spPr>
          <a:xfrm>
            <a:off x="9690100" y="425133"/>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12/2/19</a:t>
            </a:r>
            <a:endParaRPr lang="en-US" dirty="0">
              <a:latin typeface="Arial Black" panose="020B0A04020102020204" pitchFamily="34" charset="0"/>
            </a:endParaRPr>
          </a:p>
        </p:txBody>
      </p:sp>
    </p:spTree>
    <p:extLst>
      <p:ext uri="{BB962C8B-B14F-4D97-AF65-F5344CB8AC3E}">
        <p14:creationId xmlns:p14="http://schemas.microsoft.com/office/powerpoint/2010/main" val="29653395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Figurative Language FLEX</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r>
              <a:rPr lang="en-US" dirty="0" smtClean="0">
                <a:latin typeface="Arial Black" panose="020B0A04020102020204" pitchFamily="34" charset="0"/>
              </a:rPr>
              <a:t>We took a look at the letter from Helen Keller last week, and you were asked to identify figurative language.</a:t>
            </a:r>
          </a:p>
          <a:p>
            <a:r>
              <a:rPr lang="en-US" dirty="0" smtClean="0">
                <a:latin typeface="Arial Black" panose="020B0A04020102020204" pitchFamily="34" charset="0"/>
              </a:rPr>
              <a:t>Many of you struggled with this assignment and with properly identifying examples.</a:t>
            </a:r>
          </a:p>
          <a:p>
            <a:r>
              <a:rPr lang="en-US" dirty="0" smtClean="0">
                <a:latin typeface="Arial Black" panose="020B0A04020102020204" pitchFamily="34" charset="0"/>
              </a:rPr>
              <a:t>Today, we are going to review these elements again, and you will have a chance to work with them again.</a:t>
            </a:r>
          </a:p>
          <a:p>
            <a:r>
              <a:rPr lang="en-US" dirty="0" smtClean="0">
                <a:latin typeface="Arial Black" panose="020B0A04020102020204" pitchFamily="34" charset="0"/>
              </a:rPr>
              <a:t>When you are finished, you will do complete another assignment similar to the one from last week to see if you have improved…</a:t>
            </a:r>
            <a:endParaRPr lang="en-US" dirty="0">
              <a:latin typeface="Arial Black" panose="020B0A04020102020204" pitchFamily="34" charset="0"/>
            </a:endParaRPr>
          </a:p>
        </p:txBody>
      </p:sp>
    </p:spTree>
    <p:extLst>
      <p:ext uri="{BB962C8B-B14F-4D97-AF65-F5344CB8AC3E}">
        <p14:creationId xmlns:p14="http://schemas.microsoft.com/office/powerpoint/2010/main" val="9208476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125"/>
            <a:ext cx="10515600" cy="854075"/>
          </a:xfrm>
        </p:spPr>
        <p:txBody>
          <a:bodyPr/>
          <a:lstStyle/>
          <a:p>
            <a:pPr algn="ctr"/>
            <a:r>
              <a:rPr lang="en-US" dirty="0" smtClean="0">
                <a:latin typeface="Arial Black" panose="020B0A04020102020204" pitchFamily="34" charset="0"/>
              </a:rPr>
              <a:t>Metaphors and Similes</a:t>
            </a:r>
            <a:endParaRPr lang="en-US" dirty="0">
              <a:latin typeface="Arial Black" panose="020B0A04020102020204" pitchFamily="34" charset="0"/>
            </a:endParaRPr>
          </a:p>
        </p:txBody>
      </p:sp>
      <p:sp>
        <p:nvSpPr>
          <p:cNvPr id="3" name="Content Placeholder 2"/>
          <p:cNvSpPr>
            <a:spLocks noGrp="1"/>
          </p:cNvSpPr>
          <p:nvPr>
            <p:ph idx="1"/>
          </p:nvPr>
        </p:nvSpPr>
        <p:spPr>
          <a:xfrm>
            <a:off x="342900" y="1092200"/>
            <a:ext cx="11480800" cy="5084763"/>
          </a:xfrm>
        </p:spPr>
        <p:txBody>
          <a:bodyPr>
            <a:normAutofit fontScale="70000" lnSpcReduction="20000"/>
          </a:bodyPr>
          <a:lstStyle/>
          <a:p>
            <a:r>
              <a:rPr lang="en-US" dirty="0" smtClean="0">
                <a:latin typeface="Arial Black" panose="020B0A04020102020204" pitchFamily="34" charset="0"/>
              </a:rPr>
              <a:t>Metaphor: directly compares two unlike terms, demonstrating a surprising similarity</a:t>
            </a:r>
          </a:p>
          <a:p>
            <a:pPr lvl="1"/>
            <a:r>
              <a:rPr lang="en-US" dirty="0" smtClean="0">
                <a:latin typeface="Arial Black" panose="020B0A04020102020204" pitchFamily="34" charset="0"/>
              </a:rPr>
              <a:t>EX: The sun is a red-hot coal blazing down on us</a:t>
            </a:r>
          </a:p>
          <a:p>
            <a:r>
              <a:rPr lang="en-US" dirty="0" smtClean="0">
                <a:latin typeface="Arial Black" panose="020B0A04020102020204" pitchFamily="34" charset="0"/>
              </a:rPr>
              <a:t>Simile: uses an explicit comparison word such as like or as to compare two unlike items</a:t>
            </a:r>
          </a:p>
          <a:p>
            <a:pPr lvl="1"/>
            <a:r>
              <a:rPr lang="en-US" dirty="0" smtClean="0">
                <a:latin typeface="Arial Black" panose="020B0A04020102020204" pitchFamily="34" charset="0"/>
              </a:rPr>
              <a:t>EX: The sun is like a red-hot coal in the sky</a:t>
            </a:r>
          </a:p>
          <a:p>
            <a:pPr marL="0" indent="0" algn="ctr">
              <a:buNone/>
            </a:pPr>
            <a:r>
              <a:rPr lang="en-US" u="sng" dirty="0" smtClean="0">
                <a:solidFill>
                  <a:srgbClr val="FF0000"/>
                </a:solidFill>
                <a:latin typeface="Arial Black" panose="020B0A04020102020204" pitchFamily="34" charset="0"/>
              </a:rPr>
              <a:t>NOTES</a:t>
            </a:r>
          </a:p>
          <a:p>
            <a:pPr marL="514350" indent="-514350">
              <a:buAutoNum type="arabicPeriod"/>
            </a:pPr>
            <a:r>
              <a:rPr lang="en-US" dirty="0" smtClean="0">
                <a:solidFill>
                  <a:srgbClr val="FF0000"/>
                </a:solidFill>
                <a:latin typeface="Arial Black" panose="020B0A04020102020204" pitchFamily="34" charset="0"/>
              </a:rPr>
              <a:t>If there is NO COMPARISON OF UNLIKE THINGS there is no metaphor/simile.</a:t>
            </a:r>
          </a:p>
          <a:p>
            <a:pPr marL="514350" indent="-514350">
              <a:buAutoNum type="arabicPeriod"/>
            </a:pPr>
            <a:r>
              <a:rPr lang="en-US" dirty="0" smtClean="0">
                <a:solidFill>
                  <a:srgbClr val="FF0000"/>
                </a:solidFill>
                <a:latin typeface="Arial Black" panose="020B0A04020102020204" pitchFamily="34" charset="0"/>
              </a:rPr>
              <a:t>Just because you see the word LIKE or AS does not automatically mean it is a simile.</a:t>
            </a:r>
          </a:p>
          <a:p>
            <a:pPr marL="0" indent="0">
              <a:buNone/>
            </a:pPr>
            <a:endParaRPr lang="en-US" dirty="0">
              <a:solidFill>
                <a:srgbClr val="FF0000"/>
              </a:solidFill>
              <a:latin typeface="Arial Black" panose="020B0A04020102020204" pitchFamily="34" charset="0"/>
            </a:endParaRPr>
          </a:p>
          <a:p>
            <a:pPr marL="0" indent="0" algn="ctr">
              <a:buNone/>
            </a:pPr>
            <a:r>
              <a:rPr lang="en-US" u="sng" dirty="0" smtClean="0">
                <a:solidFill>
                  <a:srgbClr val="FF0000"/>
                </a:solidFill>
                <a:latin typeface="Arial Black" panose="020B0A04020102020204" pitchFamily="34" charset="0"/>
              </a:rPr>
              <a:t>NON-EXAMPLES</a:t>
            </a:r>
          </a:p>
          <a:p>
            <a:pPr marL="0" indent="0" algn="ctr">
              <a:buNone/>
            </a:pPr>
            <a:r>
              <a:rPr lang="en-US" dirty="0" smtClean="0">
                <a:solidFill>
                  <a:srgbClr val="FF0000"/>
                </a:solidFill>
                <a:latin typeface="Arial Black" panose="020B0A04020102020204" pitchFamily="34" charset="0"/>
              </a:rPr>
              <a:t>“I felt like being frivolous with the stars” (Keller 740).</a:t>
            </a:r>
          </a:p>
          <a:p>
            <a:pPr marL="0" indent="0" algn="ctr">
              <a:buNone/>
            </a:pPr>
            <a:r>
              <a:rPr lang="en-US" dirty="0">
                <a:solidFill>
                  <a:srgbClr val="FF0000"/>
                </a:solidFill>
                <a:latin typeface="Arial Black" panose="020B0A04020102020204" pitchFamily="34" charset="0"/>
              </a:rPr>
              <a:t>“Frankly, I was so entranced “seeing” that I did not think about the sight” (Keller 739</a:t>
            </a:r>
            <a:r>
              <a:rPr lang="en-US" dirty="0" smtClean="0">
                <a:solidFill>
                  <a:srgbClr val="FF0000"/>
                </a:solidFill>
                <a:latin typeface="Arial Black" panose="020B0A04020102020204" pitchFamily="34" charset="0"/>
              </a:rPr>
              <a:t>).</a:t>
            </a:r>
          </a:p>
          <a:p>
            <a:pPr marL="0" indent="0" algn="ctr">
              <a:buNone/>
            </a:pPr>
            <a:endParaRPr lang="en-US" dirty="0">
              <a:solidFill>
                <a:srgbClr val="FF0000"/>
              </a:solidFill>
              <a:latin typeface="Arial Black" panose="020B0A04020102020204" pitchFamily="34" charset="0"/>
            </a:endParaRPr>
          </a:p>
          <a:p>
            <a:pPr marL="0" indent="0" algn="ctr">
              <a:buNone/>
            </a:pPr>
            <a:r>
              <a:rPr lang="en-US" dirty="0" smtClean="0">
                <a:latin typeface="Arial Black" panose="020B0A04020102020204" pitchFamily="34" charset="0"/>
                <a:hlinkClick r:id="rId2"/>
              </a:rPr>
              <a:t>VIDEO</a:t>
            </a:r>
            <a:endParaRPr lang="en-US" dirty="0" smtClean="0">
              <a:latin typeface="Arial Black" panose="020B0A04020102020204" pitchFamily="34" charset="0"/>
            </a:endParaRPr>
          </a:p>
          <a:p>
            <a:pPr marL="0" indent="0" algn="ctr">
              <a:buNone/>
            </a:pPr>
            <a:endParaRPr lang="en-US" dirty="0" smtClean="0">
              <a:solidFill>
                <a:srgbClr val="FF0000"/>
              </a:solidFill>
              <a:latin typeface="Arial Black" panose="020B0A04020102020204" pitchFamily="34" charset="0"/>
            </a:endParaRPr>
          </a:p>
          <a:p>
            <a:pPr marL="0" indent="0" algn="ctr">
              <a:buNone/>
            </a:pPr>
            <a:endParaRPr lang="en-US" dirty="0" smtClean="0">
              <a:solidFill>
                <a:srgbClr val="FF0000"/>
              </a:solidFill>
              <a:latin typeface="Arial Black" panose="020B0A04020102020204" pitchFamily="34" charset="0"/>
            </a:endParaRPr>
          </a:p>
          <a:p>
            <a:pPr marL="0" indent="0" algn="ctr">
              <a:buNone/>
            </a:pPr>
            <a:endParaRPr lang="en-US" dirty="0">
              <a:solidFill>
                <a:srgbClr val="FF0000"/>
              </a:solidFill>
              <a:latin typeface="Arial Black" panose="020B0A04020102020204" pitchFamily="34" charset="0"/>
            </a:endParaRPr>
          </a:p>
          <a:p>
            <a:endParaRPr lang="en-US" dirty="0" smtClean="0">
              <a:latin typeface="Arial Black" panose="020B0A04020102020204" pitchFamily="34" charset="0"/>
            </a:endParaRPr>
          </a:p>
          <a:p>
            <a:endParaRPr lang="en-US" dirty="0"/>
          </a:p>
        </p:txBody>
      </p:sp>
    </p:spTree>
    <p:extLst>
      <p:ext uri="{BB962C8B-B14F-4D97-AF65-F5344CB8AC3E}">
        <p14:creationId xmlns:p14="http://schemas.microsoft.com/office/powerpoint/2010/main" val="1209395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125"/>
            <a:ext cx="10515600" cy="854075"/>
          </a:xfrm>
        </p:spPr>
        <p:txBody>
          <a:bodyPr/>
          <a:lstStyle/>
          <a:p>
            <a:pPr algn="ctr"/>
            <a:r>
              <a:rPr lang="en-US" dirty="0" smtClean="0">
                <a:latin typeface="Arial Black" panose="020B0A04020102020204" pitchFamily="34" charset="0"/>
              </a:rPr>
              <a:t>Metaphors and Similes</a:t>
            </a:r>
            <a:endParaRPr lang="en-US" dirty="0">
              <a:latin typeface="Arial Black" panose="020B0A04020102020204" pitchFamily="34" charset="0"/>
            </a:endParaRPr>
          </a:p>
        </p:txBody>
      </p:sp>
      <p:sp>
        <p:nvSpPr>
          <p:cNvPr id="3" name="Content Placeholder 2"/>
          <p:cNvSpPr>
            <a:spLocks noGrp="1"/>
          </p:cNvSpPr>
          <p:nvPr>
            <p:ph idx="1"/>
          </p:nvPr>
        </p:nvSpPr>
        <p:spPr>
          <a:xfrm>
            <a:off x="342900" y="1092200"/>
            <a:ext cx="11480800" cy="5084763"/>
          </a:xfrm>
        </p:spPr>
        <p:txBody>
          <a:bodyPr>
            <a:normAutofit/>
          </a:bodyPr>
          <a:lstStyle/>
          <a:p>
            <a:r>
              <a:rPr lang="en-US" dirty="0" smtClean="0">
                <a:latin typeface="Arial Black" panose="020B0A04020102020204" pitchFamily="34" charset="0"/>
              </a:rPr>
              <a:t>Now go to Google Classroom and open the document</a:t>
            </a:r>
          </a:p>
          <a:p>
            <a:pPr marL="0" indent="0" algn="ctr">
              <a:buNone/>
            </a:pPr>
            <a:r>
              <a:rPr lang="en-US" dirty="0" smtClean="0">
                <a:latin typeface="Arial Black" panose="020B0A04020102020204" pitchFamily="34" charset="0"/>
              </a:rPr>
              <a:t>FIGURATIVE LANGUAGE PRACTICE</a:t>
            </a:r>
          </a:p>
          <a:p>
            <a:r>
              <a:rPr lang="en-US" dirty="0" smtClean="0">
                <a:latin typeface="Arial Black" panose="020B0A04020102020204" pitchFamily="34" charset="0"/>
              </a:rPr>
              <a:t>Complete the section on</a:t>
            </a:r>
          </a:p>
          <a:p>
            <a:pPr marL="0" indent="0" algn="ctr">
              <a:buNone/>
            </a:pPr>
            <a:r>
              <a:rPr lang="en-US" dirty="0" smtClean="0">
                <a:latin typeface="Arial Black" panose="020B0A04020102020204" pitchFamily="34" charset="0"/>
              </a:rPr>
              <a:t>METAPHORS AND SIMILES</a:t>
            </a:r>
          </a:p>
          <a:p>
            <a:pPr marL="0" indent="0" algn="ctr">
              <a:buNone/>
            </a:pPr>
            <a:endParaRPr lang="en-US" dirty="0">
              <a:latin typeface="Arial Black" panose="020B0A04020102020204" pitchFamily="34" charset="0"/>
            </a:endParaRPr>
          </a:p>
          <a:p>
            <a:pPr marL="0" indent="0" algn="ctr">
              <a:buNone/>
            </a:pPr>
            <a:r>
              <a:rPr lang="en-US" dirty="0" smtClean="0">
                <a:solidFill>
                  <a:srgbClr val="FF0000"/>
                </a:solidFill>
                <a:latin typeface="Arial Black" panose="020B0A04020102020204" pitchFamily="34" charset="0"/>
              </a:rPr>
              <a:t>DO NOT GO ON TO THE NEXT SECTION!</a:t>
            </a:r>
          </a:p>
          <a:p>
            <a:pPr marL="0" indent="0" algn="ctr">
              <a:buNone/>
            </a:pPr>
            <a:endParaRPr lang="en-US" dirty="0" smtClean="0">
              <a:solidFill>
                <a:srgbClr val="FF0000"/>
              </a:solidFill>
              <a:latin typeface="Arial Black" panose="020B0A04020102020204" pitchFamily="34" charset="0"/>
            </a:endParaRPr>
          </a:p>
          <a:p>
            <a:pPr marL="0" indent="0" algn="ctr">
              <a:buNone/>
            </a:pPr>
            <a:endParaRPr lang="en-US" dirty="0">
              <a:solidFill>
                <a:srgbClr val="FF0000"/>
              </a:solidFill>
              <a:latin typeface="Arial Black" panose="020B0A04020102020204" pitchFamily="34" charset="0"/>
            </a:endParaRPr>
          </a:p>
          <a:p>
            <a:endParaRPr lang="en-US" dirty="0" smtClean="0">
              <a:latin typeface="Arial Black" panose="020B0A04020102020204" pitchFamily="34" charset="0"/>
            </a:endParaRPr>
          </a:p>
          <a:p>
            <a:endParaRPr lang="en-US" dirty="0"/>
          </a:p>
        </p:txBody>
      </p:sp>
    </p:spTree>
    <p:extLst>
      <p:ext uri="{BB962C8B-B14F-4D97-AF65-F5344CB8AC3E}">
        <p14:creationId xmlns:p14="http://schemas.microsoft.com/office/powerpoint/2010/main" val="25376657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0275"/>
          </a:xfrm>
        </p:spPr>
        <p:txBody>
          <a:bodyPr/>
          <a:lstStyle/>
          <a:p>
            <a:pPr algn="ctr"/>
            <a:r>
              <a:rPr lang="en-US" dirty="0" smtClean="0">
                <a:latin typeface="Arial Black" panose="020B0A04020102020204" pitchFamily="34" charset="0"/>
              </a:rPr>
              <a:t>Hyperbole</a:t>
            </a:r>
            <a:endParaRPr lang="en-US" dirty="0">
              <a:latin typeface="Arial Black" panose="020B0A04020102020204" pitchFamily="34" charset="0"/>
            </a:endParaRPr>
          </a:p>
        </p:txBody>
      </p:sp>
      <p:sp>
        <p:nvSpPr>
          <p:cNvPr id="3" name="Content Placeholder 2"/>
          <p:cNvSpPr>
            <a:spLocks noGrp="1"/>
          </p:cNvSpPr>
          <p:nvPr>
            <p:ph idx="1"/>
          </p:nvPr>
        </p:nvSpPr>
        <p:spPr>
          <a:xfrm>
            <a:off x="279400" y="1295400"/>
            <a:ext cx="11544300" cy="4881563"/>
          </a:xfrm>
        </p:spPr>
        <p:txBody>
          <a:bodyPr>
            <a:normAutofit fontScale="85000" lnSpcReduction="20000"/>
          </a:bodyPr>
          <a:lstStyle/>
          <a:p>
            <a:r>
              <a:rPr lang="en-US" dirty="0" smtClean="0">
                <a:latin typeface="Arial Black" panose="020B0A04020102020204" pitchFamily="34" charset="0"/>
              </a:rPr>
              <a:t>Hyperbole: the deliberate use of exaggeration to express heightened emotion or add humor</a:t>
            </a:r>
          </a:p>
          <a:p>
            <a:pPr lvl="1"/>
            <a:r>
              <a:rPr lang="en-US" dirty="0" smtClean="0">
                <a:latin typeface="Arial Black" panose="020B0A04020102020204" pitchFamily="34" charset="0"/>
              </a:rPr>
              <a:t>EX: My anger burned hotter than ten thousand suns</a:t>
            </a:r>
            <a:endParaRPr lang="en-US" dirty="0">
              <a:latin typeface="Arial Black" panose="020B0A04020102020204" pitchFamily="34" charset="0"/>
            </a:endParaRPr>
          </a:p>
          <a:p>
            <a:pPr marL="0" indent="0" algn="ctr">
              <a:buNone/>
            </a:pPr>
            <a:r>
              <a:rPr lang="en-US" u="sng" dirty="0" smtClean="0">
                <a:solidFill>
                  <a:srgbClr val="FF0000"/>
                </a:solidFill>
                <a:latin typeface="Arial Black" panose="020B0A04020102020204" pitchFamily="34" charset="0"/>
              </a:rPr>
              <a:t>NOTES</a:t>
            </a:r>
          </a:p>
          <a:p>
            <a:pPr marL="514350" indent="-514350">
              <a:buFont typeface="+mj-lt"/>
              <a:buAutoNum type="arabicPeriod"/>
            </a:pPr>
            <a:r>
              <a:rPr lang="en-US" dirty="0" smtClean="0">
                <a:solidFill>
                  <a:srgbClr val="FF0000"/>
                </a:solidFill>
                <a:latin typeface="Arial Black" panose="020B0A04020102020204" pitchFamily="34" charset="0"/>
              </a:rPr>
              <a:t>Hyperbole MUST INCLUDE EXAGGERATION.</a:t>
            </a:r>
          </a:p>
          <a:p>
            <a:pPr marL="514350" indent="-514350">
              <a:buFont typeface="+mj-lt"/>
              <a:buAutoNum type="arabicPeriod"/>
            </a:pPr>
            <a:r>
              <a:rPr lang="en-US" dirty="0" smtClean="0">
                <a:solidFill>
                  <a:srgbClr val="FF0000"/>
                </a:solidFill>
                <a:latin typeface="Arial Black" panose="020B0A04020102020204" pitchFamily="34" charset="0"/>
              </a:rPr>
              <a:t>That exaggeration will be EXTREME and BEYOND BELIEF.</a:t>
            </a:r>
          </a:p>
          <a:p>
            <a:pPr marL="0" indent="0" algn="ctr">
              <a:buNone/>
            </a:pPr>
            <a:r>
              <a:rPr lang="en-US" u="sng" dirty="0" smtClean="0">
                <a:solidFill>
                  <a:srgbClr val="FF0000"/>
                </a:solidFill>
                <a:latin typeface="Arial Black" panose="020B0A04020102020204" pitchFamily="34" charset="0"/>
              </a:rPr>
              <a:t>NON-EXAMPLES</a:t>
            </a:r>
          </a:p>
          <a:p>
            <a:pPr marL="0" indent="0">
              <a:buNone/>
            </a:pPr>
            <a:r>
              <a:rPr lang="en-US" b="1" dirty="0">
                <a:solidFill>
                  <a:srgbClr val="FF0000"/>
                </a:solidFill>
                <a:latin typeface="Arial Black" panose="020B0A04020102020204" pitchFamily="34" charset="0"/>
              </a:rPr>
              <a:t>“I was </a:t>
            </a:r>
            <a:r>
              <a:rPr lang="en-US" b="1" dirty="0" smtClean="0">
                <a:solidFill>
                  <a:srgbClr val="FF0000"/>
                </a:solidFill>
                <a:latin typeface="Arial Black" panose="020B0A04020102020204" pitchFamily="34" charset="0"/>
              </a:rPr>
              <a:t>pleasantly surprised to find the Empire Building so poetical” (Keller 9).</a:t>
            </a:r>
          </a:p>
          <a:p>
            <a:pPr marL="0" indent="0">
              <a:buNone/>
            </a:pPr>
            <a:endParaRPr lang="en-US" b="1" dirty="0" smtClean="0">
              <a:solidFill>
                <a:srgbClr val="FF0000"/>
              </a:solidFill>
              <a:latin typeface="Arial Black" panose="020B0A04020102020204" pitchFamily="34" charset="0"/>
            </a:endParaRPr>
          </a:p>
          <a:p>
            <a:pPr marL="0" indent="0">
              <a:buNone/>
            </a:pPr>
            <a:r>
              <a:rPr lang="en-US" b="1" dirty="0" smtClean="0">
                <a:solidFill>
                  <a:srgbClr val="FF0000"/>
                </a:solidFill>
                <a:latin typeface="Arial Black" panose="020B0A04020102020204" pitchFamily="34" charset="0"/>
              </a:rPr>
              <a:t>“I </a:t>
            </a:r>
            <a:r>
              <a:rPr lang="en-US" b="1" dirty="0">
                <a:solidFill>
                  <a:srgbClr val="FF0000"/>
                </a:solidFill>
                <a:latin typeface="Arial Black" panose="020B0A04020102020204" pitchFamily="34" charset="0"/>
              </a:rPr>
              <a:t>saw a romantic structure wrought by human brains and hands that is to the burning eye of the sun a rival </a:t>
            </a:r>
            <a:r>
              <a:rPr lang="en-US" b="1" dirty="0" smtClean="0">
                <a:solidFill>
                  <a:srgbClr val="FF0000"/>
                </a:solidFill>
                <a:latin typeface="Arial Black" panose="020B0A04020102020204" pitchFamily="34" charset="0"/>
              </a:rPr>
              <a:t>luminary” </a:t>
            </a:r>
            <a:r>
              <a:rPr lang="en-US" b="1" dirty="0">
                <a:solidFill>
                  <a:srgbClr val="FF0000"/>
                </a:solidFill>
                <a:latin typeface="Arial Black" panose="020B0A04020102020204" pitchFamily="34" charset="0"/>
              </a:rPr>
              <a:t>(</a:t>
            </a:r>
            <a:r>
              <a:rPr lang="en-US" b="1" dirty="0" smtClean="0">
                <a:solidFill>
                  <a:srgbClr val="FF0000"/>
                </a:solidFill>
                <a:latin typeface="Arial Black" panose="020B0A04020102020204" pitchFamily="34" charset="0"/>
              </a:rPr>
              <a:t>Keller 740).</a:t>
            </a:r>
          </a:p>
          <a:p>
            <a:pPr marL="0" indent="0">
              <a:buNone/>
            </a:pPr>
            <a:endParaRPr lang="en-US" b="1" dirty="0">
              <a:solidFill>
                <a:srgbClr val="FF0000"/>
              </a:solidFill>
              <a:latin typeface="Arial Black" panose="020B0A04020102020204" pitchFamily="34" charset="0"/>
            </a:endParaRPr>
          </a:p>
          <a:p>
            <a:pPr marL="0" indent="0" algn="ctr">
              <a:buNone/>
            </a:pPr>
            <a:r>
              <a:rPr lang="en-US" b="1" dirty="0" smtClean="0">
                <a:latin typeface="Arial Black" panose="020B0A04020102020204" pitchFamily="34" charset="0"/>
                <a:hlinkClick r:id="rId2"/>
              </a:rPr>
              <a:t>VIDEO</a:t>
            </a:r>
            <a:endParaRPr lang="en-US" b="1" dirty="0">
              <a:latin typeface="Arial Black" panose="020B0A04020102020204" pitchFamily="34" charset="0"/>
            </a:endParaRPr>
          </a:p>
        </p:txBody>
      </p:sp>
    </p:spTree>
    <p:extLst>
      <p:ext uri="{BB962C8B-B14F-4D97-AF65-F5344CB8AC3E}">
        <p14:creationId xmlns:p14="http://schemas.microsoft.com/office/powerpoint/2010/main" val="12701128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125"/>
            <a:ext cx="10515600" cy="854075"/>
          </a:xfrm>
        </p:spPr>
        <p:txBody>
          <a:bodyPr/>
          <a:lstStyle/>
          <a:p>
            <a:pPr algn="ctr"/>
            <a:r>
              <a:rPr lang="en-US" dirty="0" smtClean="0">
                <a:latin typeface="Arial Black" panose="020B0A04020102020204" pitchFamily="34" charset="0"/>
              </a:rPr>
              <a:t>Hyperbole</a:t>
            </a:r>
            <a:endParaRPr lang="en-US" dirty="0">
              <a:latin typeface="Arial Black" panose="020B0A04020102020204" pitchFamily="34" charset="0"/>
            </a:endParaRPr>
          </a:p>
        </p:txBody>
      </p:sp>
      <p:sp>
        <p:nvSpPr>
          <p:cNvPr id="3" name="Content Placeholder 2"/>
          <p:cNvSpPr>
            <a:spLocks noGrp="1"/>
          </p:cNvSpPr>
          <p:nvPr>
            <p:ph idx="1"/>
          </p:nvPr>
        </p:nvSpPr>
        <p:spPr>
          <a:xfrm>
            <a:off x="342900" y="1092200"/>
            <a:ext cx="11480800" cy="5084763"/>
          </a:xfrm>
        </p:spPr>
        <p:txBody>
          <a:bodyPr>
            <a:normAutofit/>
          </a:bodyPr>
          <a:lstStyle/>
          <a:p>
            <a:r>
              <a:rPr lang="en-US" dirty="0" smtClean="0">
                <a:latin typeface="Arial Black" panose="020B0A04020102020204" pitchFamily="34" charset="0"/>
              </a:rPr>
              <a:t>Now go to Google Classroom and open the document</a:t>
            </a:r>
          </a:p>
          <a:p>
            <a:pPr marL="0" indent="0" algn="ctr">
              <a:buNone/>
            </a:pPr>
            <a:r>
              <a:rPr lang="en-US" dirty="0" smtClean="0">
                <a:latin typeface="Arial Black" panose="020B0A04020102020204" pitchFamily="34" charset="0"/>
              </a:rPr>
              <a:t>FIGURATIVE LANGUAGE PRACTICE</a:t>
            </a:r>
          </a:p>
          <a:p>
            <a:r>
              <a:rPr lang="en-US" dirty="0" smtClean="0">
                <a:latin typeface="Arial Black" panose="020B0A04020102020204" pitchFamily="34" charset="0"/>
              </a:rPr>
              <a:t>Complete the section on</a:t>
            </a:r>
          </a:p>
          <a:p>
            <a:pPr marL="0" indent="0" algn="ctr">
              <a:buNone/>
            </a:pPr>
            <a:r>
              <a:rPr lang="en-US" dirty="0" smtClean="0">
                <a:latin typeface="Arial Black" panose="020B0A04020102020204" pitchFamily="34" charset="0"/>
              </a:rPr>
              <a:t>HYPERBOLE</a:t>
            </a:r>
          </a:p>
          <a:p>
            <a:pPr marL="0" indent="0" algn="ctr">
              <a:buNone/>
            </a:pPr>
            <a:endParaRPr lang="en-US" dirty="0">
              <a:latin typeface="Arial Black" panose="020B0A04020102020204" pitchFamily="34" charset="0"/>
            </a:endParaRPr>
          </a:p>
          <a:p>
            <a:pPr marL="0" indent="0" algn="ctr">
              <a:buNone/>
            </a:pPr>
            <a:r>
              <a:rPr lang="en-US" dirty="0" smtClean="0">
                <a:solidFill>
                  <a:srgbClr val="FF0000"/>
                </a:solidFill>
                <a:latin typeface="Arial Black" panose="020B0A04020102020204" pitchFamily="34" charset="0"/>
              </a:rPr>
              <a:t>DO NOT GO ON TO THE NEXT SECTION!</a:t>
            </a:r>
          </a:p>
          <a:p>
            <a:pPr marL="0" indent="0" algn="ctr">
              <a:buNone/>
            </a:pPr>
            <a:endParaRPr lang="en-US" dirty="0" smtClean="0">
              <a:solidFill>
                <a:srgbClr val="FF0000"/>
              </a:solidFill>
              <a:latin typeface="Arial Black" panose="020B0A04020102020204" pitchFamily="34" charset="0"/>
            </a:endParaRPr>
          </a:p>
          <a:p>
            <a:pPr marL="0" indent="0" algn="ctr">
              <a:buNone/>
            </a:pPr>
            <a:endParaRPr lang="en-US" dirty="0">
              <a:solidFill>
                <a:srgbClr val="FF0000"/>
              </a:solidFill>
              <a:latin typeface="Arial Black" panose="020B0A04020102020204" pitchFamily="34" charset="0"/>
            </a:endParaRPr>
          </a:p>
          <a:p>
            <a:endParaRPr lang="en-US" dirty="0" smtClean="0">
              <a:latin typeface="Arial Black" panose="020B0A04020102020204" pitchFamily="34" charset="0"/>
            </a:endParaRPr>
          </a:p>
          <a:p>
            <a:endParaRPr lang="en-US" dirty="0"/>
          </a:p>
        </p:txBody>
      </p:sp>
    </p:spTree>
    <p:extLst>
      <p:ext uri="{BB962C8B-B14F-4D97-AF65-F5344CB8AC3E}">
        <p14:creationId xmlns:p14="http://schemas.microsoft.com/office/powerpoint/2010/main" val="32348059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lstStyle/>
          <a:p>
            <a:pPr algn="ctr"/>
            <a:r>
              <a:rPr lang="en-US" dirty="0" smtClean="0">
                <a:latin typeface="Arial Black" panose="020B0A04020102020204" pitchFamily="34" charset="0"/>
              </a:rPr>
              <a:t>Personification</a:t>
            </a:r>
            <a:endParaRPr lang="en-US" dirty="0">
              <a:latin typeface="Arial Black" panose="020B0A04020102020204" pitchFamily="34" charset="0"/>
            </a:endParaRPr>
          </a:p>
        </p:txBody>
      </p:sp>
      <p:sp>
        <p:nvSpPr>
          <p:cNvPr id="3" name="Content Placeholder 2"/>
          <p:cNvSpPr>
            <a:spLocks noGrp="1"/>
          </p:cNvSpPr>
          <p:nvPr>
            <p:ph idx="1"/>
          </p:nvPr>
        </p:nvSpPr>
        <p:spPr>
          <a:xfrm>
            <a:off x="292100" y="1244600"/>
            <a:ext cx="11569700" cy="4932363"/>
          </a:xfrm>
        </p:spPr>
        <p:txBody>
          <a:bodyPr>
            <a:normAutofit fontScale="77500" lnSpcReduction="20000"/>
          </a:bodyPr>
          <a:lstStyle/>
          <a:p>
            <a:r>
              <a:rPr lang="en-US" dirty="0" smtClean="0">
                <a:latin typeface="Arial Black" panose="020B0A04020102020204" pitchFamily="34" charset="0"/>
              </a:rPr>
              <a:t>Personification: gives a non-human thing the characteristics of a person</a:t>
            </a:r>
          </a:p>
          <a:p>
            <a:pPr lvl="1"/>
            <a:r>
              <a:rPr lang="en-US" dirty="0" smtClean="0">
                <a:latin typeface="Arial Black" panose="020B0A04020102020204" pitchFamily="34" charset="0"/>
              </a:rPr>
              <a:t>EX: The red-hot eye of the sun stares down on us</a:t>
            </a:r>
          </a:p>
          <a:p>
            <a:pPr marL="0" indent="0" algn="ctr">
              <a:buNone/>
            </a:pPr>
            <a:r>
              <a:rPr lang="en-US" u="sng" dirty="0" smtClean="0">
                <a:solidFill>
                  <a:srgbClr val="FF0000"/>
                </a:solidFill>
                <a:latin typeface="Arial Black" panose="020B0A04020102020204" pitchFamily="34" charset="0"/>
              </a:rPr>
              <a:t>NOTES</a:t>
            </a:r>
          </a:p>
          <a:p>
            <a:pPr marL="514350" indent="-514350">
              <a:buFont typeface="+mj-lt"/>
              <a:buAutoNum type="arabicPeriod"/>
            </a:pPr>
            <a:r>
              <a:rPr lang="en-US" dirty="0" smtClean="0">
                <a:solidFill>
                  <a:srgbClr val="FF0000"/>
                </a:solidFill>
                <a:latin typeface="Arial Black" panose="020B0A04020102020204" pitchFamily="34" charset="0"/>
              </a:rPr>
              <a:t>You have to be talking about a non-human thing; describing it.</a:t>
            </a:r>
          </a:p>
          <a:p>
            <a:pPr marL="514350" indent="-514350">
              <a:buFont typeface="+mj-lt"/>
              <a:buAutoNum type="arabicPeriod"/>
            </a:pPr>
            <a:r>
              <a:rPr lang="en-US" dirty="0" smtClean="0">
                <a:solidFill>
                  <a:srgbClr val="FF0000"/>
                </a:solidFill>
                <a:latin typeface="Arial Black" panose="020B0A04020102020204" pitchFamily="34" charset="0"/>
              </a:rPr>
              <a:t>Whatever you make that non-human thing do has to be something only people usually do.</a:t>
            </a:r>
          </a:p>
          <a:p>
            <a:pPr marL="0" indent="0" algn="ctr">
              <a:buNone/>
            </a:pPr>
            <a:r>
              <a:rPr lang="en-US" u="sng" dirty="0" smtClean="0">
                <a:solidFill>
                  <a:srgbClr val="FF0000"/>
                </a:solidFill>
                <a:latin typeface="Arial Black" panose="020B0A04020102020204" pitchFamily="34" charset="0"/>
              </a:rPr>
              <a:t>NON-EXAMPLES</a:t>
            </a:r>
          </a:p>
          <a:p>
            <a:pPr marL="0" indent="0">
              <a:buNone/>
            </a:pPr>
            <a:r>
              <a:rPr lang="en-US" dirty="0">
                <a:solidFill>
                  <a:srgbClr val="FF0000"/>
                </a:solidFill>
                <a:latin typeface="Arial Black" panose="020B0A04020102020204" pitchFamily="34" charset="0"/>
              </a:rPr>
              <a:t>“...The strange grass and skies the blind behold are greener grass and bluer skies than ordinary eyes </a:t>
            </a:r>
            <a:r>
              <a:rPr lang="en-US" dirty="0" smtClean="0">
                <a:solidFill>
                  <a:srgbClr val="FF0000"/>
                </a:solidFill>
                <a:latin typeface="Arial Black" panose="020B0A04020102020204" pitchFamily="34" charset="0"/>
              </a:rPr>
              <a:t>see” </a:t>
            </a:r>
            <a:r>
              <a:rPr lang="en-US" dirty="0">
                <a:solidFill>
                  <a:srgbClr val="FF0000"/>
                </a:solidFill>
                <a:latin typeface="Arial Black" panose="020B0A04020102020204" pitchFamily="34" charset="0"/>
              </a:rPr>
              <a:t>(Keller 739</a:t>
            </a:r>
            <a:r>
              <a:rPr lang="en-US" dirty="0" smtClean="0">
                <a:solidFill>
                  <a:srgbClr val="FF0000"/>
                </a:solidFill>
                <a:latin typeface="Arial Black" panose="020B0A04020102020204" pitchFamily="34" charset="0"/>
              </a:rPr>
              <a:t>).</a:t>
            </a:r>
          </a:p>
          <a:p>
            <a:pPr marL="0" indent="0">
              <a:buNone/>
            </a:pPr>
            <a:r>
              <a:rPr lang="en-US" dirty="0">
                <a:solidFill>
                  <a:srgbClr val="FF0000"/>
                </a:solidFill>
                <a:latin typeface="Arial Black" panose="020B0A04020102020204" pitchFamily="34" charset="0"/>
              </a:rPr>
              <a:t>¨I was pleasantly surprised to find the Empire Building so </a:t>
            </a:r>
            <a:r>
              <a:rPr lang="en-US" dirty="0" smtClean="0">
                <a:solidFill>
                  <a:srgbClr val="FF0000"/>
                </a:solidFill>
                <a:latin typeface="Arial Black" panose="020B0A04020102020204" pitchFamily="34" charset="0"/>
              </a:rPr>
              <a:t>poetical¨(</a:t>
            </a:r>
            <a:r>
              <a:rPr lang="en-US" dirty="0">
                <a:solidFill>
                  <a:srgbClr val="FF0000"/>
                </a:solidFill>
                <a:latin typeface="Arial Black" panose="020B0A04020102020204" pitchFamily="34" charset="0"/>
              </a:rPr>
              <a:t>Keller 740</a:t>
            </a:r>
            <a:r>
              <a:rPr lang="en-US" dirty="0" smtClean="0">
                <a:solidFill>
                  <a:srgbClr val="FF0000"/>
                </a:solidFill>
                <a:latin typeface="Arial Black" panose="020B0A04020102020204" pitchFamily="34" charset="0"/>
              </a:rPr>
              <a:t>).</a:t>
            </a:r>
          </a:p>
          <a:p>
            <a:pPr marL="0" indent="0">
              <a:buNone/>
            </a:pPr>
            <a:r>
              <a:rPr lang="en-US" dirty="0" smtClean="0">
                <a:solidFill>
                  <a:srgbClr val="FF0000"/>
                </a:solidFill>
                <a:latin typeface="Arial Black" panose="020B0A04020102020204" pitchFamily="34" charset="0"/>
              </a:rPr>
              <a:t>“The </a:t>
            </a:r>
            <a:r>
              <a:rPr lang="en-US" dirty="0">
                <a:solidFill>
                  <a:srgbClr val="FF0000"/>
                </a:solidFill>
                <a:latin typeface="Arial Black" panose="020B0A04020102020204" pitchFamily="34" charset="0"/>
              </a:rPr>
              <a:t>highest, the largest, the most costly is the breath of his </a:t>
            </a:r>
            <a:r>
              <a:rPr lang="en-US" dirty="0" smtClean="0">
                <a:solidFill>
                  <a:srgbClr val="FF0000"/>
                </a:solidFill>
                <a:latin typeface="Arial Black" panose="020B0A04020102020204" pitchFamily="34" charset="0"/>
              </a:rPr>
              <a:t>vanity” </a:t>
            </a:r>
            <a:r>
              <a:rPr lang="en-US" dirty="0">
                <a:solidFill>
                  <a:srgbClr val="FF0000"/>
                </a:solidFill>
                <a:latin typeface="Arial Black" panose="020B0A04020102020204" pitchFamily="34" charset="0"/>
              </a:rPr>
              <a:t>(</a:t>
            </a:r>
            <a:r>
              <a:rPr lang="en-US" dirty="0" smtClean="0">
                <a:solidFill>
                  <a:srgbClr val="FF0000"/>
                </a:solidFill>
                <a:latin typeface="Arial Black" panose="020B0A04020102020204" pitchFamily="34" charset="0"/>
              </a:rPr>
              <a:t>Keller 740).</a:t>
            </a:r>
          </a:p>
          <a:p>
            <a:pPr marL="0" indent="0">
              <a:buNone/>
            </a:pPr>
            <a:endParaRPr lang="en-US" dirty="0">
              <a:solidFill>
                <a:srgbClr val="FF0000"/>
              </a:solidFill>
              <a:latin typeface="Arial Black" panose="020B0A04020102020204" pitchFamily="34" charset="0"/>
            </a:endParaRPr>
          </a:p>
          <a:p>
            <a:pPr marL="0" indent="0" algn="ctr">
              <a:buNone/>
            </a:pPr>
            <a:r>
              <a:rPr lang="en-US" dirty="0" smtClean="0">
                <a:solidFill>
                  <a:srgbClr val="FF0000"/>
                </a:solidFill>
                <a:latin typeface="Arial Black" panose="020B0A04020102020204" pitchFamily="34" charset="0"/>
                <a:hlinkClick r:id="rId2"/>
              </a:rPr>
              <a:t>VIDEO</a:t>
            </a:r>
            <a:endParaRPr lang="en-US"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3526519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125"/>
            <a:ext cx="10515600" cy="854075"/>
          </a:xfrm>
        </p:spPr>
        <p:txBody>
          <a:bodyPr/>
          <a:lstStyle/>
          <a:p>
            <a:pPr algn="ctr"/>
            <a:r>
              <a:rPr lang="en-US" dirty="0" smtClean="0">
                <a:latin typeface="Arial Black" panose="020B0A04020102020204" pitchFamily="34" charset="0"/>
              </a:rPr>
              <a:t>Personification</a:t>
            </a:r>
            <a:endParaRPr lang="en-US" dirty="0">
              <a:latin typeface="Arial Black" panose="020B0A04020102020204" pitchFamily="34" charset="0"/>
            </a:endParaRPr>
          </a:p>
        </p:txBody>
      </p:sp>
      <p:sp>
        <p:nvSpPr>
          <p:cNvPr id="3" name="Content Placeholder 2"/>
          <p:cNvSpPr>
            <a:spLocks noGrp="1"/>
          </p:cNvSpPr>
          <p:nvPr>
            <p:ph idx="1"/>
          </p:nvPr>
        </p:nvSpPr>
        <p:spPr>
          <a:xfrm>
            <a:off x="342900" y="1092200"/>
            <a:ext cx="11480800" cy="5084763"/>
          </a:xfrm>
        </p:spPr>
        <p:txBody>
          <a:bodyPr>
            <a:normAutofit/>
          </a:bodyPr>
          <a:lstStyle/>
          <a:p>
            <a:r>
              <a:rPr lang="en-US" dirty="0" smtClean="0">
                <a:latin typeface="Arial Black" panose="020B0A04020102020204" pitchFamily="34" charset="0"/>
              </a:rPr>
              <a:t>Now go to Google Classroom and open the document</a:t>
            </a:r>
          </a:p>
          <a:p>
            <a:pPr marL="0" indent="0" algn="ctr">
              <a:buNone/>
            </a:pPr>
            <a:r>
              <a:rPr lang="en-US" dirty="0" smtClean="0">
                <a:latin typeface="Arial Black" panose="020B0A04020102020204" pitchFamily="34" charset="0"/>
              </a:rPr>
              <a:t>FIGURATIVE LANGUAGE PRACTICE</a:t>
            </a:r>
          </a:p>
          <a:p>
            <a:r>
              <a:rPr lang="en-US" dirty="0" smtClean="0">
                <a:latin typeface="Arial Black" panose="020B0A04020102020204" pitchFamily="34" charset="0"/>
              </a:rPr>
              <a:t>Complete the section on</a:t>
            </a:r>
          </a:p>
          <a:p>
            <a:pPr marL="0" indent="0" algn="ctr">
              <a:buNone/>
            </a:pPr>
            <a:r>
              <a:rPr lang="en-US" dirty="0" smtClean="0">
                <a:latin typeface="Arial Black" panose="020B0A04020102020204" pitchFamily="34" charset="0"/>
              </a:rPr>
              <a:t>PERSONIFICATION</a:t>
            </a:r>
          </a:p>
          <a:p>
            <a:pPr marL="0" indent="0" algn="ctr">
              <a:buNone/>
            </a:pPr>
            <a:endParaRPr lang="en-US" dirty="0">
              <a:latin typeface="Arial Black" panose="020B0A04020102020204" pitchFamily="34" charset="0"/>
            </a:endParaRPr>
          </a:p>
          <a:p>
            <a:pPr marL="0" indent="0" algn="ctr">
              <a:buNone/>
            </a:pPr>
            <a:r>
              <a:rPr lang="en-US" dirty="0" smtClean="0">
                <a:solidFill>
                  <a:srgbClr val="FF0000"/>
                </a:solidFill>
                <a:latin typeface="Arial Black" panose="020B0A04020102020204" pitchFamily="34" charset="0"/>
              </a:rPr>
              <a:t>DO NOT GO ON TO THE NEXT SECTION!</a:t>
            </a:r>
          </a:p>
          <a:p>
            <a:pPr marL="0" indent="0" algn="ctr">
              <a:buNone/>
            </a:pPr>
            <a:endParaRPr lang="en-US" dirty="0" smtClean="0">
              <a:solidFill>
                <a:srgbClr val="FF0000"/>
              </a:solidFill>
              <a:latin typeface="Arial Black" panose="020B0A04020102020204" pitchFamily="34" charset="0"/>
            </a:endParaRPr>
          </a:p>
          <a:p>
            <a:pPr marL="0" indent="0" algn="ctr">
              <a:buNone/>
            </a:pPr>
            <a:endParaRPr lang="en-US" dirty="0">
              <a:solidFill>
                <a:srgbClr val="FF0000"/>
              </a:solidFill>
              <a:latin typeface="Arial Black" panose="020B0A04020102020204" pitchFamily="34" charset="0"/>
            </a:endParaRPr>
          </a:p>
          <a:p>
            <a:endParaRPr lang="en-US" dirty="0" smtClean="0">
              <a:latin typeface="Arial Black" panose="020B0A04020102020204" pitchFamily="34" charset="0"/>
            </a:endParaRPr>
          </a:p>
          <a:p>
            <a:endParaRPr lang="en-US" dirty="0"/>
          </a:p>
        </p:txBody>
      </p:sp>
    </p:spTree>
    <p:extLst>
      <p:ext uri="{BB962C8B-B14F-4D97-AF65-F5344CB8AC3E}">
        <p14:creationId xmlns:p14="http://schemas.microsoft.com/office/powerpoint/2010/main" val="277135764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Comprehensive Review/Reassessment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Arial Black" panose="020B0A04020102020204" pitchFamily="34" charset="0"/>
              </a:rPr>
              <a:t>Take a moment to read the paragraph at the bottom of the page under Comprehensive Review.</a:t>
            </a:r>
          </a:p>
          <a:p>
            <a:r>
              <a:rPr lang="en-US" dirty="0" smtClean="0">
                <a:latin typeface="Arial Black" panose="020B0A04020102020204" pitchFamily="34" charset="0"/>
              </a:rPr>
              <a:t>You have the time remaining in class to complete this.</a:t>
            </a:r>
          </a:p>
          <a:p>
            <a:r>
              <a:rPr lang="en-US" dirty="0" smtClean="0">
                <a:latin typeface="Arial Black" panose="020B0A04020102020204" pitchFamily="34" charset="0"/>
              </a:rPr>
              <a:t>Anything not done in class is</a:t>
            </a:r>
          </a:p>
          <a:p>
            <a:endParaRPr lang="en-US" dirty="0">
              <a:latin typeface="Arial Black" panose="020B0A04020102020204" pitchFamily="34" charset="0"/>
            </a:endParaRPr>
          </a:p>
          <a:p>
            <a:pPr marL="0" indent="0" algn="ctr">
              <a:buNone/>
            </a:pPr>
            <a:r>
              <a:rPr lang="en-US" sz="6000" dirty="0" smtClean="0">
                <a:latin typeface="Arial Black" panose="020B0A04020102020204" pitchFamily="34" charset="0"/>
              </a:rPr>
              <a:t>HOMEWORK DUE TOMORROW!</a:t>
            </a:r>
            <a:endParaRPr lang="en-US" sz="6000" dirty="0">
              <a:latin typeface="Arial Black" panose="020B0A04020102020204" pitchFamily="34" charset="0"/>
            </a:endParaRPr>
          </a:p>
        </p:txBody>
      </p:sp>
    </p:spTree>
    <p:extLst>
      <p:ext uri="{BB962C8B-B14F-4D97-AF65-F5344CB8AC3E}">
        <p14:creationId xmlns:p14="http://schemas.microsoft.com/office/powerpoint/2010/main" val="1443385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17749</TotalTime>
  <Words>7057</Words>
  <Application>Microsoft Office PowerPoint</Application>
  <PresentationFormat>Widescreen</PresentationFormat>
  <Paragraphs>987</Paragraphs>
  <Slides>139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139</vt:i4>
      </vt:variant>
    </vt:vector>
  </HeadingPairs>
  <TitlesOfParts>
    <vt:vector size="147" baseType="lpstr">
      <vt:lpstr>Arial</vt:lpstr>
      <vt:lpstr>Arial Black</vt:lpstr>
      <vt:lpstr>Bookman Old Style</vt:lpstr>
      <vt:lpstr>Calibri</vt:lpstr>
      <vt:lpstr>Calibri Light</vt:lpstr>
      <vt:lpstr>Papyrus</vt:lpstr>
      <vt:lpstr>Wingdings</vt:lpstr>
      <vt:lpstr>Office Theme</vt:lpstr>
      <vt:lpstr>Start-Up</vt:lpstr>
      <vt:lpstr>Start-Up - Discussion</vt:lpstr>
      <vt:lpstr>Start-Up - Writing</vt:lpstr>
      <vt:lpstr>Blindness and Sight</vt:lpstr>
      <vt:lpstr>Blindness and Sight</vt:lpstr>
      <vt:lpstr>Homework</vt:lpstr>
      <vt:lpstr>Exit Ticket</vt:lpstr>
      <vt:lpstr>Start-Up - Discussion</vt:lpstr>
      <vt:lpstr>Start-Up - Writing</vt:lpstr>
      <vt:lpstr>Greek Drama</vt:lpstr>
      <vt:lpstr>PowerPoint Presentation</vt:lpstr>
      <vt:lpstr>The Purpose of the Chorus</vt:lpstr>
      <vt:lpstr>MASKS</vt:lpstr>
      <vt:lpstr>Layout of a Greek Theater</vt:lpstr>
      <vt:lpstr>Layout of a Greek Theater</vt:lpstr>
      <vt:lpstr>PowerPoint Presentation</vt:lpstr>
      <vt:lpstr>Theater of Dionysus in Athens</vt:lpstr>
      <vt:lpstr>The Theater of Apollo</vt:lpstr>
      <vt:lpstr>Structure of Greek Plays</vt:lpstr>
      <vt:lpstr>Structure of Greek Plays</vt:lpstr>
      <vt:lpstr>Homework</vt:lpstr>
      <vt:lpstr>Exit Ticket</vt:lpstr>
      <vt:lpstr>Start-Up - Discussion</vt:lpstr>
      <vt:lpstr>Start-Up - Writing</vt:lpstr>
      <vt:lpstr>Introduction to Greek Tragedy</vt:lpstr>
      <vt:lpstr>Characteristics of the Tragic Hero</vt:lpstr>
      <vt:lpstr>Tragic Protagonist/Hero Activity</vt:lpstr>
      <vt:lpstr>Important Vocabulary (Review)</vt:lpstr>
      <vt:lpstr>Important Vocabulary</vt:lpstr>
      <vt:lpstr>Sophocles and “Oedipus the King”</vt:lpstr>
      <vt:lpstr>Homework</vt:lpstr>
      <vt:lpstr>Exit Ticket</vt:lpstr>
      <vt:lpstr>Start-Up - Discussion</vt:lpstr>
      <vt:lpstr>Start-Up - Writing</vt:lpstr>
      <vt:lpstr>En Media Res</vt:lpstr>
      <vt:lpstr>Now Let’s Read…</vt:lpstr>
      <vt:lpstr>Homework</vt:lpstr>
      <vt:lpstr>Exit Ticket</vt:lpstr>
      <vt:lpstr>NO  Start-Up  Today!   You have the next 5 minutes to review your notes on Greek Theater, Tragedy, and the Tragic Hero!</vt:lpstr>
      <vt:lpstr>Homework</vt:lpstr>
      <vt:lpstr>NO  Exit Ticket  Today!!!</vt:lpstr>
      <vt:lpstr>11/11/19</vt:lpstr>
      <vt:lpstr>Start-Up - Discussion</vt:lpstr>
      <vt:lpstr>Start-Up - Writing</vt:lpstr>
      <vt:lpstr>Now Let’s Read…</vt:lpstr>
      <vt:lpstr>Homework</vt:lpstr>
      <vt:lpstr>Exit Ticket</vt:lpstr>
      <vt:lpstr>Start-Up - Discussion</vt:lpstr>
      <vt:lpstr>Start-Up - Writing</vt:lpstr>
      <vt:lpstr>Figurative Language in Nonfiction</vt:lpstr>
      <vt:lpstr>Figurative Language in Nonfiction</vt:lpstr>
      <vt:lpstr>Figurative Language in Nonfiction</vt:lpstr>
      <vt:lpstr>HOMEWORK</vt:lpstr>
      <vt:lpstr>Exit Ticket</vt:lpstr>
      <vt:lpstr>Start-Up - Discussion</vt:lpstr>
      <vt:lpstr>Start-Up - Writing</vt:lpstr>
      <vt:lpstr>Your Job Now…</vt:lpstr>
      <vt:lpstr>Homework</vt:lpstr>
      <vt:lpstr>Exit Ticket</vt:lpstr>
      <vt:lpstr>Start-Up - Writing</vt:lpstr>
      <vt:lpstr>Now Let’s Read…</vt:lpstr>
      <vt:lpstr>Homework</vt:lpstr>
      <vt:lpstr>Exit Ticket</vt:lpstr>
      <vt:lpstr>Start-Up - Discussion</vt:lpstr>
      <vt:lpstr>Start-Up - Writing</vt:lpstr>
      <vt:lpstr>Your Job Now…</vt:lpstr>
      <vt:lpstr>Homework</vt:lpstr>
      <vt:lpstr>Exit Ticket</vt:lpstr>
      <vt:lpstr>PowerPoint Presentation</vt:lpstr>
      <vt:lpstr>When You Finish…</vt:lpstr>
      <vt:lpstr>Tragic Hero Characteristics</vt:lpstr>
      <vt:lpstr>Tragic Hero Graphic Organizers DUE FRIDAY!  NO EXIT TICKET  </vt:lpstr>
      <vt:lpstr>Start-Up - Discussion</vt:lpstr>
      <vt:lpstr>Start-Up - Writing</vt:lpstr>
      <vt:lpstr>How Your Eyes Trick Your Mind</vt:lpstr>
      <vt:lpstr>How Your Eyes Trick Your Mind</vt:lpstr>
      <vt:lpstr>HOMEWORK</vt:lpstr>
      <vt:lpstr>Exit Ticket</vt:lpstr>
      <vt:lpstr>Start-Up - Discussion</vt:lpstr>
      <vt:lpstr>Start-Up - Writing</vt:lpstr>
      <vt:lpstr>Let’s Read…</vt:lpstr>
      <vt:lpstr>Your Job Now…</vt:lpstr>
      <vt:lpstr>Homework</vt:lpstr>
      <vt:lpstr>Exit Ticket</vt:lpstr>
      <vt:lpstr>Start-Up - Discussion</vt:lpstr>
      <vt:lpstr>Start-Up - Writing</vt:lpstr>
      <vt:lpstr>Your Job Now…</vt:lpstr>
      <vt:lpstr>Homework</vt:lpstr>
      <vt:lpstr>Exit Ticket</vt:lpstr>
      <vt:lpstr>Start-Up - Discussion</vt:lpstr>
      <vt:lpstr>Start-Up - Writing</vt:lpstr>
      <vt:lpstr>Figurative Language FLEX</vt:lpstr>
      <vt:lpstr>Metaphors and Similes</vt:lpstr>
      <vt:lpstr>Metaphors and Similes</vt:lpstr>
      <vt:lpstr>Hyperbole</vt:lpstr>
      <vt:lpstr>Hyperbole</vt:lpstr>
      <vt:lpstr>Personification</vt:lpstr>
      <vt:lpstr>Personification</vt:lpstr>
      <vt:lpstr>Comprehensive Review/Reassessment</vt:lpstr>
      <vt:lpstr>Homework</vt:lpstr>
      <vt:lpstr>Exit Ticket</vt:lpstr>
      <vt:lpstr>Start-Up - Writing</vt:lpstr>
      <vt:lpstr>Let’s Read…</vt:lpstr>
      <vt:lpstr>Homework</vt:lpstr>
      <vt:lpstr>Exit Ticket</vt:lpstr>
      <vt:lpstr>PowerPoint Presentation</vt:lpstr>
      <vt:lpstr>PowerPoint Presentation</vt:lpstr>
      <vt:lpstr>How to TREAT a Source Properly</vt:lpstr>
      <vt:lpstr>How to TREAT a Source Properly</vt:lpstr>
      <vt:lpstr>How to TREAT a Source Properly</vt:lpstr>
      <vt:lpstr>How to TREAT a Source Properly</vt:lpstr>
      <vt:lpstr>How to TREAT a Source Properly</vt:lpstr>
      <vt:lpstr>How to TREAT a Source Properly</vt:lpstr>
      <vt:lpstr>How to TREAT a Source Properly</vt:lpstr>
      <vt:lpstr>How to TREAT a Source Properly</vt:lpstr>
      <vt:lpstr>How to TREAT a Source Properly</vt:lpstr>
      <vt:lpstr>How to TREAT a Source Properly</vt:lpstr>
      <vt:lpstr>How to TREAT a Source Properly</vt:lpstr>
      <vt:lpstr>How to TREAT a Source Properly</vt:lpstr>
      <vt:lpstr>How to TREAT a Source Properly</vt:lpstr>
      <vt:lpstr>Your Job Now</vt:lpstr>
      <vt:lpstr>Homework</vt:lpstr>
      <vt:lpstr>PowerPoint Presentation</vt:lpstr>
      <vt:lpstr>PowerPoint Presentation</vt:lpstr>
      <vt:lpstr>FINAL ASSESSMENT – OEDIPUS</vt:lpstr>
      <vt:lpstr>FINAL ASSESSMENT – OEDIPUS PART 1</vt:lpstr>
      <vt:lpstr>Tragic Hero Comparison Essay</vt:lpstr>
      <vt:lpstr>Tragic Hero Comparison Essay</vt:lpstr>
      <vt:lpstr>Tragic Hero Comparison Essay</vt:lpstr>
      <vt:lpstr>Keller Comparison Essay</vt:lpstr>
      <vt:lpstr>Keller Comparison Essay</vt:lpstr>
      <vt:lpstr>Keller Comparison Essay</vt:lpstr>
      <vt:lpstr>BOTH Comparison Essays</vt:lpstr>
      <vt:lpstr>PowerPoint Presentation</vt:lpstr>
      <vt:lpstr>PowerPoint Presentation</vt:lpstr>
      <vt:lpstr>PowerPoint Presentation</vt:lpstr>
      <vt:lpstr>PowerPoint Presentation</vt:lpstr>
      <vt:lpstr>PowerPoint Presentation</vt:lpstr>
      <vt:lpstr>PowerPoint Presentation</vt:lpstr>
    </vt:vector>
  </TitlesOfParts>
  <Company>Turlock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 Writing</dc:title>
  <dc:creator>James McElroy</dc:creator>
  <cp:lastModifiedBy>James McElroy</cp:lastModifiedBy>
  <cp:revision>140</cp:revision>
  <cp:lastPrinted>2019-10-31T13:55:46Z</cp:lastPrinted>
  <dcterms:created xsi:type="dcterms:W3CDTF">2019-04-29T14:25:17Z</dcterms:created>
  <dcterms:modified xsi:type="dcterms:W3CDTF">2019-12-05T16:47:32Z</dcterms:modified>
</cp:coreProperties>
</file>