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62" r:id="rId2"/>
    <p:sldId id="272" r:id="rId3"/>
    <p:sldId id="263" r:id="rId4"/>
    <p:sldId id="264" r:id="rId5"/>
    <p:sldId id="266" r:id="rId6"/>
    <p:sldId id="267" r:id="rId7"/>
    <p:sldId id="265" r:id="rId8"/>
    <p:sldId id="268" r:id="rId9"/>
    <p:sldId id="271" r:id="rId10"/>
    <p:sldId id="269" r:id="rId11"/>
    <p:sldId id="270" r:id="rId12"/>
    <p:sldId id="273" r:id="rId13"/>
    <p:sldId id="274" r:id="rId14"/>
    <p:sldId id="275" r:id="rId15"/>
    <p:sldId id="276" r:id="rId16"/>
    <p:sldId id="277" r:id="rId17"/>
    <p:sldId id="279" r:id="rId18"/>
    <p:sldId id="278" r:id="rId19"/>
    <p:sldId id="280" r:id="rId20"/>
    <p:sldId id="281" r:id="rId21"/>
    <p:sldId id="282" r:id="rId22"/>
    <p:sldId id="283" r:id="rId23"/>
    <p:sldId id="284" r:id="rId24"/>
    <p:sldId id="285" r:id="rId25"/>
    <p:sldId id="286" r:id="rId26"/>
    <p:sldId id="290" r:id="rId27"/>
    <p:sldId id="287" r:id="rId28"/>
    <p:sldId id="289" r:id="rId29"/>
    <p:sldId id="291" r:id="rId30"/>
    <p:sldId id="292" r:id="rId31"/>
    <p:sldId id="293" r:id="rId32"/>
    <p:sldId id="294" r:id="rId33"/>
    <p:sldId id="297" r:id="rId34"/>
    <p:sldId id="299" r:id="rId35"/>
    <p:sldId id="300" r:id="rId36"/>
    <p:sldId id="301" r:id="rId37"/>
    <p:sldId id="302" r:id="rId38"/>
    <p:sldId id="305" r:id="rId39"/>
    <p:sldId id="303" r:id="rId40"/>
    <p:sldId id="304"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14BB158-9B52-48C3-9D46-832146E2DD2B}" type="datetimeFigureOut">
              <a:rPr lang="en-US" smtClean="0"/>
              <a:t>5/18/2015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F64ECBE6-FF8C-42F7-98E7-690035C5E2A5}" type="slidenum">
              <a:rPr lang="en-US" smtClean="0"/>
              <a:t>‹#›</a:t>
            </a:fld>
            <a:endParaRPr lang="en-US"/>
          </a:p>
        </p:txBody>
      </p:sp>
    </p:spTree>
    <p:extLst>
      <p:ext uri="{BB962C8B-B14F-4D97-AF65-F5344CB8AC3E}">
        <p14:creationId xmlns:p14="http://schemas.microsoft.com/office/powerpoint/2010/main" val="2699232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EB07900-DB1C-4735-84ED-C49556CF851F}" type="datetimeFigureOut">
              <a:rPr lang="en-US" smtClean="0"/>
              <a:t>5/18/2015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150C50E-3250-4DEE-8458-EC27C418A5A8}" type="slidenum">
              <a:rPr lang="en-US" smtClean="0"/>
              <a:t>‹#›</a:t>
            </a:fld>
            <a:endParaRPr lang="en-US"/>
          </a:p>
        </p:txBody>
      </p:sp>
    </p:spTree>
    <p:extLst>
      <p:ext uri="{BB962C8B-B14F-4D97-AF65-F5344CB8AC3E}">
        <p14:creationId xmlns:p14="http://schemas.microsoft.com/office/powerpoint/2010/main" val="178001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50C50E-3250-4DEE-8458-EC27C418A5A8}" type="slidenum">
              <a:rPr lang="en-US" smtClean="0"/>
              <a:t>1</a:t>
            </a:fld>
            <a:endParaRPr lang="en-US"/>
          </a:p>
        </p:txBody>
      </p:sp>
    </p:spTree>
    <p:extLst>
      <p:ext uri="{BB962C8B-B14F-4D97-AF65-F5344CB8AC3E}">
        <p14:creationId xmlns:p14="http://schemas.microsoft.com/office/powerpoint/2010/main" val="286282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9CD74C-639E-4E39-A66E-588731F71E8F}"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4065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D74C-639E-4E39-A66E-588731F71E8F}"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279964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D74C-639E-4E39-A66E-588731F71E8F}"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187551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9CD74C-639E-4E39-A66E-588731F71E8F}"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155979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CD74C-639E-4E39-A66E-588731F71E8F}" type="datetimeFigureOut">
              <a:rPr lang="en-US" smtClean="0"/>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23662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CD74C-639E-4E39-A66E-588731F71E8F}"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918534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9CD74C-639E-4E39-A66E-588731F71E8F}" type="datetimeFigureOut">
              <a:rPr lang="en-US" smtClean="0"/>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385161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9CD74C-639E-4E39-A66E-588731F71E8F}" type="datetimeFigureOut">
              <a:rPr lang="en-US" smtClean="0"/>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404683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CD74C-639E-4E39-A66E-588731F71E8F}" type="datetimeFigureOut">
              <a:rPr lang="en-US" smtClean="0"/>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246872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CD74C-639E-4E39-A66E-588731F71E8F}"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242917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CD74C-639E-4E39-A66E-588731F71E8F}" type="datetimeFigureOut">
              <a:rPr lang="en-US" smtClean="0"/>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C7515-DF99-467B-8A51-2FE16EC3E2B1}" type="slidenum">
              <a:rPr lang="en-US" smtClean="0"/>
              <a:t>‹#›</a:t>
            </a:fld>
            <a:endParaRPr lang="en-US"/>
          </a:p>
        </p:txBody>
      </p:sp>
    </p:spTree>
    <p:extLst>
      <p:ext uri="{BB962C8B-B14F-4D97-AF65-F5344CB8AC3E}">
        <p14:creationId xmlns:p14="http://schemas.microsoft.com/office/powerpoint/2010/main" val="2614455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l="-22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CD74C-639E-4E39-A66E-588731F71E8F}" type="datetimeFigureOut">
              <a:rPr lang="en-US" smtClean="0"/>
              <a:t>5/18/2015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C7515-DF99-467B-8A51-2FE16EC3E2B1}" type="slidenum">
              <a:rPr lang="en-US" smtClean="0"/>
              <a:t>‹#›</a:t>
            </a:fld>
            <a:endParaRPr lang="en-US"/>
          </a:p>
        </p:txBody>
      </p:sp>
    </p:spTree>
    <p:extLst>
      <p:ext uri="{BB962C8B-B14F-4D97-AF65-F5344CB8AC3E}">
        <p14:creationId xmlns:p14="http://schemas.microsoft.com/office/powerpoint/2010/main" val="257991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0TSVA_VxJEcBbC9x8YZ31I1G4bsQY0176cqY0u3ubHA/edit" TargetMode="External"/><Relationship Id="rId2" Type="http://schemas.openxmlformats.org/officeDocument/2006/relationships/hyperlink" Target="http://americasbesthistory.com/abhtimelin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webhp?sourceid=chrome-instant&amp;ion=1&amp;espv=2&amp;ie=UTF-8#q=klondike%20gold%20rush%201897" TargetMode="External"/><Relationship Id="rId2" Type="http://schemas.openxmlformats.org/officeDocument/2006/relationships/hyperlink" Target="https://www.google.com/webhp?sourceid=chrome-instant&amp;ion=1&amp;espv=2&amp;ie=UTF-8#q=voting+machines++in+1899" TargetMode="External"/><Relationship Id="rId1" Type="http://schemas.openxmlformats.org/officeDocument/2006/relationships/slideLayout" Target="../slideLayouts/slideLayout2.xml"/><Relationship Id="rId4" Type="http://schemas.openxmlformats.org/officeDocument/2006/relationships/hyperlink" Target="https://www.google.com/webhp?sourceid=chrome-instant&amp;ion=1&amp;espv=2&amp;ie=UTF-8#q=women%20in%20colorado%20get%20the%20right%20to%20vote%201893"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a/muhsd.org/document/d/1HcZP9VQuMvhD7DSU0Mf6PKVN06vXwKGsR0v6Q5tyiVM/edit" TargetMode="External"/><Relationship Id="rId2" Type="http://schemas.openxmlformats.org/officeDocument/2006/relationships/hyperlink" Target="http://americasbesthistory.com/abhtimeline.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ocs.google.com/a/muhsd.org/document/d/1b2AfhxLL39_EISPNf02sCG_u-kMx7KoP7Xs4UU-GSiM/edi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228600" y="685800"/>
            <a:ext cx="8686800" cy="6192982"/>
          </a:xfrm>
        </p:spPr>
        <p:txBody>
          <a:bodyPr>
            <a:normAutofit fontScale="92500" lnSpcReduction="10000"/>
          </a:bodyPr>
          <a:lstStyle/>
          <a:p>
            <a:pPr marL="0" indent="0" algn="ctr">
              <a:buNone/>
            </a:pPr>
            <a:r>
              <a:rPr lang="en-US" b="1" dirty="0" smtClean="0"/>
              <a:t>Take a minute and think about the following:</a:t>
            </a:r>
          </a:p>
          <a:p>
            <a:pPr marL="0" indent="0" algn="ctr">
              <a:buNone/>
            </a:pPr>
            <a:endParaRPr lang="en-US" b="1" dirty="0" smtClean="0"/>
          </a:p>
          <a:p>
            <a:pPr marL="0" indent="0" algn="ctr">
              <a:buNone/>
            </a:pPr>
            <a:r>
              <a:rPr lang="en-US" b="1" dirty="0" smtClean="0"/>
              <a:t>Think about the decade selected for your research paper. Do you know anything about that decade in American history at all? Are you familiar with any political, economic, social, or cultural issues from that time period? On your card, write down one or two things you know about your decade.</a:t>
            </a:r>
          </a:p>
          <a:p>
            <a:pPr marL="0" indent="0" algn="ctr">
              <a:buNone/>
            </a:pPr>
            <a:endParaRPr lang="en-US" b="1" dirty="0"/>
          </a:p>
          <a:p>
            <a:pPr marL="0" indent="0" algn="ctr">
              <a:buNone/>
            </a:pPr>
            <a:r>
              <a:rPr lang="en-US" b="1" dirty="0" smtClean="0"/>
              <a:t>Now take a minute to share with your VERTICAL partner one thing about your decade.</a:t>
            </a:r>
          </a:p>
          <a:p>
            <a:pPr marL="0" indent="0" algn="ctr">
              <a:buNone/>
            </a:pPr>
            <a:endParaRPr lang="en-US" b="1" dirty="0"/>
          </a:p>
          <a:p>
            <a:pPr marL="0" indent="0" algn="ctr">
              <a:buNone/>
            </a:pPr>
            <a:r>
              <a:rPr lang="en-US" b="1" dirty="0" smtClean="0"/>
              <a:t>Class Discussion</a:t>
            </a:r>
            <a:endParaRPr lang="en-US" b="1" dirty="0"/>
          </a:p>
        </p:txBody>
      </p:sp>
    </p:spTree>
    <p:extLst>
      <p:ext uri="{BB962C8B-B14F-4D97-AF65-F5344CB8AC3E}">
        <p14:creationId xmlns:p14="http://schemas.microsoft.com/office/powerpoint/2010/main" val="1870283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lstStyle/>
          <a:p>
            <a:r>
              <a:rPr lang="en-US" b="1" dirty="0" smtClean="0"/>
              <a:t>But, Mr. McElroy…How Do I Start?</a:t>
            </a:r>
            <a:endParaRPr lang="en-US" b="1" dirty="0"/>
          </a:p>
        </p:txBody>
      </p:sp>
      <p:sp>
        <p:nvSpPr>
          <p:cNvPr id="3" name="Content Placeholder 2"/>
          <p:cNvSpPr>
            <a:spLocks noGrp="1"/>
          </p:cNvSpPr>
          <p:nvPr>
            <p:ph idx="1"/>
          </p:nvPr>
        </p:nvSpPr>
        <p:spPr>
          <a:xfrm>
            <a:off x="457200" y="1066800"/>
            <a:ext cx="8229600" cy="5715000"/>
          </a:xfrm>
        </p:spPr>
        <p:txBody>
          <a:bodyPr>
            <a:normAutofit lnSpcReduction="10000"/>
          </a:bodyPr>
          <a:lstStyle/>
          <a:p>
            <a:r>
              <a:rPr lang="en-US" b="1" dirty="0" smtClean="0"/>
              <a:t>Like I said, you have to start by developing a question.</a:t>
            </a:r>
          </a:p>
          <a:p>
            <a:r>
              <a:rPr lang="en-US" b="1" dirty="0" smtClean="0"/>
              <a:t>Remember the GENERAL TOPIC of your paper is “The American Dream” in your assigned decade, but this is WAY TOO BROAD!</a:t>
            </a:r>
          </a:p>
          <a:p>
            <a:r>
              <a:rPr lang="en-US" b="1" dirty="0" smtClean="0"/>
              <a:t>You have to begin to narrow this down immediately and find ONE EVENT or POINT OF INTEREST from your decade to focus on.</a:t>
            </a:r>
          </a:p>
          <a:p>
            <a:r>
              <a:rPr lang="en-US" b="1" dirty="0" smtClean="0"/>
              <a:t>You will research and write SPECIFICALLY about that one event and how it affected the American Dream for people (or even just one segment of the population) in your decade.</a:t>
            </a:r>
            <a:endParaRPr lang="en-US" b="1" dirty="0"/>
          </a:p>
        </p:txBody>
      </p:sp>
    </p:spTree>
    <p:extLst>
      <p:ext uri="{BB962C8B-B14F-4D97-AF65-F5344CB8AC3E}">
        <p14:creationId xmlns:p14="http://schemas.microsoft.com/office/powerpoint/2010/main" val="38722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dirty="0" smtClean="0"/>
              <a:t>Finding That Focus</a:t>
            </a:r>
            <a:endParaRPr lang="en-US" b="1" dirty="0"/>
          </a:p>
        </p:txBody>
      </p:sp>
      <p:sp>
        <p:nvSpPr>
          <p:cNvPr id="3" name="Content Placeholder 2"/>
          <p:cNvSpPr>
            <a:spLocks noGrp="1"/>
          </p:cNvSpPr>
          <p:nvPr>
            <p:ph idx="1"/>
          </p:nvPr>
        </p:nvSpPr>
        <p:spPr>
          <a:xfrm>
            <a:off x="457200" y="990600"/>
            <a:ext cx="8229600" cy="5715000"/>
          </a:xfrm>
        </p:spPr>
        <p:txBody>
          <a:bodyPr/>
          <a:lstStyle/>
          <a:p>
            <a:pPr marL="0" indent="0" algn="ctr">
              <a:buNone/>
            </a:pPr>
            <a:r>
              <a:rPr lang="en-US" b="1" u="sng" dirty="0" smtClean="0"/>
              <a:t>Four Possible Areas of Focus</a:t>
            </a:r>
          </a:p>
          <a:p>
            <a:pPr marL="514350" indent="-514350">
              <a:buFont typeface="+mj-lt"/>
              <a:buAutoNum type="arabicPeriod"/>
            </a:pPr>
            <a:r>
              <a:rPr lang="en-US" b="1" dirty="0" smtClean="0"/>
              <a:t>Political –elections, legislation, scandals, wars, etc.</a:t>
            </a:r>
          </a:p>
          <a:p>
            <a:pPr marL="514350" indent="-514350">
              <a:buFont typeface="+mj-lt"/>
              <a:buAutoNum type="arabicPeriod"/>
            </a:pPr>
            <a:r>
              <a:rPr lang="en-US" b="1" dirty="0" smtClean="0"/>
              <a:t>Economic –depressions, recessions, recovery, the stock market, etc.</a:t>
            </a:r>
          </a:p>
          <a:p>
            <a:pPr marL="514350" indent="-514350">
              <a:buFont typeface="+mj-lt"/>
              <a:buAutoNum type="arabicPeriod"/>
            </a:pPr>
            <a:r>
              <a:rPr lang="en-US" b="1" dirty="0" smtClean="0"/>
              <a:t>Social – civil rights, gender equity, etc.</a:t>
            </a:r>
          </a:p>
          <a:p>
            <a:pPr marL="514350" indent="-514350">
              <a:buFont typeface="+mj-lt"/>
              <a:buAutoNum type="arabicPeriod"/>
            </a:pPr>
            <a:r>
              <a:rPr lang="en-US" b="1" dirty="0" smtClean="0"/>
              <a:t>Cultural – art, music, literature, film, sports, etc.</a:t>
            </a:r>
            <a:endParaRPr lang="en-US" b="1" dirty="0"/>
          </a:p>
        </p:txBody>
      </p:sp>
    </p:spTree>
    <p:extLst>
      <p:ext uri="{BB962C8B-B14F-4D97-AF65-F5344CB8AC3E}">
        <p14:creationId xmlns:p14="http://schemas.microsoft.com/office/powerpoint/2010/main" val="83220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One More Example</a:t>
            </a:r>
            <a:endParaRPr lang="en-US" b="1" dirty="0"/>
          </a:p>
        </p:txBody>
      </p:sp>
      <p:sp>
        <p:nvSpPr>
          <p:cNvPr id="3" name="Content Placeholder 2"/>
          <p:cNvSpPr>
            <a:spLocks noGrp="1"/>
          </p:cNvSpPr>
          <p:nvPr>
            <p:ph idx="1"/>
          </p:nvPr>
        </p:nvSpPr>
        <p:spPr>
          <a:xfrm>
            <a:off x="457200" y="914400"/>
            <a:ext cx="8229600" cy="5867400"/>
          </a:xfrm>
        </p:spPr>
        <p:txBody>
          <a:bodyPr/>
          <a:lstStyle/>
          <a:p>
            <a:r>
              <a:rPr lang="en-US" b="1" dirty="0" smtClean="0"/>
              <a:t>My assigned decade is from 1890-1899.</a:t>
            </a:r>
          </a:p>
          <a:p>
            <a:r>
              <a:rPr lang="en-US" b="1" dirty="0" smtClean="0"/>
              <a:t>I started by going to </a:t>
            </a:r>
            <a:r>
              <a:rPr lang="en-US" b="1" dirty="0" smtClean="0">
                <a:hlinkClick r:id="rId2"/>
              </a:rPr>
              <a:t>America’s Best History</a:t>
            </a:r>
            <a:endParaRPr lang="en-US" b="1" dirty="0" smtClean="0"/>
          </a:p>
          <a:p>
            <a:r>
              <a:rPr lang="en-US" b="1" dirty="0" smtClean="0"/>
              <a:t>From there, I clicked on my decade and started looking through the timeline for events that were:</a:t>
            </a:r>
          </a:p>
          <a:p>
            <a:pPr lvl="1"/>
            <a:r>
              <a:rPr lang="en-US" b="1" dirty="0" smtClean="0"/>
              <a:t>Interesting to me for some reason</a:t>
            </a:r>
          </a:p>
          <a:p>
            <a:pPr lvl="1"/>
            <a:r>
              <a:rPr lang="en-US" b="1" dirty="0" smtClean="0"/>
              <a:t>Likely to have had an effect on the American Dream</a:t>
            </a:r>
          </a:p>
          <a:p>
            <a:r>
              <a:rPr lang="en-US" b="1" dirty="0" smtClean="0"/>
              <a:t>Then I went to the </a:t>
            </a:r>
            <a:r>
              <a:rPr lang="en-US" b="1" dirty="0" smtClean="0">
                <a:hlinkClick r:id="rId3"/>
              </a:rPr>
              <a:t>Research Question Development Form </a:t>
            </a:r>
            <a:r>
              <a:rPr lang="en-US" b="1" dirty="0" smtClean="0"/>
              <a:t>and began to fill it out for the three events I chose.</a:t>
            </a:r>
            <a:endParaRPr lang="en-US" b="1" dirty="0"/>
          </a:p>
        </p:txBody>
      </p:sp>
    </p:spTree>
    <p:extLst>
      <p:ext uri="{BB962C8B-B14F-4D97-AF65-F5344CB8AC3E}">
        <p14:creationId xmlns:p14="http://schemas.microsoft.com/office/powerpoint/2010/main" val="284011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36"/>
            <a:ext cx="8229600" cy="1143000"/>
          </a:xfrm>
        </p:spPr>
        <p:txBody>
          <a:bodyPr/>
          <a:lstStyle/>
          <a:p>
            <a:r>
              <a:rPr lang="en-US" b="1" dirty="0" smtClean="0"/>
              <a:t>Do a quick search…</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hlinkClick r:id="rId2"/>
              </a:rPr>
              <a:t>Voting Machines in 1899</a:t>
            </a:r>
            <a:endParaRPr lang="en-US" b="1" dirty="0" smtClean="0"/>
          </a:p>
          <a:p>
            <a:endParaRPr lang="en-US" b="1" dirty="0"/>
          </a:p>
          <a:p>
            <a:r>
              <a:rPr lang="en-US" b="1" dirty="0" smtClean="0">
                <a:hlinkClick r:id="rId3"/>
              </a:rPr>
              <a:t>Klondike Gold Rush 1897</a:t>
            </a:r>
            <a:endParaRPr lang="en-US" b="1" dirty="0" smtClean="0"/>
          </a:p>
          <a:p>
            <a:endParaRPr lang="en-US" b="1" dirty="0"/>
          </a:p>
          <a:p>
            <a:r>
              <a:rPr lang="en-US" b="1" dirty="0" smtClean="0">
                <a:hlinkClick r:id="rId4"/>
              </a:rPr>
              <a:t>Women in Colorado get the right to vote 1893</a:t>
            </a:r>
            <a:endParaRPr lang="en-US" b="1" dirty="0" smtClean="0"/>
          </a:p>
          <a:p>
            <a:endParaRPr lang="en-US" b="1" dirty="0"/>
          </a:p>
          <a:p>
            <a:pPr marL="0" indent="0" algn="ctr">
              <a:buNone/>
            </a:pPr>
            <a:r>
              <a:rPr lang="en-US" b="1" dirty="0" smtClean="0"/>
              <a:t>What I find might directly affect my choice of topic. </a:t>
            </a:r>
            <a:endParaRPr lang="en-US" b="1" dirty="0"/>
          </a:p>
        </p:txBody>
      </p:sp>
    </p:spTree>
    <p:extLst>
      <p:ext uri="{BB962C8B-B14F-4D97-AF65-F5344CB8AC3E}">
        <p14:creationId xmlns:p14="http://schemas.microsoft.com/office/powerpoint/2010/main" val="28227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dirty="0" smtClean="0"/>
              <a:t>From Topic to Question</a:t>
            </a:r>
            <a:endParaRPr lang="en-US" b="1" dirty="0"/>
          </a:p>
        </p:txBody>
      </p:sp>
      <p:sp>
        <p:nvSpPr>
          <p:cNvPr id="3" name="Content Placeholder 2"/>
          <p:cNvSpPr>
            <a:spLocks noGrp="1"/>
          </p:cNvSpPr>
          <p:nvPr>
            <p:ph idx="1"/>
          </p:nvPr>
        </p:nvSpPr>
        <p:spPr>
          <a:xfrm>
            <a:off x="457200" y="990600"/>
            <a:ext cx="8229600" cy="2819400"/>
          </a:xfrm>
        </p:spPr>
        <p:txBody>
          <a:bodyPr/>
          <a:lstStyle/>
          <a:p>
            <a:r>
              <a:rPr lang="en-US" b="1" dirty="0" smtClean="0"/>
              <a:t>I decide to write about the gold rush.</a:t>
            </a:r>
          </a:p>
          <a:p>
            <a:r>
              <a:rPr lang="en-US" b="1" dirty="0" smtClean="0"/>
              <a:t>Now I have to “convert” my topic into a workable question; narrowing and clarifying the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6" y="3124200"/>
            <a:ext cx="4438318" cy="3680258"/>
          </a:xfrm>
          <a:prstGeom prst="rect">
            <a:avLst/>
          </a:prstGeom>
        </p:spPr>
      </p:pic>
      <p:sp>
        <p:nvSpPr>
          <p:cNvPr id="6" name="TextBox 5"/>
          <p:cNvSpPr txBox="1"/>
          <p:nvPr/>
        </p:nvSpPr>
        <p:spPr>
          <a:xfrm>
            <a:off x="4636655" y="5791200"/>
            <a:ext cx="4286558" cy="369332"/>
          </a:xfrm>
          <a:prstGeom prst="rect">
            <a:avLst/>
          </a:prstGeom>
          <a:noFill/>
        </p:spPr>
        <p:txBody>
          <a:bodyPr wrap="none" rtlCol="0">
            <a:spAutoFit/>
          </a:bodyPr>
          <a:lstStyle/>
          <a:p>
            <a:r>
              <a:rPr lang="en-US" b="1" dirty="0" smtClean="0">
                <a:solidFill>
                  <a:srgbClr val="FF0000"/>
                </a:solidFill>
              </a:rPr>
              <a:t>Way too broad! Needs to be more focused.</a:t>
            </a:r>
            <a:endParaRPr lang="en-US" b="1" dirty="0">
              <a:solidFill>
                <a:srgbClr val="FF0000"/>
              </a:solidFill>
            </a:endParaRPr>
          </a:p>
        </p:txBody>
      </p:sp>
      <p:cxnSp>
        <p:nvCxnSpPr>
          <p:cNvPr id="8" name="Straight Arrow Connector 7"/>
          <p:cNvCxnSpPr>
            <a:stCxn id="6" idx="1"/>
          </p:cNvCxnSpPr>
          <p:nvPr/>
        </p:nvCxnSpPr>
        <p:spPr>
          <a:xfrm flipH="1" flipV="1">
            <a:off x="3874655" y="5486400"/>
            <a:ext cx="762000" cy="48946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8200" y="4572000"/>
            <a:ext cx="4279698" cy="646331"/>
          </a:xfrm>
          <a:prstGeom prst="rect">
            <a:avLst/>
          </a:prstGeom>
          <a:noFill/>
        </p:spPr>
        <p:txBody>
          <a:bodyPr wrap="none" rtlCol="0">
            <a:spAutoFit/>
          </a:bodyPr>
          <a:lstStyle/>
          <a:p>
            <a:r>
              <a:rPr lang="en-US" b="1" dirty="0" smtClean="0">
                <a:solidFill>
                  <a:schemeClr val="accent6">
                    <a:lumMod val="75000"/>
                  </a:schemeClr>
                </a:solidFill>
              </a:rPr>
              <a:t>Not enough specific information available. </a:t>
            </a:r>
            <a:endParaRPr lang="en-US" b="1" dirty="0">
              <a:solidFill>
                <a:schemeClr val="accent6">
                  <a:lumMod val="75000"/>
                </a:schemeClr>
              </a:solidFill>
            </a:endParaRPr>
          </a:p>
          <a:p>
            <a:r>
              <a:rPr lang="en-US" b="1" dirty="0" smtClean="0">
                <a:solidFill>
                  <a:schemeClr val="accent6">
                    <a:lumMod val="75000"/>
                  </a:schemeClr>
                </a:solidFill>
              </a:rPr>
              <a:t>Difficult to research.</a:t>
            </a:r>
            <a:endParaRPr lang="en-US" b="1" dirty="0">
              <a:solidFill>
                <a:schemeClr val="accent6">
                  <a:lumMod val="75000"/>
                </a:schemeClr>
              </a:solidFill>
            </a:endParaRPr>
          </a:p>
        </p:txBody>
      </p:sp>
      <p:cxnSp>
        <p:nvCxnSpPr>
          <p:cNvPr id="11" name="Straight Arrow Connector 10"/>
          <p:cNvCxnSpPr>
            <a:stCxn id="9" idx="1"/>
          </p:cNvCxnSpPr>
          <p:nvPr/>
        </p:nvCxnSpPr>
        <p:spPr>
          <a:xfrm flipH="1" flipV="1">
            <a:off x="4114800" y="4724400"/>
            <a:ext cx="533400" cy="170766"/>
          </a:xfrm>
          <a:prstGeom prst="straightConnector1">
            <a:avLst/>
          </a:prstGeom>
          <a:ln w="762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0" y="3659909"/>
            <a:ext cx="4114800" cy="646331"/>
          </a:xfrm>
          <a:prstGeom prst="rect">
            <a:avLst/>
          </a:prstGeom>
          <a:noFill/>
        </p:spPr>
        <p:txBody>
          <a:bodyPr wrap="square" rtlCol="0">
            <a:spAutoFit/>
          </a:bodyPr>
          <a:lstStyle/>
          <a:p>
            <a:r>
              <a:rPr lang="en-US" b="1" dirty="0" smtClean="0">
                <a:solidFill>
                  <a:srgbClr val="00B050"/>
                </a:solidFill>
              </a:rPr>
              <a:t>Narrow enough. Lots of potential sources.</a:t>
            </a:r>
            <a:endParaRPr lang="en-US" b="1" dirty="0">
              <a:solidFill>
                <a:srgbClr val="00B050"/>
              </a:solidFill>
            </a:endParaRPr>
          </a:p>
        </p:txBody>
      </p:sp>
      <p:cxnSp>
        <p:nvCxnSpPr>
          <p:cNvPr id="14" name="Straight Arrow Connector 13"/>
          <p:cNvCxnSpPr>
            <a:stCxn id="12" idx="1"/>
          </p:cNvCxnSpPr>
          <p:nvPr/>
        </p:nvCxnSpPr>
        <p:spPr>
          <a:xfrm flipH="1" flipV="1">
            <a:off x="4452174" y="3886200"/>
            <a:ext cx="500826" cy="96875"/>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41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9"/>
            <a:ext cx="8229600" cy="1143000"/>
          </a:xfrm>
        </p:spPr>
        <p:txBody>
          <a:bodyPr/>
          <a:lstStyle/>
          <a:p>
            <a:r>
              <a:rPr lang="en-US" b="1" dirty="0" smtClean="0"/>
              <a:t>Pre-Research</a:t>
            </a:r>
            <a:endParaRPr lang="en-US" b="1" dirty="0"/>
          </a:p>
        </p:txBody>
      </p:sp>
      <p:sp>
        <p:nvSpPr>
          <p:cNvPr id="3" name="Content Placeholder 2"/>
          <p:cNvSpPr>
            <a:spLocks noGrp="1"/>
          </p:cNvSpPr>
          <p:nvPr>
            <p:ph idx="1"/>
          </p:nvPr>
        </p:nvSpPr>
        <p:spPr>
          <a:xfrm>
            <a:off x="457200" y="1219200"/>
            <a:ext cx="8229600" cy="5410200"/>
          </a:xfrm>
        </p:spPr>
        <p:txBody>
          <a:bodyPr/>
          <a:lstStyle/>
          <a:p>
            <a:r>
              <a:rPr lang="en-US" b="1" dirty="0" smtClean="0"/>
              <a:t>Open up your Chromebooks and go to </a:t>
            </a:r>
            <a:r>
              <a:rPr lang="en-US" b="1" dirty="0" smtClean="0">
                <a:hlinkClick r:id="rId2"/>
              </a:rPr>
              <a:t>America’s Best History</a:t>
            </a:r>
            <a:r>
              <a:rPr lang="en-US" b="1" dirty="0" smtClean="0"/>
              <a:t> and use the timeline there as a jumping off point.</a:t>
            </a:r>
          </a:p>
          <a:p>
            <a:r>
              <a:rPr lang="en-US" b="1" dirty="0" smtClean="0"/>
              <a:t>Start looking at what events occurred in your decade that might be interesting to you and researchable by you.</a:t>
            </a:r>
          </a:p>
          <a:p>
            <a:r>
              <a:rPr lang="en-US" b="1" dirty="0"/>
              <a:t>P</a:t>
            </a:r>
            <a:r>
              <a:rPr lang="en-US" b="1" dirty="0" smtClean="0"/>
              <a:t>ull up the </a:t>
            </a:r>
            <a:r>
              <a:rPr lang="en-US" b="1" dirty="0" smtClean="0">
                <a:hlinkClick r:id="rId3"/>
              </a:rPr>
              <a:t>Research Question Development Form</a:t>
            </a:r>
            <a:r>
              <a:rPr lang="en-US" b="1" dirty="0" smtClean="0"/>
              <a:t>, make your copy, and start writing some stuff down.</a:t>
            </a:r>
            <a:endParaRPr lang="en-US" b="1" dirty="0"/>
          </a:p>
        </p:txBody>
      </p:sp>
    </p:spTree>
    <p:extLst>
      <p:ext uri="{BB962C8B-B14F-4D97-AF65-F5344CB8AC3E}">
        <p14:creationId xmlns:p14="http://schemas.microsoft.com/office/powerpoint/2010/main" val="194424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FOCUS!</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r>
              <a:rPr lang="en-US" b="1" dirty="0" smtClean="0"/>
              <a:t>Today is all about FOCUS! Your focus on your topic and the FOCUS of your Research Question.</a:t>
            </a:r>
          </a:p>
          <a:p>
            <a:r>
              <a:rPr lang="en-US" b="1" dirty="0" smtClean="0"/>
              <a:t>If you have not decided on a possible research question, that is a decision you need to make today.</a:t>
            </a:r>
          </a:p>
          <a:p>
            <a:r>
              <a:rPr lang="en-US" b="1" dirty="0" smtClean="0"/>
              <a:t>If you have already decided on a research question, it needs to be approved by myself or Mr. Kenny.</a:t>
            </a:r>
          </a:p>
        </p:txBody>
      </p:sp>
    </p:spTree>
    <p:extLst>
      <p:ext uri="{BB962C8B-B14F-4D97-AF65-F5344CB8AC3E}">
        <p14:creationId xmlns:p14="http://schemas.microsoft.com/office/powerpoint/2010/main" val="120928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Research Question Development Form</a:t>
            </a:r>
            <a:endParaRPr lang="en-US" b="1" dirty="0"/>
          </a:p>
        </p:txBody>
      </p:sp>
      <p:sp>
        <p:nvSpPr>
          <p:cNvPr id="3" name="Content Placeholder 2"/>
          <p:cNvSpPr>
            <a:spLocks noGrp="1"/>
          </p:cNvSpPr>
          <p:nvPr>
            <p:ph idx="1"/>
          </p:nvPr>
        </p:nvSpPr>
        <p:spPr/>
        <p:txBody>
          <a:bodyPr/>
          <a:lstStyle/>
          <a:p>
            <a:r>
              <a:rPr lang="en-US" b="1" dirty="0"/>
              <a:t>You must submit a Research Question Development Form by the end of the period today</a:t>
            </a:r>
            <a:r>
              <a:rPr lang="en-US" b="1" dirty="0" smtClean="0"/>
              <a:t>! Make sure that it is properly shared and submitted to my webpage.</a:t>
            </a:r>
          </a:p>
          <a:p>
            <a:r>
              <a:rPr lang="en-US" b="1" dirty="0" smtClean="0"/>
              <a:t>Once </a:t>
            </a:r>
            <a:r>
              <a:rPr lang="en-US" b="1" dirty="0"/>
              <a:t>you have an approved research question, your job is to start finding sources. </a:t>
            </a:r>
            <a:endParaRPr lang="en-US" b="1" dirty="0" smtClean="0"/>
          </a:p>
          <a:p>
            <a:r>
              <a:rPr lang="en-US" b="1" dirty="0" smtClean="0"/>
              <a:t>Use a Source Sheet to begin the </a:t>
            </a:r>
            <a:r>
              <a:rPr lang="en-US" b="1" dirty="0" err="1" smtClean="0"/>
              <a:t>notetaking</a:t>
            </a:r>
            <a:r>
              <a:rPr lang="en-US" b="1" dirty="0" smtClean="0"/>
              <a:t> process</a:t>
            </a:r>
            <a:endParaRPr lang="en-US" b="1" dirty="0"/>
          </a:p>
          <a:p>
            <a:endParaRPr lang="en-US" dirty="0"/>
          </a:p>
        </p:txBody>
      </p:sp>
    </p:spTree>
    <p:extLst>
      <p:ext uri="{BB962C8B-B14F-4D97-AF65-F5344CB8AC3E}">
        <p14:creationId xmlns:p14="http://schemas.microsoft.com/office/powerpoint/2010/main" val="322570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45"/>
            <a:ext cx="8229600" cy="1143000"/>
          </a:xfrm>
        </p:spPr>
        <p:txBody>
          <a:bodyPr/>
          <a:lstStyle/>
          <a:p>
            <a:r>
              <a:rPr lang="en-US" b="1" dirty="0" smtClean="0"/>
              <a:t>Sources</a:t>
            </a:r>
            <a:endParaRPr lang="en-US" b="1" dirty="0"/>
          </a:p>
        </p:txBody>
      </p:sp>
      <p:sp>
        <p:nvSpPr>
          <p:cNvPr id="3" name="Content Placeholder 2"/>
          <p:cNvSpPr>
            <a:spLocks noGrp="1"/>
          </p:cNvSpPr>
          <p:nvPr>
            <p:ph idx="1"/>
          </p:nvPr>
        </p:nvSpPr>
        <p:spPr>
          <a:xfrm>
            <a:off x="457200" y="914400"/>
            <a:ext cx="8229600" cy="5791200"/>
          </a:xfrm>
        </p:spPr>
        <p:txBody>
          <a:bodyPr>
            <a:normAutofit fontScale="85000" lnSpcReduction="10000"/>
          </a:bodyPr>
          <a:lstStyle/>
          <a:p>
            <a:r>
              <a:rPr lang="en-US" b="1" dirty="0" smtClean="0"/>
              <a:t>You must have AT LEAST 3 sources! At least 1 of those sources must come from one of the Library databases.</a:t>
            </a:r>
          </a:p>
          <a:p>
            <a:r>
              <a:rPr lang="en-US" b="1" dirty="0" smtClean="0"/>
              <a:t>You must fill out a </a:t>
            </a:r>
            <a:r>
              <a:rPr lang="en-US" b="1" dirty="0" smtClean="0">
                <a:hlinkClick r:id="rId2"/>
              </a:rPr>
              <a:t>CRAAP Evaluation Form</a:t>
            </a:r>
            <a:r>
              <a:rPr lang="en-US" b="1" dirty="0" smtClean="0"/>
              <a:t> for EVERY source you use!</a:t>
            </a:r>
          </a:p>
          <a:p>
            <a:r>
              <a:rPr lang="en-US" b="1" dirty="0" smtClean="0"/>
              <a:t>FOCUS on the event you chose first! A big part of the body of your essay should be describing that event in as much detail as possible. </a:t>
            </a:r>
          </a:p>
          <a:p>
            <a:r>
              <a:rPr lang="en-US" b="1" dirty="0" smtClean="0"/>
              <a:t>Use as many quotes and paraphrases as you can, but be sure that you keep track of them. You must cite any information that was not known to you prior to researching, whether it is quoted, paraphrased or summarized!</a:t>
            </a:r>
          </a:p>
          <a:p>
            <a:pPr marL="0" indent="0" algn="ctr">
              <a:buNone/>
            </a:pPr>
            <a:r>
              <a:rPr lang="en-US" b="1" dirty="0" smtClean="0">
                <a:solidFill>
                  <a:srgbClr val="FF0000"/>
                </a:solidFill>
              </a:rPr>
              <a:t>YOU CAN NOT AFFORD A ZERO ON THIS ASSIGNMENT FOR FAILURE TO CITE!</a:t>
            </a:r>
          </a:p>
        </p:txBody>
      </p:sp>
    </p:spTree>
    <p:extLst>
      <p:ext uri="{BB962C8B-B14F-4D97-AF65-F5344CB8AC3E}">
        <p14:creationId xmlns:p14="http://schemas.microsoft.com/office/powerpoint/2010/main" val="300479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First Things First</a:t>
            </a:r>
            <a:endParaRPr lang="en-US" b="1" dirty="0"/>
          </a:p>
        </p:txBody>
      </p:sp>
      <p:sp>
        <p:nvSpPr>
          <p:cNvPr id="3" name="Content Placeholder 2"/>
          <p:cNvSpPr>
            <a:spLocks noGrp="1"/>
          </p:cNvSpPr>
          <p:nvPr>
            <p:ph idx="1"/>
          </p:nvPr>
        </p:nvSpPr>
        <p:spPr>
          <a:xfrm>
            <a:off x="457200" y="990600"/>
            <a:ext cx="8229600" cy="5715000"/>
          </a:xfrm>
        </p:spPr>
        <p:txBody>
          <a:bodyPr/>
          <a:lstStyle/>
          <a:p>
            <a:r>
              <a:rPr lang="en-US" b="1" dirty="0" smtClean="0"/>
              <a:t>Before you really begin your research, I want some submitted documents. </a:t>
            </a:r>
          </a:p>
          <a:p>
            <a:r>
              <a:rPr lang="en-US" b="1" dirty="0" smtClean="0"/>
              <a:t>Go to my webpage, make a copy of the </a:t>
            </a:r>
            <a:r>
              <a:rPr lang="en-US" b="1" dirty="0" smtClean="0">
                <a:solidFill>
                  <a:srgbClr val="FF0000"/>
                </a:solidFill>
              </a:rPr>
              <a:t>MLA Template</a:t>
            </a:r>
            <a:r>
              <a:rPr lang="en-US" b="1" dirty="0" smtClean="0"/>
              <a:t>, rename it “</a:t>
            </a:r>
            <a:r>
              <a:rPr lang="en-US" b="1" dirty="0" smtClean="0">
                <a:solidFill>
                  <a:srgbClr val="FF0000"/>
                </a:solidFill>
              </a:rPr>
              <a:t>Your Last Name American Dream</a:t>
            </a:r>
            <a:r>
              <a:rPr lang="en-US" b="1" dirty="0" smtClean="0"/>
              <a:t>,” share it with me, and submit it to my webpage.</a:t>
            </a:r>
          </a:p>
          <a:p>
            <a:r>
              <a:rPr lang="en-US" b="1" dirty="0" smtClean="0"/>
              <a:t>Use this document to build your research paper when you are ready to write, so you don’t end up losing points for format!!!</a:t>
            </a:r>
            <a:endParaRPr lang="en-US" b="1" dirty="0"/>
          </a:p>
        </p:txBody>
      </p:sp>
    </p:spTree>
    <p:extLst>
      <p:ext uri="{BB962C8B-B14F-4D97-AF65-F5344CB8AC3E}">
        <p14:creationId xmlns:p14="http://schemas.microsoft.com/office/powerpoint/2010/main" val="422161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What is “The American Dream”</a:t>
            </a:r>
            <a:endParaRPr lang="en-US" b="1"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pPr marL="0" indent="0" algn="ctr">
              <a:buNone/>
            </a:pPr>
            <a:r>
              <a:rPr lang="en-US" b="1" dirty="0" smtClean="0"/>
              <a:t>“The American Dream” includes the </a:t>
            </a:r>
            <a:r>
              <a:rPr lang="en-US" b="1" dirty="0"/>
              <a:t>ideals of freedom, equality, and opportunity traditionally held to be available to every </a:t>
            </a:r>
            <a:r>
              <a:rPr lang="en-US" b="1" dirty="0" smtClean="0"/>
              <a:t>American.  It refers to a </a:t>
            </a:r>
            <a:r>
              <a:rPr lang="en-US" b="1" dirty="0"/>
              <a:t>life of personal happiness and material comfort as traditionally sought by individuals in the U.S</a:t>
            </a:r>
            <a:r>
              <a:rPr lang="en-US" b="1" dirty="0" smtClean="0"/>
              <a:t>.</a:t>
            </a:r>
          </a:p>
          <a:p>
            <a:pPr marL="0" indent="0" algn="ctr">
              <a:buNone/>
            </a:pPr>
            <a:endParaRPr lang="en-US" b="1" dirty="0" smtClean="0"/>
          </a:p>
          <a:p>
            <a:r>
              <a:rPr lang="en-US" b="1" dirty="0" smtClean="0"/>
              <a:t>Although we can define it generally in this way, the definition also allows for changes over time; the basic idea behind your research.</a:t>
            </a:r>
          </a:p>
          <a:p>
            <a:r>
              <a:rPr lang="en-US" b="1" dirty="0" smtClean="0"/>
              <a:t>Ideas like freedom, equality, opportunity, happiness, and material comfort are all fluid and are affected by many different factors, including politics, economics, social issues, and cultural shifts.</a:t>
            </a:r>
            <a:endParaRPr lang="en-US" b="1" dirty="0"/>
          </a:p>
        </p:txBody>
      </p:sp>
    </p:spTree>
    <p:extLst>
      <p:ext uri="{BB962C8B-B14F-4D97-AF65-F5344CB8AC3E}">
        <p14:creationId xmlns:p14="http://schemas.microsoft.com/office/powerpoint/2010/main" val="4808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Source Sheets</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If you have not already, go to my webpage, make a copy of the </a:t>
            </a:r>
            <a:r>
              <a:rPr lang="en-US" b="1" dirty="0" smtClean="0">
                <a:solidFill>
                  <a:srgbClr val="FF0000"/>
                </a:solidFill>
              </a:rPr>
              <a:t>Source Sheet</a:t>
            </a:r>
            <a:r>
              <a:rPr lang="en-US" b="1" dirty="0" smtClean="0"/>
              <a:t> document, rename it “</a:t>
            </a:r>
            <a:r>
              <a:rPr lang="en-US" b="1" dirty="0" smtClean="0">
                <a:solidFill>
                  <a:srgbClr val="FF0000"/>
                </a:solidFill>
              </a:rPr>
              <a:t>Your Last Name Source Sheet</a:t>
            </a:r>
            <a:r>
              <a:rPr lang="en-US" b="1" dirty="0" smtClean="0"/>
              <a:t>,” share it with me, and submit it to my webpage.</a:t>
            </a:r>
          </a:p>
          <a:p>
            <a:pPr marL="0" indent="0">
              <a:buNone/>
            </a:pPr>
            <a:endParaRPr lang="en-US" b="1" dirty="0" smtClean="0"/>
          </a:p>
          <a:p>
            <a:r>
              <a:rPr lang="en-US" b="1" dirty="0" smtClean="0"/>
              <a:t>Use this for all your note taking. It IS considered an assignment worth POINTS!</a:t>
            </a:r>
          </a:p>
          <a:p>
            <a:pPr marL="0" indent="0">
              <a:buNone/>
            </a:pPr>
            <a:endParaRPr lang="en-US" b="1" dirty="0"/>
          </a:p>
        </p:txBody>
      </p:sp>
    </p:spTree>
    <p:extLst>
      <p:ext uri="{BB962C8B-B14F-4D97-AF65-F5344CB8AC3E}">
        <p14:creationId xmlns:p14="http://schemas.microsoft.com/office/powerpoint/2010/main" val="417753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Works Cited Page</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r>
              <a:rPr lang="en-US" b="1" dirty="0" smtClean="0"/>
              <a:t>Make a copy of the </a:t>
            </a:r>
            <a:r>
              <a:rPr lang="en-US" b="1" dirty="0" smtClean="0">
                <a:solidFill>
                  <a:srgbClr val="FF0000"/>
                </a:solidFill>
              </a:rPr>
              <a:t>CRAAP Evaluation Form</a:t>
            </a:r>
            <a:r>
              <a:rPr lang="en-US" b="1" dirty="0" smtClean="0"/>
              <a:t> on my webpage, rename it “</a:t>
            </a:r>
            <a:r>
              <a:rPr lang="en-US" b="1" dirty="0" smtClean="0">
                <a:solidFill>
                  <a:srgbClr val="FF0000"/>
                </a:solidFill>
              </a:rPr>
              <a:t>Your Last Name CRAAP Evaluation Form</a:t>
            </a:r>
            <a:r>
              <a:rPr lang="en-US" b="1" dirty="0" smtClean="0"/>
              <a:t>,” share it with me, and submit it.</a:t>
            </a:r>
          </a:p>
          <a:p>
            <a:r>
              <a:rPr lang="en-US" b="1" dirty="0" smtClean="0"/>
              <a:t>As soon as you find a source which you plan to use, evaluate it with a CRAAP Form (on my webpage). </a:t>
            </a:r>
            <a:endParaRPr lang="en-US" b="1" dirty="0"/>
          </a:p>
          <a:p>
            <a:r>
              <a:rPr lang="en-US" b="1" dirty="0" smtClean="0"/>
              <a:t>Get your citation information, either from the source itself if it is provided in MLA Format OR using Easy Bib. </a:t>
            </a:r>
            <a:r>
              <a:rPr lang="en-US" b="1" dirty="0" smtClean="0">
                <a:solidFill>
                  <a:srgbClr val="FF0000"/>
                </a:solidFill>
              </a:rPr>
              <a:t>Add it to the Works Cited Page</a:t>
            </a:r>
            <a:r>
              <a:rPr lang="en-US" b="1" dirty="0" smtClean="0"/>
              <a:t> of your Research Paper Document.</a:t>
            </a:r>
          </a:p>
          <a:p>
            <a:r>
              <a:rPr lang="en-US" b="1" dirty="0" smtClean="0">
                <a:solidFill>
                  <a:srgbClr val="FF0000"/>
                </a:solidFill>
              </a:rPr>
              <a:t>Then</a:t>
            </a:r>
            <a:r>
              <a:rPr lang="en-US" b="1" dirty="0" smtClean="0"/>
              <a:t> use the source sheet to take notes from the source.</a:t>
            </a:r>
            <a:endParaRPr lang="en-US" b="1" dirty="0"/>
          </a:p>
        </p:txBody>
      </p:sp>
    </p:spTree>
    <p:extLst>
      <p:ext uri="{BB962C8B-B14F-4D97-AF65-F5344CB8AC3E}">
        <p14:creationId xmlns:p14="http://schemas.microsoft.com/office/powerpoint/2010/main" val="194319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1143000"/>
          </a:xfrm>
        </p:spPr>
        <p:txBody>
          <a:bodyPr/>
          <a:lstStyle/>
          <a:p>
            <a:r>
              <a:rPr lang="en-US" b="1" dirty="0" smtClean="0"/>
              <a:t>The Volleyball Method</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a:t>I am looking for three things in the body of your essay that will be evidence that you are completely covering your </a:t>
            </a:r>
            <a:r>
              <a:rPr lang="en-US" b="1" dirty="0" smtClean="0"/>
              <a:t>topic and applying your research to the bigger question of the American Dream.</a:t>
            </a:r>
          </a:p>
          <a:p>
            <a:pPr marL="0" indent="0">
              <a:buNone/>
            </a:pPr>
            <a:endParaRPr lang="en-US" b="1" dirty="0"/>
          </a:p>
          <a:p>
            <a:r>
              <a:rPr lang="en-US" b="1" dirty="0" smtClean="0"/>
              <a:t>The body of your research paper should resemble this common volleyball play: BUMP…SET…SPIKE!</a:t>
            </a:r>
          </a:p>
        </p:txBody>
      </p:sp>
    </p:spTree>
    <p:extLst>
      <p:ext uri="{BB962C8B-B14F-4D97-AF65-F5344CB8AC3E}">
        <p14:creationId xmlns:p14="http://schemas.microsoft.com/office/powerpoint/2010/main" val="332560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Bump</a:t>
            </a:r>
            <a:endParaRPr lang="en-US" b="1" dirty="0"/>
          </a:p>
        </p:txBody>
      </p:sp>
      <p:sp>
        <p:nvSpPr>
          <p:cNvPr id="3" name="Content Placeholder 2"/>
          <p:cNvSpPr>
            <a:spLocks noGrp="1"/>
          </p:cNvSpPr>
          <p:nvPr>
            <p:ph idx="1"/>
          </p:nvPr>
        </p:nvSpPr>
        <p:spPr>
          <a:xfrm>
            <a:off x="457200" y="1066800"/>
            <a:ext cx="8229600" cy="5638800"/>
          </a:xfrm>
        </p:spPr>
        <p:txBody>
          <a:bodyPr>
            <a:normAutofit fontScale="92500"/>
          </a:bodyPr>
          <a:lstStyle/>
          <a:p>
            <a:r>
              <a:rPr lang="en-US" b="1" dirty="0" smtClean="0"/>
              <a:t>In volleyball, the “bump” is the first hit. It starts the play. </a:t>
            </a:r>
          </a:p>
          <a:p>
            <a:r>
              <a:rPr lang="en-US" b="1" dirty="0" smtClean="0"/>
              <a:t>Your “bump” is the first paragraph (or two) in the body of your paper and should be a general overview of your decade.</a:t>
            </a:r>
          </a:p>
          <a:p>
            <a:endParaRPr lang="en-US" b="1" dirty="0"/>
          </a:p>
          <a:p>
            <a:r>
              <a:rPr lang="en-US" b="1" dirty="0" smtClean="0"/>
              <a:t>EG: The 1920s in America were a time of great prosperity…</a:t>
            </a:r>
          </a:p>
          <a:p>
            <a:pPr marL="0" indent="0" algn="ctr">
              <a:buNone/>
            </a:pPr>
            <a:r>
              <a:rPr lang="en-US" b="1" dirty="0" smtClean="0"/>
              <a:t>OR</a:t>
            </a:r>
          </a:p>
          <a:p>
            <a:r>
              <a:rPr lang="en-US" b="1" dirty="0" smtClean="0"/>
              <a:t>EG: America in the 1950s was a place full of change and progress; but not without a price…</a:t>
            </a:r>
            <a:endParaRPr lang="en-US" b="1" dirty="0"/>
          </a:p>
        </p:txBody>
      </p:sp>
    </p:spTree>
    <p:extLst>
      <p:ext uri="{BB962C8B-B14F-4D97-AF65-F5344CB8AC3E}">
        <p14:creationId xmlns:p14="http://schemas.microsoft.com/office/powerpoint/2010/main" val="299778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45"/>
            <a:ext cx="8229600" cy="1143000"/>
          </a:xfrm>
        </p:spPr>
        <p:txBody>
          <a:bodyPr/>
          <a:lstStyle/>
          <a:p>
            <a:r>
              <a:rPr lang="en-US" b="1" dirty="0" smtClean="0"/>
              <a:t>Set</a:t>
            </a:r>
            <a:endParaRPr lang="en-US" b="1" dirty="0"/>
          </a:p>
        </p:txBody>
      </p:sp>
      <p:sp>
        <p:nvSpPr>
          <p:cNvPr id="3" name="Content Placeholder 2"/>
          <p:cNvSpPr>
            <a:spLocks noGrp="1"/>
          </p:cNvSpPr>
          <p:nvPr>
            <p:ph idx="1"/>
          </p:nvPr>
        </p:nvSpPr>
        <p:spPr>
          <a:xfrm>
            <a:off x="457200" y="914400"/>
            <a:ext cx="8229600" cy="5791200"/>
          </a:xfrm>
        </p:spPr>
        <p:txBody>
          <a:bodyPr>
            <a:normAutofit fontScale="92500" lnSpcReduction="20000"/>
          </a:bodyPr>
          <a:lstStyle/>
          <a:p>
            <a:r>
              <a:rPr lang="en-US" b="1" dirty="0" smtClean="0"/>
              <a:t>The set, in volleyball, is often the most critical hit. It has to be placed just right and have the right angle to set up the score.</a:t>
            </a:r>
          </a:p>
          <a:p>
            <a:r>
              <a:rPr lang="en-US" b="1" dirty="0" smtClean="0"/>
              <a:t>Your “set” is the biggest part of the body of your paper because it is where you will give me ALL THE DETAILS about that event you researched.</a:t>
            </a:r>
          </a:p>
          <a:p>
            <a:r>
              <a:rPr lang="en-US" b="1" dirty="0" smtClean="0"/>
              <a:t>This section of your paper should be the longest and most in depth. This is where you should be using the majority of your source information; either in quotes or through restatement (synthesis).</a:t>
            </a:r>
          </a:p>
          <a:p>
            <a:r>
              <a:rPr lang="en-US" b="1" dirty="0" smtClean="0"/>
              <a:t>BE SURE TO PROPERLY CITE EVERY SOURCE AND MAKE SURE THOSE SOURCES ARE INCLUDED IN YOUR WORKS CITED!</a:t>
            </a:r>
          </a:p>
        </p:txBody>
      </p:sp>
    </p:spTree>
    <p:extLst>
      <p:ext uri="{BB962C8B-B14F-4D97-AF65-F5344CB8AC3E}">
        <p14:creationId xmlns:p14="http://schemas.microsoft.com/office/powerpoint/2010/main" val="132079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Spike</a:t>
            </a:r>
            <a:endParaRPr lang="en-US" b="1" dirty="0"/>
          </a:p>
        </p:txBody>
      </p:sp>
      <p:sp>
        <p:nvSpPr>
          <p:cNvPr id="3" name="Content Placeholder 2"/>
          <p:cNvSpPr>
            <a:spLocks noGrp="1"/>
          </p:cNvSpPr>
          <p:nvPr>
            <p:ph idx="1"/>
          </p:nvPr>
        </p:nvSpPr>
        <p:spPr>
          <a:xfrm>
            <a:off x="457200" y="990600"/>
            <a:ext cx="8229600" cy="5715000"/>
          </a:xfrm>
        </p:spPr>
        <p:txBody>
          <a:bodyPr/>
          <a:lstStyle/>
          <a:p>
            <a:r>
              <a:rPr lang="en-US" b="1" dirty="0" smtClean="0"/>
              <a:t>In volleyball, the spike is where you score the point! It is powerful, direct, and drives the point home.</a:t>
            </a:r>
          </a:p>
          <a:p>
            <a:r>
              <a:rPr lang="en-US" b="1" dirty="0" smtClean="0"/>
              <a:t>Your “spike” in your paper is where you must change your focus from presenting your research about your topic to showing how it related to, or affected, the American Dream.</a:t>
            </a:r>
          </a:p>
          <a:p>
            <a:r>
              <a:rPr lang="en-US" b="1" dirty="0" smtClean="0"/>
              <a:t>This is where you prove to me that the event you chose to write about actually did have an effect on the dreams of that group of people you are focused on!</a:t>
            </a:r>
            <a:endParaRPr lang="en-US" b="1" dirty="0"/>
          </a:p>
        </p:txBody>
      </p:sp>
    </p:spTree>
    <p:extLst>
      <p:ext uri="{BB962C8B-B14F-4D97-AF65-F5344CB8AC3E}">
        <p14:creationId xmlns:p14="http://schemas.microsoft.com/office/powerpoint/2010/main" val="137399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Research Paper Requirements</a:t>
            </a:r>
            <a:endParaRPr lang="en-US" b="1" dirty="0"/>
          </a:p>
        </p:txBody>
      </p:sp>
      <p:sp>
        <p:nvSpPr>
          <p:cNvPr id="3" name="Content Placeholder 2"/>
          <p:cNvSpPr>
            <a:spLocks noGrp="1"/>
          </p:cNvSpPr>
          <p:nvPr>
            <p:ph idx="1"/>
          </p:nvPr>
        </p:nvSpPr>
        <p:spPr>
          <a:xfrm>
            <a:off x="457200" y="838200"/>
            <a:ext cx="8229600" cy="5867400"/>
          </a:xfrm>
        </p:spPr>
        <p:txBody>
          <a:bodyPr>
            <a:normAutofit lnSpcReduction="10000"/>
          </a:bodyPr>
          <a:lstStyle/>
          <a:p>
            <a:r>
              <a:rPr lang="en-US" sz="4800" b="1" dirty="0" smtClean="0"/>
              <a:t>Your research paper…</a:t>
            </a:r>
          </a:p>
          <a:p>
            <a:pPr lvl="1"/>
            <a:r>
              <a:rPr lang="en-US" sz="3600" b="1" dirty="0" smtClean="0"/>
              <a:t>In MLA Format with proper citations</a:t>
            </a:r>
          </a:p>
          <a:p>
            <a:pPr lvl="1"/>
            <a:r>
              <a:rPr lang="en-US" sz="3600" b="1" dirty="0" smtClean="0"/>
              <a:t>12 point, Times New Roman font</a:t>
            </a:r>
          </a:p>
          <a:p>
            <a:pPr lvl="1"/>
            <a:r>
              <a:rPr lang="en-US" sz="3600" b="1" dirty="0" err="1" smtClean="0"/>
              <a:t>Aaaaaaaaaaannnnnnnd</a:t>
            </a:r>
            <a:endParaRPr lang="en-US" sz="3600" b="1" dirty="0" smtClean="0"/>
          </a:p>
          <a:p>
            <a:pPr marL="457200" lvl="1" indent="0" algn="ctr">
              <a:buNone/>
            </a:pPr>
            <a:r>
              <a:rPr lang="en-US" sz="6500" b="1" dirty="0" smtClean="0"/>
              <a:t>3-5 pages in length</a:t>
            </a:r>
          </a:p>
          <a:p>
            <a:pPr marL="0" indent="0" algn="ctr">
              <a:buNone/>
            </a:pPr>
            <a:endParaRPr lang="en-US" b="1" dirty="0" smtClean="0">
              <a:solidFill>
                <a:srgbClr val="FF0000"/>
              </a:solidFill>
            </a:endParaRPr>
          </a:p>
          <a:p>
            <a:pPr marL="0" indent="0" algn="ctr">
              <a:buNone/>
            </a:pPr>
            <a:r>
              <a:rPr lang="en-US" b="1" dirty="0" smtClean="0">
                <a:solidFill>
                  <a:srgbClr val="FF0000"/>
                </a:solidFill>
              </a:rPr>
              <a:t>Hint: If the “SET” of your paper’s body </a:t>
            </a:r>
          </a:p>
          <a:p>
            <a:pPr marL="0" indent="0" algn="ctr">
              <a:buNone/>
            </a:pPr>
            <a:r>
              <a:rPr lang="en-US" b="1" dirty="0" smtClean="0">
                <a:solidFill>
                  <a:srgbClr val="FF0000"/>
                </a:solidFill>
              </a:rPr>
              <a:t>isn’t at least a full page, you haven’t </a:t>
            </a:r>
          </a:p>
          <a:p>
            <a:pPr marL="0" indent="0" algn="ctr">
              <a:buNone/>
            </a:pPr>
            <a:r>
              <a:rPr lang="en-US" b="1" dirty="0" smtClean="0">
                <a:solidFill>
                  <a:srgbClr val="FF0000"/>
                </a:solidFill>
              </a:rPr>
              <a:t>done enough research! </a:t>
            </a:r>
            <a:endParaRPr lang="en-US" b="1" dirty="0">
              <a:solidFill>
                <a:srgbClr val="FF0000"/>
              </a:solidFill>
            </a:endParaRPr>
          </a:p>
        </p:txBody>
      </p:sp>
    </p:spTree>
    <p:extLst>
      <p:ext uri="{BB962C8B-B14F-4D97-AF65-F5344CB8AC3E}">
        <p14:creationId xmlns:p14="http://schemas.microsoft.com/office/powerpoint/2010/main" val="13084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Research Paper Timeline</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r>
              <a:rPr lang="en-US" sz="3600" b="1" dirty="0" smtClean="0"/>
              <a:t>This week – RESEARCH and NOTE-TAKING – If you get that done, start drafting the body of your essay.</a:t>
            </a:r>
          </a:p>
          <a:p>
            <a:pPr lvl="1"/>
            <a:r>
              <a:rPr lang="en-US" sz="3600" b="1" dirty="0" smtClean="0"/>
              <a:t>Friday Homework - Complete note-taking if not finished.</a:t>
            </a:r>
          </a:p>
          <a:p>
            <a:r>
              <a:rPr lang="en-US" sz="3600" b="1" dirty="0"/>
              <a:t>Monday May 4</a:t>
            </a:r>
            <a:r>
              <a:rPr lang="en-US" sz="3600" b="1" baseline="30000" dirty="0"/>
              <a:t>th</a:t>
            </a:r>
            <a:r>
              <a:rPr lang="en-US" sz="3600" b="1" dirty="0"/>
              <a:t> – Source Sheets and CRAAP Evaluation forms DUE!</a:t>
            </a:r>
          </a:p>
          <a:p>
            <a:pPr marL="0" indent="0">
              <a:buNone/>
            </a:pPr>
            <a:endParaRPr lang="en-US" b="1" dirty="0" smtClean="0"/>
          </a:p>
        </p:txBody>
      </p:sp>
    </p:spTree>
    <p:extLst>
      <p:ext uri="{BB962C8B-B14F-4D97-AF65-F5344CB8AC3E}">
        <p14:creationId xmlns:p14="http://schemas.microsoft.com/office/powerpoint/2010/main" val="15681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Research Paper Timeline</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r>
              <a:rPr lang="en-US" b="1" dirty="0" smtClean="0"/>
              <a:t>Monday and Tuesday, May 4</a:t>
            </a:r>
            <a:r>
              <a:rPr lang="en-US" b="1" baseline="30000" dirty="0" smtClean="0"/>
              <a:t>th</a:t>
            </a:r>
            <a:r>
              <a:rPr lang="en-US" b="1" dirty="0" smtClean="0"/>
              <a:t> and 5</a:t>
            </a:r>
            <a:r>
              <a:rPr lang="en-US" b="1" baseline="30000" dirty="0" smtClean="0"/>
              <a:t>th</a:t>
            </a:r>
            <a:r>
              <a:rPr lang="en-US" b="1" dirty="0" smtClean="0"/>
              <a:t> – Writing the BODY of the paper</a:t>
            </a:r>
          </a:p>
          <a:p>
            <a:pPr lvl="1"/>
            <a:r>
              <a:rPr lang="en-US" b="1" dirty="0" smtClean="0"/>
              <a:t>Tuesday Homework – Complete body writing</a:t>
            </a:r>
          </a:p>
          <a:p>
            <a:r>
              <a:rPr lang="en-US" b="1" dirty="0" smtClean="0"/>
              <a:t>Wednesday – Paper Body DUE - Peer review/edit of paper body</a:t>
            </a:r>
          </a:p>
          <a:p>
            <a:r>
              <a:rPr lang="en-US" b="1" dirty="0" smtClean="0"/>
              <a:t>Thursday/Friday – Writing Introductions and Conclusions</a:t>
            </a:r>
          </a:p>
          <a:p>
            <a:r>
              <a:rPr lang="en-US" b="1" dirty="0" smtClean="0"/>
              <a:t>Monday May 11</a:t>
            </a:r>
            <a:r>
              <a:rPr lang="en-US" b="1" baseline="30000" dirty="0" smtClean="0"/>
              <a:t>th</a:t>
            </a:r>
            <a:r>
              <a:rPr lang="en-US" b="1" dirty="0" smtClean="0"/>
              <a:t> – Final edits/revisions</a:t>
            </a:r>
          </a:p>
          <a:p>
            <a:r>
              <a:rPr lang="en-US" b="1" dirty="0" smtClean="0"/>
              <a:t>COMPLETED PAPERS ARE DUE BY MIDNIGHT ON MONDAY MAY 11</a:t>
            </a:r>
            <a:r>
              <a:rPr lang="en-US" b="1" baseline="30000" dirty="0" smtClean="0"/>
              <a:t>TH</a:t>
            </a:r>
            <a:r>
              <a:rPr lang="en-US" b="1" dirty="0" smtClean="0"/>
              <a:t>!</a:t>
            </a:r>
            <a:endParaRPr lang="en-US" b="1" dirty="0"/>
          </a:p>
        </p:txBody>
      </p:sp>
    </p:spTree>
    <p:extLst>
      <p:ext uri="{BB962C8B-B14F-4D97-AF65-F5344CB8AC3E}">
        <p14:creationId xmlns:p14="http://schemas.microsoft.com/office/powerpoint/2010/main" val="382408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614639"/>
              </p:ext>
            </p:extLst>
          </p:nvPr>
        </p:nvGraphicFramePr>
        <p:xfrm>
          <a:off x="457200" y="733462"/>
          <a:ext cx="8305800" cy="2327910"/>
        </p:xfrm>
        <a:graphic>
          <a:graphicData uri="http://schemas.openxmlformats.org/drawingml/2006/table">
            <a:tbl>
              <a:tblPr/>
              <a:tblGrid>
                <a:gridCol w="1595438"/>
                <a:gridCol w="2062162"/>
                <a:gridCol w="1371600"/>
                <a:gridCol w="1600200"/>
                <a:gridCol w="16764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Introduction</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Effectively uses intentional strategies to get the reader’s attention / effectively showcases the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Attempts to use strategies to get the reader’s attention / introduces the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Gives vague reference to the topic but does not use strategies to get the reader’s attention</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Does not reference the appropriate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071563" y="2028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609600" y="25576"/>
            <a:ext cx="8305800" cy="707886"/>
          </a:xfrm>
          <a:prstGeom prst="rect">
            <a:avLst/>
          </a:prstGeom>
          <a:noFill/>
        </p:spPr>
        <p:txBody>
          <a:bodyPr wrap="square" rtlCol="0">
            <a:spAutoFit/>
          </a:bodyPr>
          <a:lstStyle/>
          <a:p>
            <a:pPr algn="ctr"/>
            <a:r>
              <a:rPr lang="en-US" sz="4000" b="1" dirty="0" smtClean="0"/>
              <a:t>Research Paper Rubric</a:t>
            </a:r>
            <a:endParaRPr lang="en-US" sz="4000" b="1" dirty="0"/>
          </a:p>
        </p:txBody>
      </p:sp>
      <p:graphicFrame>
        <p:nvGraphicFramePr>
          <p:cNvPr id="7" name="Table 6"/>
          <p:cNvGraphicFramePr>
            <a:graphicFrameLocks noGrp="1"/>
          </p:cNvGraphicFramePr>
          <p:nvPr>
            <p:extLst>
              <p:ext uri="{D42A27DB-BD31-4B8C-83A1-F6EECF244321}">
                <p14:modId xmlns:p14="http://schemas.microsoft.com/office/powerpoint/2010/main" val="1779077895"/>
              </p:ext>
            </p:extLst>
          </p:nvPr>
        </p:nvGraphicFramePr>
        <p:xfrm>
          <a:off x="457200" y="3082290"/>
          <a:ext cx="8305800" cy="3699510"/>
        </p:xfrm>
        <a:graphic>
          <a:graphicData uri="http://schemas.openxmlformats.org/drawingml/2006/table">
            <a:tbl>
              <a:tblPr/>
              <a:tblGrid>
                <a:gridCol w="1600200"/>
                <a:gridCol w="2057400"/>
                <a:gridCol w="1371600"/>
                <a:gridCol w="1600200"/>
                <a:gridCol w="1676400"/>
              </a:tblGrid>
              <a:tr h="3653947">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Thesis</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Is easily identifiable / is the last sentence of the introduction / firmly states the writer’s position or exposition of the topic</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Is identifiable / is not the last sentence of the introduction / firmly states the writer’s position or exposition of the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Is vaguely identifiable  /is not the last sentence of the introduction / vaguely states the writer’s position or exposition of the topic</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Is unclearly stated or cannot be identified</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8" name="Rectangle 2"/>
          <p:cNvSpPr>
            <a:spLocks noChangeArrowheads="1"/>
          </p:cNvSpPr>
          <p:nvPr/>
        </p:nvSpPr>
        <p:spPr bwMode="auto">
          <a:xfrm>
            <a:off x="1071563" y="1876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85958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Research Question</a:t>
            </a:r>
            <a:endParaRPr lang="en-US" b="1" dirty="0"/>
          </a:p>
        </p:txBody>
      </p:sp>
      <p:sp>
        <p:nvSpPr>
          <p:cNvPr id="3" name="Content Placeholder 2"/>
          <p:cNvSpPr>
            <a:spLocks noGrp="1"/>
          </p:cNvSpPr>
          <p:nvPr>
            <p:ph idx="1"/>
          </p:nvPr>
        </p:nvSpPr>
        <p:spPr>
          <a:xfrm>
            <a:off x="457200" y="1295400"/>
            <a:ext cx="8229600" cy="5410200"/>
          </a:xfrm>
        </p:spPr>
        <p:txBody>
          <a:bodyPr/>
          <a:lstStyle/>
          <a:p>
            <a:r>
              <a:rPr lang="en-US" b="1" dirty="0" smtClean="0"/>
              <a:t>Before you can begin writing, you               must actually research.</a:t>
            </a:r>
          </a:p>
          <a:p>
            <a:r>
              <a:rPr lang="en-US" b="1" dirty="0" smtClean="0"/>
              <a:t>Before you can begin researching,                   you must develop a RESEARCH                     QUESTION.</a:t>
            </a:r>
          </a:p>
          <a:p>
            <a:r>
              <a:rPr lang="en-US" b="1" dirty="0" smtClean="0"/>
              <a:t>The purpose of a research question                    is to:</a:t>
            </a:r>
            <a:endParaRPr lang="en-US" b="1" dirty="0"/>
          </a:p>
          <a:p>
            <a:pPr lvl="1"/>
            <a:r>
              <a:rPr lang="en-US" b="1" dirty="0" smtClean="0"/>
              <a:t>Define </a:t>
            </a:r>
            <a:r>
              <a:rPr lang="en-US" b="1" dirty="0"/>
              <a:t>the investigation</a:t>
            </a:r>
          </a:p>
          <a:p>
            <a:pPr lvl="1"/>
            <a:r>
              <a:rPr lang="en-US" b="1" dirty="0" smtClean="0"/>
              <a:t>Set </a:t>
            </a:r>
            <a:r>
              <a:rPr lang="en-US" b="1" dirty="0"/>
              <a:t>boundaries</a:t>
            </a:r>
          </a:p>
          <a:p>
            <a:pPr lvl="1"/>
            <a:r>
              <a:rPr lang="en-US" b="1" dirty="0" smtClean="0"/>
              <a:t>Provide </a:t>
            </a:r>
            <a:r>
              <a:rPr lang="en-US" b="1" dirty="0"/>
              <a:t>direction</a:t>
            </a:r>
          </a:p>
          <a:p>
            <a:pPr lvl="1"/>
            <a:endParaRPr lang="en-US"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5374" y="1295400"/>
            <a:ext cx="2256692"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510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71563" y="2028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609600" y="25576"/>
            <a:ext cx="8305800" cy="707886"/>
          </a:xfrm>
          <a:prstGeom prst="rect">
            <a:avLst/>
          </a:prstGeom>
          <a:noFill/>
        </p:spPr>
        <p:txBody>
          <a:bodyPr wrap="square" rtlCol="0">
            <a:spAutoFit/>
          </a:bodyPr>
          <a:lstStyle/>
          <a:p>
            <a:pPr algn="ctr"/>
            <a:r>
              <a:rPr lang="en-US" sz="4000" b="1" dirty="0" smtClean="0"/>
              <a:t>Research Paper Rubric</a:t>
            </a:r>
            <a:endParaRPr lang="en-US" sz="4000" b="1" dirty="0"/>
          </a:p>
        </p:txBody>
      </p:sp>
      <p:sp>
        <p:nvSpPr>
          <p:cNvPr id="8" name="Rectangle 2"/>
          <p:cNvSpPr>
            <a:spLocks noChangeArrowheads="1"/>
          </p:cNvSpPr>
          <p:nvPr/>
        </p:nvSpPr>
        <p:spPr bwMode="auto">
          <a:xfrm>
            <a:off x="1071563" y="1876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24468888"/>
              </p:ext>
            </p:extLst>
          </p:nvPr>
        </p:nvGraphicFramePr>
        <p:xfrm>
          <a:off x="228600" y="733462"/>
          <a:ext cx="8686800" cy="2053590"/>
        </p:xfrm>
        <a:graphic>
          <a:graphicData uri="http://schemas.openxmlformats.org/drawingml/2006/table">
            <a:tbl>
              <a:tblPr/>
              <a:tblGrid>
                <a:gridCol w="1600200"/>
                <a:gridCol w="2286000"/>
                <a:gridCol w="1752600"/>
                <a:gridCol w="1524000"/>
                <a:gridCol w="1524000"/>
              </a:tblGrid>
              <a:tr h="0">
                <a:tc>
                  <a:txBody>
                    <a:bodyPr/>
                    <a:lstStyle/>
                    <a:p>
                      <a:pPr marL="88900" marR="88900" algn="ctr" rtl="0" fontAlgn="t">
                        <a:spcBef>
                          <a:spcPts val="0"/>
                        </a:spcBef>
                        <a:spcAft>
                          <a:spcPts val="0"/>
                        </a:spcAft>
                      </a:pPr>
                      <a:r>
                        <a:rPr lang="en-US" b="1" i="0" u="none" strike="noStrike">
                          <a:solidFill>
                            <a:srgbClr val="000000"/>
                          </a:solidFill>
                          <a:effectLst/>
                          <a:latin typeface="Times New Roman"/>
                        </a:rPr>
                        <a:t>Body</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Follows a logical order / paragraphs contain an effective topic sentences, body, and transitions or conclusions</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Follows a logical order / contain a topic sentence and body, but lacks sufficient details</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Follows a somewhat logical order /  missing topic sentences or body details</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Does not follow a logical order and lacks structure</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1071563" y="2424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585310873"/>
              </p:ext>
            </p:extLst>
          </p:nvPr>
        </p:nvGraphicFramePr>
        <p:xfrm>
          <a:off x="228600" y="2881313"/>
          <a:ext cx="8686800" cy="2602230"/>
        </p:xfrm>
        <a:graphic>
          <a:graphicData uri="http://schemas.openxmlformats.org/drawingml/2006/table">
            <a:tbl>
              <a:tblPr/>
              <a:tblGrid>
                <a:gridCol w="1600200"/>
                <a:gridCol w="2286000"/>
                <a:gridCol w="1752600"/>
                <a:gridCol w="1524000"/>
                <a:gridCol w="15240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Conclusion</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Explicitly refers back to the introduction / is firm on the reader’s position / comes full circle</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Refers back to the introduction / is generally in keeping with the reader’s position / comes full circle</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Does not refer back to the intro/ may conflict with reader’s position / comes full circle</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Does not relate to the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11" name="Rectangle 2"/>
          <p:cNvSpPr>
            <a:spLocks noChangeArrowheads="1"/>
          </p:cNvSpPr>
          <p:nvPr/>
        </p:nvSpPr>
        <p:spPr bwMode="auto">
          <a:xfrm>
            <a:off x="1071563" y="22875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39895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71563" y="2028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609600" y="25576"/>
            <a:ext cx="8305800" cy="707886"/>
          </a:xfrm>
          <a:prstGeom prst="rect">
            <a:avLst/>
          </a:prstGeom>
          <a:noFill/>
        </p:spPr>
        <p:txBody>
          <a:bodyPr wrap="square" rtlCol="0">
            <a:spAutoFit/>
          </a:bodyPr>
          <a:lstStyle/>
          <a:p>
            <a:pPr algn="ctr"/>
            <a:r>
              <a:rPr lang="en-US" sz="4000" b="1" dirty="0" smtClean="0"/>
              <a:t>Research Paper Rubric</a:t>
            </a:r>
            <a:endParaRPr lang="en-US" sz="4000" b="1" dirty="0"/>
          </a:p>
        </p:txBody>
      </p:sp>
      <p:sp>
        <p:nvSpPr>
          <p:cNvPr id="8" name="Rectangle 2"/>
          <p:cNvSpPr>
            <a:spLocks noChangeArrowheads="1"/>
          </p:cNvSpPr>
          <p:nvPr/>
        </p:nvSpPr>
        <p:spPr bwMode="auto">
          <a:xfrm>
            <a:off x="1071563" y="1876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4008744"/>
              </p:ext>
            </p:extLst>
          </p:nvPr>
        </p:nvGraphicFramePr>
        <p:xfrm>
          <a:off x="152400" y="733462"/>
          <a:ext cx="8763000" cy="2053590"/>
        </p:xfrm>
        <a:graphic>
          <a:graphicData uri="http://schemas.openxmlformats.org/drawingml/2006/table">
            <a:tbl>
              <a:tblPr/>
              <a:tblGrid>
                <a:gridCol w="1600200"/>
                <a:gridCol w="2133600"/>
                <a:gridCol w="1676400"/>
                <a:gridCol w="1676400"/>
                <a:gridCol w="16764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Conventions</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Contains few, if any, errors in punctuation, usage, or spelling</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Contains some minor errors in punctuation, usage, or spelling</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Contains many errors in punctuation, usage, or spelling</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Mistakes in punctuation,  </a:t>
                      </a:r>
                      <a:endParaRPr lang="en-US" b="0" i="0" u="none" strike="noStrike" dirty="0" smtClean="0">
                        <a:solidFill>
                          <a:srgbClr val="000000"/>
                        </a:solidFill>
                        <a:effectLst/>
                        <a:latin typeface="Times New Roman"/>
                      </a:endParaRPr>
                    </a:p>
                    <a:p>
                      <a:pPr marL="88900" marR="88900" rtl="0" fontAlgn="t">
                        <a:spcBef>
                          <a:spcPts val="0"/>
                        </a:spcBef>
                        <a:spcAft>
                          <a:spcPts val="0"/>
                        </a:spcAft>
                      </a:pPr>
                      <a:r>
                        <a:rPr lang="en-US" b="0" i="0" u="none" strike="noStrike" dirty="0" smtClean="0">
                          <a:solidFill>
                            <a:srgbClr val="000000"/>
                          </a:solidFill>
                          <a:effectLst/>
                          <a:latin typeface="Times New Roman"/>
                        </a:rPr>
                        <a:t>usage</a:t>
                      </a:r>
                      <a:r>
                        <a:rPr lang="en-US" b="0" i="0" u="none" strike="noStrike" dirty="0">
                          <a:solidFill>
                            <a:srgbClr val="000000"/>
                          </a:solidFill>
                          <a:effectLst/>
                          <a:latin typeface="Times New Roman"/>
                        </a:rPr>
                        <a:t>, or spelling inhibit the understanding of the text</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1071563" y="2698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033789766"/>
              </p:ext>
            </p:extLst>
          </p:nvPr>
        </p:nvGraphicFramePr>
        <p:xfrm>
          <a:off x="152400" y="2819400"/>
          <a:ext cx="8763000" cy="3352800"/>
        </p:xfrm>
        <a:graphic>
          <a:graphicData uri="http://schemas.openxmlformats.org/drawingml/2006/table">
            <a:tbl>
              <a:tblPr/>
              <a:tblGrid>
                <a:gridCol w="1600200"/>
                <a:gridCol w="2133600"/>
                <a:gridCol w="1676400"/>
                <a:gridCol w="1676400"/>
                <a:gridCol w="1676400"/>
              </a:tblGrid>
              <a:tr h="3352800">
                <a:tc>
                  <a:txBody>
                    <a:bodyPr/>
                    <a:lstStyle/>
                    <a:p>
                      <a:pPr marL="88900" marR="88900" algn="ctr" rtl="0" fontAlgn="t">
                        <a:spcBef>
                          <a:spcPts val="0"/>
                        </a:spcBef>
                        <a:spcAft>
                          <a:spcPts val="0"/>
                        </a:spcAft>
                      </a:pPr>
                      <a:r>
                        <a:rPr lang="en-US" sz="1600" b="1" i="0" u="none" strike="noStrike">
                          <a:solidFill>
                            <a:srgbClr val="000000"/>
                          </a:solidFill>
                          <a:effectLst/>
                          <a:latin typeface="Times New Roman"/>
                        </a:rPr>
                        <a:t>Critical Thinking</a:t>
                      </a:r>
                      <a:endParaRPr lang="en-US" sz="160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dirty="0">
                          <a:solidFill>
                            <a:srgbClr val="000000"/>
                          </a:solidFill>
                          <a:effectLst/>
                          <a:latin typeface="Times New Roman"/>
                        </a:rPr>
                        <a:t>Shows significant evidence of original thought and critical analysis / </a:t>
                      </a:r>
                      <a:r>
                        <a:rPr lang="en-US" sz="1600" b="0" i="0" u="none" strike="noStrike" dirty="0">
                          <a:solidFill>
                            <a:srgbClr val="000000"/>
                          </a:solidFill>
                          <a:effectLst/>
                          <a:latin typeface="Arial"/>
                        </a:rPr>
                        <a:t> </a:t>
                      </a:r>
                      <a:r>
                        <a:rPr lang="en-US" sz="1600" b="0" i="0" u="none" strike="noStrike" dirty="0">
                          <a:solidFill>
                            <a:srgbClr val="000000"/>
                          </a:solidFill>
                          <a:effectLst/>
                          <a:latin typeface="Times New Roman"/>
                        </a:rPr>
                        <a:t>interacts effectively with sources, adding their own insight that aligns with source material</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a:solidFill>
                            <a:srgbClr val="000000"/>
                          </a:solidFill>
                          <a:effectLst/>
                          <a:latin typeface="Times New Roman"/>
                        </a:rPr>
                        <a:t>Shows some evidence of personal thought and analysis / </a:t>
                      </a:r>
                      <a:r>
                        <a:rPr lang="en-US" sz="1600" b="0" i="0" u="none" strike="noStrike">
                          <a:solidFill>
                            <a:srgbClr val="000000"/>
                          </a:solidFill>
                          <a:effectLst/>
                          <a:latin typeface="Arial"/>
                        </a:rPr>
                        <a:t> </a:t>
                      </a:r>
                      <a:r>
                        <a:rPr lang="en-US" sz="1600" b="0" i="0" u="none" strike="noStrike">
                          <a:solidFill>
                            <a:srgbClr val="000000"/>
                          </a:solidFill>
                          <a:effectLst/>
                          <a:latin typeface="Times New Roman"/>
                        </a:rPr>
                        <a:t>interacts with sources, adding their own insight that aligns with source material</a:t>
                      </a:r>
                      <a:endParaRPr lang="en-US" sz="160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a:solidFill>
                            <a:srgbClr val="000000"/>
                          </a:solidFill>
                          <a:effectLst/>
                          <a:latin typeface="Times New Roman"/>
                        </a:rPr>
                        <a:t>Shows little evidence of personal thought or analysis / interacts minimally with sources, adds little insight</a:t>
                      </a:r>
                      <a:endParaRPr lang="en-US" sz="160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dirty="0">
                          <a:solidFill>
                            <a:srgbClr val="000000"/>
                          </a:solidFill>
                          <a:effectLst/>
                          <a:latin typeface="Times New Roman"/>
                        </a:rPr>
                        <a:t>Shows no evidence of personal thought or analysis / does not interact with sources</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11" name="Rectangle 2"/>
          <p:cNvSpPr>
            <a:spLocks noChangeArrowheads="1"/>
          </p:cNvSpPr>
          <p:nvPr/>
        </p:nvSpPr>
        <p:spPr bwMode="auto">
          <a:xfrm>
            <a:off x="14478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39895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71563" y="2028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Box 5"/>
          <p:cNvSpPr txBox="1"/>
          <p:nvPr/>
        </p:nvSpPr>
        <p:spPr>
          <a:xfrm>
            <a:off x="609600" y="25576"/>
            <a:ext cx="8305800" cy="707886"/>
          </a:xfrm>
          <a:prstGeom prst="rect">
            <a:avLst/>
          </a:prstGeom>
          <a:noFill/>
        </p:spPr>
        <p:txBody>
          <a:bodyPr wrap="square" rtlCol="0">
            <a:spAutoFit/>
          </a:bodyPr>
          <a:lstStyle/>
          <a:p>
            <a:pPr algn="ctr"/>
            <a:r>
              <a:rPr lang="en-US" sz="4000" b="1" dirty="0" smtClean="0"/>
              <a:t>Research Paper Rubric</a:t>
            </a:r>
            <a:endParaRPr lang="en-US" sz="4000" b="1" dirty="0"/>
          </a:p>
        </p:txBody>
      </p:sp>
      <p:sp>
        <p:nvSpPr>
          <p:cNvPr id="8" name="Rectangle 2"/>
          <p:cNvSpPr>
            <a:spLocks noChangeArrowheads="1"/>
          </p:cNvSpPr>
          <p:nvPr/>
        </p:nvSpPr>
        <p:spPr bwMode="auto">
          <a:xfrm>
            <a:off x="1071563" y="1876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
          <p:cNvSpPr>
            <a:spLocks noChangeArrowheads="1"/>
          </p:cNvSpPr>
          <p:nvPr/>
        </p:nvSpPr>
        <p:spPr bwMode="auto">
          <a:xfrm>
            <a:off x="1071563" y="2698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2"/>
          <p:cNvSpPr>
            <a:spLocks noChangeArrowheads="1"/>
          </p:cNvSpPr>
          <p:nvPr/>
        </p:nvSpPr>
        <p:spPr bwMode="auto">
          <a:xfrm>
            <a:off x="14478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37556635"/>
              </p:ext>
            </p:extLst>
          </p:nvPr>
        </p:nvGraphicFramePr>
        <p:xfrm>
          <a:off x="228600" y="733462"/>
          <a:ext cx="8610600" cy="3288934"/>
        </p:xfrm>
        <a:graphic>
          <a:graphicData uri="http://schemas.openxmlformats.org/drawingml/2006/table">
            <a:tbl>
              <a:tblPr/>
              <a:tblGrid>
                <a:gridCol w="1524000"/>
                <a:gridCol w="1981200"/>
                <a:gridCol w="1676400"/>
                <a:gridCol w="1752600"/>
                <a:gridCol w="1676400"/>
              </a:tblGrid>
              <a:tr h="2771738">
                <a:tc>
                  <a:txBody>
                    <a:bodyPr/>
                    <a:lstStyle/>
                    <a:p>
                      <a:pPr marL="88900" marR="88900" algn="ctr" rtl="0" fontAlgn="t">
                        <a:spcBef>
                          <a:spcPts val="0"/>
                        </a:spcBef>
                        <a:spcAft>
                          <a:spcPts val="0"/>
                        </a:spcAft>
                      </a:pPr>
                      <a:r>
                        <a:rPr lang="en-US" sz="1600" b="1" i="0" u="none" strike="noStrike" dirty="0">
                          <a:solidFill>
                            <a:srgbClr val="000000"/>
                          </a:solidFill>
                          <a:effectLst/>
                          <a:latin typeface="Times New Roman"/>
                        </a:rPr>
                        <a:t>Research</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dirty="0">
                          <a:solidFill>
                            <a:srgbClr val="000000"/>
                          </a:solidFill>
                          <a:effectLst/>
                          <a:latin typeface="Times New Roman"/>
                        </a:rPr>
                        <a:t>Uses the correct number of sources / uses sources in a variety of ways (quotes, paraphrases ,summarizes) / includes enough information/fully informs the reader on the topic</a:t>
                      </a:r>
                      <a:r>
                        <a:rPr lang="en-US" sz="1600" b="0" i="0" u="none" strike="noStrike" dirty="0" smtClean="0">
                          <a:solidFill>
                            <a:srgbClr val="000000"/>
                          </a:solidFill>
                          <a:effectLst/>
                          <a:latin typeface="Times New Roman"/>
                        </a:rPr>
                        <a:t>/ effectively </a:t>
                      </a:r>
                      <a:r>
                        <a:rPr lang="en-US" sz="1600" b="0" i="0" u="none" strike="noStrike" dirty="0">
                          <a:solidFill>
                            <a:srgbClr val="000000"/>
                          </a:solidFill>
                          <a:effectLst/>
                          <a:latin typeface="Times New Roman"/>
                        </a:rPr>
                        <a:t>uses parenthetical citations</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dirty="0" smtClean="0">
                          <a:solidFill>
                            <a:srgbClr val="000000"/>
                          </a:solidFill>
                          <a:effectLst/>
                          <a:latin typeface="Times New Roman"/>
                        </a:rPr>
                        <a:t>Uses the correct number of sources / lists sources on the Works Cited page / contains some errors in parenthetical documentation</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dirty="0" smtClean="0">
                          <a:solidFill>
                            <a:srgbClr val="000000"/>
                          </a:solidFill>
                          <a:effectLst/>
                          <a:latin typeface="Times New Roman"/>
                        </a:rPr>
                        <a:t>May not use enough sources / list sources on the Works Cited page / multiple errors in parenthetical documentation</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sz="1600" b="0" i="0" u="none" strike="noStrike" smtClean="0">
                          <a:solidFill>
                            <a:srgbClr val="000000"/>
                          </a:solidFill>
                          <a:effectLst/>
                          <a:latin typeface="Times New Roman"/>
                        </a:rPr>
                        <a:t>Does not use sources or does not properly list sources on the Works Cited Page</a:t>
                      </a:r>
                      <a:endParaRPr lang="en-US" sz="1600" dirty="0">
                        <a:effectLst/>
                      </a:endParaRPr>
                    </a:p>
                  </a:txBody>
                  <a:tcPr marL="59507" marR="59507" marT="59507" marB="5950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4478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007625318"/>
              </p:ext>
            </p:extLst>
          </p:nvPr>
        </p:nvGraphicFramePr>
        <p:xfrm>
          <a:off x="228600" y="4038600"/>
          <a:ext cx="8610600" cy="1779270"/>
        </p:xfrm>
        <a:graphic>
          <a:graphicData uri="http://schemas.openxmlformats.org/drawingml/2006/table">
            <a:tbl>
              <a:tblPr/>
              <a:tblGrid>
                <a:gridCol w="1524000"/>
                <a:gridCol w="1981200"/>
                <a:gridCol w="1676400"/>
                <a:gridCol w="1752600"/>
                <a:gridCol w="16764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Formatting</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Contains few, if any, errors in formatting: titling, header, citations, works cited</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Contains some minor errors in formatting: </a:t>
                      </a:r>
                      <a:r>
                        <a:rPr lang="en-US" b="0" i="0" u="none" strike="noStrike" dirty="0" smtClean="0">
                          <a:solidFill>
                            <a:srgbClr val="000000"/>
                          </a:solidFill>
                          <a:effectLst/>
                          <a:latin typeface="Times New Roman"/>
                        </a:rPr>
                        <a:t>titling</a:t>
                      </a:r>
                      <a:r>
                        <a:rPr lang="en-US" b="0" i="0" u="none" strike="noStrike" dirty="0">
                          <a:solidFill>
                            <a:srgbClr val="000000"/>
                          </a:solidFill>
                          <a:effectLst/>
                          <a:latin typeface="Times New Roman"/>
                        </a:rPr>
                        <a:t>, header, </a:t>
                      </a:r>
                      <a:r>
                        <a:rPr lang="en-US" b="0" i="0" u="none" strike="noStrike" dirty="0" smtClean="0">
                          <a:solidFill>
                            <a:srgbClr val="000000"/>
                          </a:solidFill>
                          <a:effectLst/>
                          <a:latin typeface="Times New Roman"/>
                        </a:rPr>
                        <a:t>citations,</a:t>
                      </a:r>
                    </a:p>
                    <a:p>
                      <a:pPr marL="88900" marR="88900" rtl="0" fontAlgn="t">
                        <a:spcBef>
                          <a:spcPts val="0"/>
                        </a:spcBef>
                        <a:spcAft>
                          <a:spcPts val="0"/>
                        </a:spcAft>
                      </a:pPr>
                      <a:r>
                        <a:rPr lang="en-US" b="0" i="0" u="none" strike="noStrike" dirty="0" smtClean="0">
                          <a:solidFill>
                            <a:srgbClr val="000000"/>
                          </a:solidFill>
                          <a:effectLst/>
                          <a:latin typeface="Times New Roman"/>
                        </a:rPr>
                        <a:t>works </a:t>
                      </a:r>
                      <a:r>
                        <a:rPr lang="en-US" b="0" i="0" u="none" strike="noStrike" dirty="0">
                          <a:solidFill>
                            <a:srgbClr val="000000"/>
                          </a:solidFill>
                          <a:effectLst/>
                          <a:latin typeface="Times New Roman"/>
                        </a:rPr>
                        <a:t>cited</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Contains several errors </a:t>
                      </a:r>
                      <a:r>
                        <a:rPr lang="en-US" b="0" i="0" u="none" strike="noStrike" dirty="0" smtClean="0">
                          <a:solidFill>
                            <a:srgbClr val="000000"/>
                          </a:solidFill>
                          <a:effectLst/>
                          <a:latin typeface="Times New Roman"/>
                        </a:rPr>
                        <a:t>in</a:t>
                      </a:r>
                      <a:r>
                        <a:rPr lang="en-US" b="0" i="0" u="none" strike="noStrike" baseline="0" dirty="0" smtClean="0">
                          <a:solidFill>
                            <a:srgbClr val="000000"/>
                          </a:solidFill>
                          <a:effectLst/>
                          <a:latin typeface="Times New Roman"/>
                        </a:rPr>
                        <a:t> </a:t>
                      </a:r>
                      <a:r>
                        <a:rPr lang="en-US" b="0" i="0" u="none" strike="noStrike" dirty="0" smtClean="0">
                          <a:solidFill>
                            <a:srgbClr val="000000"/>
                          </a:solidFill>
                          <a:effectLst/>
                          <a:latin typeface="Times New Roman"/>
                        </a:rPr>
                        <a:t>formatting:</a:t>
                      </a:r>
                      <a:r>
                        <a:rPr lang="en-US" b="0" i="0" u="none" strike="noStrike" baseline="0" dirty="0" smtClean="0">
                          <a:solidFill>
                            <a:srgbClr val="000000"/>
                          </a:solidFill>
                          <a:effectLst/>
                          <a:latin typeface="Times New Roman"/>
                        </a:rPr>
                        <a:t> </a:t>
                      </a:r>
                      <a:r>
                        <a:rPr lang="en-US" b="0" i="0" u="none" strike="noStrike" dirty="0" smtClean="0">
                          <a:solidFill>
                            <a:srgbClr val="000000"/>
                          </a:solidFill>
                          <a:effectLst/>
                          <a:latin typeface="Times New Roman"/>
                        </a:rPr>
                        <a:t>titling</a:t>
                      </a:r>
                      <a:r>
                        <a:rPr lang="en-US" b="0" i="0" u="none" strike="noStrike" dirty="0">
                          <a:solidFill>
                            <a:srgbClr val="000000"/>
                          </a:solidFill>
                          <a:effectLst/>
                          <a:latin typeface="Times New Roman"/>
                        </a:rPr>
                        <a:t>, header, citations, works cited</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Is not formatted according to guidelines</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12" name="Rectangle 2"/>
          <p:cNvSpPr>
            <a:spLocks noChangeArrowheads="1"/>
          </p:cNvSpPr>
          <p:nvPr/>
        </p:nvSpPr>
        <p:spPr bwMode="auto">
          <a:xfrm>
            <a:off x="1071563" y="24241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094040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972127"/>
          </a:xfrm>
        </p:spPr>
        <p:txBody>
          <a:bodyPr/>
          <a:lstStyle/>
          <a:p>
            <a:r>
              <a:rPr lang="en-US" b="1" dirty="0" smtClean="0"/>
              <a:t>Peer Review</a:t>
            </a:r>
            <a:endParaRPr lang="en-US" b="1" dirty="0"/>
          </a:p>
        </p:txBody>
      </p:sp>
      <p:sp>
        <p:nvSpPr>
          <p:cNvPr id="4" name="Content Placeholder 3"/>
          <p:cNvSpPr>
            <a:spLocks noGrp="1"/>
          </p:cNvSpPr>
          <p:nvPr>
            <p:ph idx="1"/>
          </p:nvPr>
        </p:nvSpPr>
        <p:spPr>
          <a:xfrm>
            <a:off x="457200" y="838200"/>
            <a:ext cx="8229600" cy="5943600"/>
          </a:xfrm>
        </p:spPr>
        <p:txBody>
          <a:bodyPr>
            <a:normAutofit fontScale="70000" lnSpcReduction="20000"/>
          </a:bodyPr>
          <a:lstStyle/>
          <a:p>
            <a:pPr marL="0" indent="0">
              <a:buNone/>
            </a:pPr>
            <a:r>
              <a:rPr lang="en-US" sz="3600" b="1" i="1" dirty="0" smtClean="0"/>
              <a:t>Body</a:t>
            </a:r>
            <a:endParaRPr lang="en-US" sz="3600" dirty="0"/>
          </a:p>
          <a:p>
            <a:pPr marL="0" indent="0">
              <a:buNone/>
            </a:pPr>
            <a:r>
              <a:rPr lang="en-US" sz="3600" dirty="0"/>
              <a:t>________ follows a logical </a:t>
            </a:r>
            <a:r>
              <a:rPr lang="en-US" sz="3600" dirty="0" smtClean="0"/>
              <a:t>order</a:t>
            </a:r>
            <a:endParaRPr lang="en-US" sz="3600" dirty="0"/>
          </a:p>
          <a:p>
            <a:pPr marL="0" indent="0">
              <a:buNone/>
            </a:pPr>
            <a:r>
              <a:rPr lang="en-US" sz="3600" dirty="0"/>
              <a:t>________ paragraphs contain effective topic</a:t>
            </a:r>
          </a:p>
          <a:p>
            <a:pPr marL="457200" lvl="1" indent="0">
              <a:buNone/>
            </a:pPr>
            <a:r>
              <a:rPr lang="en-US" sz="3600" dirty="0"/>
              <a:t> </a:t>
            </a:r>
            <a:r>
              <a:rPr lang="en-US" sz="3600" dirty="0" smtClean="0"/>
              <a:t>            sentences</a:t>
            </a:r>
            <a:r>
              <a:rPr lang="en-US" sz="3600" dirty="0"/>
              <a:t>, bodies </a:t>
            </a:r>
            <a:r>
              <a:rPr lang="en-US" sz="3600" dirty="0" smtClean="0"/>
              <a:t>with details</a:t>
            </a:r>
            <a:r>
              <a:rPr lang="en-US" sz="3600" dirty="0"/>
              <a:t>, and transitions </a:t>
            </a:r>
            <a:endParaRPr lang="en-US" sz="3600" dirty="0" smtClean="0"/>
          </a:p>
          <a:p>
            <a:pPr marL="457200" lvl="1" indent="0">
              <a:buNone/>
            </a:pPr>
            <a:r>
              <a:rPr lang="en-US" sz="3600" dirty="0"/>
              <a:t> </a:t>
            </a:r>
            <a:r>
              <a:rPr lang="en-US" sz="3600" dirty="0" smtClean="0"/>
              <a:t>            or  </a:t>
            </a:r>
            <a:r>
              <a:rPr lang="en-US" sz="3600" dirty="0"/>
              <a:t>conclusions</a:t>
            </a:r>
          </a:p>
          <a:p>
            <a:pPr marL="0" indent="0">
              <a:buNone/>
            </a:pPr>
            <a:endParaRPr lang="en-US" sz="3600" dirty="0"/>
          </a:p>
          <a:p>
            <a:pPr marL="0" indent="0">
              <a:buNone/>
            </a:pPr>
            <a:r>
              <a:rPr lang="en-US" sz="3600" b="1" i="1" dirty="0" smtClean="0"/>
              <a:t>Conventions</a:t>
            </a:r>
            <a:endParaRPr lang="en-US" sz="3600" dirty="0"/>
          </a:p>
          <a:p>
            <a:pPr marL="0" indent="0">
              <a:buNone/>
            </a:pPr>
            <a:r>
              <a:rPr lang="en-US" sz="3600" dirty="0"/>
              <a:t>________ contains few, if any, errors in </a:t>
            </a:r>
            <a:endParaRPr lang="en-US" sz="3600" dirty="0" smtClean="0"/>
          </a:p>
          <a:p>
            <a:pPr marL="0" indent="0">
              <a:buNone/>
            </a:pPr>
            <a:r>
              <a:rPr lang="en-US" sz="3600" dirty="0"/>
              <a:t> </a:t>
            </a:r>
            <a:r>
              <a:rPr lang="en-US" sz="3600" dirty="0" smtClean="0"/>
              <a:t>                  grammar </a:t>
            </a:r>
            <a:r>
              <a:rPr lang="en-US" sz="3600" dirty="0"/>
              <a:t>or </a:t>
            </a:r>
            <a:r>
              <a:rPr lang="en-US" sz="3600" dirty="0" smtClean="0"/>
              <a:t>usage</a:t>
            </a:r>
            <a:endParaRPr lang="en-US" sz="3600" dirty="0"/>
          </a:p>
          <a:p>
            <a:pPr marL="0" indent="0">
              <a:buNone/>
            </a:pPr>
            <a:r>
              <a:rPr lang="en-US" sz="3600" dirty="0"/>
              <a:t>________ contains few, if any, errors in </a:t>
            </a:r>
          </a:p>
          <a:p>
            <a:pPr marL="0" indent="0">
              <a:buNone/>
            </a:pPr>
            <a:r>
              <a:rPr lang="en-US" sz="3600" dirty="0"/>
              <a:t> </a:t>
            </a:r>
            <a:r>
              <a:rPr lang="en-US" sz="3600" dirty="0" smtClean="0"/>
              <a:t>                  spelling</a:t>
            </a:r>
            <a:endParaRPr lang="en-US" sz="3600" dirty="0"/>
          </a:p>
          <a:p>
            <a:pPr marL="0" indent="0" algn="ctr">
              <a:buNone/>
            </a:pPr>
            <a:endParaRPr lang="en-US" dirty="0"/>
          </a:p>
          <a:p>
            <a:pPr marL="0" indent="0" algn="ctr">
              <a:buNone/>
            </a:pPr>
            <a:endParaRPr lang="en-US" dirty="0"/>
          </a:p>
          <a:p>
            <a:pPr marL="0" indent="0" algn="ctr">
              <a:buNone/>
            </a:pPr>
            <a:r>
              <a:rPr lang="en-US" b="1" dirty="0"/>
              <a:t>+ = Great! 	- = Needs Improvement</a:t>
            </a:r>
            <a:endParaRPr lang="en-US" dirty="0"/>
          </a:p>
          <a:p>
            <a:pPr marL="0" indent="0" algn="ctr">
              <a:buNone/>
            </a:pPr>
            <a:r>
              <a:rPr lang="en-US" b="1" dirty="0"/>
              <a:t>0 = Insufficient</a:t>
            </a:r>
            <a:endParaRPr lang="en-US" dirty="0"/>
          </a:p>
          <a:p>
            <a:endParaRPr lang="en-US" dirty="0"/>
          </a:p>
        </p:txBody>
      </p:sp>
    </p:spTree>
    <p:extLst>
      <p:ext uri="{BB962C8B-B14F-4D97-AF65-F5344CB8AC3E}">
        <p14:creationId xmlns:p14="http://schemas.microsoft.com/office/powerpoint/2010/main" val="1233358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
            <a:ext cx="8229600" cy="762000"/>
          </a:xfrm>
        </p:spPr>
        <p:txBody>
          <a:bodyPr/>
          <a:lstStyle/>
          <a:p>
            <a:r>
              <a:rPr lang="en-US" b="1" dirty="0" smtClean="0"/>
              <a:t>Peer Review</a:t>
            </a:r>
            <a:endParaRPr lang="en-US" b="1" dirty="0"/>
          </a:p>
        </p:txBody>
      </p:sp>
      <p:sp>
        <p:nvSpPr>
          <p:cNvPr id="4" name="Content Placeholder 3"/>
          <p:cNvSpPr>
            <a:spLocks noGrp="1"/>
          </p:cNvSpPr>
          <p:nvPr>
            <p:ph idx="1"/>
          </p:nvPr>
        </p:nvSpPr>
        <p:spPr>
          <a:xfrm>
            <a:off x="457200" y="533400"/>
            <a:ext cx="8229600" cy="6248400"/>
          </a:xfrm>
        </p:spPr>
        <p:txBody>
          <a:bodyPr>
            <a:normAutofit fontScale="25000" lnSpcReduction="20000"/>
          </a:bodyPr>
          <a:lstStyle/>
          <a:p>
            <a:pPr marL="0" indent="0">
              <a:buNone/>
            </a:pPr>
            <a:r>
              <a:rPr lang="en-US" sz="8600" b="1" i="1" dirty="0" smtClean="0"/>
              <a:t>Research</a:t>
            </a:r>
            <a:endParaRPr lang="en-US" sz="8600" dirty="0"/>
          </a:p>
          <a:p>
            <a:pPr marL="0" indent="0">
              <a:buNone/>
            </a:pPr>
            <a:r>
              <a:rPr lang="en-US" sz="8600" dirty="0"/>
              <a:t>________ uses sources in a variety of ways </a:t>
            </a:r>
          </a:p>
          <a:p>
            <a:pPr marL="0" indent="0">
              <a:buNone/>
            </a:pPr>
            <a:r>
              <a:rPr lang="en-US" sz="8600" dirty="0" smtClean="0"/>
              <a:t>	    (</a:t>
            </a:r>
            <a:r>
              <a:rPr lang="en-US" sz="8600" dirty="0"/>
              <a:t>quotes, paraphrases</a:t>
            </a:r>
            <a:r>
              <a:rPr lang="en-US" sz="8600" dirty="0" smtClean="0"/>
              <a:t>, summarizes)</a:t>
            </a:r>
            <a:endParaRPr lang="en-US" sz="8600" dirty="0"/>
          </a:p>
          <a:p>
            <a:pPr marL="0" indent="0">
              <a:buNone/>
            </a:pPr>
            <a:r>
              <a:rPr lang="en-US" sz="8600" dirty="0"/>
              <a:t>________ includes enough information,</a:t>
            </a:r>
          </a:p>
          <a:p>
            <a:pPr marL="0" indent="0">
              <a:buNone/>
            </a:pPr>
            <a:r>
              <a:rPr lang="en-US" sz="8600" dirty="0" smtClean="0"/>
              <a:t>	    fully </a:t>
            </a:r>
            <a:r>
              <a:rPr lang="en-US" sz="8600" dirty="0"/>
              <a:t>informs the reader on the topic</a:t>
            </a:r>
          </a:p>
          <a:p>
            <a:pPr marL="0" indent="0">
              <a:buNone/>
            </a:pPr>
            <a:r>
              <a:rPr lang="en-US" sz="8600" dirty="0" smtClean="0"/>
              <a:t>________ </a:t>
            </a:r>
            <a:r>
              <a:rPr lang="en-US" sz="8600" dirty="0"/>
              <a:t>Effectively uses </a:t>
            </a:r>
            <a:r>
              <a:rPr lang="en-US" sz="8600" dirty="0" smtClean="0"/>
              <a:t>parenthetical</a:t>
            </a:r>
          </a:p>
          <a:p>
            <a:pPr marL="0" indent="0">
              <a:buNone/>
            </a:pPr>
            <a:r>
              <a:rPr lang="en-US" sz="8600" dirty="0" smtClean="0"/>
              <a:t>	    citations</a:t>
            </a:r>
            <a:endParaRPr lang="en-US" sz="8600" dirty="0"/>
          </a:p>
          <a:p>
            <a:pPr marL="0" indent="0">
              <a:buNone/>
            </a:pPr>
            <a:r>
              <a:rPr lang="en-US" sz="8600" b="1" i="1" dirty="0"/>
              <a:t>Critical </a:t>
            </a:r>
            <a:r>
              <a:rPr lang="en-US" sz="8600" b="1" i="1" dirty="0" smtClean="0"/>
              <a:t>Thinking</a:t>
            </a:r>
            <a:endParaRPr lang="en-US" sz="8600" dirty="0"/>
          </a:p>
          <a:p>
            <a:pPr marL="0" indent="0">
              <a:buNone/>
            </a:pPr>
            <a:r>
              <a:rPr lang="en-US" sz="8600" dirty="0"/>
              <a:t>________ shows significant evidence of </a:t>
            </a:r>
          </a:p>
          <a:p>
            <a:pPr marL="0" indent="0">
              <a:buNone/>
            </a:pPr>
            <a:r>
              <a:rPr lang="en-US" sz="8600" dirty="0" smtClean="0"/>
              <a:t>	    original </a:t>
            </a:r>
            <a:r>
              <a:rPr lang="en-US" sz="8600" dirty="0"/>
              <a:t>thought and critical </a:t>
            </a:r>
          </a:p>
          <a:p>
            <a:pPr marL="0" indent="0">
              <a:buNone/>
            </a:pPr>
            <a:r>
              <a:rPr lang="en-US" sz="8600" dirty="0" smtClean="0"/>
              <a:t>	    analysis</a:t>
            </a:r>
            <a:endParaRPr lang="en-US" sz="8600" dirty="0"/>
          </a:p>
          <a:p>
            <a:pPr marL="0" indent="0">
              <a:buNone/>
            </a:pPr>
            <a:r>
              <a:rPr lang="en-US" sz="8600" dirty="0"/>
              <a:t>________ interacts with sources, adding </a:t>
            </a:r>
          </a:p>
          <a:p>
            <a:pPr marL="0" indent="0">
              <a:buNone/>
            </a:pPr>
            <a:r>
              <a:rPr lang="en-US" sz="8600" dirty="0" smtClean="0"/>
              <a:t>	    their </a:t>
            </a:r>
            <a:r>
              <a:rPr lang="en-US" sz="8600" dirty="0"/>
              <a:t>own insight that aligns </a:t>
            </a:r>
            <a:r>
              <a:rPr lang="en-US" sz="8600" dirty="0" smtClean="0"/>
              <a:t>with </a:t>
            </a:r>
          </a:p>
          <a:p>
            <a:pPr marL="0" indent="0">
              <a:buNone/>
            </a:pPr>
            <a:r>
              <a:rPr lang="en-US" sz="8600" dirty="0" smtClean="0"/>
              <a:t>	    source </a:t>
            </a:r>
            <a:r>
              <a:rPr lang="en-US" sz="8600" dirty="0"/>
              <a:t>material </a:t>
            </a:r>
          </a:p>
          <a:p>
            <a:pPr marL="0" indent="0" algn="ctr">
              <a:buNone/>
            </a:pPr>
            <a:endParaRPr lang="en-US" sz="8600" dirty="0"/>
          </a:p>
          <a:p>
            <a:pPr marL="0" indent="0" algn="ctr">
              <a:buNone/>
            </a:pPr>
            <a:endParaRPr lang="en-US" dirty="0"/>
          </a:p>
          <a:p>
            <a:pPr marL="0" indent="0" algn="ctr">
              <a:buNone/>
            </a:pPr>
            <a:r>
              <a:rPr lang="en-US" sz="9600" b="1" dirty="0"/>
              <a:t>+ = Great! 	- = Needs Improvement</a:t>
            </a:r>
            <a:endParaRPr lang="en-US" sz="9600" dirty="0"/>
          </a:p>
          <a:p>
            <a:pPr marL="0" indent="0" algn="ctr">
              <a:buNone/>
            </a:pPr>
            <a:r>
              <a:rPr lang="en-US" sz="9600" b="1" dirty="0"/>
              <a:t>0 = Insufficient</a:t>
            </a:r>
            <a:endParaRPr lang="en-US" sz="9600" dirty="0"/>
          </a:p>
          <a:p>
            <a:endParaRPr lang="en-US" sz="9600" dirty="0"/>
          </a:p>
        </p:txBody>
      </p:sp>
    </p:spTree>
    <p:extLst>
      <p:ext uri="{BB962C8B-B14F-4D97-AF65-F5344CB8AC3E}">
        <p14:creationId xmlns:p14="http://schemas.microsoft.com/office/powerpoint/2010/main" val="2669212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399"/>
            <a:ext cx="8229600" cy="762000"/>
          </a:xfrm>
        </p:spPr>
        <p:txBody>
          <a:bodyPr/>
          <a:lstStyle/>
          <a:p>
            <a:r>
              <a:rPr lang="en-US" b="1" dirty="0" smtClean="0"/>
              <a:t>Peer Review</a:t>
            </a:r>
            <a:endParaRPr lang="en-US" b="1" dirty="0"/>
          </a:p>
        </p:txBody>
      </p:sp>
      <p:sp>
        <p:nvSpPr>
          <p:cNvPr id="4" name="Content Placeholder 3"/>
          <p:cNvSpPr>
            <a:spLocks noGrp="1"/>
          </p:cNvSpPr>
          <p:nvPr>
            <p:ph idx="1"/>
          </p:nvPr>
        </p:nvSpPr>
        <p:spPr>
          <a:xfrm>
            <a:off x="457200" y="533400"/>
            <a:ext cx="8229600" cy="6248400"/>
          </a:xfrm>
        </p:spPr>
        <p:txBody>
          <a:bodyPr>
            <a:normAutofit fontScale="85000" lnSpcReduction="20000"/>
          </a:bodyPr>
          <a:lstStyle/>
          <a:p>
            <a:pPr marL="0" indent="0" algn="ctr">
              <a:buNone/>
            </a:pPr>
            <a:r>
              <a:rPr lang="en-US" sz="4300" b="1" u="sng" dirty="0" smtClean="0"/>
              <a:t>NOTES</a:t>
            </a:r>
          </a:p>
          <a:p>
            <a:pPr marL="0" indent="0">
              <a:buNone/>
            </a:pPr>
            <a:r>
              <a:rPr lang="en-US" b="1" dirty="0" smtClean="0"/>
              <a:t>GENERAL</a:t>
            </a:r>
            <a:r>
              <a:rPr lang="en-US" b="1" dirty="0"/>
              <a:t>: </a:t>
            </a:r>
            <a:endParaRPr lang="en-US" b="1" dirty="0" smtClean="0"/>
          </a:p>
          <a:p>
            <a:pPr marL="0" indent="0">
              <a:buNone/>
            </a:pPr>
            <a:r>
              <a:rPr lang="en-US" b="1" dirty="0"/>
              <a:t>	</a:t>
            </a:r>
            <a:r>
              <a:rPr lang="en-US" b="1" dirty="0" err="1" smtClean="0"/>
              <a:t>eg</a:t>
            </a:r>
            <a:r>
              <a:rPr lang="en-US" b="1" dirty="0" smtClean="0"/>
              <a:t>: “Good interaction with sources.” or “The information seems out</a:t>
            </a:r>
          </a:p>
          <a:p>
            <a:pPr marL="0" indent="0">
              <a:buNone/>
            </a:pPr>
            <a:r>
              <a:rPr lang="en-US" b="1" dirty="0"/>
              <a:t>	</a:t>
            </a:r>
            <a:r>
              <a:rPr lang="en-US" b="1" dirty="0" smtClean="0"/>
              <a:t> of order.”</a:t>
            </a:r>
            <a:endParaRPr lang="en-US" dirty="0"/>
          </a:p>
          <a:p>
            <a:pPr marL="0" indent="0">
              <a:buNone/>
            </a:pPr>
            <a:r>
              <a:rPr lang="en-US" b="1" dirty="0" smtClean="0"/>
              <a:t>SPECIFIC </a:t>
            </a:r>
            <a:r>
              <a:rPr lang="en-US" b="1" dirty="0"/>
              <a:t>CORRECTIONS</a:t>
            </a:r>
            <a:r>
              <a:rPr lang="en-US" b="1" dirty="0" smtClean="0"/>
              <a:t>: </a:t>
            </a:r>
          </a:p>
          <a:p>
            <a:pPr marL="0" indent="0">
              <a:buNone/>
            </a:pPr>
            <a:r>
              <a:rPr lang="en-US" b="1" dirty="0"/>
              <a:t>	</a:t>
            </a:r>
            <a:r>
              <a:rPr lang="en-US" b="1" dirty="0" err="1" smtClean="0"/>
              <a:t>eg</a:t>
            </a:r>
            <a:r>
              <a:rPr lang="en-US" b="1" dirty="0" smtClean="0"/>
              <a:t>: “You need to add a citation after the</a:t>
            </a:r>
          </a:p>
          <a:p>
            <a:pPr marL="0" indent="0">
              <a:buNone/>
            </a:pPr>
            <a:r>
              <a:rPr lang="en-US" b="1" dirty="0"/>
              <a:t>	</a:t>
            </a:r>
            <a:r>
              <a:rPr lang="en-US" b="1" dirty="0" smtClean="0"/>
              <a:t>quote about…in paragraph three.” or “You </a:t>
            </a:r>
          </a:p>
          <a:p>
            <a:pPr marL="0" indent="0">
              <a:buNone/>
            </a:pPr>
            <a:r>
              <a:rPr lang="en-US" b="1" dirty="0"/>
              <a:t>	</a:t>
            </a:r>
            <a:r>
              <a:rPr lang="en-US" b="1" dirty="0" smtClean="0"/>
              <a:t>misspelled the word…in paragraph four.”</a:t>
            </a:r>
            <a:endParaRPr lang="en-US" dirty="0"/>
          </a:p>
          <a:p>
            <a:pPr marL="0" indent="0">
              <a:buNone/>
            </a:pPr>
            <a:r>
              <a:rPr lang="en-US" sz="4500" b="1" dirty="0"/>
              <a:t> </a:t>
            </a:r>
            <a:r>
              <a:rPr lang="en-US" b="1" dirty="0" smtClean="0"/>
              <a:t>SUGGESTIONS FOR IMPROVEMENT:</a:t>
            </a:r>
          </a:p>
          <a:p>
            <a:pPr marL="0" indent="0">
              <a:buNone/>
            </a:pPr>
            <a:r>
              <a:rPr lang="en-US" b="1" dirty="0"/>
              <a:t>	</a:t>
            </a:r>
            <a:r>
              <a:rPr lang="en-US" b="1" dirty="0" err="1" smtClean="0"/>
              <a:t>eg</a:t>
            </a:r>
            <a:r>
              <a:rPr lang="en-US" b="1" dirty="0" smtClean="0"/>
              <a:t>: “If you moved this sentence from </a:t>
            </a:r>
          </a:p>
          <a:p>
            <a:pPr marL="0" indent="0">
              <a:buNone/>
            </a:pPr>
            <a:r>
              <a:rPr lang="en-US" b="1" dirty="0"/>
              <a:t>	</a:t>
            </a:r>
            <a:r>
              <a:rPr lang="en-US" b="1" dirty="0" smtClean="0"/>
              <a:t>paragraph three to paragraph four it would</a:t>
            </a:r>
          </a:p>
          <a:p>
            <a:pPr marL="0" indent="0">
              <a:buNone/>
            </a:pPr>
            <a:r>
              <a:rPr lang="en-US" b="1" dirty="0"/>
              <a:t>	</a:t>
            </a:r>
            <a:r>
              <a:rPr lang="en-US" b="1" dirty="0" smtClean="0"/>
              <a:t>make more sense.” or “You might want to add</a:t>
            </a:r>
          </a:p>
          <a:p>
            <a:pPr marL="0" indent="0">
              <a:buNone/>
            </a:pPr>
            <a:r>
              <a:rPr lang="en-US" b="1" dirty="0"/>
              <a:t>	</a:t>
            </a:r>
            <a:r>
              <a:rPr lang="en-US" b="1" dirty="0" smtClean="0"/>
              <a:t>more information about…in paragraph five.”</a:t>
            </a:r>
            <a:endParaRPr lang="en-US" dirty="0"/>
          </a:p>
          <a:p>
            <a:pPr marL="0" indent="0">
              <a:buNone/>
            </a:pPr>
            <a:endParaRPr lang="en-US" sz="9600" dirty="0"/>
          </a:p>
        </p:txBody>
      </p:sp>
    </p:spTree>
    <p:extLst>
      <p:ext uri="{BB962C8B-B14F-4D97-AF65-F5344CB8AC3E}">
        <p14:creationId xmlns:p14="http://schemas.microsoft.com/office/powerpoint/2010/main" val="67051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3276600"/>
            <a:ext cx="8229600" cy="3276600"/>
          </a:xfrm>
        </p:spPr>
        <p:txBody>
          <a:bodyPr/>
          <a:lstStyle/>
          <a:p>
            <a:r>
              <a:rPr lang="en-US" b="1" dirty="0" smtClean="0"/>
              <a:t>Your introduction should…</a:t>
            </a:r>
          </a:p>
          <a:p>
            <a:pPr lvl="1"/>
            <a:r>
              <a:rPr lang="en-US" sz="3200" b="1" dirty="0" smtClean="0"/>
              <a:t>Grab the readers attention.</a:t>
            </a:r>
          </a:p>
          <a:p>
            <a:pPr lvl="1"/>
            <a:r>
              <a:rPr lang="en-US" sz="3200" b="1" dirty="0" smtClean="0"/>
              <a:t>Inform the reader of your topic.</a:t>
            </a:r>
          </a:p>
          <a:p>
            <a:pPr lvl="1"/>
            <a:r>
              <a:rPr lang="en-US" sz="3200" b="1" dirty="0" smtClean="0"/>
              <a:t>End with your thesis statement</a:t>
            </a:r>
            <a:r>
              <a:rPr lang="en-US" b="1" dirty="0" smtClean="0"/>
              <a:t>.</a:t>
            </a:r>
            <a:endParaRPr lang="en-US" b="1" dirty="0"/>
          </a:p>
        </p:txBody>
      </p:sp>
      <p:graphicFrame>
        <p:nvGraphicFramePr>
          <p:cNvPr id="4" name="Content Placeholder 3"/>
          <p:cNvGraphicFramePr>
            <a:graphicFrameLocks/>
          </p:cNvGraphicFramePr>
          <p:nvPr>
            <p:extLst>
              <p:ext uri="{D42A27DB-BD31-4B8C-83A1-F6EECF244321}">
                <p14:modId xmlns:p14="http://schemas.microsoft.com/office/powerpoint/2010/main" val="763829225"/>
              </p:ext>
            </p:extLst>
          </p:nvPr>
        </p:nvGraphicFramePr>
        <p:xfrm>
          <a:off x="457200" y="733462"/>
          <a:ext cx="8305800" cy="2327910"/>
        </p:xfrm>
        <a:graphic>
          <a:graphicData uri="http://schemas.openxmlformats.org/drawingml/2006/table">
            <a:tbl>
              <a:tblPr/>
              <a:tblGrid>
                <a:gridCol w="1595438"/>
                <a:gridCol w="2062162"/>
                <a:gridCol w="1371600"/>
                <a:gridCol w="1600200"/>
                <a:gridCol w="16764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Introduction</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1" i="0" u="none" strike="noStrike" dirty="0">
                          <a:solidFill>
                            <a:srgbClr val="00B050"/>
                          </a:solidFill>
                          <a:effectLst/>
                          <a:latin typeface="Times New Roman"/>
                        </a:rPr>
                        <a:t>Effectively uses intentional strategies to get the reader’s attention / effectively showcases the topic</a:t>
                      </a:r>
                      <a:endParaRPr lang="en-US" b="1" dirty="0">
                        <a:solidFill>
                          <a:srgbClr val="00B050"/>
                        </a:solidFill>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dirty="0">
                          <a:solidFill>
                            <a:srgbClr val="000000"/>
                          </a:solidFill>
                          <a:effectLst/>
                          <a:latin typeface="Times New Roman"/>
                        </a:rPr>
                        <a:t>Attempts to use strategies to get the reader’s attention / introduces the topic</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Gives vague reference to the topic but does not use strategies to get the reader’s attention</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1" i="0" u="none" strike="noStrike" dirty="0">
                          <a:solidFill>
                            <a:srgbClr val="C00000"/>
                          </a:solidFill>
                          <a:effectLst/>
                          <a:latin typeface="Times New Roman"/>
                        </a:rPr>
                        <a:t>Does not reference the appropriate topic</a:t>
                      </a:r>
                      <a:endParaRPr lang="en-US" b="1" dirty="0">
                        <a:solidFill>
                          <a:srgbClr val="C00000"/>
                        </a:solidFill>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823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879764"/>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en-US" b="1" dirty="0" smtClean="0"/>
              <a:t>Attention Grabber Possibilities</a:t>
            </a:r>
          </a:p>
          <a:p>
            <a:pPr lvl="1"/>
            <a:r>
              <a:rPr lang="en-US" b="1" dirty="0" smtClean="0"/>
              <a:t>Make a statement that describes your decade as a whole. </a:t>
            </a:r>
          </a:p>
          <a:p>
            <a:pPr lvl="1"/>
            <a:r>
              <a:rPr lang="en-US" b="1" dirty="0" smtClean="0"/>
              <a:t>Make a statement that describes the concept of “The American Dream” in a general sense, setting the reader up for your eventual point to be made.</a:t>
            </a:r>
          </a:p>
          <a:p>
            <a:pPr lvl="1"/>
            <a:r>
              <a:rPr lang="en-US" b="1" dirty="0" smtClean="0"/>
              <a:t>Make a statement that describes the specific event you researched.</a:t>
            </a:r>
          </a:p>
          <a:p>
            <a:pPr lvl="1"/>
            <a:r>
              <a:rPr lang="en-US" b="1" dirty="0" smtClean="0"/>
              <a:t>Ask a thought provoking hypothetical question that you will answer in your writing.</a:t>
            </a:r>
          </a:p>
          <a:p>
            <a:pPr lvl="1"/>
            <a:r>
              <a:rPr lang="en-US" b="1" dirty="0" smtClean="0"/>
              <a:t>Draw the reader in through an imagined scenario.</a:t>
            </a:r>
          </a:p>
          <a:p>
            <a:pPr marL="457200" lvl="1" indent="0">
              <a:buNone/>
            </a:pPr>
            <a:endParaRPr lang="en-US" b="1" dirty="0" smtClean="0"/>
          </a:p>
          <a:p>
            <a:pPr marL="457200" lvl="1" indent="0" algn="ctr">
              <a:buNone/>
            </a:pPr>
            <a:r>
              <a:rPr lang="en-US" b="1" u="sng" dirty="0" smtClean="0">
                <a:solidFill>
                  <a:srgbClr val="C00000"/>
                </a:solidFill>
              </a:rPr>
              <a:t>USE VIVID ADJECTIVES AND STRONG VERBS!</a:t>
            </a:r>
          </a:p>
          <a:p>
            <a:pPr marL="457200" lvl="1" indent="0" algn="ctr">
              <a:buNone/>
            </a:pPr>
            <a:endParaRPr lang="en-US" b="1" u="sng" dirty="0" smtClean="0">
              <a:solidFill>
                <a:srgbClr val="C00000"/>
              </a:solidFill>
            </a:endParaRPr>
          </a:p>
        </p:txBody>
      </p:sp>
    </p:spTree>
    <p:extLst>
      <p:ext uri="{BB962C8B-B14F-4D97-AF65-F5344CB8AC3E}">
        <p14:creationId xmlns:p14="http://schemas.microsoft.com/office/powerpoint/2010/main" val="33578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895927"/>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838200"/>
            <a:ext cx="8229600" cy="5867400"/>
          </a:xfrm>
        </p:spPr>
        <p:txBody>
          <a:bodyPr>
            <a:normAutofit fontScale="92500" lnSpcReduction="10000"/>
          </a:bodyPr>
          <a:lstStyle/>
          <a:p>
            <a:pPr marL="0" indent="0" algn="ctr">
              <a:buNone/>
            </a:pPr>
            <a:r>
              <a:rPr lang="en-US" b="1" u="sng" dirty="0" smtClean="0"/>
              <a:t>Attention Grabber Examples</a:t>
            </a:r>
            <a:endParaRPr lang="en-US" b="1" u="sng" dirty="0"/>
          </a:p>
          <a:p>
            <a:r>
              <a:rPr lang="en-US" b="1" dirty="0"/>
              <a:t>Imagine yourself shivering; braving frigid cold and wind to stand in lines a city block long; waiting for bread and hoping it will be enough to feed your family tonight. This was a reality for many in the 1930s; many of whom would have, just weeks or months before, been considered “middle class.”</a:t>
            </a:r>
          </a:p>
          <a:p>
            <a:r>
              <a:rPr lang="en-US" b="1" dirty="0" smtClean="0"/>
              <a:t>A tired, bruised Sonny Liston spit out his  mouthpiece sending it flying through the air, to land on the mat at his feet, and it was over. Muhammad Ali was the boxing’s </a:t>
            </a:r>
            <a:r>
              <a:rPr lang="en-US" b="1" dirty="0"/>
              <a:t>Heavyweight</a:t>
            </a:r>
            <a:r>
              <a:rPr lang="en-US" b="1" dirty="0" smtClean="0"/>
              <a:t> Champion of the World.</a:t>
            </a:r>
            <a:endParaRPr lang="en-US" b="1" dirty="0"/>
          </a:p>
        </p:txBody>
      </p:sp>
    </p:spTree>
    <p:extLst>
      <p:ext uri="{BB962C8B-B14F-4D97-AF65-F5344CB8AC3E}">
        <p14:creationId xmlns:p14="http://schemas.microsoft.com/office/powerpoint/2010/main" val="245183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Introduction</a:t>
            </a:r>
            <a:endParaRPr lang="en-US" b="1" dirty="0"/>
          </a:p>
        </p:txBody>
      </p:sp>
      <p:sp>
        <p:nvSpPr>
          <p:cNvPr id="3" name="Content Placeholder 2"/>
          <p:cNvSpPr>
            <a:spLocks noGrp="1"/>
          </p:cNvSpPr>
          <p:nvPr>
            <p:ph idx="1"/>
          </p:nvPr>
        </p:nvSpPr>
        <p:spPr>
          <a:xfrm>
            <a:off x="457200" y="990600"/>
            <a:ext cx="8229600" cy="5562600"/>
          </a:xfrm>
        </p:spPr>
        <p:txBody>
          <a:bodyPr>
            <a:normAutofit lnSpcReduction="10000"/>
          </a:bodyPr>
          <a:lstStyle/>
          <a:p>
            <a:pPr marL="0" indent="0" algn="ctr">
              <a:buNone/>
            </a:pPr>
            <a:r>
              <a:rPr lang="en-US" b="1" dirty="0" smtClean="0"/>
              <a:t>Your THESIS STATEMENT should be a direct reflection of your research question.</a:t>
            </a:r>
          </a:p>
          <a:p>
            <a:pPr marL="0" indent="0" algn="ctr">
              <a:buNone/>
            </a:pPr>
            <a:endParaRPr lang="en-US" b="1" dirty="0" smtClean="0"/>
          </a:p>
          <a:p>
            <a:r>
              <a:rPr lang="en-US" b="1" dirty="0" err="1" smtClean="0"/>
              <a:t>Eg</a:t>
            </a:r>
            <a:r>
              <a:rPr lang="en-US" b="1" dirty="0" smtClean="0"/>
              <a:t>: If your topic is, </a:t>
            </a:r>
            <a:r>
              <a:rPr lang="en-US" b="1" dirty="0" smtClean="0">
                <a:solidFill>
                  <a:srgbClr val="C00000"/>
                </a:solidFill>
              </a:rPr>
              <a:t>“How did the Great Depression effect the American Dream for the middle class in the 1930s,” </a:t>
            </a:r>
            <a:r>
              <a:rPr lang="en-US" b="1" dirty="0" smtClean="0"/>
              <a:t>your thesis statement might read: </a:t>
            </a:r>
            <a:r>
              <a:rPr lang="en-US" b="1" dirty="0" smtClean="0">
                <a:solidFill>
                  <a:srgbClr val="00B050"/>
                </a:solidFill>
              </a:rPr>
              <a:t>The Great Depression and the economic turmoil it caused in our country had a major impact on a number of Americans but especially on those in the middle class.</a:t>
            </a:r>
            <a:endParaRPr lang="en-US" b="1" dirty="0">
              <a:solidFill>
                <a:srgbClr val="00B050"/>
              </a:solidFill>
            </a:endParaRPr>
          </a:p>
        </p:txBody>
      </p:sp>
    </p:spTree>
    <p:extLst>
      <p:ext uri="{BB962C8B-B14F-4D97-AF65-F5344CB8AC3E}">
        <p14:creationId xmlns:p14="http://schemas.microsoft.com/office/powerpoint/2010/main" val="259784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How to Begin Developing a Research Question</a:t>
            </a:r>
            <a:endParaRPr lang="en-US" b="1" dirty="0"/>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en-US" b="1" dirty="0" smtClean="0"/>
              <a:t>Find an </a:t>
            </a:r>
            <a:r>
              <a:rPr lang="en-US" b="1" dirty="0"/>
              <a:t>‘angle’ for your </a:t>
            </a:r>
            <a:r>
              <a:rPr lang="en-US" b="1" dirty="0" smtClean="0"/>
              <a:t>research. It </a:t>
            </a:r>
            <a:r>
              <a:rPr lang="en-US" b="1" dirty="0"/>
              <a:t>can come from insights stemming from:</a:t>
            </a:r>
          </a:p>
          <a:p>
            <a:pPr lvl="1"/>
            <a:r>
              <a:rPr lang="en-US" b="1" dirty="0"/>
              <a:t>personal experience</a:t>
            </a:r>
          </a:p>
          <a:p>
            <a:pPr lvl="1"/>
            <a:r>
              <a:rPr lang="en-US" b="1" dirty="0"/>
              <a:t>theory</a:t>
            </a:r>
          </a:p>
          <a:p>
            <a:pPr lvl="1"/>
            <a:r>
              <a:rPr lang="en-US" b="1" dirty="0"/>
              <a:t>observations </a:t>
            </a:r>
          </a:p>
          <a:p>
            <a:pPr lvl="1"/>
            <a:r>
              <a:rPr lang="en-US" b="1" dirty="0"/>
              <a:t>contemporary issues </a:t>
            </a:r>
          </a:p>
          <a:p>
            <a:pPr lvl="1"/>
            <a:r>
              <a:rPr lang="en-US" b="1" dirty="0"/>
              <a:t>engagement with the literature </a:t>
            </a:r>
            <a:endParaRPr lang="en-US" b="1" dirty="0" smtClean="0"/>
          </a:p>
          <a:p>
            <a:r>
              <a:rPr lang="en-US" b="1" dirty="0" smtClean="0"/>
              <a:t>Narrow and clarify your question.</a:t>
            </a:r>
          </a:p>
          <a:p>
            <a:pPr lvl="1"/>
            <a:r>
              <a:rPr lang="en-US" b="1" dirty="0"/>
              <a:t>Narrowing, clarifying, and even redefining your questions is essential to the research process. </a:t>
            </a:r>
          </a:p>
          <a:p>
            <a:pPr lvl="1"/>
            <a:r>
              <a:rPr lang="en-US" b="1" dirty="0"/>
              <a:t>Forming the right ‘questions’ should be seen as a process that is informed by reading and doing at all </a:t>
            </a:r>
            <a:r>
              <a:rPr lang="en-US" b="1" dirty="0" smtClean="0"/>
              <a:t>stages.</a:t>
            </a:r>
            <a:endParaRPr lang="en-US" b="1" dirty="0"/>
          </a:p>
          <a:p>
            <a:pPr lvl="1"/>
            <a:endParaRPr lang="en-US" b="1" dirty="0"/>
          </a:p>
          <a:p>
            <a:endParaRPr lang="en-US" dirty="0"/>
          </a:p>
        </p:txBody>
      </p:sp>
    </p:spTree>
    <p:extLst>
      <p:ext uri="{BB962C8B-B14F-4D97-AF65-F5344CB8AC3E}">
        <p14:creationId xmlns:p14="http://schemas.microsoft.com/office/powerpoint/2010/main" val="192712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Conclusion</a:t>
            </a:r>
            <a:endParaRPr lang="en-US" b="1" dirty="0"/>
          </a:p>
        </p:txBody>
      </p:sp>
      <p:sp>
        <p:nvSpPr>
          <p:cNvPr id="3" name="Content Placeholder 2"/>
          <p:cNvSpPr>
            <a:spLocks noGrp="1"/>
          </p:cNvSpPr>
          <p:nvPr>
            <p:ph idx="1"/>
          </p:nvPr>
        </p:nvSpPr>
        <p:spPr>
          <a:xfrm>
            <a:off x="152400" y="3505200"/>
            <a:ext cx="8534400" cy="3200400"/>
          </a:xfrm>
        </p:spPr>
        <p:txBody>
          <a:bodyPr>
            <a:normAutofit fontScale="70000" lnSpcReduction="20000"/>
          </a:bodyPr>
          <a:lstStyle/>
          <a:p>
            <a:r>
              <a:rPr lang="en-US" b="1" dirty="0" smtClean="0"/>
              <a:t>Your conclusion should…</a:t>
            </a:r>
          </a:p>
          <a:p>
            <a:pPr lvl="1"/>
            <a:r>
              <a:rPr lang="en-US" b="1" dirty="0" smtClean="0"/>
              <a:t>Explicitly refer back to your introduction.</a:t>
            </a:r>
          </a:p>
          <a:p>
            <a:pPr lvl="1"/>
            <a:r>
              <a:rPr lang="en-US" b="1" dirty="0"/>
              <a:t>Strongly restate your thesis</a:t>
            </a:r>
            <a:r>
              <a:rPr lang="en-US" b="1" dirty="0" smtClean="0"/>
              <a:t>.</a:t>
            </a:r>
          </a:p>
          <a:p>
            <a:r>
              <a:rPr lang="en-US" b="1" dirty="0" err="1" smtClean="0"/>
              <a:t>eg</a:t>
            </a:r>
            <a:r>
              <a:rPr lang="en-US" b="1" dirty="0" smtClean="0"/>
              <a:t>: It is clear that the Great Depression was one of the most pervasive economic crises in American history, and was responsible for the destruction of the American dream for many who, before its onset, would have been thought of as middle class. The trip from the assembly lines to the bread lines was short, but the trip back is one that took our nation a decade to make. </a:t>
            </a:r>
            <a:endParaRPr lang="en-US" b="1" dirty="0"/>
          </a:p>
          <a:p>
            <a:pPr lvl="1"/>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982071562"/>
              </p:ext>
            </p:extLst>
          </p:nvPr>
        </p:nvGraphicFramePr>
        <p:xfrm>
          <a:off x="152400" y="762000"/>
          <a:ext cx="8686800" cy="2602230"/>
        </p:xfrm>
        <a:graphic>
          <a:graphicData uri="http://schemas.openxmlformats.org/drawingml/2006/table">
            <a:tbl>
              <a:tblPr/>
              <a:tblGrid>
                <a:gridCol w="1600200"/>
                <a:gridCol w="2286000"/>
                <a:gridCol w="1752600"/>
                <a:gridCol w="1524000"/>
                <a:gridCol w="1524000"/>
              </a:tblGrid>
              <a:tr h="0">
                <a:tc>
                  <a:txBody>
                    <a:bodyPr/>
                    <a:lstStyle/>
                    <a:p>
                      <a:pPr marL="88900" marR="88900" algn="ctr" rtl="0" fontAlgn="t">
                        <a:spcBef>
                          <a:spcPts val="0"/>
                        </a:spcBef>
                        <a:spcAft>
                          <a:spcPts val="0"/>
                        </a:spcAft>
                      </a:pPr>
                      <a:r>
                        <a:rPr lang="en-US" b="1" i="0" u="none" strike="noStrike" dirty="0">
                          <a:solidFill>
                            <a:srgbClr val="000000"/>
                          </a:solidFill>
                          <a:effectLst/>
                          <a:latin typeface="Times New Roman"/>
                        </a:rPr>
                        <a:t>Conclusion</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1" i="0" u="none" strike="noStrike" dirty="0">
                          <a:solidFill>
                            <a:srgbClr val="00B050"/>
                          </a:solidFill>
                          <a:effectLst/>
                          <a:latin typeface="Times New Roman"/>
                        </a:rPr>
                        <a:t>Explicitly refers back to the introduction / is firm on the reader’s position / comes full circle</a:t>
                      </a:r>
                      <a:endParaRPr lang="en-US" b="1" dirty="0">
                        <a:solidFill>
                          <a:srgbClr val="00B050"/>
                        </a:solidFill>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Refers back to the introduction / is generally in keeping with the reader’s position / comes full circle</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0" i="0" u="none" strike="noStrike">
                          <a:solidFill>
                            <a:srgbClr val="000000"/>
                          </a:solidFill>
                          <a:effectLst/>
                          <a:latin typeface="Times New Roman"/>
                        </a:rPr>
                        <a:t>Does not refer back to the intro/ may conflict with reader’s position / comes full circle</a:t>
                      </a:r>
                      <a:endParaRPr lang="en-US">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88900" marR="88900" rtl="0" fontAlgn="t">
                        <a:spcBef>
                          <a:spcPts val="0"/>
                        </a:spcBef>
                        <a:spcAft>
                          <a:spcPts val="0"/>
                        </a:spcAft>
                      </a:pPr>
                      <a:r>
                        <a:rPr lang="en-US" b="1" i="0" u="none" strike="noStrike" dirty="0">
                          <a:solidFill>
                            <a:srgbClr val="FF0000"/>
                          </a:solidFill>
                          <a:effectLst/>
                          <a:latin typeface="Times New Roman"/>
                        </a:rPr>
                        <a:t>Does not relate to the topic</a:t>
                      </a:r>
                      <a:endParaRPr lang="en-US" b="1" dirty="0">
                        <a:solidFill>
                          <a:srgbClr val="FF0000"/>
                        </a:solidFill>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484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 Quick Example</a:t>
            </a:r>
            <a:endParaRPr lang="en-US" b="1"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4029" y="1447800"/>
            <a:ext cx="4533026"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52400" y="1463964"/>
            <a:ext cx="4572000" cy="4031873"/>
          </a:xfrm>
          <a:prstGeom prst="rect">
            <a:avLst/>
          </a:prstGeom>
        </p:spPr>
        <p:txBody>
          <a:bodyPr>
            <a:spAutoFit/>
          </a:bodyPr>
          <a:lstStyle/>
          <a:p>
            <a:pPr marL="457200" indent="-457200">
              <a:buFont typeface="Arial" panose="020B0604020202020204" pitchFamily="34" charset="0"/>
              <a:buChar char="•"/>
            </a:pPr>
            <a:r>
              <a:rPr lang="en-US" sz="3200" b="1" dirty="0"/>
              <a:t>Start with a Research </a:t>
            </a:r>
            <a:r>
              <a:rPr lang="en-US" sz="3200" b="1" dirty="0" smtClean="0"/>
              <a:t>Topic. </a:t>
            </a:r>
            <a:r>
              <a:rPr lang="en-US" sz="3200" b="1" dirty="0" err="1" smtClean="0"/>
              <a:t>Eg</a:t>
            </a:r>
            <a:r>
              <a:rPr lang="en-US" sz="3200" b="1" dirty="0" smtClean="0"/>
              <a:t>: </a:t>
            </a:r>
            <a:r>
              <a:rPr lang="en-US" sz="3200" b="1" dirty="0"/>
              <a:t>Video Games </a:t>
            </a:r>
            <a:endParaRPr lang="en-US" sz="3200" b="1" dirty="0" smtClean="0"/>
          </a:p>
          <a:p>
            <a:endParaRPr lang="en-US" sz="3200" b="1" dirty="0"/>
          </a:p>
          <a:p>
            <a:pPr marL="457200" indent="-457200">
              <a:buFont typeface="Arial" panose="020B0604020202020204" pitchFamily="34" charset="0"/>
              <a:buChar char="•"/>
            </a:pPr>
            <a:r>
              <a:rPr lang="en-US" sz="3200" b="1" dirty="0"/>
              <a:t>Narrow and focus by asking </a:t>
            </a:r>
            <a:r>
              <a:rPr lang="en-US" sz="3200" b="1" dirty="0" smtClean="0"/>
              <a:t>questions.</a:t>
            </a:r>
          </a:p>
          <a:p>
            <a:pPr marL="457200" indent="-457200">
              <a:buFont typeface="Arial" panose="020B0604020202020204" pitchFamily="34" charset="0"/>
              <a:buChar char="•"/>
            </a:pPr>
            <a:endParaRPr lang="en-US" sz="3200" b="1" dirty="0"/>
          </a:p>
          <a:p>
            <a:pPr marL="457200" indent="-457200">
              <a:buFont typeface="Arial" panose="020B0604020202020204" pitchFamily="34" charset="0"/>
              <a:buChar char="•"/>
            </a:pPr>
            <a:r>
              <a:rPr lang="en-US" sz="3200" b="1" dirty="0" smtClean="0"/>
              <a:t>This sets boundaries for your research.</a:t>
            </a:r>
            <a:endParaRPr lang="en-US" sz="3200" b="1" dirty="0"/>
          </a:p>
        </p:txBody>
      </p:sp>
    </p:spTree>
    <p:extLst>
      <p:ext uri="{BB962C8B-B14F-4D97-AF65-F5344CB8AC3E}">
        <p14:creationId xmlns:p14="http://schemas.microsoft.com/office/powerpoint/2010/main" val="110685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Quick Example</a:t>
            </a:r>
            <a:endParaRPr lang="en-US" b="1"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86200" y="1524000"/>
            <a:ext cx="51816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1524000"/>
            <a:ext cx="4572000" cy="3785652"/>
          </a:xfrm>
          <a:prstGeom prst="rect">
            <a:avLst/>
          </a:prstGeom>
        </p:spPr>
        <p:txBody>
          <a:bodyPr>
            <a:spAutoFit/>
          </a:bodyPr>
          <a:lstStyle/>
          <a:p>
            <a:pPr marL="571500" indent="-571500">
              <a:buFont typeface="Arial" panose="020B0604020202020204" pitchFamily="34" charset="0"/>
              <a:buChar char="•"/>
            </a:pPr>
            <a:r>
              <a:rPr lang="en-US" sz="4000" b="1" dirty="0"/>
              <a:t>Formulate questions </a:t>
            </a:r>
            <a:r>
              <a:rPr lang="en-US" sz="4000" b="1" dirty="0" smtClean="0"/>
              <a:t>        you might         want </a:t>
            </a:r>
            <a:r>
              <a:rPr lang="en-US" sz="4000" b="1" dirty="0"/>
              <a:t>to ask </a:t>
            </a:r>
            <a:r>
              <a:rPr lang="en-US" sz="4000" b="1" dirty="0" smtClean="0"/>
              <a:t> about </a:t>
            </a:r>
            <a:r>
              <a:rPr lang="en-US" sz="4000" b="1" dirty="0"/>
              <a:t>your </a:t>
            </a:r>
            <a:r>
              <a:rPr lang="en-US" sz="4000" b="1" dirty="0" smtClean="0"/>
              <a:t>  topic.</a:t>
            </a:r>
            <a:endParaRPr lang="en-US" sz="4000" b="1" dirty="0"/>
          </a:p>
        </p:txBody>
      </p:sp>
    </p:spTree>
    <p:extLst>
      <p:ext uri="{BB962C8B-B14F-4D97-AF65-F5344CB8AC3E}">
        <p14:creationId xmlns:p14="http://schemas.microsoft.com/office/powerpoint/2010/main" val="116374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b="1" dirty="0"/>
              <a:t>Question Your Question</a:t>
            </a:r>
          </a:p>
        </p:txBody>
      </p:sp>
      <p:sp>
        <p:nvSpPr>
          <p:cNvPr id="3" name="Content Placeholder 2"/>
          <p:cNvSpPr>
            <a:spLocks noGrp="1"/>
          </p:cNvSpPr>
          <p:nvPr>
            <p:ph idx="1"/>
          </p:nvPr>
        </p:nvSpPr>
        <p:spPr>
          <a:xfrm>
            <a:off x="457200" y="914400"/>
            <a:ext cx="8229600" cy="5867400"/>
          </a:xfrm>
        </p:spPr>
        <p:txBody>
          <a:bodyPr>
            <a:normAutofit/>
          </a:bodyPr>
          <a:lstStyle/>
          <a:p>
            <a:r>
              <a:rPr lang="en-US" b="1" dirty="0" smtClean="0"/>
              <a:t>Is </a:t>
            </a:r>
            <a:r>
              <a:rPr lang="en-US" b="1" dirty="0"/>
              <a:t>the question doable?</a:t>
            </a:r>
          </a:p>
          <a:p>
            <a:r>
              <a:rPr lang="en-US" b="1" dirty="0"/>
              <a:t>Can information be collected in an attempt to answer the question? </a:t>
            </a:r>
            <a:endParaRPr lang="en-US" b="1" dirty="0" smtClean="0"/>
          </a:p>
          <a:p>
            <a:r>
              <a:rPr lang="en-US" b="1" dirty="0" smtClean="0"/>
              <a:t>Is my question too broad or too narrow?</a:t>
            </a:r>
            <a:endParaRPr lang="en-US" b="1" dirty="0"/>
          </a:p>
          <a:p>
            <a:r>
              <a:rPr lang="en-US" b="1" dirty="0"/>
              <a:t>Do I have the skills and expertise necessary to access this information? If not, can the skills be developed?</a:t>
            </a:r>
          </a:p>
          <a:p>
            <a:r>
              <a:rPr lang="en-US" b="1" dirty="0"/>
              <a:t>Will I be able to get it all done within my time constraints?</a:t>
            </a:r>
          </a:p>
          <a:p>
            <a:r>
              <a:rPr lang="en-US" b="1" dirty="0"/>
              <a:t>Are there any potential </a:t>
            </a:r>
            <a:r>
              <a:rPr lang="en-US" b="1" dirty="0" smtClean="0"/>
              <a:t>ethical </a:t>
            </a:r>
            <a:r>
              <a:rPr lang="en-US" b="1" dirty="0"/>
              <a:t>problems?</a:t>
            </a:r>
          </a:p>
          <a:p>
            <a:endParaRPr lang="en-US" dirty="0"/>
          </a:p>
          <a:p>
            <a:endParaRPr lang="en-US" dirty="0"/>
          </a:p>
        </p:txBody>
      </p:sp>
    </p:spTree>
    <p:extLst>
      <p:ext uri="{BB962C8B-B14F-4D97-AF65-F5344CB8AC3E}">
        <p14:creationId xmlns:p14="http://schemas.microsoft.com/office/powerpoint/2010/main" val="112862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You Know You’re There When…</a:t>
            </a:r>
            <a:endParaRPr lang="en-US" b="1"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pPr marL="0" indent="0">
              <a:buNone/>
            </a:pPr>
            <a:r>
              <a:rPr lang="en-US" dirty="0" smtClean="0"/>
              <a:t>•</a:t>
            </a:r>
            <a:r>
              <a:rPr lang="en-US" sz="4000" b="1" dirty="0"/>
              <a:t>My question is researchable.  I will be able to find enough information</a:t>
            </a:r>
          </a:p>
          <a:p>
            <a:pPr marL="0" indent="0">
              <a:buNone/>
            </a:pPr>
            <a:r>
              <a:rPr lang="en-US" sz="4000" b="1" dirty="0"/>
              <a:t>•The answer to my question is not obvious.  I do not already know the answer.  You want to research something that you can learn new information from.</a:t>
            </a:r>
          </a:p>
          <a:p>
            <a:pPr marL="0" indent="0">
              <a:buNone/>
            </a:pPr>
            <a:r>
              <a:rPr lang="en-US" sz="4000" b="1" dirty="0"/>
              <a:t>•My question is short and straightforward.</a:t>
            </a:r>
          </a:p>
          <a:p>
            <a:pPr marL="0" indent="0">
              <a:buNone/>
            </a:pPr>
            <a:r>
              <a:rPr lang="en-US" sz="4000" b="1" dirty="0"/>
              <a:t>•My question is of interest to me.  I am excited about finding out the new information.</a:t>
            </a:r>
          </a:p>
          <a:p>
            <a:pPr marL="0" indent="0">
              <a:buNone/>
            </a:pPr>
            <a:endParaRPr lang="en-US" dirty="0"/>
          </a:p>
        </p:txBody>
      </p:sp>
    </p:spTree>
    <p:extLst>
      <p:ext uri="{BB962C8B-B14F-4D97-AF65-F5344CB8AC3E}">
        <p14:creationId xmlns:p14="http://schemas.microsoft.com/office/powerpoint/2010/main" val="49034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You Know You’re There When…</a:t>
            </a:r>
            <a:endParaRPr lang="en-US" b="1" dirty="0"/>
          </a:p>
        </p:txBody>
      </p:sp>
      <p:sp>
        <p:nvSpPr>
          <p:cNvPr id="3" name="Content Placeholder 2"/>
          <p:cNvSpPr>
            <a:spLocks noGrp="1"/>
          </p:cNvSpPr>
          <p:nvPr>
            <p:ph idx="1"/>
          </p:nvPr>
        </p:nvSpPr>
        <p:spPr>
          <a:xfrm>
            <a:off x="457200" y="914400"/>
            <a:ext cx="8229600" cy="5943600"/>
          </a:xfrm>
        </p:spPr>
        <p:txBody>
          <a:bodyPr>
            <a:normAutofit fontScale="92500" lnSpcReduction="10000"/>
          </a:bodyPr>
          <a:lstStyle/>
          <a:p>
            <a:pPr marL="0" indent="0">
              <a:buNone/>
            </a:pPr>
            <a:r>
              <a:rPr lang="en-US" dirty="0" smtClean="0"/>
              <a:t>•</a:t>
            </a:r>
            <a:r>
              <a:rPr lang="en-US" sz="4000" b="1" dirty="0"/>
              <a:t>My question is not too broad.  There is not too much information.  If there is too much information, you will only get general information and not learn anything in depth.</a:t>
            </a:r>
          </a:p>
          <a:p>
            <a:pPr marL="0" indent="0">
              <a:buNone/>
            </a:pPr>
            <a:r>
              <a:rPr lang="en-US" sz="4000" b="1" dirty="0"/>
              <a:t>•My question is not too narrow.  Too narrow means it can be answered with a simple number or word or a collection of facts and figures.</a:t>
            </a:r>
          </a:p>
          <a:p>
            <a:pPr marL="0" indent="0">
              <a:buNone/>
            </a:pPr>
            <a:r>
              <a:rPr lang="en-US" sz="4000" b="1" dirty="0"/>
              <a:t>•My question will require me to think and ask further questions.</a:t>
            </a:r>
          </a:p>
          <a:p>
            <a:endParaRPr lang="en-US" dirty="0"/>
          </a:p>
        </p:txBody>
      </p:sp>
    </p:spTree>
    <p:extLst>
      <p:ext uri="{BB962C8B-B14F-4D97-AF65-F5344CB8AC3E}">
        <p14:creationId xmlns:p14="http://schemas.microsoft.com/office/powerpoint/2010/main" val="322257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35704</TotalTime>
  <Words>3002</Words>
  <Application>Microsoft Office PowerPoint</Application>
  <PresentationFormat>On-screen Show (4:3)</PresentationFormat>
  <Paragraphs>308</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Start-Up - Discussion</vt:lpstr>
      <vt:lpstr>What is “The American Dream”</vt:lpstr>
      <vt:lpstr>The Research Question</vt:lpstr>
      <vt:lpstr>How to Begin Developing a Research Question</vt:lpstr>
      <vt:lpstr>A Quick Example</vt:lpstr>
      <vt:lpstr>A Quick Example</vt:lpstr>
      <vt:lpstr>Question Your Question</vt:lpstr>
      <vt:lpstr>You Know You’re There When…</vt:lpstr>
      <vt:lpstr>You Know You’re There When…</vt:lpstr>
      <vt:lpstr>But, Mr. McElroy…How Do I Start?</vt:lpstr>
      <vt:lpstr>Finding That Focus</vt:lpstr>
      <vt:lpstr>One More Example</vt:lpstr>
      <vt:lpstr>Do a quick search…</vt:lpstr>
      <vt:lpstr>From Topic to Question</vt:lpstr>
      <vt:lpstr>Pre-Research</vt:lpstr>
      <vt:lpstr>FOCUS!</vt:lpstr>
      <vt:lpstr>Research Question Development Form</vt:lpstr>
      <vt:lpstr>Sources</vt:lpstr>
      <vt:lpstr>First Things First</vt:lpstr>
      <vt:lpstr>Source Sheets</vt:lpstr>
      <vt:lpstr>Works Cited Page</vt:lpstr>
      <vt:lpstr>The Volleyball Method</vt:lpstr>
      <vt:lpstr>Bump</vt:lpstr>
      <vt:lpstr>Set</vt:lpstr>
      <vt:lpstr>Spike</vt:lpstr>
      <vt:lpstr>Research Paper Requirements</vt:lpstr>
      <vt:lpstr>Research Paper Timeline</vt:lpstr>
      <vt:lpstr>Research Paper Timeline</vt:lpstr>
      <vt:lpstr>PowerPoint Presentation</vt:lpstr>
      <vt:lpstr>PowerPoint Presentation</vt:lpstr>
      <vt:lpstr>PowerPoint Presentation</vt:lpstr>
      <vt:lpstr>PowerPoint Presentation</vt:lpstr>
      <vt:lpstr>Peer Review</vt:lpstr>
      <vt:lpstr>Peer Review</vt:lpstr>
      <vt:lpstr>Peer Review</vt:lpstr>
      <vt:lpstr>Introduction</vt:lpstr>
      <vt:lpstr>Introduction</vt:lpstr>
      <vt:lpstr>Introduction</vt:lpstr>
      <vt:lpstr>Introduction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82</cp:revision>
  <cp:lastPrinted>2015-04-27T14:39:33Z</cp:lastPrinted>
  <dcterms:created xsi:type="dcterms:W3CDTF">2015-03-13T17:42:37Z</dcterms:created>
  <dcterms:modified xsi:type="dcterms:W3CDTF">2015-05-18T21:09:33Z</dcterms:modified>
</cp:coreProperties>
</file>