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5"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81" r:id="rId22"/>
    <p:sldId id="282" r:id="rId23"/>
    <p:sldId id="277" r:id="rId24"/>
    <p:sldId id="283"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A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4660"/>
  </p:normalViewPr>
  <p:slideViewPr>
    <p:cSldViewPr snapToGrid="0">
      <p:cViewPr varScale="1">
        <p:scale>
          <a:sx n="75" d="100"/>
          <a:sy n="75" d="100"/>
        </p:scale>
        <p:origin x="6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CB42F-B4F2-40F0-B7B5-298D5D51F2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CF99F6D-4914-45AD-944F-5A5E8F120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3C3B72F-3D5E-480A-B044-5695EFD801AF}"/>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5" name="Footer Placeholder 4">
            <a:extLst>
              <a:ext uri="{FF2B5EF4-FFF2-40B4-BE49-F238E27FC236}">
                <a16:creationId xmlns="" xmlns:a16="http://schemas.microsoft.com/office/drawing/2014/main" id="{3A743565-11CA-49E7-A982-5808D2846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ADFE86-A5AC-494F-BA5F-EBC9682FAE01}"/>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28602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9A4F8-2147-427E-9D72-5767EDDB0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03E7417-BE45-40D8-B03D-224275FE21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1BFDC6-AF91-47BC-AF32-38F209423DE7}"/>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5" name="Footer Placeholder 4">
            <a:extLst>
              <a:ext uri="{FF2B5EF4-FFF2-40B4-BE49-F238E27FC236}">
                <a16:creationId xmlns="" xmlns:a16="http://schemas.microsoft.com/office/drawing/2014/main" id="{12D908FB-DCA7-499B-92DC-33C638E53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C9CDF2-EED7-4315-B340-BE1F8A79151C}"/>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343508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20DD42-EC7A-471B-BB96-F7F6B2E76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015396D-D2DC-48C9-9070-87E5CD3D0B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943B39-B1D6-43F5-B5C7-766AFA8181FB}"/>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5" name="Footer Placeholder 4">
            <a:extLst>
              <a:ext uri="{FF2B5EF4-FFF2-40B4-BE49-F238E27FC236}">
                <a16:creationId xmlns="" xmlns:a16="http://schemas.microsoft.com/office/drawing/2014/main" id="{44FB7252-4852-431B-9B3B-565982576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AD2539-5E71-4CCD-BCE8-5F5416CCC63C}"/>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401006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4DE8F-B35F-4170-BDB5-DA82B2F58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17B61F-83A5-4596-ABC7-621E154B3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EF6411-9CDD-4041-84FD-61D80A0E91EA}"/>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5" name="Footer Placeholder 4">
            <a:extLst>
              <a:ext uri="{FF2B5EF4-FFF2-40B4-BE49-F238E27FC236}">
                <a16:creationId xmlns="" xmlns:a16="http://schemas.microsoft.com/office/drawing/2014/main" id="{9200CD19-860C-46C7-8765-67D64EBD4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763F58-DABE-4C96-8A33-2F1B97293D7E}"/>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245718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83EAA-DEC8-4880-B173-DF70E4E35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D0D7DF4-B159-4F69-9CA1-4217595F0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7428C3C-4320-4A2B-92DE-E533FEC97718}"/>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5" name="Footer Placeholder 4">
            <a:extLst>
              <a:ext uri="{FF2B5EF4-FFF2-40B4-BE49-F238E27FC236}">
                <a16:creationId xmlns="" xmlns:a16="http://schemas.microsoft.com/office/drawing/2014/main" id="{EAA02F4B-C7F3-4B30-8D23-A4C000083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CA335F-7E8C-4D9E-821F-6C5E3FE650D6}"/>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267625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4CD11E-B71A-465A-BC03-E034E2BCD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82F18D-6A62-4F5A-81D0-404ED374F5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C8C9A84-8FB5-4FD0-8C0B-DBCFD28091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3AB7474-6172-4354-B734-B21A615DB682}"/>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6" name="Footer Placeholder 5">
            <a:extLst>
              <a:ext uri="{FF2B5EF4-FFF2-40B4-BE49-F238E27FC236}">
                <a16:creationId xmlns="" xmlns:a16="http://schemas.microsoft.com/office/drawing/2014/main" id="{3530F245-0397-4268-B60A-3EA3EEA18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A9DABDC-7E3B-4868-A7C3-C6FFF255AADB}"/>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136593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F17DC-8AFA-4999-B349-B1997C5BD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B337E68-1557-4F0C-A030-4B07A3898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3FC0AFD-915A-4108-A6E0-BBCEA6B7F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EF84B06-A182-46B4-8886-527DE7AF6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21BA20C-C64E-4AF9-BD62-7359FA280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B1D804B-0532-49AC-BFFC-61644D7302E4}"/>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8" name="Footer Placeholder 7">
            <a:extLst>
              <a:ext uri="{FF2B5EF4-FFF2-40B4-BE49-F238E27FC236}">
                <a16:creationId xmlns="" xmlns:a16="http://schemas.microsoft.com/office/drawing/2014/main" id="{060C7D82-2BB6-4972-9CF9-4C3BD1AB6E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541E06D-88BE-4A6C-9533-1393CA307B65}"/>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24469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9C504-C769-416C-A53D-37F9E73D69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99CAB1C-32C6-47F1-84AC-7D00C32F7907}"/>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4" name="Footer Placeholder 3">
            <a:extLst>
              <a:ext uri="{FF2B5EF4-FFF2-40B4-BE49-F238E27FC236}">
                <a16:creationId xmlns="" xmlns:a16="http://schemas.microsoft.com/office/drawing/2014/main" id="{CE195CA5-803A-43E2-BDBD-C36C1C8AA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DF54697-D3BC-4217-AC27-CEF2294C4251}"/>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329003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7E932C1-195C-4431-ADA6-A7DC5B9FDFC7}"/>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3" name="Footer Placeholder 2">
            <a:extLst>
              <a:ext uri="{FF2B5EF4-FFF2-40B4-BE49-F238E27FC236}">
                <a16:creationId xmlns="" xmlns:a16="http://schemas.microsoft.com/office/drawing/2014/main" id="{4FE54FAE-D2E7-479E-9CC7-C61CE0C79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7ED5D3E-1044-4D1E-AC1A-49C1C3790E1F}"/>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12328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11A423-43C5-4942-BC84-6816F6C53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5A9AC13-B076-45F6-A7B8-ADD7EA73D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6FC565D-D216-4D96-A64B-F0DE96572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0E320C-D699-476E-95CF-6C3273F1FD18}"/>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6" name="Footer Placeholder 5">
            <a:extLst>
              <a:ext uri="{FF2B5EF4-FFF2-40B4-BE49-F238E27FC236}">
                <a16:creationId xmlns="" xmlns:a16="http://schemas.microsoft.com/office/drawing/2014/main" id="{AF59A2DE-BE44-47A4-849A-194B0E6E5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AF31752-73BD-45F6-B82B-F3C0200C8AD2}"/>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112563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18E3E7-AB15-4C7A-B87A-768D16992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3AA7467-70B3-4488-AE6C-3F65DB3D5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E96944F-D5ED-49EA-999C-58BDCA2D5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0A4525A-BD57-4F55-9234-46777D122920}"/>
              </a:ext>
            </a:extLst>
          </p:cNvPr>
          <p:cNvSpPr>
            <a:spLocks noGrp="1"/>
          </p:cNvSpPr>
          <p:nvPr>
            <p:ph type="dt" sz="half" idx="10"/>
          </p:nvPr>
        </p:nvSpPr>
        <p:spPr/>
        <p:txBody>
          <a:bodyPr/>
          <a:lstStyle/>
          <a:p>
            <a:fld id="{EC78BA19-BCD1-4ED3-8EBC-A58CC0DED725}" type="datetimeFigureOut">
              <a:rPr lang="en-US" smtClean="0"/>
              <a:t>3/6/2020</a:t>
            </a:fld>
            <a:endParaRPr lang="en-US"/>
          </a:p>
        </p:txBody>
      </p:sp>
      <p:sp>
        <p:nvSpPr>
          <p:cNvPr id="6" name="Footer Placeholder 5">
            <a:extLst>
              <a:ext uri="{FF2B5EF4-FFF2-40B4-BE49-F238E27FC236}">
                <a16:creationId xmlns="" xmlns:a16="http://schemas.microsoft.com/office/drawing/2014/main" id="{23DB760C-AEE2-4010-ACD2-676B2DE79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720113-772B-4778-8FCD-713A1DC42181}"/>
              </a:ext>
            </a:extLst>
          </p:cNvPr>
          <p:cNvSpPr>
            <a:spLocks noGrp="1"/>
          </p:cNvSpPr>
          <p:nvPr>
            <p:ph type="sldNum" sz="quarter" idx="12"/>
          </p:nvPr>
        </p:nvSpPr>
        <p:spPr/>
        <p:txBody>
          <a:bodyPr/>
          <a:lstStyle/>
          <a:p>
            <a:fld id="{1D8A61DB-6700-4E12-A571-64D14B61397C}" type="slidenum">
              <a:rPr lang="en-US" smtClean="0"/>
              <a:t>‹#›</a:t>
            </a:fld>
            <a:endParaRPr lang="en-US"/>
          </a:p>
        </p:txBody>
      </p:sp>
    </p:spTree>
    <p:extLst>
      <p:ext uri="{BB962C8B-B14F-4D97-AF65-F5344CB8AC3E}">
        <p14:creationId xmlns:p14="http://schemas.microsoft.com/office/powerpoint/2010/main" val="29493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017E765-8622-4105-A2F0-D3A9D6E60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85D238E-25CE-4317-9479-847893624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5CF6E8-F0FB-41BB-AA9D-C81DCCF60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8BA19-BCD1-4ED3-8EBC-A58CC0DED725}" type="datetimeFigureOut">
              <a:rPr lang="en-US" smtClean="0"/>
              <a:t>3/6/2020</a:t>
            </a:fld>
            <a:endParaRPr lang="en-US"/>
          </a:p>
        </p:txBody>
      </p:sp>
      <p:sp>
        <p:nvSpPr>
          <p:cNvPr id="5" name="Footer Placeholder 4">
            <a:extLst>
              <a:ext uri="{FF2B5EF4-FFF2-40B4-BE49-F238E27FC236}">
                <a16:creationId xmlns="" xmlns:a16="http://schemas.microsoft.com/office/drawing/2014/main" id="{4B1357B0-F6B8-4B56-B03C-FFB32F457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72C6676-73E5-452E-AD5F-ED05AD0AC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A61DB-6700-4E12-A571-64D14B61397C}" type="slidenum">
              <a:rPr lang="en-US" smtClean="0"/>
              <a:t>‹#›</a:t>
            </a:fld>
            <a:endParaRPr lang="en-US"/>
          </a:p>
        </p:txBody>
      </p:sp>
    </p:spTree>
    <p:extLst>
      <p:ext uri="{BB962C8B-B14F-4D97-AF65-F5344CB8AC3E}">
        <p14:creationId xmlns:p14="http://schemas.microsoft.com/office/powerpoint/2010/main" val="1185134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159797" y="160939"/>
            <a:ext cx="11869445" cy="791561"/>
          </a:xfrm>
        </p:spPr>
        <p:txBody>
          <a:bodyPr>
            <a:normAutofit fontScale="90000"/>
          </a:bodyPr>
          <a:lstStyle/>
          <a:p>
            <a:pPr algn="ctr"/>
            <a:r>
              <a:rPr lang="en-US" dirty="0">
                <a:solidFill>
                  <a:schemeClr val="bg1"/>
                </a:solidFill>
                <a:latin typeface="Arial Black" panose="020B0A04020102020204" pitchFamily="34" charset="0"/>
              </a:rPr>
              <a:t>All That Glitters – Independent Study Unit</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496291"/>
            <a:ext cx="11795464" cy="5200770"/>
          </a:xfrm>
        </p:spPr>
        <p:txBody>
          <a:bodyPr>
            <a:normAutofit fontScale="92500" lnSpcReduction="10000"/>
          </a:bodyPr>
          <a:lstStyle/>
          <a:p>
            <a:pPr marL="0" indent="0">
              <a:buNone/>
            </a:pPr>
            <a:r>
              <a:rPr lang="en-US" dirty="0">
                <a:latin typeface="Arial Black" panose="020B0A04020102020204" pitchFamily="34" charset="0"/>
              </a:rPr>
              <a:t>  </a:t>
            </a:r>
            <a:r>
              <a:rPr lang="en-US" sz="5400" b="1" dirty="0">
                <a:solidFill>
                  <a:schemeClr val="bg1"/>
                </a:solidFill>
                <a:latin typeface="Bradley Hand ITC" panose="03070402050302030203" pitchFamily="66" charset="0"/>
              </a:rPr>
              <a:t>D</a:t>
            </a:r>
            <a:r>
              <a:rPr lang="en-US" sz="5400" b="1" dirty="0" smtClean="0">
                <a:solidFill>
                  <a:schemeClr val="bg1"/>
                </a:solidFill>
                <a:latin typeface="Bradley Hand ITC" panose="03070402050302030203" pitchFamily="66" charset="0"/>
              </a:rPr>
              <a:t>o </a:t>
            </a:r>
            <a:r>
              <a:rPr lang="en-US" sz="5400" b="1" dirty="0">
                <a:solidFill>
                  <a:schemeClr val="bg1"/>
                </a:solidFill>
                <a:latin typeface="Bradley Hand ITC" panose="03070402050302030203" pitchFamily="66" charset="0"/>
              </a:rPr>
              <a:t>our </a:t>
            </a:r>
          </a:p>
          <a:p>
            <a:pPr marL="0" indent="0">
              <a:buNone/>
            </a:pPr>
            <a:r>
              <a:rPr lang="en-US" sz="5400" b="1" dirty="0">
                <a:solidFill>
                  <a:schemeClr val="bg1"/>
                </a:solidFill>
                <a:latin typeface="Bradley Hand ITC" panose="03070402050302030203" pitchFamily="66" charset="0"/>
              </a:rPr>
              <a:t>  possessions</a:t>
            </a:r>
          </a:p>
          <a:p>
            <a:pPr marL="0" indent="0">
              <a:buNone/>
            </a:pPr>
            <a:endParaRPr lang="en-US" sz="6000" b="1" dirty="0">
              <a:solidFill>
                <a:schemeClr val="bg1"/>
              </a:solidFill>
              <a:latin typeface="Bradley Hand ITC" panose="03070402050302030203" pitchFamily="66" charset="0"/>
            </a:endParaRPr>
          </a:p>
          <a:p>
            <a:pPr marL="0" indent="0">
              <a:buNone/>
            </a:pPr>
            <a:endParaRPr lang="en-US" sz="6000" b="1" dirty="0">
              <a:solidFill>
                <a:schemeClr val="bg1"/>
              </a:solidFill>
              <a:latin typeface="Bradley Hand ITC" panose="03070402050302030203" pitchFamily="66" charset="0"/>
            </a:endParaRPr>
          </a:p>
          <a:p>
            <a:pPr marL="0" indent="0">
              <a:buNone/>
            </a:pPr>
            <a:r>
              <a:rPr lang="en-US" sz="6000" b="1" dirty="0">
                <a:solidFill>
                  <a:schemeClr val="bg1"/>
                </a:solidFill>
                <a:latin typeface="Bradley Hand ITC" panose="03070402050302030203" pitchFamily="66" charset="0"/>
              </a:rPr>
              <a:t>                                             </a:t>
            </a:r>
            <a:r>
              <a:rPr lang="en-US" sz="6000" b="1" dirty="0" smtClean="0">
                <a:solidFill>
                  <a:schemeClr val="bg1"/>
                </a:solidFill>
                <a:latin typeface="Bradley Hand ITC" panose="03070402050302030203" pitchFamily="66" charset="0"/>
              </a:rPr>
              <a:t>        </a:t>
            </a:r>
            <a:r>
              <a:rPr lang="en-US" sz="5800" b="1" dirty="0" smtClean="0">
                <a:solidFill>
                  <a:schemeClr val="bg1"/>
                </a:solidFill>
                <a:latin typeface="Bradley Hand ITC" panose="03070402050302030203" pitchFamily="66" charset="0"/>
              </a:rPr>
              <a:t>define</a:t>
            </a:r>
            <a:endParaRPr lang="en-US" sz="5800" b="1" dirty="0">
              <a:solidFill>
                <a:schemeClr val="bg1"/>
              </a:solidFill>
              <a:latin typeface="Bradley Hand ITC" panose="03070402050302030203" pitchFamily="66" charset="0"/>
            </a:endParaRPr>
          </a:p>
          <a:p>
            <a:pPr marL="0" indent="0">
              <a:buNone/>
            </a:pPr>
            <a:r>
              <a:rPr lang="en-US" sz="5400" b="1" dirty="0">
                <a:solidFill>
                  <a:schemeClr val="bg1"/>
                </a:solidFill>
                <a:latin typeface="Bradley Hand ITC" panose="03070402050302030203" pitchFamily="66" charset="0"/>
              </a:rPr>
              <a:t>                                                             </a:t>
            </a:r>
            <a:r>
              <a:rPr lang="en-US" sz="8000" b="1" dirty="0">
                <a:solidFill>
                  <a:schemeClr val="bg1"/>
                </a:solidFill>
                <a:latin typeface="Bradley Hand ITC" panose="03070402050302030203" pitchFamily="66" charset="0"/>
              </a:rPr>
              <a:t>US?</a:t>
            </a: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p:txBody>
      </p:sp>
      <p:sp>
        <p:nvSpPr>
          <p:cNvPr id="2" name="TextBox 1">
            <a:extLst>
              <a:ext uri="{FF2B5EF4-FFF2-40B4-BE49-F238E27FC236}">
                <a16:creationId xmlns="" xmlns:a16="http://schemas.microsoft.com/office/drawing/2014/main" id="{E97C02A9-FF58-4891-A1B3-F5756C5D135A}"/>
              </a:ext>
            </a:extLst>
          </p:cNvPr>
          <p:cNvSpPr txBox="1"/>
          <p:nvPr/>
        </p:nvSpPr>
        <p:spPr>
          <a:xfrm>
            <a:off x="4511973" y="6327729"/>
            <a:ext cx="2812103"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DAY 1 – 3/9/2020</a:t>
            </a:r>
          </a:p>
        </p:txBody>
      </p:sp>
    </p:spTree>
    <p:extLst>
      <p:ext uri="{BB962C8B-B14F-4D97-AF65-F5344CB8AC3E}">
        <p14:creationId xmlns:p14="http://schemas.microsoft.com/office/powerpoint/2010/main" val="310098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r>
              <a:rPr lang="en-US" dirty="0">
                <a:latin typeface="Arial Black" panose="020B0A04020102020204" pitchFamily="34" charset="0"/>
              </a:rPr>
              <a:t>When you present to your group, </a:t>
            </a:r>
          </a:p>
          <a:p>
            <a:pPr marL="0" indent="0" algn="ctr">
              <a:buNone/>
            </a:pPr>
            <a:r>
              <a:rPr lang="en-US" dirty="0">
                <a:latin typeface="Arial Black" panose="020B0A04020102020204" pitchFamily="34" charset="0"/>
              </a:rPr>
              <a:t>you are THE TEACHER!</a:t>
            </a:r>
          </a:p>
          <a:p>
            <a:r>
              <a:rPr lang="en-US" dirty="0">
                <a:latin typeface="Arial Black" panose="020B0A04020102020204" pitchFamily="34" charset="0"/>
              </a:rPr>
              <a:t>What do you want your students to KNOW?</a:t>
            </a:r>
          </a:p>
          <a:p>
            <a:pPr lvl="1"/>
            <a:r>
              <a:rPr lang="en-US" dirty="0">
                <a:latin typeface="Arial Black" panose="020B0A04020102020204" pitchFamily="34" charset="0"/>
              </a:rPr>
              <a:t>Make sure the KEY POINTS are clear!</a:t>
            </a:r>
          </a:p>
          <a:p>
            <a:pPr lvl="1"/>
            <a:r>
              <a:rPr lang="en-US" dirty="0">
                <a:latin typeface="Arial Black" panose="020B0A04020102020204" pitchFamily="34" charset="0"/>
              </a:rPr>
              <a:t>Don’t leave out anything they need to UNDERSTAND the selection and the AUTHOR’S PURPOSE for writing!</a:t>
            </a:r>
          </a:p>
          <a:p>
            <a:pPr lvl="1"/>
            <a:r>
              <a:rPr lang="en-US" dirty="0">
                <a:latin typeface="Arial Black" panose="020B0A04020102020204" pitchFamily="34" charset="0"/>
              </a:rPr>
              <a:t>Make sure they can CLEARLY see the CONNECTION to the ESSENTIAL QUESTION.</a:t>
            </a:r>
          </a:p>
          <a:p>
            <a:r>
              <a:rPr lang="en-US" dirty="0">
                <a:latin typeface="Arial Black" panose="020B0A04020102020204" pitchFamily="34" charset="0"/>
              </a:rPr>
              <a:t>How will you get them to REMEMBER IT?</a:t>
            </a:r>
          </a:p>
          <a:p>
            <a:pPr lvl="1"/>
            <a:r>
              <a:rPr lang="en-US" dirty="0">
                <a:latin typeface="Arial Black" panose="020B0A04020102020204" pitchFamily="34" charset="0"/>
              </a:rPr>
              <a:t>Make your presentation VISUALLY MEMORABLE!</a:t>
            </a:r>
          </a:p>
          <a:p>
            <a:pPr lvl="1"/>
            <a:r>
              <a:rPr lang="en-US" dirty="0">
                <a:latin typeface="Arial Black" panose="020B0A04020102020204" pitchFamily="34" charset="0"/>
              </a:rPr>
              <a:t>Try creating ACRONYMS and other memory tools for KEY POINTS!</a:t>
            </a:r>
          </a:p>
        </p:txBody>
      </p:sp>
    </p:spTree>
    <p:extLst>
      <p:ext uri="{BB962C8B-B14F-4D97-AF65-F5344CB8AC3E}">
        <p14:creationId xmlns:p14="http://schemas.microsoft.com/office/powerpoint/2010/main" val="342009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r>
              <a:rPr lang="en-US" dirty="0">
                <a:latin typeface="Arial Black" panose="020B0A04020102020204" pitchFamily="34" charset="0"/>
              </a:rPr>
              <a:t>When you present to your group, </a:t>
            </a:r>
          </a:p>
          <a:p>
            <a:pPr marL="0" indent="0" algn="ctr">
              <a:buNone/>
            </a:pPr>
            <a:r>
              <a:rPr lang="en-US" dirty="0">
                <a:latin typeface="Arial Black" panose="020B0A04020102020204" pitchFamily="34" charset="0"/>
              </a:rPr>
              <a:t>you are THE TEACHER!</a:t>
            </a:r>
          </a:p>
          <a:p>
            <a:pPr marL="0" indent="0" algn="ctr">
              <a:buNone/>
            </a:pPr>
            <a:endParaRPr lang="en-US" dirty="0">
              <a:latin typeface="Arial Black" panose="020B0A04020102020204" pitchFamily="34" charset="0"/>
            </a:endParaRPr>
          </a:p>
          <a:p>
            <a:pPr marL="0" indent="0" algn="ctr">
              <a:buNone/>
            </a:pPr>
            <a:r>
              <a:rPr lang="en-US" u="sng" dirty="0">
                <a:latin typeface="Arial Black" panose="020B0A04020102020204" pitchFamily="34" charset="0"/>
              </a:rPr>
              <a:t>How will you be SURE they GOT IT?</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In addition to TEACHING your selection,</a:t>
            </a:r>
          </a:p>
          <a:p>
            <a:pPr marL="0" indent="0" algn="ctr">
              <a:buNone/>
            </a:pPr>
            <a:r>
              <a:rPr lang="en-US" dirty="0">
                <a:latin typeface="Arial Black" panose="020B0A04020102020204" pitchFamily="34" charset="0"/>
              </a:rPr>
              <a:t>you are also responsible for creating</a:t>
            </a:r>
          </a:p>
          <a:p>
            <a:pPr marL="0" indent="0" algn="ctr">
              <a:buNone/>
            </a:pPr>
            <a:r>
              <a:rPr lang="en-US" dirty="0">
                <a:latin typeface="Arial Black" panose="020B0A04020102020204" pitchFamily="34" charset="0"/>
              </a:rPr>
              <a:t>ASSESSMENT QUESTIONS!</a:t>
            </a:r>
          </a:p>
        </p:txBody>
      </p:sp>
    </p:spTree>
    <p:extLst>
      <p:ext uri="{BB962C8B-B14F-4D97-AF65-F5344CB8AC3E}">
        <p14:creationId xmlns:p14="http://schemas.microsoft.com/office/powerpoint/2010/main" val="93463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r>
              <a:rPr lang="en-US" dirty="0">
                <a:latin typeface="Arial Black" panose="020B0A04020102020204" pitchFamily="34" charset="0"/>
              </a:rPr>
              <a:t>Go to Google Classroom and open “I R – Assess It”</a:t>
            </a:r>
          </a:p>
          <a:p>
            <a:r>
              <a:rPr lang="en-US" dirty="0">
                <a:latin typeface="Arial Black" panose="020B0A04020102020204" pitchFamily="34" charset="0"/>
              </a:rPr>
              <a:t>You are going to be creating a short ASSESSMENT for your “students!”</a:t>
            </a:r>
          </a:p>
          <a:p>
            <a:r>
              <a:rPr lang="en-US" dirty="0">
                <a:latin typeface="Arial Black" panose="020B0A04020102020204" pitchFamily="34" charset="0"/>
              </a:rPr>
              <a:t>YOUR QUESTIONS MAY END UP ON THE QUIZ THAT YOU WILL BE TAKING ON FRIDAY!</a:t>
            </a:r>
          </a:p>
          <a:p>
            <a:r>
              <a:rPr lang="en-US" dirty="0">
                <a:latin typeface="Arial Black" panose="020B0A04020102020204" pitchFamily="34" charset="0"/>
              </a:rPr>
              <a:t>Your assessment will be in THREE PARTS…</a:t>
            </a:r>
          </a:p>
        </p:txBody>
      </p:sp>
    </p:spTree>
    <p:extLst>
      <p:ext uri="{BB962C8B-B14F-4D97-AF65-F5344CB8AC3E}">
        <p14:creationId xmlns:p14="http://schemas.microsoft.com/office/powerpoint/2010/main" val="302480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normAutofit fontScale="92500" lnSpcReduction="10000"/>
          </a:bodyPr>
          <a:lstStyle/>
          <a:p>
            <a:r>
              <a:rPr lang="en-US" dirty="0">
                <a:latin typeface="Arial Black" panose="020B0A04020102020204" pitchFamily="34" charset="0"/>
              </a:rPr>
              <a:t>Part 1 - Comprehension</a:t>
            </a:r>
          </a:p>
          <a:p>
            <a:pPr lvl="1"/>
            <a:r>
              <a:rPr lang="en-US" dirty="0">
                <a:latin typeface="Arial Black" panose="020B0A04020102020204" pitchFamily="34" charset="0"/>
              </a:rPr>
              <a:t>Create THREE QUESTIONS that connect to your THREE KEY POINTS! </a:t>
            </a:r>
          </a:p>
          <a:p>
            <a:pPr lvl="1"/>
            <a:r>
              <a:rPr lang="en-US" dirty="0">
                <a:latin typeface="Arial Black" panose="020B0A04020102020204" pitchFamily="34" charset="0"/>
              </a:rPr>
              <a:t>Make these questions that will cause your students to GO TO THE TEXT and find EVIDENCE to answer. </a:t>
            </a:r>
          </a:p>
          <a:p>
            <a:pPr lvl="1"/>
            <a:r>
              <a:rPr lang="en-US" dirty="0">
                <a:latin typeface="Arial Black" panose="020B0A04020102020204" pitchFamily="34" charset="0"/>
              </a:rPr>
              <a:t>Make sure these are questions that make them think; not just answers that are given to them by the text! </a:t>
            </a:r>
          </a:p>
          <a:p>
            <a:r>
              <a:rPr lang="en-US" dirty="0">
                <a:latin typeface="Arial Black" panose="020B0A04020102020204" pitchFamily="34" charset="0"/>
              </a:rPr>
              <a:t>Part 2 - Connection</a:t>
            </a:r>
          </a:p>
          <a:p>
            <a:pPr lvl="1"/>
            <a:r>
              <a:rPr lang="en-US" dirty="0">
                <a:latin typeface="Arial Black" panose="020B0A04020102020204" pitchFamily="34" charset="0"/>
              </a:rPr>
              <a:t>Create ONE QUESTION that will cause your students to think about how this selection relates to them PERSONALLY or the WORLD around them. </a:t>
            </a:r>
          </a:p>
          <a:p>
            <a:pPr lvl="1"/>
            <a:r>
              <a:rPr lang="en-US" dirty="0">
                <a:latin typeface="Arial Black" panose="020B0A04020102020204" pitchFamily="34" charset="0"/>
              </a:rPr>
              <a:t>This may or may not need citation (you decide and put it in the wording of the question).</a:t>
            </a:r>
          </a:p>
          <a:p>
            <a:r>
              <a:rPr lang="en-US" dirty="0">
                <a:latin typeface="Arial Black" panose="020B0A04020102020204" pitchFamily="34" charset="0"/>
              </a:rPr>
              <a:t>Part 3 - Essential Question</a:t>
            </a:r>
          </a:p>
          <a:p>
            <a:pPr lvl="1"/>
            <a:r>
              <a:rPr lang="en-US" dirty="0">
                <a:latin typeface="Arial Black" panose="020B0A04020102020204" pitchFamily="34" charset="0"/>
              </a:rPr>
              <a:t>Create ONE QUESTION that will cause your students to THINK about the ESSENTIAL QUESTION and how your selection is related to it. </a:t>
            </a:r>
          </a:p>
          <a:p>
            <a:pPr lvl="1"/>
            <a:r>
              <a:rPr lang="en-US" dirty="0">
                <a:latin typeface="Arial Black" panose="020B0A04020102020204" pitchFamily="34" charset="0"/>
              </a:rPr>
              <a:t>This may or may not need citation (you decide and put it in the wording of the question).</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38483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r>
              <a:rPr lang="en-US" b="1" dirty="0">
                <a:latin typeface="Arial Black" panose="020B0A04020102020204" pitchFamily="34" charset="0"/>
              </a:rPr>
              <a:t>You have the rest of the period today to work on your</a:t>
            </a:r>
          </a:p>
          <a:p>
            <a:pPr marL="0" indent="0" algn="ctr">
              <a:buNone/>
            </a:pPr>
            <a:endParaRPr lang="en-US" b="1" dirty="0">
              <a:latin typeface="Arial Black" panose="020B0A04020102020204" pitchFamily="34" charset="0"/>
            </a:endParaRPr>
          </a:p>
          <a:p>
            <a:pPr marL="0" indent="0" algn="ctr">
              <a:buNone/>
            </a:pPr>
            <a:r>
              <a:rPr lang="en-US" b="1" dirty="0">
                <a:latin typeface="Arial Black" panose="020B0A04020102020204" pitchFamily="34" charset="0"/>
              </a:rPr>
              <a:t>“IR Teach It” and “I R Assess It”</a:t>
            </a:r>
          </a:p>
          <a:p>
            <a:pPr marL="0" indent="0" algn="ctr">
              <a:buNone/>
            </a:pPr>
            <a:r>
              <a:rPr lang="en-US" b="1" dirty="0">
                <a:latin typeface="Arial Black" panose="020B0A04020102020204" pitchFamily="34" charset="0"/>
              </a:rPr>
              <a:t>Worksheets!</a:t>
            </a:r>
          </a:p>
          <a:p>
            <a:pPr marL="0" indent="0" algn="ctr">
              <a:buNone/>
            </a:pPr>
            <a:endParaRPr lang="en-US" b="1" dirty="0">
              <a:latin typeface="Arial Black" panose="020B0A04020102020204" pitchFamily="34" charset="0"/>
            </a:endParaRPr>
          </a:p>
          <a:p>
            <a:pPr marL="0" indent="0" algn="ctr">
              <a:buNone/>
            </a:pPr>
            <a:r>
              <a:rPr lang="en-US" b="1" dirty="0">
                <a:latin typeface="Arial Black" panose="020B0A04020102020204" pitchFamily="34" charset="0"/>
              </a:rPr>
              <a:t>BOTH ARE DUE THURSDAY!</a:t>
            </a:r>
          </a:p>
          <a:p>
            <a:pPr marL="0" indent="0" algn="ctr">
              <a:buNone/>
            </a:pPr>
            <a:endParaRPr lang="en-US" b="1" dirty="0">
              <a:latin typeface="Arial Black" panose="020B0A04020102020204" pitchFamily="34" charset="0"/>
            </a:endParaRPr>
          </a:p>
          <a:p>
            <a:pPr marL="0" indent="0" algn="ctr">
              <a:buNone/>
            </a:pPr>
            <a:r>
              <a:rPr lang="en-US" sz="4400" b="1" dirty="0">
                <a:latin typeface="Arial Black" panose="020B0A04020102020204" pitchFamily="34" charset="0"/>
              </a:rPr>
              <a:t>BE PREPARED TO PRESENT TO YOUR GROUP </a:t>
            </a:r>
            <a:r>
              <a:rPr lang="en-US" sz="4400" b="1" dirty="0" smtClean="0">
                <a:latin typeface="Arial Black" panose="020B0A04020102020204" pitchFamily="34" charset="0"/>
              </a:rPr>
              <a:t>FRIDAY</a:t>
            </a:r>
            <a:r>
              <a:rPr lang="en-US" sz="4400" b="1" dirty="0">
                <a:latin typeface="Arial Black" panose="020B0A04020102020204" pitchFamily="34" charset="0"/>
              </a:rPr>
              <a:t>!</a:t>
            </a:r>
          </a:p>
        </p:txBody>
      </p:sp>
    </p:spTree>
    <p:extLst>
      <p:ext uri="{BB962C8B-B14F-4D97-AF65-F5344CB8AC3E}">
        <p14:creationId xmlns:p14="http://schemas.microsoft.com/office/powerpoint/2010/main" val="377685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r>
              <a:rPr lang="en-US" sz="4400" b="1" dirty="0">
                <a:latin typeface="Arial Black" panose="020B0A04020102020204" pitchFamily="34" charset="0"/>
              </a:rPr>
              <a:t>WHILE YOU PRESENT TO YOUR GROUPS </a:t>
            </a:r>
            <a:r>
              <a:rPr lang="en-US" sz="4400" b="1" dirty="0" smtClean="0">
                <a:latin typeface="Arial Black" panose="020B0A04020102020204" pitchFamily="34" charset="0"/>
              </a:rPr>
              <a:t>FRIDAY</a:t>
            </a:r>
            <a:r>
              <a:rPr lang="en-US" sz="4400" b="1" dirty="0">
                <a:latin typeface="Arial Black" panose="020B0A04020102020204" pitchFamily="34" charset="0"/>
              </a:rPr>
              <a:t>…</a:t>
            </a:r>
          </a:p>
          <a:p>
            <a:pPr marL="0" indent="0" algn="ctr">
              <a:buNone/>
            </a:pPr>
            <a:endParaRPr lang="en-US" sz="4400" b="1" dirty="0">
              <a:latin typeface="Arial Black" panose="020B0A04020102020204" pitchFamily="34" charset="0"/>
            </a:endParaRPr>
          </a:p>
          <a:p>
            <a:pPr marL="0" indent="0" algn="ctr">
              <a:buNone/>
            </a:pPr>
            <a:r>
              <a:rPr lang="en-US" sz="4400" b="1" dirty="0">
                <a:latin typeface="Arial Black" panose="020B0A04020102020204" pitchFamily="34" charset="0"/>
              </a:rPr>
              <a:t>I will be using YOUR ASSESSMENTS to create the QUIZ you will take</a:t>
            </a:r>
          </a:p>
          <a:p>
            <a:pPr marL="0" indent="0" algn="ctr">
              <a:buNone/>
            </a:pPr>
            <a:r>
              <a:rPr lang="en-US" sz="4400" b="1" dirty="0" smtClean="0">
                <a:latin typeface="Arial Black" panose="020B0A04020102020204" pitchFamily="34" charset="0"/>
              </a:rPr>
              <a:t>MONDAY</a:t>
            </a:r>
            <a:endParaRPr lang="en-US" sz="4400" b="1" dirty="0">
              <a:latin typeface="Arial Black" panose="020B0A04020102020204" pitchFamily="34" charset="0"/>
            </a:endParaRPr>
          </a:p>
          <a:p>
            <a:pPr marL="0" indent="0" algn="ctr">
              <a:buNone/>
            </a:pPr>
            <a:r>
              <a:rPr lang="en-US" sz="4400" b="1" dirty="0">
                <a:latin typeface="Arial Black" panose="020B0A04020102020204" pitchFamily="34" charset="0"/>
              </a:rPr>
              <a:t>ON ALL 4 READING SELECTIONS!</a:t>
            </a:r>
          </a:p>
        </p:txBody>
      </p:sp>
    </p:spTree>
    <p:extLst>
      <p:ext uri="{BB962C8B-B14F-4D97-AF65-F5344CB8AC3E}">
        <p14:creationId xmlns:p14="http://schemas.microsoft.com/office/powerpoint/2010/main" val="122366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159797" y="160939"/>
            <a:ext cx="11869445" cy="791561"/>
          </a:xfrm>
        </p:spPr>
        <p:txBody>
          <a:bodyPr>
            <a:normAutofit fontScale="90000"/>
          </a:bodyPr>
          <a:lstStyle/>
          <a:p>
            <a:pPr algn="ctr"/>
            <a:r>
              <a:rPr lang="en-US" dirty="0">
                <a:solidFill>
                  <a:schemeClr val="bg1"/>
                </a:solidFill>
                <a:latin typeface="Arial Black" panose="020B0A04020102020204" pitchFamily="34" charset="0"/>
              </a:rPr>
              <a:t>All That Glitters – Independent Study Unit</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496291"/>
            <a:ext cx="11795464" cy="5200770"/>
          </a:xfrm>
        </p:spPr>
        <p:txBody>
          <a:bodyPr>
            <a:normAutofit fontScale="92500" lnSpcReduction="10000"/>
          </a:bodyPr>
          <a:lstStyle/>
          <a:p>
            <a:pPr marL="0" indent="0">
              <a:buNone/>
            </a:pPr>
            <a:r>
              <a:rPr lang="en-US" dirty="0">
                <a:latin typeface="Arial Black" panose="020B0A04020102020204" pitchFamily="34" charset="0"/>
              </a:rPr>
              <a:t>  </a:t>
            </a:r>
            <a:r>
              <a:rPr lang="en-US" sz="5400" b="1" dirty="0">
                <a:solidFill>
                  <a:schemeClr val="bg1"/>
                </a:solidFill>
                <a:latin typeface="Bradley Hand ITC" panose="03070402050302030203" pitchFamily="66" charset="0"/>
              </a:rPr>
              <a:t>Do our </a:t>
            </a:r>
          </a:p>
          <a:p>
            <a:pPr marL="0" indent="0">
              <a:buNone/>
            </a:pPr>
            <a:r>
              <a:rPr lang="en-US" sz="5400" b="1" dirty="0">
                <a:solidFill>
                  <a:schemeClr val="bg1"/>
                </a:solidFill>
                <a:latin typeface="Bradley Hand ITC" panose="03070402050302030203" pitchFamily="66" charset="0"/>
              </a:rPr>
              <a:t>  possessions</a:t>
            </a:r>
          </a:p>
          <a:p>
            <a:pPr marL="0" indent="0">
              <a:buNone/>
            </a:pPr>
            <a:endParaRPr lang="en-US" sz="6000" b="1" dirty="0">
              <a:solidFill>
                <a:schemeClr val="bg1"/>
              </a:solidFill>
              <a:latin typeface="Bradley Hand ITC" panose="03070402050302030203" pitchFamily="66" charset="0"/>
            </a:endParaRPr>
          </a:p>
          <a:p>
            <a:pPr marL="0" indent="0">
              <a:buNone/>
            </a:pPr>
            <a:endParaRPr lang="en-US" sz="6000" b="1" dirty="0">
              <a:solidFill>
                <a:schemeClr val="bg1"/>
              </a:solidFill>
              <a:latin typeface="Bradley Hand ITC" panose="03070402050302030203" pitchFamily="66" charset="0"/>
            </a:endParaRPr>
          </a:p>
          <a:p>
            <a:pPr marL="0" indent="0">
              <a:buNone/>
            </a:pPr>
            <a:r>
              <a:rPr lang="en-US" sz="6000" b="1" dirty="0">
                <a:solidFill>
                  <a:schemeClr val="bg1"/>
                </a:solidFill>
                <a:latin typeface="Bradley Hand ITC" panose="03070402050302030203" pitchFamily="66" charset="0"/>
              </a:rPr>
              <a:t>                                                     </a:t>
            </a:r>
            <a:r>
              <a:rPr lang="en-US" sz="5800" b="1" dirty="0">
                <a:solidFill>
                  <a:schemeClr val="bg1"/>
                </a:solidFill>
                <a:latin typeface="Bradley Hand ITC" panose="03070402050302030203" pitchFamily="66" charset="0"/>
              </a:rPr>
              <a:t>define</a:t>
            </a:r>
          </a:p>
          <a:p>
            <a:pPr marL="0" indent="0">
              <a:buNone/>
            </a:pPr>
            <a:r>
              <a:rPr lang="en-US" sz="5400" b="1" dirty="0">
                <a:solidFill>
                  <a:schemeClr val="bg1"/>
                </a:solidFill>
                <a:latin typeface="Bradley Hand ITC" panose="03070402050302030203" pitchFamily="66" charset="0"/>
              </a:rPr>
              <a:t>                                                             </a:t>
            </a:r>
            <a:r>
              <a:rPr lang="en-US" sz="8000" b="1" dirty="0">
                <a:solidFill>
                  <a:schemeClr val="bg1"/>
                </a:solidFill>
                <a:latin typeface="Bradley Hand ITC" panose="03070402050302030203" pitchFamily="66" charset="0"/>
              </a:rPr>
              <a:t>US?</a:t>
            </a: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p:txBody>
      </p:sp>
      <p:sp>
        <p:nvSpPr>
          <p:cNvPr id="6" name="TextBox 5">
            <a:extLst>
              <a:ext uri="{FF2B5EF4-FFF2-40B4-BE49-F238E27FC236}">
                <a16:creationId xmlns="" xmlns:a16="http://schemas.microsoft.com/office/drawing/2014/main" id="{4D7F993C-3981-4452-9235-865EE5F0BEF5}"/>
              </a:ext>
            </a:extLst>
          </p:cNvPr>
          <p:cNvSpPr txBox="1"/>
          <p:nvPr/>
        </p:nvSpPr>
        <p:spPr>
          <a:xfrm>
            <a:off x="4679590" y="6327729"/>
            <a:ext cx="2829858"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DAY 3 – 3/11/2020</a:t>
            </a:r>
          </a:p>
        </p:txBody>
      </p:sp>
    </p:spTree>
    <p:extLst>
      <p:ext uri="{BB962C8B-B14F-4D97-AF65-F5344CB8AC3E}">
        <p14:creationId xmlns:p14="http://schemas.microsoft.com/office/powerpoint/2010/main" val="148261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r>
              <a:rPr lang="en-US" b="1" dirty="0">
                <a:latin typeface="Arial Black" panose="020B0A04020102020204" pitchFamily="34" charset="0"/>
              </a:rPr>
              <a:t>You have the entire period today to work on your</a:t>
            </a:r>
          </a:p>
          <a:p>
            <a:pPr marL="0" indent="0" algn="ctr">
              <a:buNone/>
            </a:pPr>
            <a:endParaRPr lang="en-US" b="1" dirty="0">
              <a:latin typeface="Arial Black" panose="020B0A04020102020204" pitchFamily="34" charset="0"/>
            </a:endParaRPr>
          </a:p>
          <a:p>
            <a:pPr marL="0" indent="0" algn="ctr">
              <a:buNone/>
            </a:pPr>
            <a:r>
              <a:rPr lang="en-US" b="1" dirty="0">
                <a:latin typeface="Arial Black" panose="020B0A04020102020204" pitchFamily="34" charset="0"/>
              </a:rPr>
              <a:t>“IR Teach It” and “I R Assess It”</a:t>
            </a:r>
          </a:p>
          <a:p>
            <a:pPr marL="0" indent="0" algn="ctr">
              <a:buNone/>
            </a:pPr>
            <a:r>
              <a:rPr lang="en-US" b="1" dirty="0">
                <a:latin typeface="Arial Black" panose="020B0A04020102020204" pitchFamily="34" charset="0"/>
              </a:rPr>
              <a:t>Worksheets!</a:t>
            </a:r>
          </a:p>
          <a:p>
            <a:pPr marL="0" indent="0" algn="ctr">
              <a:buNone/>
            </a:pPr>
            <a:endParaRPr lang="en-US" b="1" dirty="0">
              <a:latin typeface="Arial Black" panose="020B0A04020102020204" pitchFamily="34" charset="0"/>
            </a:endParaRPr>
          </a:p>
          <a:p>
            <a:pPr marL="0" indent="0" algn="ctr">
              <a:buNone/>
            </a:pPr>
            <a:r>
              <a:rPr lang="en-US" b="1" dirty="0">
                <a:latin typeface="Arial Black" panose="020B0A04020102020204" pitchFamily="34" charset="0"/>
              </a:rPr>
              <a:t>BOTH ARE DUE TOMORROW BY 8:00 A.M.!</a:t>
            </a:r>
          </a:p>
          <a:p>
            <a:pPr marL="0" indent="0" algn="ctr">
              <a:buNone/>
            </a:pPr>
            <a:endParaRPr lang="en-US" b="1" dirty="0">
              <a:latin typeface="Arial Black" panose="020B0A04020102020204" pitchFamily="34" charset="0"/>
            </a:endParaRPr>
          </a:p>
          <a:p>
            <a:pPr marL="0" indent="0" algn="ctr">
              <a:buNone/>
            </a:pPr>
            <a:r>
              <a:rPr lang="en-US" sz="4400" b="1" dirty="0">
                <a:latin typeface="Arial Black" panose="020B0A04020102020204" pitchFamily="34" charset="0"/>
              </a:rPr>
              <a:t>BE PREPARED TO PRESENT TO YOUR GROUP </a:t>
            </a:r>
            <a:r>
              <a:rPr lang="en-US" sz="4400" b="1" dirty="0" smtClean="0">
                <a:latin typeface="Arial Black" panose="020B0A04020102020204" pitchFamily="34" charset="0"/>
              </a:rPr>
              <a:t>FRIDAY!</a:t>
            </a:r>
            <a:endParaRPr lang="en-US" sz="4400" b="1" dirty="0">
              <a:latin typeface="Arial Black" panose="020B0A04020102020204" pitchFamily="34" charset="0"/>
            </a:endParaRPr>
          </a:p>
        </p:txBody>
      </p:sp>
    </p:spTree>
    <p:extLst>
      <p:ext uri="{BB962C8B-B14F-4D97-AF65-F5344CB8AC3E}">
        <p14:creationId xmlns:p14="http://schemas.microsoft.com/office/powerpoint/2010/main" val="226361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159797" y="160939"/>
            <a:ext cx="11869445" cy="791561"/>
          </a:xfrm>
        </p:spPr>
        <p:txBody>
          <a:bodyPr>
            <a:normAutofit fontScale="90000"/>
          </a:bodyPr>
          <a:lstStyle/>
          <a:p>
            <a:pPr algn="ctr"/>
            <a:r>
              <a:rPr lang="en-US" dirty="0">
                <a:solidFill>
                  <a:schemeClr val="bg1"/>
                </a:solidFill>
                <a:latin typeface="Arial Black" panose="020B0A04020102020204" pitchFamily="34" charset="0"/>
              </a:rPr>
              <a:t>All That Glitters – Independent Study Unit</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496291"/>
            <a:ext cx="11795464" cy="5200770"/>
          </a:xfrm>
        </p:spPr>
        <p:txBody>
          <a:bodyPr>
            <a:normAutofit fontScale="92500" lnSpcReduction="10000"/>
          </a:bodyPr>
          <a:lstStyle/>
          <a:p>
            <a:pPr marL="0" indent="0">
              <a:buNone/>
            </a:pPr>
            <a:r>
              <a:rPr lang="en-US" dirty="0">
                <a:latin typeface="Arial Black" panose="020B0A04020102020204" pitchFamily="34" charset="0"/>
              </a:rPr>
              <a:t>  </a:t>
            </a:r>
            <a:r>
              <a:rPr lang="en-US" sz="5400" b="1" dirty="0">
                <a:solidFill>
                  <a:schemeClr val="bg1"/>
                </a:solidFill>
                <a:latin typeface="Bradley Hand ITC" panose="03070402050302030203" pitchFamily="66" charset="0"/>
              </a:rPr>
              <a:t>Do our </a:t>
            </a:r>
          </a:p>
          <a:p>
            <a:pPr marL="0" indent="0">
              <a:buNone/>
            </a:pPr>
            <a:r>
              <a:rPr lang="en-US" sz="5400" b="1" dirty="0">
                <a:solidFill>
                  <a:schemeClr val="bg1"/>
                </a:solidFill>
                <a:latin typeface="Bradley Hand ITC" panose="03070402050302030203" pitchFamily="66" charset="0"/>
              </a:rPr>
              <a:t>  possessions</a:t>
            </a:r>
          </a:p>
          <a:p>
            <a:pPr marL="0" indent="0">
              <a:buNone/>
            </a:pPr>
            <a:endParaRPr lang="en-US" sz="6000" b="1" dirty="0">
              <a:solidFill>
                <a:schemeClr val="bg1"/>
              </a:solidFill>
              <a:latin typeface="Bradley Hand ITC" panose="03070402050302030203" pitchFamily="66" charset="0"/>
            </a:endParaRPr>
          </a:p>
          <a:p>
            <a:pPr marL="0" indent="0">
              <a:buNone/>
            </a:pPr>
            <a:endParaRPr lang="en-US" sz="6000" b="1" dirty="0">
              <a:solidFill>
                <a:schemeClr val="bg1"/>
              </a:solidFill>
              <a:latin typeface="Bradley Hand ITC" panose="03070402050302030203" pitchFamily="66" charset="0"/>
            </a:endParaRPr>
          </a:p>
          <a:p>
            <a:pPr marL="0" indent="0">
              <a:buNone/>
            </a:pPr>
            <a:r>
              <a:rPr lang="en-US" sz="6000" b="1" dirty="0">
                <a:solidFill>
                  <a:schemeClr val="bg1"/>
                </a:solidFill>
                <a:latin typeface="Bradley Hand ITC" panose="03070402050302030203" pitchFamily="66" charset="0"/>
              </a:rPr>
              <a:t>                                                     </a:t>
            </a:r>
            <a:r>
              <a:rPr lang="en-US" sz="5800" b="1" dirty="0">
                <a:solidFill>
                  <a:schemeClr val="bg1"/>
                </a:solidFill>
                <a:latin typeface="Bradley Hand ITC" panose="03070402050302030203" pitchFamily="66" charset="0"/>
              </a:rPr>
              <a:t>define</a:t>
            </a:r>
          </a:p>
          <a:p>
            <a:pPr marL="0" indent="0">
              <a:buNone/>
            </a:pPr>
            <a:r>
              <a:rPr lang="en-US" sz="5400" b="1" dirty="0">
                <a:solidFill>
                  <a:schemeClr val="bg1"/>
                </a:solidFill>
                <a:latin typeface="Bradley Hand ITC" panose="03070402050302030203" pitchFamily="66" charset="0"/>
              </a:rPr>
              <a:t>                                                             </a:t>
            </a:r>
            <a:r>
              <a:rPr lang="en-US" sz="8000" b="1" dirty="0">
                <a:solidFill>
                  <a:schemeClr val="bg1"/>
                </a:solidFill>
                <a:latin typeface="Bradley Hand ITC" panose="03070402050302030203" pitchFamily="66" charset="0"/>
              </a:rPr>
              <a:t>US?</a:t>
            </a: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p:txBody>
      </p:sp>
      <p:sp>
        <p:nvSpPr>
          <p:cNvPr id="6" name="TextBox 5">
            <a:extLst>
              <a:ext uri="{FF2B5EF4-FFF2-40B4-BE49-F238E27FC236}">
                <a16:creationId xmlns="" xmlns:a16="http://schemas.microsoft.com/office/drawing/2014/main" id="{4D7F993C-3981-4452-9235-865EE5F0BEF5}"/>
              </a:ext>
            </a:extLst>
          </p:cNvPr>
          <p:cNvSpPr txBox="1"/>
          <p:nvPr/>
        </p:nvSpPr>
        <p:spPr>
          <a:xfrm>
            <a:off x="4679590" y="6327729"/>
            <a:ext cx="2829858"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DAY 4– 3/12/2020</a:t>
            </a:r>
          </a:p>
        </p:txBody>
      </p:sp>
    </p:spTree>
    <p:extLst>
      <p:ext uri="{BB962C8B-B14F-4D97-AF65-F5344CB8AC3E}">
        <p14:creationId xmlns:p14="http://schemas.microsoft.com/office/powerpoint/2010/main" val="311029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smtClean="0">
                <a:latin typeface="Arial Black" panose="020B0A04020102020204" pitchFamily="34" charset="0"/>
              </a:rPr>
              <a:t>Counselors</a:t>
            </a:r>
            <a:endParaRPr lang="en-US" dirty="0">
              <a:latin typeface="Arial Black" panose="020B0A04020102020204" pitchFamily="34" charset="0"/>
            </a:endParaRP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endParaRPr lang="en-US" b="1" dirty="0" smtClean="0">
              <a:latin typeface="Arial Black" panose="020B0A04020102020204" pitchFamily="34" charset="0"/>
            </a:endParaRPr>
          </a:p>
          <a:p>
            <a:pPr marL="0" indent="0" algn="ctr">
              <a:buNone/>
            </a:pPr>
            <a:endParaRPr lang="en-US" b="1" dirty="0">
              <a:latin typeface="Arial Black" panose="020B0A04020102020204" pitchFamily="34" charset="0"/>
            </a:endParaRPr>
          </a:p>
          <a:p>
            <a:pPr marL="0" indent="0" algn="ctr">
              <a:buNone/>
            </a:pPr>
            <a:r>
              <a:rPr lang="en-US" sz="4400" b="1" dirty="0" smtClean="0">
                <a:latin typeface="Arial Black" panose="020B0A04020102020204" pitchFamily="34" charset="0"/>
              </a:rPr>
              <a:t>Balloting</a:t>
            </a:r>
          </a:p>
          <a:p>
            <a:pPr marL="0" indent="0" algn="ctr">
              <a:buNone/>
            </a:pPr>
            <a:r>
              <a:rPr lang="en-US" sz="4400" b="1" dirty="0" smtClean="0">
                <a:latin typeface="Arial Black" panose="020B0A04020102020204" pitchFamily="34" charset="0"/>
              </a:rPr>
              <a:t>For </a:t>
            </a:r>
          </a:p>
          <a:p>
            <a:pPr marL="0" indent="0" algn="ctr">
              <a:buNone/>
            </a:pPr>
            <a:r>
              <a:rPr lang="en-US" sz="4400" b="1" dirty="0" smtClean="0">
                <a:latin typeface="Arial Black" panose="020B0A04020102020204" pitchFamily="34" charset="0"/>
              </a:rPr>
              <a:t>11</a:t>
            </a:r>
            <a:r>
              <a:rPr lang="en-US" sz="4400" b="1" baseline="30000" dirty="0" smtClean="0">
                <a:latin typeface="Arial Black" panose="020B0A04020102020204" pitchFamily="34" charset="0"/>
              </a:rPr>
              <a:t>th</a:t>
            </a:r>
            <a:r>
              <a:rPr lang="en-US" sz="4400" b="1" dirty="0" smtClean="0">
                <a:latin typeface="Arial Black" panose="020B0A04020102020204" pitchFamily="34" charset="0"/>
              </a:rPr>
              <a:t> Grade</a:t>
            </a:r>
            <a:endParaRPr lang="en-US" sz="4400" b="1" dirty="0">
              <a:latin typeface="Arial Black" panose="020B0A04020102020204" pitchFamily="34" charset="0"/>
            </a:endParaRPr>
          </a:p>
        </p:txBody>
      </p:sp>
    </p:spTree>
    <p:extLst>
      <p:ext uri="{BB962C8B-B14F-4D97-AF65-F5344CB8AC3E}">
        <p14:creationId xmlns:p14="http://schemas.microsoft.com/office/powerpoint/2010/main" val="158678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normAutofit fontScale="92500" lnSpcReduction="20000"/>
          </a:bodyPr>
          <a:lstStyle/>
          <a:p>
            <a:r>
              <a:rPr lang="en-US" dirty="0">
                <a:latin typeface="Arial Black" panose="020B0A04020102020204" pitchFamily="34" charset="0"/>
              </a:rPr>
              <a:t>We are heading into a new unit, starting this week.</a:t>
            </a:r>
          </a:p>
          <a:p>
            <a:r>
              <a:rPr lang="en-US" dirty="0">
                <a:latin typeface="Arial Black" panose="020B0A04020102020204" pitchFamily="34" charset="0"/>
              </a:rPr>
              <a:t>It will include a lot of different reading selections, all from Unit 4 of My Perspectives, “All That Glitters.”</a:t>
            </a:r>
          </a:p>
          <a:p>
            <a:r>
              <a:rPr lang="en-US" dirty="0">
                <a:latin typeface="Arial Black" panose="020B0A04020102020204" pitchFamily="34" charset="0"/>
              </a:rPr>
              <a:t>Throughout ALL of the selections you/we read, we will focus on this guiding question…</a:t>
            </a:r>
          </a:p>
          <a:p>
            <a:pPr marL="0" indent="0" algn="ctr">
              <a:buNone/>
            </a:pPr>
            <a:r>
              <a:rPr lang="en-US" sz="4100" dirty="0">
                <a:latin typeface="Arial Black" panose="020B0A04020102020204" pitchFamily="34" charset="0"/>
              </a:rPr>
              <a:t>What do our possessions reveal about us?</a:t>
            </a:r>
          </a:p>
          <a:p>
            <a:pPr marL="0" indent="0" algn="ctr">
              <a:buNone/>
            </a:pPr>
            <a:endParaRPr lang="en-US" dirty="0">
              <a:latin typeface="Arial Black" panose="020B0A04020102020204" pitchFamily="34" charset="0"/>
            </a:endParaRPr>
          </a:p>
          <a:p>
            <a:pPr marL="0" indent="0" algn="ctr">
              <a:buNone/>
            </a:pPr>
            <a:r>
              <a:rPr lang="en-US" sz="4300" dirty="0">
                <a:latin typeface="Arial Black" panose="020B0A04020102020204" pitchFamily="34" charset="0"/>
              </a:rPr>
              <a:t>This week, you will have an opportunity to be</a:t>
            </a:r>
          </a:p>
          <a:p>
            <a:pPr marL="0" indent="0" algn="ctr">
              <a:buNone/>
            </a:pPr>
            <a:r>
              <a:rPr lang="en-US" sz="4300" dirty="0">
                <a:latin typeface="Arial Black" panose="020B0A04020102020204" pitchFamily="34" charset="0"/>
              </a:rPr>
              <a:t>BOTH STUDENT AND TEACHER</a:t>
            </a:r>
          </a:p>
          <a:p>
            <a:pPr marL="0" indent="0" algn="ctr">
              <a:buNone/>
            </a:pPr>
            <a:r>
              <a:rPr lang="en-US" sz="4300" dirty="0">
                <a:latin typeface="Arial Black" panose="020B0A04020102020204" pitchFamily="34" charset="0"/>
              </a:rPr>
              <a:t>In a one-week unit of</a:t>
            </a:r>
          </a:p>
          <a:p>
            <a:pPr marL="0" indent="0" algn="ctr">
              <a:buNone/>
            </a:pPr>
            <a:r>
              <a:rPr lang="en-US" sz="4300" dirty="0">
                <a:latin typeface="Arial Black" panose="020B0A04020102020204" pitchFamily="34" charset="0"/>
              </a:rPr>
              <a:t>INDEPENDENT READING/STUDY!</a:t>
            </a:r>
          </a:p>
          <a:p>
            <a:pPr marL="0" indent="0">
              <a:buNone/>
            </a:pPr>
            <a:endParaRPr lang="en-US" dirty="0">
              <a:latin typeface="Arial Black" panose="020B0A04020102020204" pitchFamily="34" charset="0"/>
            </a:endParaRPr>
          </a:p>
          <a:p>
            <a:endParaRPr lang="en-US" dirty="0">
              <a:solidFill>
                <a:schemeClr val="bg1"/>
              </a:solidFill>
              <a:latin typeface="Arial Black" panose="020B0A04020102020204" pitchFamily="34" charset="0"/>
            </a:endParaRPr>
          </a:p>
        </p:txBody>
      </p:sp>
      <p:cxnSp>
        <p:nvCxnSpPr>
          <p:cNvPr id="7" name="Straight Connector 6">
            <a:extLst>
              <a:ext uri="{FF2B5EF4-FFF2-40B4-BE49-F238E27FC236}">
                <a16:creationId xmlns="" xmlns:a16="http://schemas.microsoft.com/office/drawing/2014/main" id="{2C32260D-5EB2-43C1-812A-AD8BBF7D081C}"/>
              </a:ext>
            </a:extLst>
          </p:cNvPr>
          <p:cNvCxnSpPr/>
          <p:nvPr/>
        </p:nvCxnSpPr>
        <p:spPr>
          <a:xfrm>
            <a:off x="285056" y="3429000"/>
            <a:ext cx="116218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079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159797" y="160939"/>
            <a:ext cx="11869445" cy="791561"/>
          </a:xfrm>
        </p:spPr>
        <p:txBody>
          <a:bodyPr>
            <a:normAutofit fontScale="90000"/>
          </a:bodyPr>
          <a:lstStyle/>
          <a:p>
            <a:pPr algn="ctr"/>
            <a:r>
              <a:rPr lang="en-US" dirty="0">
                <a:solidFill>
                  <a:schemeClr val="bg1"/>
                </a:solidFill>
                <a:latin typeface="Arial Black" panose="020B0A04020102020204" pitchFamily="34" charset="0"/>
              </a:rPr>
              <a:t>All That Glitters – Independent Study Unit</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496291"/>
            <a:ext cx="11795464" cy="5200770"/>
          </a:xfrm>
        </p:spPr>
        <p:txBody>
          <a:bodyPr>
            <a:normAutofit fontScale="92500" lnSpcReduction="10000"/>
          </a:bodyPr>
          <a:lstStyle/>
          <a:p>
            <a:pPr marL="0" indent="0">
              <a:buNone/>
            </a:pPr>
            <a:r>
              <a:rPr lang="en-US" dirty="0">
                <a:latin typeface="Arial Black" panose="020B0A04020102020204" pitchFamily="34" charset="0"/>
              </a:rPr>
              <a:t>  </a:t>
            </a:r>
            <a:r>
              <a:rPr lang="en-US" sz="5400" b="1" dirty="0">
                <a:solidFill>
                  <a:schemeClr val="bg1"/>
                </a:solidFill>
                <a:latin typeface="Bradley Hand ITC" panose="03070402050302030203" pitchFamily="66" charset="0"/>
              </a:rPr>
              <a:t>Do our </a:t>
            </a:r>
          </a:p>
          <a:p>
            <a:pPr marL="0" indent="0">
              <a:buNone/>
            </a:pPr>
            <a:r>
              <a:rPr lang="en-US" sz="5400" b="1" dirty="0">
                <a:solidFill>
                  <a:schemeClr val="bg1"/>
                </a:solidFill>
                <a:latin typeface="Bradley Hand ITC" panose="03070402050302030203" pitchFamily="66" charset="0"/>
              </a:rPr>
              <a:t>  possessions</a:t>
            </a:r>
          </a:p>
          <a:p>
            <a:pPr marL="0" indent="0">
              <a:buNone/>
            </a:pPr>
            <a:endParaRPr lang="en-US" sz="6000" b="1" dirty="0">
              <a:solidFill>
                <a:schemeClr val="bg1"/>
              </a:solidFill>
              <a:latin typeface="Bradley Hand ITC" panose="03070402050302030203" pitchFamily="66" charset="0"/>
            </a:endParaRPr>
          </a:p>
          <a:p>
            <a:pPr marL="0" indent="0">
              <a:buNone/>
            </a:pPr>
            <a:endParaRPr lang="en-US" sz="6000" b="1" dirty="0">
              <a:solidFill>
                <a:schemeClr val="bg1"/>
              </a:solidFill>
              <a:latin typeface="Bradley Hand ITC" panose="03070402050302030203" pitchFamily="66" charset="0"/>
            </a:endParaRPr>
          </a:p>
          <a:p>
            <a:pPr marL="0" indent="0">
              <a:buNone/>
            </a:pPr>
            <a:r>
              <a:rPr lang="en-US" sz="6000" b="1" dirty="0">
                <a:solidFill>
                  <a:schemeClr val="bg1"/>
                </a:solidFill>
                <a:latin typeface="Bradley Hand ITC" panose="03070402050302030203" pitchFamily="66" charset="0"/>
              </a:rPr>
              <a:t>                                                     </a:t>
            </a:r>
            <a:r>
              <a:rPr lang="en-US" sz="5800" b="1" dirty="0">
                <a:solidFill>
                  <a:schemeClr val="bg1"/>
                </a:solidFill>
                <a:latin typeface="Bradley Hand ITC" panose="03070402050302030203" pitchFamily="66" charset="0"/>
              </a:rPr>
              <a:t>define</a:t>
            </a:r>
          </a:p>
          <a:p>
            <a:pPr marL="0" indent="0">
              <a:buNone/>
            </a:pPr>
            <a:r>
              <a:rPr lang="en-US" sz="5400" b="1" dirty="0">
                <a:solidFill>
                  <a:schemeClr val="bg1"/>
                </a:solidFill>
                <a:latin typeface="Bradley Hand ITC" panose="03070402050302030203" pitchFamily="66" charset="0"/>
              </a:rPr>
              <a:t>                                                             </a:t>
            </a:r>
            <a:r>
              <a:rPr lang="en-US" sz="8000" b="1" dirty="0">
                <a:solidFill>
                  <a:schemeClr val="bg1"/>
                </a:solidFill>
                <a:latin typeface="Bradley Hand ITC" panose="03070402050302030203" pitchFamily="66" charset="0"/>
              </a:rPr>
              <a:t>US?</a:t>
            </a: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p:txBody>
      </p:sp>
      <p:sp>
        <p:nvSpPr>
          <p:cNvPr id="6" name="TextBox 5">
            <a:extLst>
              <a:ext uri="{FF2B5EF4-FFF2-40B4-BE49-F238E27FC236}">
                <a16:creationId xmlns="" xmlns:a16="http://schemas.microsoft.com/office/drawing/2014/main" id="{4D7F993C-3981-4452-9235-865EE5F0BEF5}"/>
              </a:ext>
            </a:extLst>
          </p:cNvPr>
          <p:cNvSpPr txBox="1"/>
          <p:nvPr/>
        </p:nvSpPr>
        <p:spPr>
          <a:xfrm>
            <a:off x="4679590" y="6327729"/>
            <a:ext cx="2829858"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DAY 5– 3/13/2020</a:t>
            </a:r>
          </a:p>
        </p:txBody>
      </p:sp>
    </p:spTree>
    <p:extLst>
      <p:ext uri="{BB962C8B-B14F-4D97-AF65-F5344CB8AC3E}">
        <p14:creationId xmlns:p14="http://schemas.microsoft.com/office/powerpoint/2010/main" val="47108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smtClean="0">
                <a:latin typeface="Arial Black" panose="020B0A04020102020204" pitchFamily="34" charset="0"/>
              </a:rPr>
              <a:t>All That Glitters</a:t>
            </a:r>
            <a:endParaRPr lang="en-US" dirty="0">
              <a:latin typeface="Arial Black" panose="020B0A04020102020204" pitchFamily="34" charset="0"/>
            </a:endParaRP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pPr marL="0" indent="0" algn="ctr">
              <a:buNone/>
            </a:pPr>
            <a:r>
              <a:rPr lang="en-US" sz="4400" b="1" dirty="0" smtClean="0">
                <a:latin typeface="Arial Black" panose="020B0A04020102020204" pitchFamily="34" charset="0"/>
              </a:rPr>
              <a:t>TIME TO TEACH!</a:t>
            </a:r>
          </a:p>
          <a:p>
            <a:r>
              <a:rPr lang="en-US" b="1" dirty="0" smtClean="0">
                <a:latin typeface="Arial Black" panose="020B0A04020102020204" pitchFamily="34" charset="0"/>
              </a:rPr>
              <a:t>In your groups, you will be taking turns presenting your selections and TEACHING your group about that selection.</a:t>
            </a:r>
          </a:p>
          <a:p>
            <a:endParaRPr lang="en-US" b="1" dirty="0" smtClean="0">
              <a:latin typeface="Arial Black" panose="020B0A04020102020204" pitchFamily="34" charset="0"/>
            </a:endParaRPr>
          </a:p>
          <a:p>
            <a:r>
              <a:rPr lang="en-US" b="1" dirty="0" smtClean="0">
                <a:latin typeface="Arial Black" panose="020B0A04020102020204" pitchFamily="34" charset="0"/>
              </a:rPr>
              <a:t>If you are not presenting, you need to be TAKING NOTES!</a:t>
            </a:r>
          </a:p>
          <a:p>
            <a:r>
              <a:rPr lang="en-US" b="1" dirty="0" smtClean="0">
                <a:latin typeface="Arial Black" panose="020B0A04020102020204" pitchFamily="34" charset="0"/>
              </a:rPr>
              <a:t>You will have a QUIZ TOMORROW that will cover ALL FOUR SELECTIONS!</a:t>
            </a:r>
          </a:p>
          <a:p>
            <a:r>
              <a:rPr lang="en-US" b="1" dirty="0" smtClean="0">
                <a:latin typeface="Arial Black" panose="020B0A04020102020204" pitchFamily="34" charset="0"/>
              </a:rPr>
              <a:t>Be sure to get the KEY POINTS and CONNECTION TO THE ESSENTIAL QUESTION in your notes!</a:t>
            </a:r>
          </a:p>
          <a:p>
            <a:pPr lvl="1"/>
            <a:r>
              <a:rPr lang="en-US" b="1" dirty="0" smtClean="0">
                <a:latin typeface="Arial Black" panose="020B0A04020102020204" pitchFamily="34" charset="0"/>
              </a:rPr>
              <a:t>You will be able to use this note sheet when you take the quiz, so get EVERYTHING you think you might need!</a:t>
            </a:r>
            <a:endParaRPr lang="en-US" b="1" dirty="0">
              <a:latin typeface="Arial Black" panose="020B0A04020102020204" pitchFamily="34" charset="0"/>
            </a:endParaRPr>
          </a:p>
        </p:txBody>
      </p:sp>
    </p:spTree>
    <p:extLst>
      <p:ext uri="{BB962C8B-B14F-4D97-AF65-F5344CB8AC3E}">
        <p14:creationId xmlns:p14="http://schemas.microsoft.com/office/powerpoint/2010/main" val="164900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159797" y="160939"/>
            <a:ext cx="11869445" cy="791561"/>
          </a:xfrm>
        </p:spPr>
        <p:txBody>
          <a:bodyPr>
            <a:normAutofit fontScale="90000"/>
          </a:bodyPr>
          <a:lstStyle/>
          <a:p>
            <a:pPr algn="ctr"/>
            <a:r>
              <a:rPr lang="en-US" dirty="0">
                <a:solidFill>
                  <a:schemeClr val="bg1"/>
                </a:solidFill>
                <a:latin typeface="Arial Black" panose="020B0A04020102020204" pitchFamily="34" charset="0"/>
              </a:rPr>
              <a:t>All That Glitters – Independent Study Unit</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496291"/>
            <a:ext cx="11795464" cy="5200770"/>
          </a:xfrm>
        </p:spPr>
        <p:txBody>
          <a:bodyPr>
            <a:normAutofit fontScale="92500" lnSpcReduction="10000"/>
          </a:bodyPr>
          <a:lstStyle/>
          <a:p>
            <a:pPr marL="0" indent="0">
              <a:buNone/>
            </a:pPr>
            <a:r>
              <a:rPr lang="en-US" dirty="0">
                <a:latin typeface="Arial Black" panose="020B0A04020102020204" pitchFamily="34" charset="0"/>
              </a:rPr>
              <a:t>  </a:t>
            </a:r>
            <a:r>
              <a:rPr lang="en-US" sz="5400" b="1" dirty="0">
                <a:solidFill>
                  <a:schemeClr val="bg1"/>
                </a:solidFill>
                <a:latin typeface="Bradley Hand ITC" panose="03070402050302030203" pitchFamily="66" charset="0"/>
              </a:rPr>
              <a:t>Do our </a:t>
            </a:r>
          </a:p>
          <a:p>
            <a:pPr marL="0" indent="0">
              <a:buNone/>
            </a:pPr>
            <a:r>
              <a:rPr lang="en-US" sz="5400" b="1" dirty="0">
                <a:solidFill>
                  <a:schemeClr val="bg1"/>
                </a:solidFill>
                <a:latin typeface="Bradley Hand ITC" panose="03070402050302030203" pitchFamily="66" charset="0"/>
              </a:rPr>
              <a:t>  possessions</a:t>
            </a:r>
          </a:p>
          <a:p>
            <a:pPr marL="0" indent="0">
              <a:buNone/>
            </a:pPr>
            <a:endParaRPr lang="en-US" sz="6000" b="1" dirty="0">
              <a:solidFill>
                <a:schemeClr val="bg1"/>
              </a:solidFill>
              <a:latin typeface="Bradley Hand ITC" panose="03070402050302030203" pitchFamily="66" charset="0"/>
            </a:endParaRPr>
          </a:p>
          <a:p>
            <a:pPr marL="0" indent="0">
              <a:buNone/>
            </a:pPr>
            <a:endParaRPr lang="en-US" sz="6000" b="1" dirty="0">
              <a:solidFill>
                <a:schemeClr val="bg1"/>
              </a:solidFill>
              <a:latin typeface="Bradley Hand ITC" panose="03070402050302030203" pitchFamily="66" charset="0"/>
            </a:endParaRPr>
          </a:p>
          <a:p>
            <a:pPr marL="0" indent="0">
              <a:buNone/>
            </a:pPr>
            <a:r>
              <a:rPr lang="en-US" sz="6000" b="1" dirty="0">
                <a:solidFill>
                  <a:schemeClr val="bg1"/>
                </a:solidFill>
                <a:latin typeface="Bradley Hand ITC" panose="03070402050302030203" pitchFamily="66" charset="0"/>
              </a:rPr>
              <a:t>                                                     </a:t>
            </a:r>
            <a:r>
              <a:rPr lang="en-US" sz="5800" b="1" dirty="0">
                <a:solidFill>
                  <a:schemeClr val="bg1"/>
                </a:solidFill>
                <a:latin typeface="Bradley Hand ITC" panose="03070402050302030203" pitchFamily="66" charset="0"/>
              </a:rPr>
              <a:t>define</a:t>
            </a:r>
          </a:p>
          <a:p>
            <a:pPr marL="0" indent="0">
              <a:buNone/>
            </a:pPr>
            <a:r>
              <a:rPr lang="en-US" sz="5400" b="1" dirty="0">
                <a:solidFill>
                  <a:schemeClr val="bg1"/>
                </a:solidFill>
                <a:latin typeface="Bradley Hand ITC" panose="03070402050302030203" pitchFamily="66" charset="0"/>
              </a:rPr>
              <a:t>                                                             </a:t>
            </a:r>
            <a:r>
              <a:rPr lang="en-US" sz="8000" b="1" dirty="0">
                <a:solidFill>
                  <a:schemeClr val="bg1"/>
                </a:solidFill>
                <a:latin typeface="Bradley Hand ITC" panose="03070402050302030203" pitchFamily="66" charset="0"/>
              </a:rPr>
              <a:t>US?</a:t>
            </a: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p:txBody>
      </p:sp>
      <p:sp>
        <p:nvSpPr>
          <p:cNvPr id="6" name="TextBox 5">
            <a:extLst>
              <a:ext uri="{FF2B5EF4-FFF2-40B4-BE49-F238E27FC236}">
                <a16:creationId xmlns="" xmlns:a16="http://schemas.microsoft.com/office/drawing/2014/main" id="{4D7F993C-3981-4452-9235-865EE5F0BEF5}"/>
              </a:ext>
            </a:extLst>
          </p:cNvPr>
          <p:cNvSpPr txBox="1"/>
          <p:nvPr/>
        </p:nvSpPr>
        <p:spPr>
          <a:xfrm>
            <a:off x="4679590" y="6327729"/>
            <a:ext cx="2829858" cy="369332"/>
          </a:xfrm>
          <a:prstGeom prst="rect">
            <a:avLst/>
          </a:prstGeom>
          <a:noFill/>
        </p:spPr>
        <p:txBody>
          <a:bodyPr wrap="square" rtlCol="0">
            <a:spAutoFit/>
          </a:bodyPr>
          <a:lstStyle/>
          <a:p>
            <a:pPr algn="ctr"/>
            <a:r>
              <a:rPr lang="en-US" dirty="0" smtClean="0">
                <a:solidFill>
                  <a:prstClr val="white"/>
                </a:solidFill>
                <a:latin typeface="Arial Black" panose="020B0A04020102020204" pitchFamily="34" charset="0"/>
              </a:rPr>
              <a:t>3/16/2020</a:t>
            </a:r>
            <a:endParaRPr lang="en-US"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765235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189608"/>
            <a:ext cx="11795464" cy="5507453"/>
          </a:xfrm>
        </p:spPr>
        <p:txBody>
          <a:bodyPr>
            <a:normAutofit fontScale="92500" lnSpcReduction="20000"/>
          </a:bodyPr>
          <a:lstStyle/>
          <a:p>
            <a:pPr marL="0" indent="0" algn="ctr">
              <a:buNone/>
            </a:pPr>
            <a:r>
              <a:rPr lang="en-US" sz="4400" b="1" dirty="0">
                <a:latin typeface="Arial Black" panose="020B0A04020102020204" pitchFamily="34" charset="0"/>
              </a:rPr>
              <a:t>THIS IS IT!</a:t>
            </a:r>
          </a:p>
          <a:p>
            <a:pPr marL="0" indent="0" algn="ctr">
              <a:buNone/>
            </a:pPr>
            <a:r>
              <a:rPr lang="en-US" sz="4400" b="1" dirty="0">
                <a:latin typeface="Arial Black" panose="020B0A04020102020204" pitchFamily="34" charset="0"/>
              </a:rPr>
              <a:t>You have a QUIZ!</a:t>
            </a:r>
          </a:p>
          <a:p>
            <a:pPr marL="0" indent="0" algn="ctr">
              <a:buNone/>
            </a:pPr>
            <a:r>
              <a:rPr lang="en-US" sz="4400" b="1" dirty="0" smtClean="0">
                <a:latin typeface="Arial Black" panose="020B0A04020102020204" pitchFamily="34" charset="0"/>
              </a:rPr>
              <a:t>How </a:t>
            </a:r>
            <a:r>
              <a:rPr lang="en-US" sz="4400" b="1" dirty="0">
                <a:latin typeface="Arial Black" panose="020B0A04020102020204" pitchFamily="34" charset="0"/>
              </a:rPr>
              <a:t>well did you and your partners teach your selections???</a:t>
            </a:r>
          </a:p>
          <a:p>
            <a:pPr marL="0" indent="0" algn="ctr">
              <a:buNone/>
            </a:pPr>
            <a:endParaRPr lang="en-US" sz="4400" b="1" dirty="0">
              <a:latin typeface="Arial Black" panose="020B0A04020102020204" pitchFamily="34" charset="0"/>
            </a:endParaRPr>
          </a:p>
          <a:p>
            <a:pPr marL="0" indent="0" algn="ctr">
              <a:buNone/>
            </a:pPr>
            <a:r>
              <a:rPr lang="en-US" sz="4400" b="1" dirty="0">
                <a:latin typeface="Arial Black" panose="020B0A04020102020204" pitchFamily="34" charset="0"/>
              </a:rPr>
              <a:t>ALL of the questions on this quiz came DIRECTLY from “Assess It” Worksheets YOU completed</a:t>
            </a:r>
            <a:r>
              <a:rPr lang="en-US" sz="4400" b="1" dirty="0" smtClean="0">
                <a:latin typeface="Arial Black" panose="020B0A04020102020204" pitchFamily="34" charset="0"/>
              </a:rPr>
              <a:t>!</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You have 15 minutes for the quiz.</a:t>
            </a:r>
            <a:endParaRPr lang="en-US" sz="4400" b="1" dirty="0">
              <a:latin typeface="Arial Black" panose="020B0A04020102020204" pitchFamily="34" charset="0"/>
            </a:endParaRPr>
          </a:p>
        </p:txBody>
      </p:sp>
    </p:spTree>
    <p:extLst>
      <p:ext uri="{BB962C8B-B14F-4D97-AF65-F5344CB8AC3E}">
        <p14:creationId xmlns:p14="http://schemas.microsoft.com/office/powerpoint/2010/main" val="255007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smtClean="0">
                <a:latin typeface="Arial Black" panose="020B0A04020102020204" pitchFamily="34" charset="0"/>
              </a:rPr>
              <a:t>The Roaring Twenties</a:t>
            </a:r>
            <a:endParaRPr lang="en-US" dirty="0">
              <a:latin typeface="Arial Black" panose="020B0A04020102020204" pitchFamily="34" charset="0"/>
            </a:endParaRP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189608"/>
            <a:ext cx="11795464" cy="5507453"/>
          </a:xfrm>
        </p:spPr>
        <p:txBody>
          <a:bodyPr>
            <a:normAutofit fontScale="85000" lnSpcReduction="20000"/>
          </a:bodyPr>
          <a:lstStyle/>
          <a:p>
            <a:r>
              <a:rPr lang="en-US" sz="4400" b="1" dirty="0">
                <a:latin typeface="Arial Black" panose="020B0A04020102020204" pitchFamily="34" charset="0"/>
              </a:rPr>
              <a:t>Your group will be assigned a topic that was relevant to American culture in the 1920’s. Once your group is given a topic you will begin to work on the class presentation. </a:t>
            </a:r>
          </a:p>
          <a:p>
            <a:r>
              <a:rPr lang="en-US" sz="4400" b="1" dirty="0">
                <a:latin typeface="Arial Black" panose="020B0A04020102020204" pitchFamily="34" charset="0"/>
              </a:rPr>
              <a:t>Each person in the group is in charge of some aspect of their part of the presentation. </a:t>
            </a:r>
          </a:p>
          <a:p>
            <a:pPr lvl="1"/>
            <a:r>
              <a:rPr lang="en-US" sz="4000" b="1" dirty="0">
                <a:latin typeface="Arial Black" panose="020B0A04020102020204" pitchFamily="34" charset="0"/>
              </a:rPr>
              <a:t>Who</a:t>
            </a:r>
          </a:p>
          <a:p>
            <a:pPr lvl="1"/>
            <a:r>
              <a:rPr lang="en-US" sz="4000" b="1" dirty="0">
                <a:latin typeface="Arial Black" panose="020B0A04020102020204" pitchFamily="34" charset="0"/>
              </a:rPr>
              <a:t>What</a:t>
            </a:r>
          </a:p>
          <a:p>
            <a:pPr lvl="1"/>
            <a:r>
              <a:rPr lang="en-US" sz="4000" b="1" dirty="0">
                <a:latin typeface="Arial Black" panose="020B0A04020102020204" pitchFamily="34" charset="0"/>
              </a:rPr>
              <a:t>Where </a:t>
            </a:r>
          </a:p>
          <a:p>
            <a:pPr lvl="1"/>
            <a:r>
              <a:rPr lang="en-US" sz="4000" b="1" dirty="0">
                <a:latin typeface="Arial Black" panose="020B0A04020102020204" pitchFamily="34" charset="0"/>
              </a:rPr>
              <a:t>Images (for all slides including a collage in the final slide.) </a:t>
            </a:r>
          </a:p>
          <a:p>
            <a:pPr marL="0" indent="0">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315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smtClean="0">
                <a:latin typeface="Arial Black" panose="020B0A04020102020204" pitchFamily="34" charset="0"/>
              </a:rPr>
              <a:t>The Roaring Twenties</a:t>
            </a:r>
            <a:endParaRPr lang="en-US" dirty="0">
              <a:latin typeface="Arial Black" panose="020B0A04020102020204" pitchFamily="34" charset="0"/>
            </a:endParaRP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189608"/>
            <a:ext cx="11795464" cy="5507453"/>
          </a:xfrm>
        </p:spPr>
        <p:txBody>
          <a:bodyPr>
            <a:normAutofit/>
          </a:bodyPr>
          <a:lstStyle/>
          <a:p>
            <a:r>
              <a:rPr lang="en-US" sz="4400" b="1" dirty="0">
                <a:latin typeface="Arial Black" panose="020B0A04020102020204" pitchFamily="34" charset="0"/>
              </a:rPr>
              <a:t>You must place your name on the bottom right hand corner of the page to receive credit.</a:t>
            </a:r>
          </a:p>
          <a:p>
            <a:r>
              <a:rPr lang="en-US" sz="4400" b="1" dirty="0">
                <a:latin typeface="Arial Black" panose="020B0A04020102020204" pitchFamily="34" charset="0"/>
              </a:rPr>
              <a:t>You will receive a grade for your portion of the presentation. </a:t>
            </a:r>
          </a:p>
          <a:p>
            <a:pPr marL="0" indent="0">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269763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smtClean="0">
                <a:latin typeface="Arial Black" panose="020B0A04020102020204" pitchFamily="34" charset="0"/>
              </a:rPr>
              <a:t>The Roaring Twenties</a:t>
            </a:r>
            <a:endParaRPr lang="en-US" dirty="0">
              <a:latin typeface="Arial Black" panose="020B0A04020102020204" pitchFamily="34" charset="0"/>
            </a:endParaRP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189608"/>
            <a:ext cx="11795464" cy="5507453"/>
          </a:xfrm>
        </p:spPr>
        <p:txBody>
          <a:bodyPr>
            <a:normAutofit fontScale="62500" lnSpcReduction="20000"/>
          </a:bodyPr>
          <a:lstStyle/>
          <a:p>
            <a:r>
              <a:rPr lang="en-US" sz="4400" b="1" dirty="0">
                <a:latin typeface="Arial Black" panose="020B0A04020102020204" pitchFamily="34" charset="0"/>
              </a:rPr>
              <a:t>Your slide should answer the essential question(s) on it in a comprehensive paragraph. </a:t>
            </a:r>
          </a:p>
          <a:p>
            <a:r>
              <a:rPr lang="en-US" sz="4400" b="1" dirty="0">
                <a:latin typeface="Arial Black" panose="020B0A04020102020204" pitchFamily="34" charset="0"/>
              </a:rPr>
              <a:t>Then can also include a bulleted list of examples when appropriate. </a:t>
            </a:r>
          </a:p>
          <a:p>
            <a:r>
              <a:rPr lang="en-US" sz="4400" b="1" dirty="0">
                <a:latin typeface="Arial Black" panose="020B0A04020102020204" pitchFamily="34" charset="0"/>
              </a:rPr>
              <a:t>Your text should be linked to the source where you found the information. </a:t>
            </a:r>
          </a:p>
          <a:p>
            <a:r>
              <a:rPr lang="en-US" sz="4400" b="1" dirty="0">
                <a:latin typeface="Arial Black" panose="020B0A04020102020204" pitchFamily="34" charset="0"/>
              </a:rPr>
              <a:t>Your group must select a cohesive look or color scheme and your slides must all look as if they belong together. </a:t>
            </a:r>
          </a:p>
          <a:p>
            <a:r>
              <a:rPr lang="en-US" sz="4400" b="1" dirty="0">
                <a:latin typeface="Arial Black" panose="020B0A04020102020204" pitchFamily="34" charset="0"/>
              </a:rPr>
              <a:t>Each slide should have at least one image with a caption.</a:t>
            </a:r>
          </a:p>
          <a:p>
            <a:r>
              <a:rPr lang="en-US" sz="4400" b="1" dirty="0">
                <a:latin typeface="Arial Black" panose="020B0A04020102020204" pitchFamily="34" charset="0"/>
              </a:rPr>
              <a:t>You should link image caption to the URL where it can be located. </a:t>
            </a:r>
          </a:p>
          <a:p>
            <a:r>
              <a:rPr lang="en-US" sz="4400" b="1" dirty="0">
                <a:latin typeface="Arial Black" panose="020B0A04020102020204" pitchFamily="34" charset="0"/>
              </a:rPr>
              <a:t>Study but do not change anyone’s slides. There will be a QUIZ on all the slides present. </a:t>
            </a:r>
          </a:p>
          <a:p>
            <a:pPr marL="0" indent="0">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104606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smtClean="0">
                <a:latin typeface="Arial Black" panose="020B0A04020102020204" pitchFamily="34" charset="0"/>
              </a:rPr>
              <a:t>The Roaring Twenties</a:t>
            </a:r>
            <a:endParaRPr lang="en-US" dirty="0">
              <a:latin typeface="Arial Black" panose="020B0A04020102020204" pitchFamily="34" charset="0"/>
            </a:endParaRP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189608"/>
            <a:ext cx="11795464" cy="5507453"/>
          </a:xfrm>
        </p:spPr>
        <p:txBody>
          <a:bodyPr>
            <a:normAutofit/>
          </a:bodyPr>
          <a:lstStyle/>
          <a:p>
            <a:r>
              <a:rPr lang="en-US" sz="4400" b="1" dirty="0" smtClean="0">
                <a:latin typeface="Arial Black" panose="020B0A04020102020204" pitchFamily="34" charset="0"/>
              </a:rPr>
              <a:t>Go to Google Classroom and open the Group Presentation from the Class Stream.</a:t>
            </a:r>
          </a:p>
          <a:p>
            <a:pPr marL="0" indent="0">
              <a:buNone/>
            </a:pPr>
            <a:endParaRPr lang="en-US" sz="4400" b="1" dirty="0">
              <a:latin typeface="Arial Black" panose="020B0A04020102020204" pitchFamily="34" charset="0"/>
            </a:endParaRPr>
          </a:p>
          <a:p>
            <a:pPr marL="0" indent="0">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279552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0"/>
            <a:ext cx="11795464" cy="6697061"/>
          </a:xfrm>
        </p:spPr>
        <p:txBody>
          <a:bodyPr>
            <a:normAutofit/>
          </a:bodyPr>
          <a:lstStyle/>
          <a:p>
            <a:pPr marL="0" indent="0">
              <a:buNone/>
            </a:pPr>
            <a:r>
              <a:rPr lang="en-US" sz="4400" b="1" dirty="0" smtClean="0">
                <a:latin typeface="Arial Black" panose="020B0A04020102020204" pitchFamily="34" charset="0"/>
              </a:rPr>
              <a:t>Extra</a:t>
            </a:r>
          </a:p>
          <a:p>
            <a:pPr marL="0" indent="0">
              <a:buNone/>
            </a:pPr>
            <a:r>
              <a:rPr lang="en-US" sz="4400" b="1" dirty="0" smtClean="0">
                <a:latin typeface="Arial Black" panose="020B0A04020102020204" pitchFamily="34" charset="0"/>
              </a:rPr>
              <a:t>Credit</a:t>
            </a:r>
          </a:p>
          <a:p>
            <a:pPr marL="0" indent="0">
              <a:buNone/>
            </a:pPr>
            <a:r>
              <a:rPr lang="en-US" sz="4400" b="1" dirty="0" smtClean="0">
                <a:latin typeface="Arial Black" panose="020B0A04020102020204" pitchFamily="34" charset="0"/>
              </a:rPr>
              <a:t>Opportunity:</a:t>
            </a:r>
          </a:p>
          <a:p>
            <a:pPr marL="0" indent="0">
              <a:buNone/>
            </a:pPr>
            <a:r>
              <a:rPr lang="en-US" sz="4400" b="1" dirty="0" smtClean="0">
                <a:latin typeface="Arial Black" panose="020B0A04020102020204" pitchFamily="34" charset="0"/>
              </a:rPr>
              <a:t>Attend and</a:t>
            </a:r>
          </a:p>
          <a:p>
            <a:pPr marL="0" indent="0">
              <a:buNone/>
            </a:pPr>
            <a:r>
              <a:rPr lang="en-US" sz="4400" b="1" dirty="0" smtClean="0">
                <a:latin typeface="Arial Black" panose="020B0A04020102020204" pitchFamily="34" charset="0"/>
              </a:rPr>
              <a:t>Complete the</a:t>
            </a:r>
          </a:p>
          <a:p>
            <a:pPr marL="0" indent="0">
              <a:buNone/>
            </a:pPr>
            <a:r>
              <a:rPr lang="en-US" sz="4400" b="1" dirty="0" smtClean="0">
                <a:latin typeface="Arial Black" panose="020B0A04020102020204" pitchFamily="34" charset="0"/>
              </a:rPr>
              <a:t>Extra Credit</a:t>
            </a:r>
          </a:p>
          <a:p>
            <a:pPr marL="0" indent="0">
              <a:buNone/>
            </a:pPr>
            <a:r>
              <a:rPr lang="en-US" sz="4400" b="1" dirty="0" smtClean="0">
                <a:latin typeface="Arial Black" panose="020B0A04020102020204" pitchFamily="34" charset="0"/>
              </a:rPr>
              <a:t>Form.</a:t>
            </a:r>
          </a:p>
          <a:p>
            <a:pPr marL="0" indent="0">
              <a:buNone/>
            </a:pPr>
            <a:r>
              <a:rPr lang="en-US" sz="4400" b="1" dirty="0" smtClean="0">
                <a:solidFill>
                  <a:srgbClr val="FF0000"/>
                </a:solidFill>
                <a:latin typeface="Arial Black" panose="020B0A04020102020204" pitchFamily="34" charset="0"/>
              </a:rPr>
              <a:t>Up to 20 points</a:t>
            </a:r>
          </a:p>
          <a:p>
            <a:pPr marL="0" indent="0">
              <a:buNone/>
            </a:pPr>
            <a:r>
              <a:rPr lang="en-US" sz="4400" b="1" dirty="0" smtClean="0">
                <a:solidFill>
                  <a:srgbClr val="FF0000"/>
                </a:solidFill>
                <a:latin typeface="Arial Black" panose="020B0A04020102020204" pitchFamily="34" charset="0"/>
              </a:rPr>
              <a:t>Possible.</a:t>
            </a:r>
          </a:p>
          <a:p>
            <a:pPr marL="0" indent="0">
              <a:buNone/>
            </a:pPr>
            <a:endParaRPr lang="en-US" sz="4400" b="1" dirty="0">
              <a:latin typeface="Arial Black" panose="020B0A04020102020204" pitchFamily="34" charset="0"/>
            </a:endParaRPr>
          </a:p>
          <a:p>
            <a:pPr marL="0" indent="0">
              <a:buNone/>
            </a:pPr>
            <a:endParaRPr lang="en-US" sz="4400" b="1" dirty="0">
              <a:latin typeface="Arial Black" panose="020B0A040201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955" y="0"/>
            <a:ext cx="6327845" cy="6858000"/>
          </a:xfrm>
          <a:prstGeom prst="rect">
            <a:avLst/>
          </a:prstGeom>
        </p:spPr>
      </p:pic>
    </p:spTree>
    <p:extLst>
      <p:ext uri="{BB962C8B-B14F-4D97-AF65-F5344CB8AC3E}">
        <p14:creationId xmlns:p14="http://schemas.microsoft.com/office/powerpoint/2010/main" val="150400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r>
              <a:rPr lang="en-US" sz="3200" dirty="0">
                <a:latin typeface="Arial Black" panose="020B0A04020102020204" pitchFamily="34" charset="0"/>
              </a:rPr>
              <a:t>There are FOUR selections that we will be using this week. </a:t>
            </a:r>
          </a:p>
          <a:p>
            <a:r>
              <a:rPr lang="en-US" sz="3200" dirty="0">
                <a:latin typeface="Arial Black" panose="020B0A04020102020204" pitchFamily="34" charset="0"/>
              </a:rPr>
              <a:t>In your groups, you must each choose ONE selection to start with today. You must each choose a DIFFERENT SELECTION.</a:t>
            </a:r>
          </a:p>
          <a:p>
            <a:r>
              <a:rPr lang="en-US" sz="3200" dirty="0">
                <a:latin typeface="Arial Black" panose="020B0A04020102020204" pitchFamily="34" charset="0"/>
              </a:rPr>
              <a:t>Here is some information about each selection…</a:t>
            </a:r>
          </a:p>
          <a:p>
            <a:pPr marL="0" indent="0" algn="ctr">
              <a:buNone/>
            </a:pPr>
            <a:endParaRPr lang="en-US" dirty="0">
              <a:latin typeface="Arial Black" panose="020B0A04020102020204" pitchFamily="34" charset="0"/>
            </a:endParaRP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711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normAutofit lnSpcReduction="10000"/>
          </a:bodyPr>
          <a:lstStyle/>
          <a:p>
            <a:r>
              <a:rPr lang="en-US" b="1" dirty="0"/>
              <a:t>“A Dose of What the Doctor Never Orders” Ihara </a:t>
            </a:r>
            <a:r>
              <a:rPr lang="en-US" b="1" dirty="0" err="1"/>
              <a:t>Saikaku</a:t>
            </a:r>
            <a:r>
              <a:rPr lang="en-US" b="1" dirty="0"/>
              <a:t> translated by G. W. Sargent</a:t>
            </a:r>
            <a:endParaRPr lang="en-US" b="0" dirty="0">
              <a:effectLst/>
            </a:endParaRPr>
          </a:p>
          <a:p>
            <a:pPr lvl="1"/>
            <a:r>
              <a:rPr lang="en-US" b="1" i="1" dirty="0"/>
              <a:t>Synopsis: Jinbei is a poor man. He receives, from a rich man, a prescription to cure poverty. Read to find out what it was and what happened to Jinbei when he followed it.</a:t>
            </a:r>
          </a:p>
          <a:p>
            <a:r>
              <a:rPr lang="en-US" b="1" dirty="0"/>
              <a:t>“My Possessions, Myself” Russell W. Belk</a:t>
            </a:r>
          </a:p>
          <a:p>
            <a:pPr lvl="1"/>
            <a:r>
              <a:rPr lang="en-US" b="1" i="1" dirty="0"/>
              <a:t>Synopsis: A discussion of how much the things we own are part of who we are. Read to see how our possessions, heirlooms, and even the people and places we care about become a part of our “extended selves.”</a:t>
            </a:r>
          </a:p>
          <a:p>
            <a:r>
              <a:rPr lang="en-US" b="1" i="1" dirty="0"/>
              <a:t>“Ads may spur unhappy kids to embrace materialism” Amy Norton</a:t>
            </a:r>
          </a:p>
          <a:p>
            <a:pPr lvl="1"/>
            <a:r>
              <a:rPr lang="en-US" b="1" i="1" dirty="0"/>
              <a:t>Synopsis: Do money and possessions bring happiness? Read to see how materialism and advertising may be affecting the way we view happiness.</a:t>
            </a:r>
          </a:p>
          <a:p>
            <a:r>
              <a:rPr lang="en-US" b="1" i="1" dirty="0"/>
              <a:t>“Heirlooms' value shifts from sentiment to cash”  Rosa Salter Rodriguez</a:t>
            </a:r>
          </a:p>
          <a:p>
            <a:pPr lvl="1"/>
            <a:r>
              <a:rPr lang="en-US" b="1" i="1" dirty="0"/>
              <a:t>What is the value in old family heirlooms? Is sentimental value or cash value more important? Read to see how this is changing in the modern world.</a:t>
            </a:r>
          </a:p>
          <a:p>
            <a:endParaRPr lang="en-US" b="1" i="1" dirty="0"/>
          </a:p>
          <a:p>
            <a:endParaRPr lang="en-US" b="1" i="1" dirty="0"/>
          </a:p>
          <a:p>
            <a:pPr marL="0" indent="0">
              <a:buNone/>
            </a:pPr>
            <a:endParaRPr lang="en-US" dirty="0">
              <a:latin typeface="Arial Black" panose="020B0A04020102020204" pitchFamily="34" charset="0"/>
            </a:endParaRP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0521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normAutofit lnSpcReduction="10000"/>
          </a:bodyPr>
          <a:lstStyle/>
          <a:p>
            <a:r>
              <a:rPr lang="en-US" sz="3200" dirty="0">
                <a:latin typeface="Arial Black" panose="020B0A04020102020204" pitchFamily="34" charset="0"/>
              </a:rPr>
              <a:t>You have ONE MINUTE to decide who in your group is working with which selection.</a:t>
            </a:r>
          </a:p>
          <a:p>
            <a:pPr lvl="1"/>
            <a:r>
              <a:rPr lang="en-US" sz="2800" dirty="0">
                <a:latin typeface="Arial Black" panose="020B0A04020102020204" pitchFamily="34" charset="0"/>
              </a:rPr>
              <a:t>Don’t worry…you’ll get to EXPERIENCE more than one!</a:t>
            </a:r>
          </a:p>
          <a:p>
            <a:pPr lvl="1"/>
            <a:endParaRPr lang="en-US" sz="2800" dirty="0">
              <a:latin typeface="Arial Black" panose="020B0A04020102020204" pitchFamily="34" charset="0"/>
            </a:endParaRPr>
          </a:p>
          <a:p>
            <a:r>
              <a:rPr lang="en-US" sz="3200" dirty="0">
                <a:latin typeface="Arial Black" panose="020B0A04020102020204" pitchFamily="34" charset="0"/>
              </a:rPr>
              <a:t>Go to Google Classroom and open the “I R – Get It”</a:t>
            </a:r>
          </a:p>
          <a:p>
            <a:pPr lvl="1"/>
            <a:r>
              <a:rPr lang="en-US" sz="2800" dirty="0">
                <a:latin typeface="Arial Black" panose="020B0A04020102020204" pitchFamily="34" charset="0"/>
              </a:rPr>
              <a:t>Using the Guide, you will…</a:t>
            </a:r>
          </a:p>
          <a:p>
            <a:pPr lvl="2"/>
            <a:r>
              <a:rPr lang="en-US" sz="2400" dirty="0">
                <a:latin typeface="Arial Black" panose="020B0A04020102020204" pitchFamily="34" charset="0"/>
              </a:rPr>
              <a:t>Identify challenging vocabulary in the selection </a:t>
            </a:r>
          </a:p>
          <a:p>
            <a:pPr lvl="2"/>
            <a:r>
              <a:rPr lang="en-US" sz="2400" dirty="0">
                <a:latin typeface="Arial Black" panose="020B0A04020102020204" pitchFamily="34" charset="0"/>
              </a:rPr>
              <a:t>Identify key points in the selection</a:t>
            </a:r>
          </a:p>
          <a:p>
            <a:pPr lvl="2"/>
            <a:r>
              <a:rPr lang="en-US" sz="2400" dirty="0">
                <a:latin typeface="Arial Black" panose="020B0A04020102020204" pitchFamily="34" charset="0"/>
              </a:rPr>
              <a:t>Summarize the selection</a:t>
            </a:r>
          </a:p>
          <a:p>
            <a:pPr lvl="2"/>
            <a:r>
              <a:rPr lang="en-US" sz="2400" dirty="0">
                <a:latin typeface="Arial Black" panose="020B0A04020102020204" pitchFamily="34" charset="0"/>
              </a:rPr>
              <a:t>Find and explain the meaning of significant quotes from the selection</a:t>
            </a:r>
          </a:p>
          <a:p>
            <a:pPr lvl="2"/>
            <a:r>
              <a:rPr lang="en-US" sz="2400" dirty="0">
                <a:latin typeface="Arial Black" panose="020B0A04020102020204" pitchFamily="34" charset="0"/>
              </a:rPr>
              <a:t>Make personal/world connections to the selection</a:t>
            </a:r>
          </a:p>
          <a:p>
            <a:pPr lvl="2"/>
            <a:r>
              <a:rPr lang="en-US" sz="2400" dirty="0">
                <a:latin typeface="Arial Black" panose="020B0A04020102020204" pitchFamily="34" charset="0"/>
              </a:rPr>
              <a:t>Make connections between your selection and the ESSENTIAL QUESTION.</a:t>
            </a:r>
          </a:p>
          <a:p>
            <a:pPr marL="0" indent="0" algn="ctr">
              <a:buNone/>
            </a:pPr>
            <a:endParaRPr lang="en-US" dirty="0">
              <a:latin typeface="Arial Black" panose="020B0A04020102020204" pitchFamily="34" charset="0"/>
            </a:endParaRP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4493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normAutofit/>
          </a:bodyPr>
          <a:lstStyle/>
          <a:p>
            <a:pPr marL="0" indent="0">
              <a:buNone/>
            </a:pPr>
            <a:endParaRPr lang="en-US" sz="3200" dirty="0">
              <a:latin typeface="Arial Black" panose="020B0A04020102020204" pitchFamily="34" charset="0"/>
            </a:endParaRPr>
          </a:p>
          <a:p>
            <a:r>
              <a:rPr lang="en-US" sz="3200" dirty="0">
                <a:latin typeface="Arial Black" panose="020B0A04020102020204" pitchFamily="34" charset="0"/>
              </a:rPr>
              <a:t>Your job TODAY is to read YOUR selection and complete the I R – Get It worksheet.</a:t>
            </a:r>
          </a:p>
          <a:p>
            <a:endParaRPr lang="en-US" sz="3200" dirty="0">
              <a:latin typeface="Arial Black" panose="020B0A04020102020204" pitchFamily="34" charset="0"/>
            </a:endParaRPr>
          </a:p>
          <a:p>
            <a:r>
              <a:rPr lang="en-US" sz="3200" dirty="0">
                <a:latin typeface="Arial Black" panose="020B0A04020102020204" pitchFamily="34" charset="0"/>
              </a:rPr>
              <a:t>Tomorrow, you will work with that same selection as you get ready to present it to your group on Thursday.</a:t>
            </a:r>
          </a:p>
          <a:p>
            <a:endParaRPr lang="en-US" sz="3200" dirty="0">
              <a:latin typeface="Arial Black" panose="020B0A04020102020204" pitchFamily="34" charset="0"/>
            </a:endParaRPr>
          </a:p>
          <a:p>
            <a:pPr marL="0" indent="0" algn="ctr">
              <a:buNone/>
            </a:pPr>
            <a:endParaRPr lang="en-US" dirty="0">
              <a:latin typeface="Arial Black" panose="020B0A04020102020204" pitchFamily="34" charset="0"/>
            </a:endParaRP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6207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normAutofit fontScale="92500" lnSpcReduction="20000"/>
          </a:bodyPr>
          <a:lstStyle/>
          <a:p>
            <a:pPr marL="0" indent="0" algn="ctr">
              <a:buNone/>
            </a:pPr>
            <a:r>
              <a:rPr lang="en-US" sz="4000" u="sng" dirty="0">
                <a:latin typeface="Arial Black" panose="020B0A04020102020204" pitchFamily="34" charset="0"/>
              </a:rPr>
              <a:t>HOMEWORK</a:t>
            </a:r>
          </a:p>
          <a:p>
            <a:pPr marL="0" indent="0" algn="ctr">
              <a:buNone/>
            </a:pPr>
            <a:endParaRPr lang="en-US" sz="4000" u="sng" dirty="0">
              <a:latin typeface="Arial Black" panose="020B0A04020102020204" pitchFamily="34" charset="0"/>
            </a:endParaRPr>
          </a:p>
          <a:p>
            <a:pPr marL="0" indent="0" algn="ctr">
              <a:buNone/>
            </a:pPr>
            <a:r>
              <a:rPr lang="en-US" sz="4000" dirty="0">
                <a:latin typeface="Arial Black" panose="020B0A04020102020204" pitchFamily="34" charset="0"/>
              </a:rPr>
              <a:t>Complete the </a:t>
            </a:r>
          </a:p>
          <a:p>
            <a:pPr marL="0" indent="0" algn="ctr">
              <a:buNone/>
            </a:pPr>
            <a:r>
              <a:rPr lang="en-US" sz="4000" dirty="0">
                <a:latin typeface="Arial Black" panose="020B0A04020102020204" pitchFamily="34" charset="0"/>
              </a:rPr>
              <a:t>I R - Get It</a:t>
            </a:r>
          </a:p>
          <a:p>
            <a:pPr marL="0" indent="0" algn="ctr">
              <a:buNone/>
            </a:pPr>
            <a:r>
              <a:rPr lang="en-US" sz="4000" dirty="0">
                <a:latin typeface="Arial Black" panose="020B0A04020102020204" pitchFamily="34" charset="0"/>
              </a:rPr>
              <a:t>for your assigned selection!</a:t>
            </a: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It is DUE COMPLETED </a:t>
            </a:r>
          </a:p>
          <a:p>
            <a:pPr marL="0" indent="0" algn="ctr">
              <a:buNone/>
            </a:pPr>
            <a:r>
              <a:rPr lang="en-US" sz="4000" dirty="0">
                <a:latin typeface="Arial Black" panose="020B0A04020102020204" pitchFamily="34" charset="0"/>
              </a:rPr>
              <a:t>so you can </a:t>
            </a:r>
          </a:p>
          <a:p>
            <a:pPr marL="0" indent="0" algn="ctr">
              <a:buNone/>
            </a:pPr>
            <a:r>
              <a:rPr lang="en-US" sz="4000" dirty="0">
                <a:latin typeface="Arial Black" panose="020B0A04020102020204" pitchFamily="34" charset="0"/>
              </a:rPr>
              <a:t>WORK WITH IT</a:t>
            </a:r>
          </a:p>
          <a:p>
            <a:pPr marL="0" indent="0" algn="ctr">
              <a:buNone/>
            </a:pPr>
            <a:r>
              <a:rPr lang="en-US" sz="4000" dirty="0">
                <a:latin typeface="Arial Black" panose="020B0A04020102020204" pitchFamily="34" charset="0"/>
              </a:rPr>
              <a:t>TOMORROW!</a:t>
            </a:r>
          </a:p>
          <a:p>
            <a:pPr marL="0" indent="0" algn="ctr">
              <a:buNone/>
            </a:pPr>
            <a:endParaRPr lang="en-US" sz="4000" dirty="0">
              <a:latin typeface="Arial Black" panose="020B0A04020102020204" pitchFamily="34" charset="0"/>
            </a:endParaRPr>
          </a:p>
          <a:p>
            <a:pPr marL="0" indent="0" algn="ctr">
              <a:buNone/>
            </a:pPr>
            <a:endParaRPr lang="en-US" sz="4000" u="sng"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02188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159797" y="160939"/>
            <a:ext cx="11869445" cy="791561"/>
          </a:xfrm>
        </p:spPr>
        <p:txBody>
          <a:bodyPr>
            <a:normAutofit fontScale="90000"/>
          </a:bodyPr>
          <a:lstStyle/>
          <a:p>
            <a:pPr algn="ctr"/>
            <a:r>
              <a:rPr lang="en-US" dirty="0">
                <a:solidFill>
                  <a:schemeClr val="bg1"/>
                </a:solidFill>
                <a:latin typeface="Arial Black" panose="020B0A04020102020204" pitchFamily="34" charset="0"/>
              </a:rPr>
              <a:t>All That Glitters – Independent Study Unit</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1496291"/>
            <a:ext cx="11795464" cy="5200770"/>
          </a:xfrm>
        </p:spPr>
        <p:txBody>
          <a:bodyPr>
            <a:normAutofit fontScale="92500" lnSpcReduction="10000"/>
          </a:bodyPr>
          <a:lstStyle/>
          <a:p>
            <a:pPr marL="0" indent="0">
              <a:buNone/>
            </a:pPr>
            <a:r>
              <a:rPr lang="en-US" dirty="0">
                <a:latin typeface="Arial Black" panose="020B0A04020102020204" pitchFamily="34" charset="0"/>
              </a:rPr>
              <a:t>  </a:t>
            </a:r>
            <a:r>
              <a:rPr lang="en-US" sz="5400" b="1" dirty="0">
                <a:solidFill>
                  <a:schemeClr val="bg1"/>
                </a:solidFill>
                <a:latin typeface="Bradley Hand ITC" panose="03070402050302030203" pitchFamily="66" charset="0"/>
              </a:rPr>
              <a:t>Do our </a:t>
            </a:r>
          </a:p>
          <a:p>
            <a:pPr marL="0" indent="0">
              <a:buNone/>
            </a:pPr>
            <a:r>
              <a:rPr lang="en-US" sz="5400" b="1" dirty="0">
                <a:solidFill>
                  <a:schemeClr val="bg1"/>
                </a:solidFill>
                <a:latin typeface="Bradley Hand ITC" panose="03070402050302030203" pitchFamily="66" charset="0"/>
              </a:rPr>
              <a:t>  possessions</a:t>
            </a:r>
          </a:p>
          <a:p>
            <a:pPr marL="0" indent="0">
              <a:buNone/>
            </a:pPr>
            <a:endParaRPr lang="en-US" sz="6000" b="1" dirty="0">
              <a:solidFill>
                <a:schemeClr val="bg1"/>
              </a:solidFill>
              <a:latin typeface="Bradley Hand ITC" panose="03070402050302030203" pitchFamily="66" charset="0"/>
            </a:endParaRPr>
          </a:p>
          <a:p>
            <a:pPr marL="0" indent="0">
              <a:buNone/>
            </a:pPr>
            <a:endParaRPr lang="en-US" sz="6000" b="1" dirty="0">
              <a:solidFill>
                <a:schemeClr val="bg1"/>
              </a:solidFill>
              <a:latin typeface="Bradley Hand ITC" panose="03070402050302030203" pitchFamily="66" charset="0"/>
            </a:endParaRPr>
          </a:p>
          <a:p>
            <a:pPr marL="0" indent="0">
              <a:buNone/>
            </a:pPr>
            <a:r>
              <a:rPr lang="en-US" sz="6000" b="1" dirty="0">
                <a:solidFill>
                  <a:schemeClr val="bg1"/>
                </a:solidFill>
                <a:latin typeface="Bradley Hand ITC" panose="03070402050302030203" pitchFamily="66" charset="0"/>
              </a:rPr>
              <a:t>                                                     </a:t>
            </a:r>
            <a:r>
              <a:rPr lang="en-US" sz="5800" b="1" dirty="0">
                <a:solidFill>
                  <a:schemeClr val="bg1"/>
                </a:solidFill>
                <a:latin typeface="Bradley Hand ITC" panose="03070402050302030203" pitchFamily="66" charset="0"/>
              </a:rPr>
              <a:t>define</a:t>
            </a:r>
          </a:p>
          <a:p>
            <a:pPr marL="0" indent="0">
              <a:buNone/>
            </a:pPr>
            <a:r>
              <a:rPr lang="en-US" sz="5400" b="1" dirty="0">
                <a:solidFill>
                  <a:schemeClr val="bg1"/>
                </a:solidFill>
                <a:latin typeface="Bradley Hand ITC" panose="03070402050302030203" pitchFamily="66" charset="0"/>
              </a:rPr>
              <a:t>                                                             </a:t>
            </a:r>
            <a:r>
              <a:rPr lang="en-US" sz="8000" b="1" dirty="0">
                <a:solidFill>
                  <a:schemeClr val="bg1"/>
                </a:solidFill>
                <a:latin typeface="Bradley Hand ITC" panose="03070402050302030203" pitchFamily="66" charset="0"/>
              </a:rPr>
              <a:t>US?</a:t>
            </a: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a:p>
            <a:pPr marL="0" indent="0">
              <a:buNone/>
            </a:pPr>
            <a:endParaRPr lang="en-US" dirty="0">
              <a:solidFill>
                <a:schemeClr val="bg1"/>
              </a:solidFill>
              <a:latin typeface="Arial Black" panose="020B0A04020102020204" pitchFamily="34" charset="0"/>
            </a:endParaRPr>
          </a:p>
        </p:txBody>
      </p:sp>
      <p:sp>
        <p:nvSpPr>
          <p:cNvPr id="6" name="TextBox 5">
            <a:extLst>
              <a:ext uri="{FF2B5EF4-FFF2-40B4-BE49-F238E27FC236}">
                <a16:creationId xmlns="" xmlns:a16="http://schemas.microsoft.com/office/drawing/2014/main" id="{4D7F993C-3981-4452-9235-865EE5F0BEF5}"/>
              </a:ext>
            </a:extLst>
          </p:cNvPr>
          <p:cNvSpPr txBox="1"/>
          <p:nvPr/>
        </p:nvSpPr>
        <p:spPr>
          <a:xfrm>
            <a:off x="4679590" y="6327729"/>
            <a:ext cx="2829858"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DAY 2 – 3/10/2020</a:t>
            </a:r>
          </a:p>
        </p:txBody>
      </p:sp>
    </p:spTree>
    <p:extLst>
      <p:ext uri="{BB962C8B-B14F-4D97-AF65-F5344CB8AC3E}">
        <p14:creationId xmlns:p14="http://schemas.microsoft.com/office/powerpoint/2010/main" val="222461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A8A9848-4764-41FE-A1C0-88BC6BDC5142}"/>
              </a:ext>
            </a:extLst>
          </p:cNvPr>
          <p:cNvSpPr>
            <a:spLocks noGrp="1"/>
          </p:cNvSpPr>
          <p:nvPr>
            <p:ph type="title"/>
          </p:nvPr>
        </p:nvSpPr>
        <p:spPr>
          <a:xfrm>
            <a:off x="236737" y="160939"/>
            <a:ext cx="11718525" cy="791561"/>
          </a:xfrm>
        </p:spPr>
        <p:txBody>
          <a:bodyPr/>
          <a:lstStyle/>
          <a:p>
            <a:pPr algn="ctr"/>
            <a:r>
              <a:rPr lang="en-US" dirty="0">
                <a:latin typeface="Arial Black" panose="020B0A04020102020204" pitchFamily="34" charset="0"/>
              </a:rPr>
              <a:t>All That Glitters</a:t>
            </a:r>
          </a:p>
        </p:txBody>
      </p:sp>
      <p:sp>
        <p:nvSpPr>
          <p:cNvPr id="5" name="Content Placeholder 4">
            <a:extLst>
              <a:ext uri="{FF2B5EF4-FFF2-40B4-BE49-F238E27FC236}">
                <a16:creationId xmlns="" xmlns:a16="http://schemas.microsoft.com/office/drawing/2014/main" id="{D75C0632-330A-4C9B-8A93-DDB616B29542}"/>
              </a:ext>
            </a:extLst>
          </p:cNvPr>
          <p:cNvSpPr>
            <a:spLocks noGrp="1"/>
          </p:cNvSpPr>
          <p:nvPr>
            <p:ph idx="1"/>
          </p:nvPr>
        </p:nvSpPr>
        <p:spPr>
          <a:xfrm>
            <a:off x="159798" y="952500"/>
            <a:ext cx="11795464" cy="5744561"/>
          </a:xfrm>
        </p:spPr>
        <p:txBody>
          <a:bodyPr/>
          <a:lstStyle/>
          <a:p>
            <a:r>
              <a:rPr lang="en-US" dirty="0">
                <a:latin typeface="Arial Black" panose="020B0A04020102020204" pitchFamily="34" charset="0"/>
              </a:rPr>
              <a:t>The next step in this unit is to prepare to TEACH your selection to the rest of your group.</a:t>
            </a:r>
          </a:p>
          <a:p>
            <a:r>
              <a:rPr lang="en-US" dirty="0">
                <a:latin typeface="Arial Black" panose="020B0A04020102020204" pitchFamily="34" charset="0"/>
              </a:rPr>
              <a:t>Go to Google Classroom and open “I R – Teach It”</a:t>
            </a:r>
          </a:p>
          <a:p>
            <a:pPr lvl="1"/>
            <a:r>
              <a:rPr lang="en-US" dirty="0">
                <a:latin typeface="Arial Black" panose="020B0A04020102020204" pitchFamily="34" charset="0"/>
              </a:rPr>
              <a:t>In your presentation, you MUST present…</a:t>
            </a:r>
          </a:p>
          <a:p>
            <a:pPr lvl="2"/>
            <a:r>
              <a:rPr lang="en-US" dirty="0">
                <a:latin typeface="Arial Black" panose="020B0A04020102020204" pitchFamily="34" charset="0"/>
              </a:rPr>
              <a:t>Vocabulary – Unfamiliar/Challenging words and their definitions</a:t>
            </a:r>
          </a:p>
          <a:p>
            <a:pPr lvl="2"/>
            <a:r>
              <a:rPr lang="en-US" dirty="0">
                <a:latin typeface="Arial Black" panose="020B0A04020102020204" pitchFamily="34" charset="0"/>
              </a:rPr>
              <a:t>The Key Points you took from the selection</a:t>
            </a:r>
          </a:p>
          <a:p>
            <a:pPr lvl="2"/>
            <a:r>
              <a:rPr lang="en-US" dirty="0">
                <a:latin typeface="Arial Black" panose="020B0A04020102020204" pitchFamily="34" charset="0"/>
              </a:rPr>
              <a:t>Your summary of the selection</a:t>
            </a:r>
          </a:p>
          <a:p>
            <a:pPr lvl="2"/>
            <a:r>
              <a:rPr lang="en-US" dirty="0">
                <a:latin typeface="Arial Black" panose="020B0A04020102020204" pitchFamily="34" charset="0"/>
              </a:rPr>
              <a:t>The significant quote you chose and your interpretation of it</a:t>
            </a:r>
          </a:p>
          <a:p>
            <a:pPr lvl="2"/>
            <a:r>
              <a:rPr lang="en-US" dirty="0">
                <a:latin typeface="Arial Black" panose="020B0A04020102020204" pitchFamily="34" charset="0"/>
              </a:rPr>
              <a:t>Your personal/world connections</a:t>
            </a:r>
          </a:p>
          <a:p>
            <a:pPr lvl="2"/>
            <a:r>
              <a:rPr lang="en-US" dirty="0">
                <a:latin typeface="Arial Black" panose="020B0A04020102020204" pitchFamily="34" charset="0"/>
              </a:rPr>
              <a:t>Your connection to the ESSENTIAL QUESTION</a:t>
            </a:r>
          </a:p>
        </p:txBody>
      </p:sp>
    </p:spTree>
    <p:extLst>
      <p:ext uri="{BB962C8B-B14F-4D97-AF65-F5344CB8AC3E}">
        <p14:creationId xmlns:p14="http://schemas.microsoft.com/office/powerpoint/2010/main" val="317912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3181</TotalTime>
  <Words>1547</Words>
  <Application>Microsoft Office PowerPoint</Application>
  <PresentationFormat>Widescreen</PresentationFormat>
  <Paragraphs>248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Bradley Hand ITC</vt:lpstr>
      <vt:lpstr>Calibri</vt:lpstr>
      <vt:lpstr>Calibri Light</vt:lpstr>
      <vt:lpstr>Office Theme</vt:lpstr>
      <vt:lpstr>All That Glitters – Independent Study Unit</vt:lpstr>
      <vt:lpstr>All That Glitters</vt:lpstr>
      <vt:lpstr>All That Glitters</vt:lpstr>
      <vt:lpstr>All That Glitters</vt:lpstr>
      <vt:lpstr>All That Glitters</vt:lpstr>
      <vt:lpstr>All That Glitters</vt:lpstr>
      <vt:lpstr>All That Glitters</vt:lpstr>
      <vt:lpstr>All That Glitters – Independent Study Unit</vt:lpstr>
      <vt:lpstr>All That Glitters</vt:lpstr>
      <vt:lpstr>All That Glitters</vt:lpstr>
      <vt:lpstr>All That Glitters</vt:lpstr>
      <vt:lpstr>All That Glitters</vt:lpstr>
      <vt:lpstr>All That Glitters</vt:lpstr>
      <vt:lpstr>All That Glitters</vt:lpstr>
      <vt:lpstr>All That Glitters</vt:lpstr>
      <vt:lpstr>All That Glitters – Independent Study Unit</vt:lpstr>
      <vt:lpstr>All That Glitters</vt:lpstr>
      <vt:lpstr>All That Glitters – Independent Study Unit</vt:lpstr>
      <vt:lpstr>Counselors</vt:lpstr>
      <vt:lpstr>All That Glitters – Independent Study Unit</vt:lpstr>
      <vt:lpstr>All That Glitters</vt:lpstr>
      <vt:lpstr>All That Glitters – Independent Study Unit</vt:lpstr>
      <vt:lpstr>All That Glitters</vt:lpstr>
      <vt:lpstr>The Roaring Twenties</vt:lpstr>
      <vt:lpstr>The Roaring Twenties</vt:lpstr>
      <vt:lpstr>The Roaring Twenties</vt:lpstr>
      <vt:lpstr>The Roaring Twenties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McElroy</dc:creator>
  <cp:lastModifiedBy>James McElroy</cp:lastModifiedBy>
  <cp:revision>38</cp:revision>
  <dcterms:created xsi:type="dcterms:W3CDTF">2020-01-26T21:17:37Z</dcterms:created>
  <dcterms:modified xsi:type="dcterms:W3CDTF">2020-03-06T15:38:27Z</dcterms:modified>
</cp:coreProperties>
</file>