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sldIdLst>
    <p:sldId id="331" r:id="rId2"/>
    <p:sldId id="332" r:id="rId3"/>
    <p:sldId id="333" r:id="rId4"/>
    <p:sldId id="334" r:id="rId5"/>
    <p:sldId id="335" r:id="rId6"/>
    <p:sldId id="336" r:id="rId7"/>
    <p:sldId id="345" r:id="rId8"/>
    <p:sldId id="337" r:id="rId9"/>
    <p:sldId id="339" r:id="rId10"/>
    <p:sldId id="340" r:id="rId11"/>
    <p:sldId id="341" r:id="rId12"/>
    <p:sldId id="342" r:id="rId13"/>
    <p:sldId id="343" r:id="rId14"/>
    <p:sldId id="344" r:id="rId15"/>
    <p:sldId id="256" r:id="rId16"/>
    <p:sldId id="257" r:id="rId17"/>
    <p:sldId id="322" r:id="rId18"/>
    <p:sldId id="323" r:id="rId19"/>
    <p:sldId id="324" r:id="rId20"/>
    <p:sldId id="272" r:id="rId21"/>
    <p:sldId id="258" r:id="rId22"/>
    <p:sldId id="321" r:id="rId23"/>
    <p:sldId id="267" r:id="rId24"/>
    <p:sldId id="268" r:id="rId25"/>
    <p:sldId id="266" r:id="rId26"/>
    <p:sldId id="320" r:id="rId27"/>
    <p:sldId id="259" r:id="rId28"/>
    <p:sldId id="260" r:id="rId29"/>
    <p:sldId id="261" r:id="rId30"/>
    <p:sldId id="262" r:id="rId31"/>
    <p:sldId id="263" r:id="rId32"/>
    <p:sldId id="264" r:id="rId33"/>
    <p:sldId id="269" r:id="rId34"/>
    <p:sldId id="270" r:id="rId35"/>
    <p:sldId id="271" r:id="rId36"/>
    <p:sldId id="273" r:id="rId37"/>
    <p:sldId id="274" r:id="rId38"/>
    <p:sldId id="325" r:id="rId39"/>
    <p:sldId id="326" r:id="rId40"/>
    <p:sldId id="327" r:id="rId41"/>
    <p:sldId id="275" r:id="rId42"/>
    <p:sldId id="277" r:id="rId43"/>
    <p:sldId id="291" r:id="rId44"/>
    <p:sldId id="290" r:id="rId45"/>
    <p:sldId id="294" r:id="rId46"/>
    <p:sldId id="295" r:id="rId47"/>
    <p:sldId id="292" r:id="rId48"/>
    <p:sldId id="293" r:id="rId49"/>
    <p:sldId id="296" r:id="rId50"/>
    <p:sldId id="297" r:id="rId51"/>
    <p:sldId id="298" r:id="rId52"/>
    <p:sldId id="299" r:id="rId53"/>
    <p:sldId id="349" r:id="rId54"/>
    <p:sldId id="350" r:id="rId55"/>
    <p:sldId id="351" r:id="rId56"/>
    <p:sldId id="352" r:id="rId57"/>
    <p:sldId id="300" r:id="rId58"/>
    <p:sldId id="301" r:id="rId59"/>
    <p:sldId id="276" r:id="rId60"/>
    <p:sldId id="302" r:id="rId61"/>
    <p:sldId id="303" r:id="rId62"/>
    <p:sldId id="328" r:id="rId63"/>
    <p:sldId id="329" r:id="rId64"/>
    <p:sldId id="330" r:id="rId65"/>
    <p:sldId id="304" r:id="rId66"/>
    <p:sldId id="346" r:id="rId67"/>
    <p:sldId id="347" r:id="rId68"/>
    <p:sldId id="348" r:id="rId69"/>
    <p:sldId id="353" r:id="rId70"/>
    <p:sldId id="354" r:id="rId71"/>
    <p:sldId id="355" r:id="rId72"/>
    <p:sldId id="319" r:id="rId73"/>
    <p:sldId id="356" r:id="rId74"/>
    <p:sldId id="357" r:id="rId75"/>
    <p:sldId id="358" r:id="rId76"/>
    <p:sldId id="359" r:id="rId77"/>
    <p:sldId id="360" r:id="rId78"/>
    <p:sldId id="361" r:id="rId79"/>
    <p:sldId id="364" r:id="rId80"/>
    <p:sldId id="365" r:id="rId81"/>
    <p:sldId id="362" r:id="rId82"/>
    <p:sldId id="363" r:id="rId8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A36B6D0E-C342-405A-B908-65946EFE5F2C}" type="datetimeFigureOut">
              <a:rPr lang="en-US" smtClean="0"/>
              <a:t>8/23/2019</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a:defRPr sz="1200"/>
            </a:lvl1pPr>
          </a:lstStyle>
          <a:p>
            <a:fld id="{01404B4D-6AEF-46F1-8E3D-47CD9180F97D}" type="slidenum">
              <a:rPr lang="en-US" smtClean="0"/>
              <a:t>‹#›</a:t>
            </a:fld>
            <a:endParaRPr lang="en-US"/>
          </a:p>
        </p:txBody>
      </p:sp>
    </p:spTree>
    <p:extLst>
      <p:ext uri="{BB962C8B-B14F-4D97-AF65-F5344CB8AC3E}">
        <p14:creationId xmlns:p14="http://schemas.microsoft.com/office/powerpoint/2010/main" val="2941476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1944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1238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7378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3611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4721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0819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876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404B4D-6AEF-46F1-8E3D-47CD9180F97D}" type="slidenum">
              <a:rPr lang="en-US" smtClean="0"/>
              <a:t>82</a:t>
            </a:fld>
            <a:endParaRPr lang="en-US"/>
          </a:p>
        </p:txBody>
      </p:sp>
    </p:spTree>
    <p:extLst>
      <p:ext uri="{BB962C8B-B14F-4D97-AF65-F5344CB8AC3E}">
        <p14:creationId xmlns:p14="http://schemas.microsoft.com/office/powerpoint/2010/main" val="3939401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6943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395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2782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0727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0339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0546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4285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485" y="4421823"/>
            <a:ext cx="5563869" cy="4189095"/>
          </a:xfrm>
          <a:prstGeom prst="rect">
            <a:avLst/>
          </a:prstGeom>
        </p:spPr>
        <p:txBody>
          <a:bodyPr lIns="92915" tIns="92915" rIns="92915" bIns="92915" anchor="ctr" anchorCtr="0">
            <a:noAutofit/>
          </a:bodyPr>
          <a:lstStyle/>
          <a:p>
            <a:endParaRPr/>
          </a:p>
        </p:txBody>
      </p:sp>
      <p:sp>
        <p:nvSpPr>
          <p:cNvPr id="102" name="Shape 102"/>
          <p:cNvSpPr>
            <a:spLocks noGrp="1" noRot="1" noChangeAspect="1"/>
          </p:cNvSpPr>
          <p:nvPr>
            <p:ph type="sldImg" idx="2"/>
          </p:nvPr>
        </p:nvSpPr>
        <p:spPr>
          <a:xfrm>
            <a:off x="1150938" y="698500"/>
            <a:ext cx="4652962" cy="349091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651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295033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645043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42549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47DD4-51A9-4C9E-9BF7-ECCF9C78261F}"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05251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947DD4-51A9-4C9E-9BF7-ECCF9C78261F}"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64129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947DD4-51A9-4C9E-9BF7-ECCF9C78261F}"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553930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947DD4-51A9-4C9E-9BF7-ECCF9C78261F}" type="datetimeFigureOut">
              <a:rPr lang="en-US" smtClean="0"/>
              <a:t>8/23/2019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4155598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47DD4-51A9-4C9E-9BF7-ECCF9C78261F}" type="datetimeFigureOut">
              <a:rPr lang="en-US" smtClean="0"/>
              <a:t>8/23/2019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1209283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47DD4-51A9-4C9E-9BF7-ECCF9C78261F}" type="datetimeFigureOut">
              <a:rPr lang="en-US" smtClean="0"/>
              <a:t>8/23/2019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355449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47DD4-51A9-4C9E-9BF7-ECCF9C78261F}"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237435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47DD4-51A9-4C9E-9BF7-ECCF9C78261F}"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5F48AA-2E7C-43E1-9F21-133709EF232B}" type="slidenum">
              <a:rPr lang="en-US" smtClean="0"/>
              <a:t>‹#›</a:t>
            </a:fld>
            <a:endParaRPr lang="en-US"/>
          </a:p>
        </p:txBody>
      </p:sp>
    </p:spTree>
    <p:extLst>
      <p:ext uri="{BB962C8B-B14F-4D97-AF65-F5344CB8AC3E}">
        <p14:creationId xmlns:p14="http://schemas.microsoft.com/office/powerpoint/2010/main" val="4132561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47DD4-51A9-4C9E-9BF7-ECCF9C78261F}" type="datetimeFigureOut">
              <a:rPr lang="en-US" smtClean="0"/>
              <a:t>8/23/2019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F48AA-2E7C-43E1-9F21-133709EF232B}" type="slidenum">
              <a:rPr lang="en-US" smtClean="0"/>
              <a:t>‹#›</a:t>
            </a:fld>
            <a:endParaRPr lang="en-US"/>
          </a:p>
        </p:txBody>
      </p:sp>
    </p:spTree>
    <p:extLst>
      <p:ext uri="{BB962C8B-B14F-4D97-AF65-F5344CB8AC3E}">
        <p14:creationId xmlns:p14="http://schemas.microsoft.com/office/powerpoint/2010/main" val="1966694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In your quads, discuss the following:</a:t>
            </a:r>
          </a:p>
          <a:p>
            <a:pPr marL="0" indent="0" algn="ctr">
              <a:buNone/>
            </a:pPr>
            <a:endParaRPr lang="en-US" sz="2800" b="1" dirty="0"/>
          </a:p>
          <a:p>
            <a:pPr marL="0" indent="0" algn="ctr">
              <a:buNone/>
            </a:pPr>
            <a:r>
              <a:rPr lang="en-US" sz="3600" b="1" dirty="0" smtClean="0"/>
              <a:t>What is PLAGIARISM? Define it in your own words and think of as many examples as you can. Share these in your quads!</a:t>
            </a:r>
          </a:p>
          <a:p>
            <a:pPr marL="0" indent="0" algn="ctr">
              <a:buNone/>
            </a:pPr>
            <a:endParaRPr lang="en-US" sz="3600" b="1" dirty="0"/>
          </a:p>
          <a:p>
            <a:pPr marL="0" indent="0" algn="ctr">
              <a:buNone/>
            </a:pPr>
            <a:r>
              <a:rPr lang="en-US" sz="2800" b="1" dirty="0" smtClean="0"/>
              <a:t>BE PREPARED TO SHARE!</a:t>
            </a: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8/19/19</a:t>
            </a:r>
            <a:endParaRPr lang="en-US" sz="2400" b="1" dirty="0"/>
          </a:p>
        </p:txBody>
      </p:sp>
    </p:spTree>
    <p:extLst>
      <p:ext uri="{BB962C8B-B14F-4D97-AF65-F5344CB8AC3E}">
        <p14:creationId xmlns:p14="http://schemas.microsoft.com/office/powerpoint/2010/main" val="382632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latin typeface="Arial Black" panose="020B0A04020102020204" pitchFamily="34" charset="0"/>
              </a:rPr>
              <a:t>GROUP QUESTIONS</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dirty="0">
                <a:latin typeface="Arial Black" panose="020B0A04020102020204" pitchFamily="34" charset="0"/>
              </a:rPr>
              <a:t>Why is it wrong? </a:t>
            </a:r>
            <a:endParaRPr lang="en-US" dirty="0" smtClean="0">
              <a:latin typeface="Arial Black" panose="020B0A04020102020204" pitchFamily="34" charset="0"/>
            </a:endParaRPr>
          </a:p>
          <a:p>
            <a:r>
              <a:rPr lang="en-US" dirty="0" smtClean="0">
                <a:latin typeface="Arial Black" panose="020B0A04020102020204" pitchFamily="34" charset="0"/>
              </a:rPr>
              <a:t>Why </a:t>
            </a:r>
            <a:r>
              <a:rPr lang="en-US" dirty="0">
                <a:latin typeface="Arial Black" panose="020B0A04020102020204" pitchFamily="34" charset="0"/>
              </a:rPr>
              <a:t>should I not participate? </a:t>
            </a:r>
            <a:endParaRPr lang="en-US" dirty="0" smtClean="0">
              <a:latin typeface="Arial Black" panose="020B0A04020102020204" pitchFamily="34" charset="0"/>
            </a:endParaRPr>
          </a:p>
          <a:p>
            <a:r>
              <a:rPr lang="en-US" dirty="0" smtClean="0">
                <a:latin typeface="Arial Black" panose="020B0A04020102020204" pitchFamily="34" charset="0"/>
              </a:rPr>
              <a:t>What </a:t>
            </a:r>
            <a:r>
              <a:rPr lang="en-US" dirty="0">
                <a:latin typeface="Arial Black" panose="020B0A04020102020204" pitchFamily="34" charset="0"/>
              </a:rPr>
              <a:t>should happen to those caught cheating/plagiarizing? </a:t>
            </a:r>
            <a:endParaRPr lang="en-US" dirty="0" smtClean="0">
              <a:latin typeface="Arial Black" panose="020B0A04020102020204" pitchFamily="34" charset="0"/>
            </a:endParaRPr>
          </a:p>
          <a:p>
            <a:r>
              <a:rPr lang="en-US" dirty="0" smtClean="0">
                <a:latin typeface="Arial Black" panose="020B0A04020102020204" pitchFamily="34" charset="0"/>
              </a:rPr>
              <a:t>Who </a:t>
            </a:r>
            <a:r>
              <a:rPr lang="en-US" dirty="0">
                <a:latin typeface="Arial Black" panose="020B0A04020102020204" pitchFamily="34" charset="0"/>
              </a:rPr>
              <a:t>does it hurt? </a:t>
            </a:r>
            <a:endParaRPr lang="en-US" dirty="0" smtClean="0">
              <a:latin typeface="Arial Black" panose="020B0A04020102020204" pitchFamily="34" charset="0"/>
            </a:endParaRPr>
          </a:p>
          <a:p>
            <a:r>
              <a:rPr lang="en-US" dirty="0" smtClean="0">
                <a:latin typeface="Arial Black" panose="020B0A04020102020204" pitchFamily="34" charset="0"/>
              </a:rPr>
              <a:t>How </a:t>
            </a:r>
            <a:r>
              <a:rPr lang="en-US" dirty="0">
                <a:latin typeface="Arial Black" panose="020B0A04020102020204" pitchFamily="34" charset="0"/>
              </a:rPr>
              <a:t>does this affect my reputation? Other’s trust in me</a:t>
            </a:r>
            <a:r>
              <a:rPr lang="en-US" dirty="0" smtClean="0">
                <a:latin typeface="Arial Black" panose="020B0A04020102020204" pitchFamily="34" charset="0"/>
              </a:rPr>
              <a:t>?</a:t>
            </a:r>
            <a:r>
              <a:rPr lang="en-US" dirty="0"/>
              <a:t/>
            </a:r>
            <a:br>
              <a:rPr lang="en-US" dirty="0"/>
            </a:br>
            <a:endParaRPr lang="en-US" dirty="0"/>
          </a:p>
        </p:txBody>
      </p:sp>
    </p:spTree>
    <p:extLst>
      <p:ext uri="{BB962C8B-B14F-4D97-AF65-F5344CB8AC3E}">
        <p14:creationId xmlns:p14="http://schemas.microsoft.com/office/powerpoint/2010/main" val="590173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latin typeface="Arial Black" panose="020B0A04020102020204" pitchFamily="34" charset="0"/>
              </a:rPr>
              <a:t>SCENARIOS</a:t>
            </a:r>
            <a:endParaRPr lang="en-US" b="1" dirty="0">
              <a:latin typeface="Arial Black" panose="020B0A04020102020204" pitchFamily="34" charset="0"/>
            </a:endParaRPr>
          </a:p>
        </p:txBody>
      </p:sp>
      <p:sp>
        <p:nvSpPr>
          <p:cNvPr id="3" name="Content Placeholder 2"/>
          <p:cNvSpPr>
            <a:spLocks noGrp="1"/>
          </p:cNvSpPr>
          <p:nvPr>
            <p:ph idx="1"/>
          </p:nvPr>
        </p:nvSpPr>
        <p:spPr>
          <a:xfrm>
            <a:off x="228600" y="990600"/>
            <a:ext cx="8686800" cy="5638800"/>
          </a:xfrm>
        </p:spPr>
        <p:txBody>
          <a:bodyPr>
            <a:normAutofit/>
          </a:bodyPr>
          <a:lstStyle/>
          <a:p>
            <a:r>
              <a:rPr lang="en-US" sz="2800" dirty="0" smtClean="0">
                <a:latin typeface="Arial Black" panose="020B0A04020102020204" pitchFamily="34" charset="0"/>
              </a:rPr>
              <a:t>Now you will have another chance to practice what we have been discussing.</a:t>
            </a:r>
          </a:p>
          <a:p>
            <a:r>
              <a:rPr lang="en-US" sz="2800" dirty="0" smtClean="0">
                <a:latin typeface="Arial Black" panose="020B0A04020102020204" pitchFamily="34" charset="0"/>
              </a:rPr>
              <a:t>Go to Google Classroom and open the document titled “Plagiarism Scenarios.”</a:t>
            </a:r>
          </a:p>
          <a:p>
            <a:r>
              <a:rPr lang="en-US" sz="2800" dirty="0" smtClean="0">
                <a:latin typeface="Arial Black" panose="020B0A04020102020204" pitchFamily="34" charset="0"/>
              </a:rPr>
              <a:t>On that page, you will find   different situations that could come up during the year. </a:t>
            </a:r>
          </a:p>
          <a:p>
            <a:r>
              <a:rPr lang="en-US" sz="2800" dirty="0" smtClean="0">
                <a:latin typeface="Arial Black" panose="020B0A04020102020204" pitchFamily="34" charset="0"/>
              </a:rPr>
              <a:t>Your job is to read the scenario and answer the question that comes with it.</a:t>
            </a:r>
            <a:endParaRPr lang="en-US" sz="2800" dirty="0">
              <a:latin typeface="Arial Black" panose="020B0A04020102020204" pitchFamily="34" charset="0"/>
            </a:endParaRPr>
          </a:p>
        </p:txBody>
      </p:sp>
    </p:spTree>
    <p:extLst>
      <p:ext uri="{BB962C8B-B14F-4D97-AF65-F5344CB8AC3E}">
        <p14:creationId xmlns:p14="http://schemas.microsoft.com/office/powerpoint/2010/main" val="669230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latin typeface="Arial Black" panose="020B0A04020102020204" pitchFamily="34" charset="0"/>
              </a:rPr>
              <a:t>SCENARIOS</a:t>
            </a:r>
            <a:endParaRPr lang="en-US" b="1" dirty="0">
              <a:latin typeface="Arial Black" panose="020B0A04020102020204" pitchFamily="34" charset="0"/>
            </a:endParaRPr>
          </a:p>
        </p:txBody>
      </p:sp>
      <p:sp>
        <p:nvSpPr>
          <p:cNvPr id="3" name="Content Placeholder 2"/>
          <p:cNvSpPr>
            <a:spLocks noGrp="1"/>
          </p:cNvSpPr>
          <p:nvPr>
            <p:ph idx="1"/>
          </p:nvPr>
        </p:nvSpPr>
        <p:spPr>
          <a:xfrm>
            <a:off x="228600" y="990600"/>
            <a:ext cx="8686800" cy="5638800"/>
          </a:xfrm>
        </p:spPr>
        <p:txBody>
          <a:bodyPr>
            <a:normAutofit fontScale="55000" lnSpcReduction="20000"/>
          </a:bodyPr>
          <a:lstStyle/>
          <a:p>
            <a:r>
              <a:rPr lang="en-US" sz="3400" dirty="0">
                <a:latin typeface="Arial Black" panose="020B0A04020102020204" pitchFamily="34" charset="0"/>
              </a:rPr>
              <a:t>Scenario 1: My friend asks me to share an assignment with them. What should I do? </a:t>
            </a:r>
          </a:p>
          <a:p>
            <a:r>
              <a:rPr lang="en-US" sz="3400" dirty="0">
                <a:latin typeface="Arial Black" panose="020B0A04020102020204" pitchFamily="34" charset="0"/>
              </a:rPr>
              <a:t>Scenario 2: You are behind on your assignment in English class.  Your friend offers you their assignments just to “see what they wrote” not to “copy”. What should you do?</a:t>
            </a:r>
          </a:p>
          <a:p>
            <a:r>
              <a:rPr lang="en-US" sz="3400" dirty="0">
                <a:latin typeface="Arial Black" panose="020B0A04020102020204" pitchFamily="34" charset="0"/>
              </a:rPr>
              <a:t>Scenario 3: You are working with your </a:t>
            </a:r>
            <a:r>
              <a:rPr lang="en-US" sz="3400" dirty="0" smtClean="0">
                <a:latin typeface="Arial Black" panose="020B0A04020102020204" pitchFamily="34" charset="0"/>
              </a:rPr>
              <a:t>group on </a:t>
            </a:r>
            <a:r>
              <a:rPr lang="en-US" sz="3400" dirty="0">
                <a:latin typeface="Arial Black" panose="020B0A04020102020204" pitchFamily="34" charset="0"/>
              </a:rPr>
              <a:t>an assignment, but honestly, your really aren’t into this one. You ask your group member to pick up your portion of the assignment. What should your group member tell you</a:t>
            </a:r>
            <a:r>
              <a:rPr lang="en-US" sz="3400" dirty="0" smtClean="0">
                <a:latin typeface="Arial Black" panose="020B0A04020102020204" pitchFamily="34" charset="0"/>
              </a:rPr>
              <a:t>?</a:t>
            </a:r>
          </a:p>
          <a:p>
            <a:r>
              <a:rPr lang="en-US" sz="3400" b="1" dirty="0">
                <a:latin typeface="Arial Black" panose="020B0A04020102020204" pitchFamily="34" charset="0"/>
              </a:rPr>
              <a:t>Scenario 4: You are working on a research paper and you are using information from a source, but you have forgotten which source the information came from. You are tempted to skip the citation or just cite it with a made up name and page number. What should you do instead?</a:t>
            </a:r>
            <a:endParaRPr lang="en-US" sz="3400" dirty="0">
              <a:latin typeface="Arial Black" panose="020B0A04020102020204" pitchFamily="34" charset="0"/>
            </a:endParaRPr>
          </a:p>
          <a:p>
            <a:r>
              <a:rPr lang="en-US" sz="3400" b="1" dirty="0">
                <a:latin typeface="Arial Black" panose="020B0A04020102020204" pitchFamily="34" charset="0"/>
              </a:rPr>
              <a:t>Scenario 5: You are doing a google search for information for an essay and you find a website that offers to SELL essays and research papers. One of them is on the exact topic you chose. Should you go for it? Why or why not? What do you think COULD happen if you did?</a:t>
            </a:r>
            <a:endParaRPr lang="en-US" sz="3400" dirty="0">
              <a:latin typeface="Arial Black" panose="020B0A04020102020204" pitchFamily="34" charset="0"/>
            </a:endParaRPr>
          </a:p>
          <a:p>
            <a:pPr marL="0" indent="0">
              <a:buNone/>
            </a:pPr>
            <a:endParaRPr lang="en-US" sz="2800" dirty="0">
              <a:latin typeface="Arial Black" panose="020B0A04020102020204" pitchFamily="34" charset="0"/>
            </a:endParaRPr>
          </a:p>
          <a:p>
            <a:endParaRPr lang="en-US" sz="2800" dirty="0">
              <a:latin typeface="Arial Black" panose="020B0A04020102020204" pitchFamily="34" charset="0"/>
            </a:endParaRPr>
          </a:p>
        </p:txBody>
      </p:sp>
    </p:spTree>
    <p:extLst>
      <p:ext uri="{BB962C8B-B14F-4D97-AF65-F5344CB8AC3E}">
        <p14:creationId xmlns:p14="http://schemas.microsoft.com/office/powerpoint/2010/main" val="408156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Complete the Plagiarism scenario questions.</a:t>
            </a:r>
          </a:p>
          <a:p>
            <a:pPr marL="0" indent="0" algn="ctr">
              <a:buNone/>
            </a:pPr>
            <a:endParaRPr lang="en-US" sz="1400" b="1" dirty="0"/>
          </a:p>
          <a:p>
            <a:pPr marL="0" indent="0" algn="ctr">
              <a:buNone/>
            </a:pPr>
            <a:r>
              <a:rPr lang="en-US" sz="4800" b="1" dirty="0" smtClean="0"/>
              <a:t>This is DUE TOMORROW</a:t>
            </a:r>
          </a:p>
          <a:p>
            <a:pPr marL="0" indent="0" algn="ctr">
              <a:buNone/>
            </a:pPr>
            <a:r>
              <a:rPr lang="en-US" sz="4800" b="1" dirty="0" smtClean="0"/>
              <a:t>BY 7:00 a.m.</a:t>
            </a:r>
            <a:endParaRPr lang="en-US" sz="4800" b="1" dirty="0"/>
          </a:p>
        </p:txBody>
      </p:sp>
    </p:spTree>
    <p:extLst>
      <p:ext uri="{BB962C8B-B14F-4D97-AF65-F5344CB8AC3E}">
        <p14:creationId xmlns:p14="http://schemas.microsoft.com/office/powerpoint/2010/main" val="373531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b="1" dirty="0" smtClean="0"/>
              <a:t>Write about the following:</a:t>
            </a:r>
          </a:p>
          <a:p>
            <a:pPr marL="0" indent="0" algn="ctr">
              <a:buNone/>
            </a:pPr>
            <a:endParaRPr lang="en-US" sz="1000" b="1" dirty="0"/>
          </a:p>
          <a:p>
            <a:pPr marL="0" indent="0" algn="ctr">
              <a:buNone/>
            </a:pPr>
            <a:r>
              <a:rPr lang="en-US" sz="4000" dirty="0">
                <a:latin typeface="Arial Black" panose="020B0A04020102020204" pitchFamily="34" charset="0"/>
              </a:rPr>
              <a:t>Three things I have learned from this assignment on plagiarism? </a:t>
            </a:r>
            <a:endParaRPr lang="en-US" sz="4000" dirty="0" smtClean="0">
              <a:latin typeface="Arial Black" panose="020B0A04020102020204" pitchFamily="34" charset="0"/>
            </a:endParaRPr>
          </a:p>
          <a:p>
            <a:pPr marL="0" indent="0" algn="ctr">
              <a:buNone/>
            </a:pPr>
            <a:r>
              <a:rPr lang="en-US" sz="4000" dirty="0" smtClean="0">
                <a:latin typeface="Arial Black" panose="020B0A04020102020204" pitchFamily="34" charset="0"/>
              </a:rPr>
              <a:t>Three</a:t>
            </a:r>
            <a:r>
              <a:rPr lang="en-US" sz="4000" dirty="0">
                <a:latin typeface="Arial Black" panose="020B0A04020102020204" pitchFamily="34" charset="0"/>
              </a:rPr>
              <a:t>  steps I will take to ensure I do not participate.</a:t>
            </a:r>
          </a:p>
          <a:p>
            <a:pPr marL="0" indent="0" algn="ctr">
              <a:buNone/>
            </a:pPr>
            <a:r>
              <a:rPr lang="en-US" sz="4000" dirty="0">
                <a:latin typeface="Arial Black" panose="020B0A04020102020204" pitchFamily="34" charset="0"/>
              </a:rPr>
              <a:t/>
            </a:r>
            <a:br>
              <a:rPr lang="en-US" sz="4000" dirty="0">
                <a:latin typeface="Arial Black" panose="020B0A04020102020204" pitchFamily="34" charset="0"/>
              </a:rPr>
            </a:br>
            <a:endParaRPr lang="en-US" sz="4000" b="1" dirty="0">
              <a:latin typeface="Arial Black" panose="020B0A04020102020204" pitchFamily="34" charset="0"/>
            </a:endParaRPr>
          </a:p>
        </p:txBody>
      </p:sp>
      <p:sp>
        <p:nvSpPr>
          <p:cNvPr id="5" name="TextBox 4"/>
          <p:cNvSpPr txBox="1"/>
          <p:nvPr/>
        </p:nvSpPr>
        <p:spPr>
          <a:xfrm>
            <a:off x="7338291" y="669636"/>
            <a:ext cx="1371600" cy="461665"/>
          </a:xfrm>
          <a:prstGeom prst="rect">
            <a:avLst/>
          </a:prstGeom>
          <a:noFill/>
        </p:spPr>
        <p:txBody>
          <a:bodyPr wrap="square" rtlCol="0">
            <a:spAutoFit/>
          </a:bodyPr>
          <a:lstStyle/>
          <a:p>
            <a:r>
              <a:rPr lang="en-US" sz="2400" b="1" dirty="0"/>
              <a:t>8/19/19</a:t>
            </a:r>
          </a:p>
        </p:txBody>
      </p:sp>
    </p:spTree>
    <p:extLst>
      <p:ext uri="{BB962C8B-B14F-4D97-AF65-F5344CB8AC3E}">
        <p14:creationId xmlns:p14="http://schemas.microsoft.com/office/powerpoint/2010/main" val="467194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In your triads, discuss the following:</a:t>
            </a:r>
          </a:p>
          <a:p>
            <a:pPr marL="0" indent="0" algn="ctr">
              <a:buNone/>
            </a:pPr>
            <a:endParaRPr lang="en-US" sz="2800" b="1" dirty="0"/>
          </a:p>
          <a:p>
            <a:pPr marL="0" indent="0" algn="ctr">
              <a:buNone/>
            </a:pPr>
            <a:r>
              <a:rPr lang="en-US" sz="3600" b="1" dirty="0" smtClean="0"/>
              <a:t>Have you ever had someone steal something from you? How did it make you feel? What do you think is an appropriate consequence for stealing?</a:t>
            </a:r>
          </a:p>
          <a:p>
            <a:pPr marL="0" indent="0" algn="ctr">
              <a:buNone/>
            </a:pPr>
            <a:endParaRPr lang="en-US" sz="3600" b="1" dirty="0"/>
          </a:p>
          <a:p>
            <a:pPr marL="0" indent="0" algn="ctr">
              <a:buNone/>
            </a:pPr>
            <a:r>
              <a:rPr lang="en-US" sz="2800" b="1" dirty="0" smtClean="0"/>
              <a:t>BE PREPARED TO SHARE!</a:t>
            </a: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8/20/19</a:t>
            </a:r>
            <a:endParaRPr lang="en-US" sz="2400" b="1" dirty="0"/>
          </a:p>
        </p:txBody>
      </p:sp>
    </p:spTree>
    <p:extLst>
      <p:ext uri="{BB962C8B-B14F-4D97-AF65-F5344CB8AC3E}">
        <p14:creationId xmlns:p14="http://schemas.microsoft.com/office/powerpoint/2010/main" val="218079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Writing</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Now write about the following:</a:t>
            </a:r>
          </a:p>
          <a:p>
            <a:pPr marL="0" indent="0" algn="ctr">
              <a:buNone/>
            </a:pPr>
            <a:r>
              <a:rPr lang="en-US" sz="4000" b="1" dirty="0" smtClean="0"/>
              <a:t>Have you ever had someone steal something from you? How did it make you feel? What do you think is an appropriate consequence for stealing?</a:t>
            </a:r>
          </a:p>
          <a:p>
            <a:pPr marL="0" indent="0" algn="ctr">
              <a:buNone/>
            </a:pPr>
            <a:endParaRPr lang="en-US" sz="2800" b="1" dirty="0"/>
          </a:p>
        </p:txBody>
      </p:sp>
      <p:sp>
        <p:nvSpPr>
          <p:cNvPr id="6" name="TextBox 5"/>
          <p:cNvSpPr txBox="1"/>
          <p:nvPr/>
        </p:nvSpPr>
        <p:spPr>
          <a:xfrm>
            <a:off x="7338291" y="669636"/>
            <a:ext cx="1371600" cy="830997"/>
          </a:xfrm>
          <a:prstGeom prst="rect">
            <a:avLst/>
          </a:prstGeom>
          <a:noFill/>
        </p:spPr>
        <p:txBody>
          <a:bodyPr wrap="square" rtlCol="0">
            <a:spAutoFit/>
          </a:bodyPr>
          <a:lstStyle/>
          <a:p>
            <a:r>
              <a:rPr lang="en-US" sz="2400" b="1" dirty="0"/>
              <a:t>8/20/19</a:t>
            </a:r>
          </a:p>
          <a:p>
            <a:endParaRPr lang="en-US" sz="2400" b="1" dirty="0"/>
          </a:p>
        </p:txBody>
      </p:sp>
    </p:spTree>
    <p:extLst>
      <p:ext uri="{BB962C8B-B14F-4D97-AF65-F5344CB8AC3E}">
        <p14:creationId xmlns:p14="http://schemas.microsoft.com/office/powerpoint/2010/main" val="399115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590170193"/>
      </p:ext>
    </p:extLst>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08012688"/>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2592731173"/>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Writing</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Now write about the following:</a:t>
            </a:r>
          </a:p>
          <a:p>
            <a:pPr marL="0" indent="0" algn="ctr">
              <a:buNone/>
            </a:pPr>
            <a:r>
              <a:rPr lang="en-US" sz="4000" b="1" dirty="0"/>
              <a:t>What is PLAGIARISM? Define it in your own words and think of as many examples as you can. Share these in your quads!</a:t>
            </a:r>
          </a:p>
          <a:p>
            <a:pPr marL="0" indent="0" algn="ctr">
              <a:buNone/>
            </a:pP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a:t>8/19/19</a:t>
            </a:r>
          </a:p>
        </p:txBody>
      </p:sp>
    </p:spTree>
    <p:extLst>
      <p:ext uri="{BB962C8B-B14F-4D97-AF65-F5344CB8AC3E}">
        <p14:creationId xmlns:p14="http://schemas.microsoft.com/office/powerpoint/2010/main" val="295433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b="1" dirty="0" smtClean="0"/>
              <a:t>Define terms related to proper citation of sources, identify instances where a citation is necessary, and create properly formatted MLA citations in writing.</a:t>
            </a:r>
          </a:p>
          <a:p>
            <a:pPr marL="0" indent="0" algn="ctr">
              <a:buNone/>
            </a:pPr>
            <a:endParaRPr lang="en-US" b="1" dirty="0" smtClean="0"/>
          </a:p>
          <a:p>
            <a:pPr marL="0" indent="0" algn="ctr">
              <a:buNone/>
            </a:pPr>
            <a:r>
              <a:rPr lang="en-US" sz="2400" b="1" dirty="0"/>
              <a:t>CCSS.ELA-LITERACY.W.9-10.8</a:t>
            </a:r>
          </a:p>
        </p:txBody>
      </p:sp>
    </p:spTree>
    <p:extLst>
      <p:ext uri="{BB962C8B-B14F-4D97-AF65-F5344CB8AC3E}">
        <p14:creationId xmlns:p14="http://schemas.microsoft.com/office/powerpoint/2010/main" val="36309761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62500" lnSpcReduction="20000"/>
          </a:bodyPr>
          <a:lstStyle/>
          <a:p>
            <a:r>
              <a:rPr lang="en-US" sz="4000" b="1" dirty="0"/>
              <a:t>REASON #1: TO MAKE YOUR RESEARCH CREDIBLE </a:t>
            </a:r>
            <a:endParaRPr lang="en-US" sz="4000" b="1" dirty="0" smtClean="0"/>
          </a:p>
          <a:p>
            <a:pPr lvl="1"/>
            <a:r>
              <a:rPr lang="en-US" sz="3600" b="1" dirty="0" smtClean="0"/>
              <a:t>When </a:t>
            </a:r>
            <a:r>
              <a:rPr lang="en-US" sz="3600" b="1" dirty="0"/>
              <a:t>writing, it is easy to say what you think to be true, or what you believe will happen. Your reader, however, may disagree, or may not understand your point. Citing scholarly, reputable sources can only enhance the message of your paper, and adds overall credibility to your </a:t>
            </a:r>
            <a:r>
              <a:rPr lang="en-US" sz="3600" b="1" dirty="0" smtClean="0"/>
              <a:t>writing. </a:t>
            </a:r>
          </a:p>
          <a:p>
            <a:endParaRPr lang="en-US" sz="4000" b="1" dirty="0" smtClean="0"/>
          </a:p>
          <a:p>
            <a:r>
              <a:rPr lang="en-US" sz="4000" b="1" dirty="0" smtClean="0"/>
              <a:t>REASON </a:t>
            </a:r>
            <a:r>
              <a:rPr lang="en-US" sz="4000" b="1" dirty="0"/>
              <a:t>#2: TO SHOW YOU KNOW WHAT YOU’RE TALKING ABOUT </a:t>
            </a:r>
            <a:endParaRPr lang="en-US" sz="4000" b="1" dirty="0" smtClean="0"/>
          </a:p>
          <a:p>
            <a:pPr lvl="1"/>
            <a:r>
              <a:rPr lang="en-US" sz="3600" b="1" dirty="0" smtClean="0"/>
              <a:t>Your teacher </a:t>
            </a:r>
            <a:r>
              <a:rPr lang="en-US" sz="3600" b="1" dirty="0"/>
              <a:t>gives you an assignment and expects you to do it. Finding credible sources, incorporating the material into your own paper, and citing the sources not only shows that you are knowledgeable about the subject matter and content, but also shows that you did what you were tasked with doing. </a:t>
            </a:r>
            <a:endParaRPr lang="en-US" sz="3600" b="1" dirty="0" smtClean="0"/>
          </a:p>
        </p:txBody>
      </p:sp>
    </p:spTree>
    <p:extLst>
      <p:ext uri="{BB962C8B-B14F-4D97-AF65-F5344CB8AC3E}">
        <p14:creationId xmlns:p14="http://schemas.microsoft.com/office/powerpoint/2010/main" val="123812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70000" lnSpcReduction="20000"/>
          </a:bodyPr>
          <a:lstStyle/>
          <a:p>
            <a:r>
              <a:rPr lang="en-US" sz="4000" b="1" dirty="0" smtClean="0"/>
              <a:t>REASON </a:t>
            </a:r>
            <a:r>
              <a:rPr lang="en-US" sz="4000" b="1" dirty="0"/>
              <a:t>#3: TO GIVE CREDIT WHERE CREDIT IS DUE </a:t>
            </a:r>
            <a:endParaRPr lang="en-US" sz="4000" b="1" dirty="0" smtClean="0"/>
          </a:p>
          <a:p>
            <a:pPr lvl="1"/>
            <a:r>
              <a:rPr lang="en-US" sz="3600" b="1" dirty="0" smtClean="0"/>
              <a:t>Chances </a:t>
            </a:r>
            <a:r>
              <a:rPr lang="en-US" sz="3600" b="1" dirty="0"/>
              <a:t>are, the researchers and scholars you quote in your own work have spent countless hours and numerous years developing their work. Why would you not give them the credit they deserve? </a:t>
            </a:r>
            <a:r>
              <a:rPr lang="en-US" sz="3600" b="1" dirty="0" smtClean="0"/>
              <a:t>The </a:t>
            </a:r>
            <a:r>
              <a:rPr lang="en-US" sz="3600" b="1" dirty="0"/>
              <a:t>work of other researchers is available for all to use as they see fit and necessary, but remember to give the credit to the person who deserves it. </a:t>
            </a:r>
            <a:endParaRPr lang="en-US" sz="3600" b="1" dirty="0" smtClean="0"/>
          </a:p>
          <a:p>
            <a:pPr marL="457200" lvl="1" indent="0">
              <a:buNone/>
            </a:pPr>
            <a:endParaRPr lang="en-US" sz="3600" b="1" dirty="0" smtClean="0"/>
          </a:p>
          <a:p>
            <a:r>
              <a:rPr lang="en-US" sz="4000" b="1" dirty="0" smtClean="0"/>
              <a:t>REASON </a:t>
            </a:r>
            <a:r>
              <a:rPr lang="en-US" sz="4000" b="1" dirty="0"/>
              <a:t>#4: TO SERVE AS A REFERENCE FOR </a:t>
            </a:r>
            <a:r>
              <a:rPr lang="en-US" sz="4000" b="1" dirty="0" smtClean="0"/>
              <a:t>OTHERS</a:t>
            </a:r>
          </a:p>
          <a:p>
            <a:pPr lvl="1"/>
            <a:r>
              <a:rPr lang="en-US" sz="3600" b="1" dirty="0" smtClean="0"/>
              <a:t> </a:t>
            </a:r>
            <a:r>
              <a:rPr lang="en-US" sz="3600" b="1" dirty="0"/>
              <a:t>The sources listed at the end of your writing can serve as a resource for others who may be interested in the same topic as you. With your properly cited paper, any one should be able to locate the sources you used.</a:t>
            </a:r>
            <a:endParaRPr lang="en-US" sz="3600" b="1" dirty="0" smtClean="0"/>
          </a:p>
        </p:txBody>
      </p:sp>
    </p:spTree>
    <p:extLst>
      <p:ext uri="{BB962C8B-B14F-4D97-AF65-F5344CB8AC3E}">
        <p14:creationId xmlns:p14="http://schemas.microsoft.com/office/powerpoint/2010/main" val="247901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92500" lnSpcReduction="20000"/>
          </a:bodyPr>
          <a:lstStyle/>
          <a:p>
            <a:r>
              <a:rPr lang="en-US" sz="4000" b="1" dirty="0" smtClean="0"/>
              <a:t>Plagiarism – The use of someone else’s research or information without proper citation.</a:t>
            </a:r>
          </a:p>
          <a:p>
            <a:r>
              <a:rPr lang="en-US" sz="4000" b="1" dirty="0" smtClean="0"/>
              <a:t>Accidental Plagiarism – Using someone else’s </a:t>
            </a:r>
            <a:r>
              <a:rPr lang="en-US" sz="4000" b="1" dirty="0"/>
              <a:t>research or information </a:t>
            </a:r>
            <a:r>
              <a:rPr lang="en-US" sz="4000" b="1" dirty="0" smtClean="0"/>
              <a:t>and </a:t>
            </a:r>
            <a:r>
              <a:rPr lang="en-US" sz="4000" b="1" i="1" dirty="0" smtClean="0"/>
              <a:t>citing improperly.</a:t>
            </a:r>
          </a:p>
          <a:p>
            <a:r>
              <a:rPr lang="en-US" sz="4000" b="1" dirty="0" smtClean="0"/>
              <a:t>Intentional Plagiarism – </a:t>
            </a:r>
            <a:r>
              <a:rPr lang="en-US" sz="4000" b="1" i="1" dirty="0" smtClean="0"/>
              <a:t>Knowingly</a:t>
            </a:r>
            <a:r>
              <a:rPr lang="en-US" sz="4000" b="1" dirty="0" smtClean="0"/>
              <a:t> copying someone else’s </a:t>
            </a:r>
            <a:r>
              <a:rPr lang="en-US" sz="4000" b="1" dirty="0"/>
              <a:t>research or information </a:t>
            </a:r>
            <a:r>
              <a:rPr lang="en-US" sz="4000" b="1" dirty="0" smtClean="0"/>
              <a:t>and claiming it as your own </a:t>
            </a:r>
            <a:r>
              <a:rPr lang="en-US" sz="4000" b="1" i="1" dirty="0" smtClean="0"/>
              <a:t>with no attempt to give them credit</a:t>
            </a:r>
            <a:r>
              <a:rPr lang="en-US" sz="4000" b="1" dirty="0" smtClean="0"/>
              <a:t>.</a:t>
            </a:r>
          </a:p>
        </p:txBody>
      </p:sp>
    </p:spTree>
    <p:extLst>
      <p:ext uri="{BB962C8B-B14F-4D97-AF65-F5344CB8AC3E}">
        <p14:creationId xmlns:p14="http://schemas.microsoft.com/office/powerpoint/2010/main" val="261726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Why</a:t>
            </a:r>
            <a:endParaRPr lang="en-US" b="1" dirty="0"/>
          </a:p>
        </p:txBody>
      </p:sp>
      <p:sp>
        <p:nvSpPr>
          <p:cNvPr id="3" name="Content Placeholder 2"/>
          <p:cNvSpPr>
            <a:spLocks noGrp="1"/>
          </p:cNvSpPr>
          <p:nvPr>
            <p:ph idx="1"/>
          </p:nvPr>
        </p:nvSpPr>
        <p:spPr>
          <a:xfrm>
            <a:off x="457200" y="990600"/>
            <a:ext cx="8229600" cy="5334000"/>
          </a:xfrm>
        </p:spPr>
        <p:txBody>
          <a:bodyPr>
            <a:normAutofit fontScale="85000" lnSpcReduction="10000"/>
          </a:bodyPr>
          <a:lstStyle/>
          <a:p>
            <a:pPr marL="0" indent="0" algn="ctr">
              <a:buNone/>
            </a:pPr>
            <a:r>
              <a:rPr lang="en-US" sz="4000" b="1" dirty="0" smtClean="0"/>
              <a:t>ANY PLAGIARISM, WHETHER ACCIDENTAL OR INTENTIONAL, IS CONSIDERED CHEATING AND MAY RESULT IN:</a:t>
            </a:r>
          </a:p>
          <a:p>
            <a:r>
              <a:rPr lang="en-US" sz="4000" b="1" dirty="0" smtClean="0"/>
              <a:t>A point deduction equal to ONE FULL LETTER GRADE (for Accidental Plagiarism).</a:t>
            </a:r>
          </a:p>
          <a:p>
            <a:r>
              <a:rPr lang="en-US" sz="4000" b="1" dirty="0" smtClean="0"/>
              <a:t>A ZERO on the assignment with no opportunity to reclaim that grade (for Intentional Plagiarism).</a:t>
            </a:r>
          </a:p>
          <a:p>
            <a:r>
              <a:rPr lang="en-US" sz="4000" b="1" dirty="0" smtClean="0"/>
              <a:t>A possible disciplinary referral (for intentional plagiarism).</a:t>
            </a:r>
          </a:p>
        </p:txBody>
      </p:sp>
    </p:spTree>
    <p:extLst>
      <p:ext uri="{BB962C8B-B14F-4D97-AF65-F5344CB8AC3E}">
        <p14:creationId xmlns:p14="http://schemas.microsoft.com/office/powerpoint/2010/main" val="262162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lnSpcReduction="10000"/>
          </a:bodyPr>
          <a:lstStyle/>
          <a:p>
            <a:pPr marL="0" indent="0" algn="ctr">
              <a:buNone/>
            </a:pPr>
            <a:r>
              <a:rPr lang="en-US" sz="4400" b="1" dirty="0" smtClean="0"/>
              <a:t>ANY TIME YOU WRITE SOMETHING DOWN THAT YOU DID NOT KNOW BEFORE YOU STARTED READING/ RESEARCHING, OR THAT IS NOT CONSIDERED COMMON KNOWLEDGE…</a:t>
            </a:r>
          </a:p>
          <a:p>
            <a:pPr marL="0" indent="0" algn="ctr">
              <a:buNone/>
            </a:pPr>
            <a:r>
              <a:rPr lang="en-US" sz="6000" b="1" dirty="0" smtClean="0"/>
              <a:t>YOU MUST CITE!!!</a:t>
            </a:r>
            <a:endParaRPr lang="en-US" sz="6000" b="1" dirty="0"/>
          </a:p>
        </p:txBody>
      </p:sp>
    </p:spTree>
    <p:extLst>
      <p:ext uri="{BB962C8B-B14F-4D97-AF65-F5344CB8AC3E}">
        <p14:creationId xmlns:p14="http://schemas.microsoft.com/office/powerpoint/2010/main" val="57168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lnSpcReduction="10000"/>
          </a:bodyPr>
          <a:lstStyle/>
          <a:p>
            <a:pPr marL="0" indent="0" algn="ctr">
              <a:buNone/>
            </a:pPr>
            <a:r>
              <a:rPr lang="en-US" b="1" u="sng" dirty="0" smtClean="0"/>
              <a:t>Common Knowledge</a:t>
            </a:r>
          </a:p>
          <a:p>
            <a:r>
              <a:rPr lang="en-US" b="1" dirty="0" smtClean="0"/>
              <a:t>Knowledge </a:t>
            </a:r>
            <a:r>
              <a:rPr lang="en-US" b="1" dirty="0"/>
              <a:t>that is known by everyone or nearly everyone, usually with reference to the community in which the term is used. </a:t>
            </a:r>
            <a:endParaRPr lang="en-US" b="1" dirty="0" smtClean="0"/>
          </a:p>
          <a:p>
            <a:r>
              <a:rPr lang="en-US" b="1" dirty="0" smtClean="0"/>
              <a:t>Common </a:t>
            </a:r>
            <a:r>
              <a:rPr lang="en-US" b="1" dirty="0"/>
              <a:t>knowledge need not concern one specific subject, e.g., science or history. Rather, common knowledge can be about a broad range of subjects, such as science, literature, history, and entertainment. </a:t>
            </a:r>
            <a:endParaRPr lang="en-US" b="1" dirty="0" smtClean="0"/>
          </a:p>
          <a:p>
            <a:r>
              <a:rPr lang="en-US" b="1" dirty="0" smtClean="0"/>
              <a:t>Often</a:t>
            </a:r>
            <a:r>
              <a:rPr lang="en-US" b="1" dirty="0"/>
              <a:t>, common knowledge does not need to be cited.</a:t>
            </a:r>
          </a:p>
        </p:txBody>
      </p:sp>
    </p:spTree>
    <p:extLst>
      <p:ext uri="{BB962C8B-B14F-4D97-AF65-F5344CB8AC3E}">
        <p14:creationId xmlns:p14="http://schemas.microsoft.com/office/powerpoint/2010/main" val="298143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r>
              <a:rPr lang="en-US" b="1" dirty="0" smtClean="0"/>
              <a:t>Example: I am writing a research paper on the Labor Day holiday.</a:t>
            </a:r>
          </a:p>
          <a:p>
            <a:r>
              <a:rPr lang="en-US" b="1" dirty="0" smtClean="0"/>
              <a:t>In my paper, I write the following:</a:t>
            </a:r>
          </a:p>
          <a:p>
            <a:pPr marL="0" indent="0">
              <a:buNone/>
            </a:pPr>
            <a:endParaRPr lang="en-US" sz="1000" b="1" dirty="0" smtClean="0"/>
          </a:p>
          <a:p>
            <a:pPr marL="0" indent="0" algn="ctr">
              <a:buNone/>
            </a:pPr>
            <a:r>
              <a:rPr lang="en-US" dirty="0" smtClean="0"/>
              <a:t>Labor Day is celebrated on the first Monday in September. </a:t>
            </a:r>
          </a:p>
          <a:p>
            <a:pPr marL="0" indent="0" algn="ctr">
              <a:buNone/>
            </a:pPr>
            <a:endParaRPr lang="en-US" sz="1000" b="1" dirty="0"/>
          </a:p>
          <a:p>
            <a:pPr marL="0" indent="0" algn="ctr">
              <a:buNone/>
            </a:pPr>
            <a:r>
              <a:rPr lang="en-US" sz="4400" b="1" dirty="0" smtClean="0"/>
              <a:t>Do I need to cite??? Yes or No???</a:t>
            </a:r>
          </a:p>
          <a:p>
            <a:pPr marL="0" indent="0" algn="ctr">
              <a:buNone/>
            </a:pPr>
            <a:r>
              <a:rPr lang="en-US" sz="2800" b="1" dirty="0" smtClean="0"/>
              <a:t>(Discuss in groups)</a:t>
            </a:r>
            <a:endParaRPr lang="en-US" sz="3000" b="1" dirty="0" smtClean="0"/>
          </a:p>
          <a:p>
            <a:pPr marL="0" indent="0" algn="ctr">
              <a:buNone/>
            </a:pPr>
            <a:r>
              <a:rPr lang="en-US" sz="5400" b="1" dirty="0" smtClean="0"/>
              <a:t>NO</a:t>
            </a:r>
          </a:p>
          <a:p>
            <a:pPr marL="0" indent="0" algn="ctr">
              <a:buNone/>
            </a:pPr>
            <a:r>
              <a:rPr lang="en-US" sz="2800" b="1" dirty="0" smtClean="0"/>
              <a:t>This is an example of something that would be considered common knowledge.</a:t>
            </a:r>
            <a:endParaRPr lang="en-US" sz="2800" b="1" dirty="0"/>
          </a:p>
        </p:txBody>
      </p:sp>
    </p:spTree>
    <p:extLst>
      <p:ext uri="{BB962C8B-B14F-4D97-AF65-F5344CB8AC3E}">
        <p14:creationId xmlns:p14="http://schemas.microsoft.com/office/powerpoint/2010/main" val="185947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r>
              <a:rPr lang="en-US" b="1" dirty="0" smtClean="0"/>
              <a:t>Example: I am writing a research paper on the Labor Day holiday.</a:t>
            </a:r>
          </a:p>
          <a:p>
            <a:r>
              <a:rPr lang="en-US" b="1" dirty="0" smtClean="0"/>
              <a:t>In my paper, I used the following information:</a:t>
            </a:r>
          </a:p>
          <a:p>
            <a:pPr marL="0" indent="0">
              <a:buNone/>
            </a:pPr>
            <a:endParaRPr lang="en-US" sz="1000" b="1" dirty="0" smtClean="0"/>
          </a:p>
          <a:p>
            <a:pPr marL="0" indent="0" algn="ctr">
              <a:buNone/>
            </a:pPr>
            <a:r>
              <a:rPr lang="en-US" b="1" dirty="0" smtClean="0"/>
              <a:t>“</a:t>
            </a:r>
            <a:r>
              <a:rPr lang="en-US" dirty="0" smtClean="0"/>
              <a:t>It </a:t>
            </a:r>
            <a:r>
              <a:rPr lang="en-US" dirty="0"/>
              <a:t>was created by the labor movement in the late 19th century and became a federal holiday in 1894</a:t>
            </a:r>
            <a:r>
              <a:rPr lang="en-US" dirty="0" smtClean="0"/>
              <a:t>.</a:t>
            </a:r>
            <a:r>
              <a:rPr lang="en-US" b="1" dirty="0" smtClean="0"/>
              <a:t>”</a:t>
            </a:r>
            <a:endParaRPr lang="en-US" sz="1000" b="1" dirty="0"/>
          </a:p>
          <a:p>
            <a:pPr marL="0" indent="0" algn="ctr">
              <a:buNone/>
            </a:pPr>
            <a:r>
              <a:rPr lang="en-US" sz="4400" b="1" dirty="0" smtClean="0"/>
              <a:t>Do I need to cite??? Yes or No???</a:t>
            </a:r>
          </a:p>
          <a:p>
            <a:pPr marL="0" indent="0" algn="ctr">
              <a:buNone/>
            </a:pPr>
            <a:r>
              <a:rPr lang="en-US" sz="3300" b="1" dirty="0"/>
              <a:t>(Discuss in groups)</a:t>
            </a:r>
          </a:p>
          <a:p>
            <a:pPr marL="0" indent="0" algn="ctr">
              <a:buNone/>
            </a:pPr>
            <a:r>
              <a:rPr lang="en-US" sz="5400" b="1" dirty="0" smtClean="0"/>
              <a:t>YES</a:t>
            </a:r>
          </a:p>
          <a:p>
            <a:pPr marL="0" indent="0" algn="ctr">
              <a:buNone/>
            </a:pPr>
            <a:r>
              <a:rPr lang="en-US" sz="2800" b="1" dirty="0" smtClean="0"/>
              <a:t>This is a DIRECT QUOTE from an article, and it is something that I DID NOT KNOW before I started researching/reading.</a:t>
            </a:r>
            <a:endParaRPr lang="en-US" sz="2800" b="1" dirty="0"/>
          </a:p>
        </p:txBody>
      </p:sp>
    </p:spTree>
    <p:extLst>
      <p:ext uri="{BB962C8B-B14F-4D97-AF65-F5344CB8AC3E}">
        <p14:creationId xmlns:p14="http://schemas.microsoft.com/office/powerpoint/2010/main" val="290325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762000"/>
            <a:ext cx="8229600" cy="5943600"/>
          </a:xfrm>
        </p:spPr>
        <p:txBody>
          <a:bodyPr>
            <a:normAutofit fontScale="77500" lnSpcReduction="20000"/>
          </a:bodyPr>
          <a:lstStyle/>
          <a:p>
            <a:r>
              <a:rPr lang="en-US" b="1" dirty="0" smtClean="0"/>
              <a:t>Example: I am writing a research paper on the Labor Day holiday.</a:t>
            </a:r>
          </a:p>
          <a:p>
            <a:r>
              <a:rPr lang="en-US" b="1" dirty="0" smtClean="0"/>
              <a:t>In my RESEARCH, I READ the following information: </a:t>
            </a:r>
          </a:p>
          <a:p>
            <a:pPr marL="0" indent="0" algn="ctr">
              <a:buNone/>
            </a:pPr>
            <a:r>
              <a:rPr lang="en-US" b="1" dirty="0" smtClean="0"/>
              <a:t>“</a:t>
            </a:r>
            <a:r>
              <a:rPr lang="en-US" dirty="0"/>
              <a:t>In the late 1800s, at the height of the Industrial Revolution in the United States, the average American worked 12-hour days and seven-day weeks in order to eke out a basic living</a:t>
            </a:r>
            <a:r>
              <a:rPr lang="en-US" dirty="0" smtClean="0"/>
              <a:t>.”</a:t>
            </a:r>
          </a:p>
          <a:p>
            <a:r>
              <a:rPr lang="en-US" b="1" dirty="0" smtClean="0"/>
              <a:t>In my paper, I wrote the following:</a:t>
            </a:r>
            <a:r>
              <a:rPr lang="en-US" dirty="0"/>
              <a:t> </a:t>
            </a:r>
            <a:endParaRPr lang="en-US" b="1" dirty="0" smtClean="0"/>
          </a:p>
          <a:p>
            <a:pPr marL="0" indent="0">
              <a:buNone/>
            </a:pPr>
            <a:endParaRPr lang="en-US" sz="1000" b="1" dirty="0" smtClean="0"/>
          </a:p>
          <a:p>
            <a:pPr marL="0" indent="0" algn="ctr">
              <a:buNone/>
            </a:pPr>
            <a:r>
              <a:rPr lang="en-US" dirty="0" smtClean="0"/>
              <a:t>In the late 1800s, Americans worked twelve-hour days and seven-day weeks just to scrape by.</a:t>
            </a:r>
          </a:p>
          <a:p>
            <a:pPr marL="0" indent="0" algn="ctr">
              <a:buNone/>
            </a:pPr>
            <a:endParaRPr lang="en-US" sz="1000" b="1" dirty="0"/>
          </a:p>
          <a:p>
            <a:pPr marL="0" indent="0" algn="ctr">
              <a:buNone/>
            </a:pPr>
            <a:r>
              <a:rPr lang="en-US" sz="4400" b="1" dirty="0" smtClean="0"/>
              <a:t>Do I need to cite??? Yes or No???</a:t>
            </a:r>
          </a:p>
          <a:p>
            <a:pPr marL="0" lvl="0" indent="0" algn="ctr">
              <a:buNone/>
            </a:pPr>
            <a:r>
              <a:rPr lang="en-US" sz="3400" b="1" dirty="0">
                <a:solidFill>
                  <a:prstClr val="black"/>
                </a:solidFill>
              </a:rPr>
              <a:t>(Discuss in groups)</a:t>
            </a:r>
            <a:endParaRPr lang="en-US" sz="3600" b="1" dirty="0">
              <a:solidFill>
                <a:prstClr val="black"/>
              </a:solidFill>
            </a:endParaRPr>
          </a:p>
          <a:p>
            <a:pPr marL="0" indent="0" algn="ctr">
              <a:buNone/>
            </a:pPr>
            <a:r>
              <a:rPr lang="en-US" sz="5400" b="1" dirty="0" smtClean="0"/>
              <a:t>YES</a:t>
            </a:r>
          </a:p>
          <a:p>
            <a:pPr marL="0" indent="0" algn="ctr">
              <a:buNone/>
            </a:pPr>
            <a:r>
              <a:rPr lang="en-US" sz="2800" b="1" dirty="0" smtClean="0"/>
              <a:t>This is a PARAPHRASE OF an article, and it is something that I DID NOT KNOW before I started researching/reading.</a:t>
            </a:r>
            <a:endParaRPr lang="en-US" sz="2800" b="1" dirty="0"/>
          </a:p>
        </p:txBody>
      </p:sp>
    </p:spTree>
    <p:extLst>
      <p:ext uri="{BB962C8B-B14F-4D97-AF65-F5344CB8AC3E}">
        <p14:creationId xmlns:p14="http://schemas.microsoft.com/office/powerpoint/2010/main" val="175491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177624405"/>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762000"/>
            <a:ext cx="8229600" cy="5791200"/>
          </a:xfrm>
        </p:spPr>
        <p:txBody>
          <a:bodyPr>
            <a:normAutofit fontScale="92500" lnSpcReduction="20000"/>
          </a:bodyPr>
          <a:lstStyle/>
          <a:p>
            <a:r>
              <a:rPr lang="en-US" b="1" dirty="0" smtClean="0"/>
              <a:t>Example: I am writing a research paper on the Labor Day holiday.</a:t>
            </a:r>
          </a:p>
          <a:p>
            <a:r>
              <a:rPr lang="en-US" b="1" dirty="0" smtClean="0"/>
              <a:t>In my RESEARCH, I READ the following PARAGRAPH: </a:t>
            </a:r>
          </a:p>
          <a:p>
            <a:pPr marL="0" indent="0">
              <a:buNone/>
            </a:pPr>
            <a:r>
              <a:rPr lang="en-US" b="1" dirty="0" smtClean="0"/>
              <a:t>       “</a:t>
            </a:r>
            <a:r>
              <a:rPr lang="en-US" dirty="0"/>
              <a:t>The idea of a “workingmen’s holiday,” celebrated on the first Monday in September, caught on in other industrial centers across the country, and many states passed legislation recognizing </a:t>
            </a:r>
            <a:r>
              <a:rPr lang="en-US" dirty="0" err="1"/>
              <a:t>it.Congress</a:t>
            </a:r>
            <a:r>
              <a:rPr lang="en-US" dirty="0"/>
              <a:t> would not legalize the holiday until 12 years later, when a watershed moment in American labor history brought workers’ rights squarely into the public’s view. On May 11, 1894, employees of the Pullman Palace Car Company in Chicago went on strike to protest wage cuts and the firing of union representatives</a:t>
            </a:r>
            <a:r>
              <a:rPr lang="en-US" dirty="0" smtClean="0"/>
              <a:t>.”</a:t>
            </a:r>
          </a:p>
        </p:txBody>
      </p:sp>
    </p:spTree>
    <p:extLst>
      <p:ext uri="{BB962C8B-B14F-4D97-AF65-F5344CB8AC3E}">
        <p14:creationId xmlns:p14="http://schemas.microsoft.com/office/powerpoint/2010/main" val="103821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762000"/>
            <a:ext cx="8229600" cy="5791200"/>
          </a:xfrm>
        </p:spPr>
        <p:txBody>
          <a:bodyPr>
            <a:normAutofit lnSpcReduction="10000"/>
          </a:bodyPr>
          <a:lstStyle/>
          <a:p>
            <a:r>
              <a:rPr lang="en-US" b="1" dirty="0" smtClean="0"/>
              <a:t>In my paper, I wrote the following:</a:t>
            </a:r>
            <a:r>
              <a:rPr lang="en-US" dirty="0" smtClean="0"/>
              <a:t> </a:t>
            </a:r>
            <a:endParaRPr lang="en-US" b="1" dirty="0" smtClean="0"/>
          </a:p>
          <a:p>
            <a:pPr marL="0" indent="0">
              <a:buNone/>
            </a:pPr>
            <a:endParaRPr lang="en-US" sz="1000" b="1" dirty="0" smtClean="0"/>
          </a:p>
          <a:p>
            <a:pPr marL="0" indent="0" algn="ctr">
              <a:buNone/>
            </a:pPr>
            <a:r>
              <a:rPr lang="en-US" sz="2800" dirty="0" smtClean="0"/>
              <a:t>The idea of Labor Day became popular and was recognized by many states, but it took twelve years and a major labor strike before Congress made it a national holiday.</a:t>
            </a:r>
          </a:p>
          <a:p>
            <a:pPr marL="0" indent="0" algn="ctr">
              <a:buNone/>
            </a:pPr>
            <a:r>
              <a:rPr lang="en-US" sz="4400" b="1" dirty="0" smtClean="0"/>
              <a:t>Do I need to cite??? Yes or No???</a:t>
            </a:r>
          </a:p>
          <a:p>
            <a:pPr marL="0" lvl="0" indent="0" algn="ctr">
              <a:buNone/>
            </a:pPr>
            <a:r>
              <a:rPr lang="en-US" sz="2800" b="1" dirty="0">
                <a:solidFill>
                  <a:prstClr val="black"/>
                </a:solidFill>
              </a:rPr>
              <a:t>(Discuss in groups)</a:t>
            </a:r>
            <a:endParaRPr lang="en-US" sz="3000" b="1" dirty="0">
              <a:solidFill>
                <a:prstClr val="black"/>
              </a:solidFill>
            </a:endParaRPr>
          </a:p>
          <a:p>
            <a:pPr marL="0" indent="0" algn="ctr">
              <a:buNone/>
            </a:pPr>
            <a:r>
              <a:rPr lang="en-US" sz="5400" b="1" dirty="0" smtClean="0"/>
              <a:t>YES</a:t>
            </a:r>
          </a:p>
          <a:p>
            <a:pPr marL="0" indent="0" algn="ctr">
              <a:buNone/>
            </a:pPr>
            <a:r>
              <a:rPr lang="en-US" sz="2800" b="1" dirty="0" smtClean="0"/>
              <a:t>This is a SUMMARY OF a PARAGRAPH from an article, and it is something that I DID NOT KNOW before I started researching/reading.</a:t>
            </a:r>
            <a:endParaRPr lang="en-US" sz="2800" b="1" dirty="0"/>
          </a:p>
        </p:txBody>
      </p:sp>
    </p:spTree>
    <p:extLst>
      <p:ext uri="{BB962C8B-B14F-4D97-AF65-F5344CB8AC3E}">
        <p14:creationId xmlns:p14="http://schemas.microsoft.com/office/powerpoint/2010/main" val="234151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MLA Citation – The When</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r>
              <a:rPr lang="en-US" b="1" dirty="0" smtClean="0"/>
              <a:t>Example: I am writing a research paper on the Labor Day holiday.</a:t>
            </a:r>
          </a:p>
          <a:p>
            <a:r>
              <a:rPr lang="en-US" b="1" dirty="0" smtClean="0"/>
              <a:t>In my paper, I used the following information:</a:t>
            </a:r>
          </a:p>
          <a:p>
            <a:pPr marL="0" indent="0">
              <a:buNone/>
            </a:pPr>
            <a:endParaRPr lang="en-US" sz="1000" b="1" dirty="0" smtClean="0"/>
          </a:p>
          <a:p>
            <a:pPr marL="0" indent="0" algn="ctr">
              <a:buNone/>
            </a:pPr>
            <a:r>
              <a:rPr lang="en-US" dirty="0" smtClean="0"/>
              <a:t>Labor Day is considered by most to be the end of summer.</a:t>
            </a:r>
            <a:endParaRPr lang="en-US" sz="1000" dirty="0"/>
          </a:p>
          <a:p>
            <a:pPr marL="0" indent="0" algn="ctr">
              <a:buNone/>
            </a:pPr>
            <a:r>
              <a:rPr lang="en-US" sz="4400" b="1" dirty="0" smtClean="0"/>
              <a:t>Do I need to cite??? Yes or No???</a:t>
            </a:r>
          </a:p>
          <a:p>
            <a:pPr marL="0" lvl="0" indent="0" algn="ctr">
              <a:buNone/>
            </a:pPr>
            <a:r>
              <a:rPr lang="en-US" sz="2800" b="1" dirty="0">
                <a:solidFill>
                  <a:prstClr val="black"/>
                </a:solidFill>
              </a:rPr>
              <a:t>(Discuss in groups)</a:t>
            </a:r>
            <a:endParaRPr lang="en-US" sz="3000" b="1" dirty="0">
              <a:solidFill>
                <a:prstClr val="black"/>
              </a:solidFill>
            </a:endParaRPr>
          </a:p>
          <a:p>
            <a:pPr marL="0" indent="0" algn="ctr">
              <a:buNone/>
            </a:pPr>
            <a:r>
              <a:rPr lang="en-US" sz="5400" b="1" dirty="0" smtClean="0"/>
              <a:t>NO</a:t>
            </a:r>
          </a:p>
          <a:p>
            <a:pPr marL="0" indent="0" algn="ctr">
              <a:buNone/>
            </a:pPr>
            <a:r>
              <a:rPr lang="en-US" sz="2800" b="1" dirty="0" smtClean="0"/>
              <a:t>This is an example of something that would be considered common knowledge. Unless you are quoting it from an article, it would not need to be cited.</a:t>
            </a:r>
            <a:endParaRPr lang="en-US" sz="2800" b="1" dirty="0"/>
          </a:p>
        </p:txBody>
      </p:sp>
    </p:spTree>
    <p:extLst>
      <p:ext uri="{BB962C8B-B14F-4D97-AF65-F5344CB8AC3E}">
        <p14:creationId xmlns:p14="http://schemas.microsoft.com/office/powerpoint/2010/main" val="232585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fontScale="90000"/>
          </a:bodyPr>
          <a:lstStyle/>
          <a:p>
            <a:r>
              <a:rPr lang="en-US" b="1" dirty="0" smtClean="0"/>
              <a:t>MLA Citation – The Why and When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It’s time for you to practice!</a:t>
            </a:r>
          </a:p>
          <a:p>
            <a:r>
              <a:rPr lang="en-US" sz="2800" b="1" dirty="0" smtClean="0"/>
              <a:t>In the document provided, you will find 5 questions to be answered and 5 examples for you to explore.</a:t>
            </a:r>
          </a:p>
          <a:p>
            <a:r>
              <a:rPr lang="en-US" sz="2800" b="1" dirty="0" smtClean="0"/>
              <a:t>All answers MUST be in COMPLETE SENTENCES! </a:t>
            </a:r>
          </a:p>
          <a:p>
            <a:r>
              <a:rPr lang="en-US" sz="2800" b="1" dirty="0" smtClean="0"/>
              <a:t>You have the time remaining in class to work on this assignment. If you do not finish it, it is………..</a:t>
            </a:r>
            <a:endParaRPr lang="en-US" sz="2800" b="1" dirty="0"/>
          </a:p>
        </p:txBody>
      </p:sp>
    </p:spTree>
    <p:extLst>
      <p:ext uri="{BB962C8B-B14F-4D97-AF65-F5344CB8AC3E}">
        <p14:creationId xmlns:p14="http://schemas.microsoft.com/office/powerpoint/2010/main" val="285290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Complete the “MLA Citation – The Why and When” questions and scenarios.</a:t>
            </a:r>
          </a:p>
          <a:p>
            <a:pPr marL="0" indent="0" algn="ctr">
              <a:buNone/>
            </a:pPr>
            <a:endParaRPr lang="en-US" sz="1400" b="1" dirty="0"/>
          </a:p>
          <a:p>
            <a:pPr marL="0" indent="0" algn="ctr">
              <a:buNone/>
            </a:pPr>
            <a:r>
              <a:rPr lang="en-US" sz="4800" b="1" dirty="0" smtClean="0"/>
              <a:t>This is DUE TOMORROW!!</a:t>
            </a:r>
            <a:endParaRPr lang="en-US" sz="4800" b="1" dirty="0"/>
          </a:p>
        </p:txBody>
      </p:sp>
    </p:spTree>
    <p:extLst>
      <p:ext uri="{BB962C8B-B14F-4D97-AF65-F5344CB8AC3E}">
        <p14:creationId xmlns:p14="http://schemas.microsoft.com/office/powerpoint/2010/main" val="408687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Write about the following:</a:t>
            </a:r>
          </a:p>
          <a:p>
            <a:pPr marL="0" indent="0" algn="ctr">
              <a:buNone/>
            </a:pPr>
            <a:endParaRPr lang="en-US" sz="1000" b="1" dirty="0"/>
          </a:p>
          <a:p>
            <a:pPr marL="0" indent="0" algn="ctr">
              <a:buNone/>
            </a:pPr>
            <a:r>
              <a:rPr lang="en-US" sz="4000" b="1" dirty="0" smtClean="0"/>
              <a:t>Do you think stealing someone else’s research or information is as bad as stealing someone’s physical property? Why or why not?</a:t>
            </a:r>
            <a:endParaRPr lang="en-US" sz="4000" b="1" dirty="0"/>
          </a:p>
        </p:txBody>
      </p:sp>
      <p:sp>
        <p:nvSpPr>
          <p:cNvPr id="5" name="TextBox 4"/>
          <p:cNvSpPr txBox="1"/>
          <p:nvPr/>
        </p:nvSpPr>
        <p:spPr>
          <a:xfrm>
            <a:off x="7338291" y="669636"/>
            <a:ext cx="1371600" cy="461665"/>
          </a:xfrm>
          <a:prstGeom prst="rect">
            <a:avLst/>
          </a:prstGeom>
          <a:noFill/>
        </p:spPr>
        <p:txBody>
          <a:bodyPr wrap="square" rtlCol="0">
            <a:spAutoFit/>
          </a:bodyPr>
          <a:lstStyle/>
          <a:p>
            <a:r>
              <a:rPr lang="en-US" sz="2400" b="1" dirty="0" smtClean="0"/>
              <a:t>8/20/19</a:t>
            </a:r>
            <a:endParaRPr lang="en-US" sz="2400" b="1" dirty="0"/>
          </a:p>
        </p:txBody>
      </p:sp>
    </p:spTree>
    <p:extLst>
      <p:ext uri="{BB962C8B-B14F-4D97-AF65-F5344CB8AC3E}">
        <p14:creationId xmlns:p14="http://schemas.microsoft.com/office/powerpoint/2010/main" val="22118785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In your triads, discuss the following:</a:t>
            </a:r>
          </a:p>
          <a:p>
            <a:pPr marL="0" indent="0" algn="ctr">
              <a:buNone/>
            </a:pPr>
            <a:endParaRPr lang="en-US" sz="2800" b="1" dirty="0"/>
          </a:p>
          <a:p>
            <a:pPr marL="0" indent="0" algn="ctr">
              <a:buNone/>
            </a:pPr>
            <a:r>
              <a:rPr lang="en-US" sz="3600" b="1" dirty="0" smtClean="0"/>
              <a:t>What are the two types of plagiarism we discussed in class yesterday, what is the difference between them, and what are the consequences for them?</a:t>
            </a:r>
          </a:p>
          <a:p>
            <a:pPr marL="0" indent="0" algn="ctr">
              <a:buNone/>
            </a:pPr>
            <a:endParaRPr lang="en-US" sz="3600" b="1" dirty="0"/>
          </a:p>
          <a:p>
            <a:pPr marL="0" indent="0" algn="ctr">
              <a:buNone/>
            </a:pPr>
            <a:r>
              <a:rPr lang="en-US" sz="2800" b="1" dirty="0" smtClean="0"/>
              <a:t>BE PREPARED TO SHARE!</a:t>
            </a: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8/21/19</a:t>
            </a:r>
            <a:endParaRPr lang="en-US" sz="2400" b="1" dirty="0"/>
          </a:p>
        </p:txBody>
      </p:sp>
    </p:spTree>
    <p:extLst>
      <p:ext uri="{BB962C8B-B14F-4D97-AF65-F5344CB8AC3E}">
        <p14:creationId xmlns:p14="http://schemas.microsoft.com/office/powerpoint/2010/main" val="368697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Writing</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Now write about the following:</a:t>
            </a:r>
          </a:p>
          <a:p>
            <a:pPr marL="0" indent="0" algn="ctr">
              <a:buNone/>
            </a:pPr>
            <a:r>
              <a:rPr lang="en-US" sz="4000" b="1" dirty="0"/>
              <a:t>What are the two types of plagiarism we discussed in class yesterday, what is the difference between them, and what are the consequences for them?</a:t>
            </a:r>
          </a:p>
          <a:p>
            <a:pPr marL="0" indent="0" algn="ctr">
              <a:buNone/>
            </a:pPr>
            <a:endParaRPr lang="en-US" sz="2800" b="1" dirty="0"/>
          </a:p>
        </p:txBody>
      </p:sp>
      <p:sp>
        <p:nvSpPr>
          <p:cNvPr id="7" name="TextBox 6"/>
          <p:cNvSpPr txBox="1"/>
          <p:nvPr/>
        </p:nvSpPr>
        <p:spPr>
          <a:xfrm>
            <a:off x="7338291" y="669636"/>
            <a:ext cx="1371600" cy="461665"/>
          </a:xfrm>
          <a:prstGeom prst="rect">
            <a:avLst/>
          </a:prstGeom>
          <a:noFill/>
        </p:spPr>
        <p:txBody>
          <a:bodyPr wrap="square" rtlCol="0">
            <a:spAutoFit/>
          </a:bodyPr>
          <a:lstStyle/>
          <a:p>
            <a:r>
              <a:rPr lang="en-US" sz="2400" b="1" dirty="0"/>
              <a:t>8/21/19</a:t>
            </a:r>
          </a:p>
        </p:txBody>
      </p:sp>
    </p:spTree>
    <p:extLst>
      <p:ext uri="{BB962C8B-B14F-4D97-AF65-F5344CB8AC3E}">
        <p14:creationId xmlns:p14="http://schemas.microsoft.com/office/powerpoint/2010/main" val="171380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4031536533"/>
      </p:ext>
    </p:extLst>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465255534"/>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388812783"/>
      </p:ext>
    </p:extLst>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914856214"/>
      </p:ext>
    </p:extLst>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b="1" dirty="0"/>
              <a:t>Define terms related to proper citation of sources, identify instances where a citation is necessary, and create properly formatted MLA citations in writing.</a:t>
            </a:r>
          </a:p>
          <a:p>
            <a:pPr marL="0" indent="0" algn="ctr">
              <a:buNone/>
            </a:pPr>
            <a:endParaRPr lang="en-US" b="1" dirty="0" smtClean="0"/>
          </a:p>
          <a:p>
            <a:pPr marL="0" indent="0" algn="ctr">
              <a:buNone/>
            </a:pPr>
            <a:r>
              <a:rPr lang="en-US" sz="2400" b="1" dirty="0"/>
              <a:t>CCSS.ELA-LITERACY.W.9-10.8</a:t>
            </a:r>
          </a:p>
        </p:txBody>
      </p:sp>
    </p:spTree>
    <p:extLst>
      <p:ext uri="{BB962C8B-B14F-4D97-AF65-F5344CB8AC3E}">
        <p14:creationId xmlns:p14="http://schemas.microsoft.com/office/powerpoint/2010/main" val="6662005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105400"/>
          </a:xfrm>
        </p:spPr>
        <p:txBody>
          <a:bodyPr>
            <a:normAutofit fontScale="92500" lnSpcReduction="20000"/>
          </a:bodyPr>
          <a:lstStyle/>
          <a:p>
            <a:r>
              <a:rPr lang="en-US" b="1" dirty="0" smtClean="0"/>
              <a:t>Parenthetical in-text </a:t>
            </a:r>
            <a:r>
              <a:rPr lang="en-US" b="1" dirty="0"/>
              <a:t>citation </a:t>
            </a:r>
            <a:r>
              <a:rPr lang="en-US" b="1" dirty="0" smtClean="0"/>
              <a:t>- </a:t>
            </a:r>
            <a:r>
              <a:rPr lang="en-US" b="1" dirty="0"/>
              <a:t>a brief reference in your text that indicates the source you consulted. </a:t>
            </a:r>
            <a:endParaRPr lang="en-US" b="1" dirty="0" smtClean="0"/>
          </a:p>
          <a:p>
            <a:pPr lvl="1"/>
            <a:r>
              <a:rPr lang="en-US" sz="2900" b="1" dirty="0" smtClean="0"/>
              <a:t>It </a:t>
            </a:r>
            <a:r>
              <a:rPr lang="en-US" sz="2900" b="1" dirty="0"/>
              <a:t>should </a:t>
            </a:r>
            <a:r>
              <a:rPr lang="en-US" sz="2900" b="1" dirty="0">
                <a:solidFill>
                  <a:schemeClr val="bg1"/>
                </a:solidFill>
              </a:rPr>
              <a:t>direct readers to the entry in your works-cited list</a:t>
            </a:r>
            <a:r>
              <a:rPr lang="en-US" sz="2900" b="1" dirty="0"/>
              <a:t> for that source.</a:t>
            </a:r>
          </a:p>
          <a:p>
            <a:pPr lvl="1"/>
            <a:r>
              <a:rPr lang="en-US" sz="2900" b="1" dirty="0"/>
              <a:t>It should </a:t>
            </a:r>
            <a:r>
              <a:rPr lang="en-US" sz="2900" b="1" dirty="0" smtClean="0"/>
              <a:t>provide </a:t>
            </a:r>
            <a:r>
              <a:rPr lang="en-US" sz="2900" b="1" dirty="0"/>
              <a:t>the citation information </a:t>
            </a:r>
            <a:r>
              <a:rPr lang="en-US" sz="2900" b="1" dirty="0">
                <a:solidFill>
                  <a:schemeClr val="bg1"/>
                </a:solidFill>
              </a:rPr>
              <a:t>without interrupting</a:t>
            </a:r>
            <a:r>
              <a:rPr lang="en-US" sz="2900" b="1" dirty="0"/>
              <a:t> your own text.</a:t>
            </a:r>
          </a:p>
          <a:p>
            <a:pPr lvl="1"/>
            <a:r>
              <a:rPr lang="en-US" sz="2900" b="1" dirty="0"/>
              <a:t>In general, the in-text citation will be the </a:t>
            </a:r>
            <a:r>
              <a:rPr lang="en-US" sz="2900" b="1" dirty="0">
                <a:solidFill>
                  <a:schemeClr val="bg1"/>
                </a:solidFill>
              </a:rPr>
              <a:t>author’s last name (or abbreviated title) with a page number, enclosed in parentheses</a:t>
            </a:r>
            <a:r>
              <a:rPr lang="en-US" sz="2900" b="1" dirty="0" smtClean="0"/>
              <a:t>.</a:t>
            </a:r>
          </a:p>
          <a:p>
            <a:pPr lvl="1"/>
            <a:r>
              <a:rPr lang="en-US" sz="2900" b="1" dirty="0" smtClean="0"/>
              <a:t>The word(s) in your parenthetical should ALWAYS match the FIRST WORD(S) in one of your Work Cited entries!</a:t>
            </a:r>
            <a:endParaRPr lang="en-US" sz="2900" b="1" dirty="0"/>
          </a:p>
          <a:p>
            <a:endParaRPr lang="en-US" dirty="0"/>
          </a:p>
        </p:txBody>
      </p:sp>
    </p:spTree>
    <p:extLst>
      <p:ext uri="{BB962C8B-B14F-4D97-AF65-F5344CB8AC3E}">
        <p14:creationId xmlns:p14="http://schemas.microsoft.com/office/powerpoint/2010/main" val="411042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fontScale="92500"/>
          </a:bodyPr>
          <a:lstStyle/>
          <a:p>
            <a:r>
              <a:rPr lang="en-US" sz="2800" b="1" dirty="0" smtClean="0"/>
              <a:t>Example: I am reading a story in my textbook, and answering questions. </a:t>
            </a:r>
          </a:p>
          <a:p>
            <a:r>
              <a:rPr lang="en-US" sz="2800" b="1" dirty="0" smtClean="0"/>
              <a:t>The story is </a:t>
            </a:r>
            <a:r>
              <a:rPr lang="en-US" sz="2800" b="1" i="1" dirty="0" smtClean="0"/>
              <a:t>What, Of This Goldfish, Would You Wish</a:t>
            </a:r>
            <a:r>
              <a:rPr lang="en-US" sz="2800" b="1" dirty="0" smtClean="0"/>
              <a:t>. It was written by Edgar </a:t>
            </a:r>
            <a:r>
              <a:rPr lang="en-US" sz="2800" b="1" dirty="0" err="1" smtClean="0"/>
              <a:t>Keret</a:t>
            </a:r>
            <a:r>
              <a:rPr lang="en-US" sz="2800" b="1" dirty="0" smtClean="0"/>
              <a:t> and is on pages 3-8 in my book.</a:t>
            </a:r>
          </a:p>
          <a:p>
            <a:r>
              <a:rPr lang="en-US" sz="2800" b="1" dirty="0" smtClean="0"/>
              <a:t>My teacher says I must CITE the story in my answers.</a:t>
            </a:r>
          </a:p>
          <a:p>
            <a:r>
              <a:rPr lang="en-US" sz="2800" b="1" dirty="0" smtClean="0"/>
              <a:t>In one of my answers, I use the following quote from page 5:</a:t>
            </a:r>
          </a:p>
          <a:p>
            <a:pPr marL="0" indent="0">
              <a:buNone/>
            </a:pPr>
            <a:r>
              <a:rPr lang="en-US" sz="2800" b="1" dirty="0" smtClean="0"/>
              <a:t>    </a:t>
            </a:r>
            <a:r>
              <a:rPr lang="en-US" sz="2800" dirty="0" smtClean="0"/>
              <a:t>“But what is most excellent about addicts and Arabs and </a:t>
            </a:r>
          </a:p>
          <a:p>
            <a:pPr marL="0" indent="0">
              <a:buNone/>
            </a:pPr>
            <a:r>
              <a:rPr lang="en-US" sz="2800" dirty="0" smtClean="0"/>
              <a:t>     pensioners is that they don’t come around knocking on </a:t>
            </a:r>
          </a:p>
          <a:p>
            <a:pPr marL="0" indent="0">
              <a:buNone/>
            </a:pPr>
            <a:r>
              <a:rPr lang="en-US" sz="2800" dirty="0" smtClean="0"/>
              <a:t>     Sergei’s door”</a:t>
            </a:r>
          </a:p>
          <a:p>
            <a:pPr marL="0" indent="0">
              <a:buNone/>
            </a:pP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374035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indent="0">
              <a:buNone/>
            </a:pPr>
            <a:r>
              <a:rPr lang="en-US" sz="2800" b="1" dirty="0" smtClean="0"/>
              <a:t>    </a:t>
            </a:r>
            <a:r>
              <a:rPr lang="en-US" sz="3600" dirty="0" smtClean="0"/>
              <a:t>“But what is most excellent about addicts</a:t>
            </a:r>
          </a:p>
          <a:p>
            <a:pPr marL="0" indent="0">
              <a:buNone/>
            </a:pPr>
            <a:r>
              <a:rPr lang="en-US" sz="3600" dirty="0" smtClean="0"/>
              <a:t>     and Arabs and pensioners is that they </a:t>
            </a:r>
          </a:p>
          <a:p>
            <a:pPr marL="0" indent="0">
              <a:buNone/>
            </a:pPr>
            <a:r>
              <a:rPr lang="en-US" sz="3600" dirty="0" smtClean="0"/>
              <a:t>     don’t come around knocking on Sergei’s </a:t>
            </a:r>
          </a:p>
          <a:p>
            <a:pPr marL="0" indent="0">
              <a:buNone/>
            </a:pPr>
            <a:r>
              <a:rPr lang="en-US" sz="3600" dirty="0" smtClean="0"/>
              <a:t>     door” </a:t>
            </a:r>
            <a:r>
              <a:rPr lang="en-US" sz="3600" dirty="0" smtClean="0">
                <a:solidFill>
                  <a:schemeClr val="bg1"/>
                </a:solidFill>
              </a:rPr>
              <a:t>(</a:t>
            </a:r>
            <a:r>
              <a:rPr lang="en-US" sz="3600" dirty="0" err="1" smtClean="0">
                <a:solidFill>
                  <a:schemeClr val="bg1"/>
                </a:solidFill>
              </a:rPr>
              <a:t>Keret</a:t>
            </a:r>
            <a:r>
              <a:rPr lang="en-US" sz="3600" dirty="0" smtClean="0">
                <a:solidFill>
                  <a:schemeClr val="bg1"/>
                </a:solidFill>
              </a:rPr>
              <a:t> 5).</a:t>
            </a:r>
            <a:endParaRPr lang="en-US" sz="3600" b="1" dirty="0" smtClean="0">
              <a:solidFill>
                <a:schemeClr val="bg1"/>
              </a:solidFill>
            </a:endParaRPr>
          </a:p>
          <a:p>
            <a:r>
              <a:rPr lang="en-US" sz="2800" b="1" dirty="0" smtClean="0"/>
              <a:t>In parenthesis, I put the author’s last name and the page number. </a:t>
            </a:r>
          </a:p>
          <a:p>
            <a:r>
              <a:rPr lang="en-US" sz="2800" b="1" dirty="0" smtClean="0"/>
              <a:t>Notice: no comma, no “page,”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66885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a:bodyPr>
          <a:lstStyle/>
          <a:p>
            <a:r>
              <a:rPr lang="en-US" sz="2800" b="1" dirty="0" smtClean="0"/>
              <a:t>Example: I am writing a research paper on the poet William Wordsworth. </a:t>
            </a:r>
          </a:p>
          <a:p>
            <a:r>
              <a:rPr lang="en-US" sz="2800" b="1" dirty="0" smtClean="0"/>
              <a:t>I found a great source: a book titled </a:t>
            </a:r>
            <a:r>
              <a:rPr lang="en-US" sz="2800" b="1" i="1" dirty="0" smtClean="0"/>
              <a:t>Lyrical Ballads </a:t>
            </a:r>
            <a:r>
              <a:rPr lang="en-US" sz="2800" b="1" dirty="0" smtClean="0"/>
              <a:t>written by Wordsworth himself.</a:t>
            </a:r>
          </a:p>
          <a:p>
            <a:r>
              <a:rPr lang="en-US" sz="2800" b="1" dirty="0" smtClean="0"/>
              <a:t>My teacher says I must CITE the book in my writing.</a:t>
            </a:r>
          </a:p>
          <a:p>
            <a:r>
              <a:rPr lang="en-US" sz="2800" b="1" dirty="0" smtClean="0"/>
              <a:t>In my writing, I include the following statement from page 263:</a:t>
            </a:r>
          </a:p>
          <a:p>
            <a:pPr marL="0" indent="0">
              <a:buNone/>
            </a:pPr>
            <a:r>
              <a:rPr lang="en-US" sz="2800" b="1" dirty="0" smtClean="0"/>
              <a:t>    </a:t>
            </a:r>
            <a:r>
              <a:rPr lang="en-US" sz="2800" dirty="0"/>
              <a:t>Romantic poetry is characterized by </a:t>
            </a:r>
            <a:r>
              <a:rPr lang="en-US" sz="2800" dirty="0" smtClean="0"/>
              <a:t>the</a:t>
            </a:r>
          </a:p>
          <a:p>
            <a:pPr marL="0" indent="0">
              <a:buNone/>
            </a:pPr>
            <a:r>
              <a:rPr lang="en-US" sz="2800" dirty="0"/>
              <a:t> </a:t>
            </a:r>
            <a:r>
              <a:rPr lang="en-US" sz="2800" dirty="0" smtClean="0"/>
              <a:t>   “spontaneous overflow </a:t>
            </a:r>
            <a:r>
              <a:rPr lang="en-US" sz="2800" dirty="0"/>
              <a:t>of powerful feelings” </a:t>
            </a:r>
            <a:endParaRPr lang="en-US" sz="2800" dirty="0" smtClean="0"/>
          </a:p>
          <a:p>
            <a:pPr marL="0" indent="0">
              <a:buNone/>
            </a:pP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142333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lvl="0" indent="0">
              <a:buNone/>
            </a:pPr>
            <a:r>
              <a:rPr lang="en-US" sz="3600" dirty="0" smtClean="0">
                <a:solidFill>
                  <a:prstClr val="black"/>
                </a:solidFill>
              </a:rPr>
              <a:t>    Romantic </a:t>
            </a:r>
            <a:r>
              <a:rPr lang="en-US" sz="3600" dirty="0">
                <a:solidFill>
                  <a:prstClr val="black"/>
                </a:solidFill>
              </a:rPr>
              <a:t>poetry was </a:t>
            </a:r>
            <a:r>
              <a:rPr lang="en-US" sz="3600" dirty="0" smtClean="0">
                <a:solidFill>
                  <a:prstClr val="black"/>
                </a:solidFill>
              </a:rPr>
              <a:t>marked </a:t>
            </a:r>
            <a:r>
              <a:rPr lang="en-US" sz="3600" dirty="0">
                <a:solidFill>
                  <a:prstClr val="black"/>
                </a:solidFill>
              </a:rPr>
              <a:t>by a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a:t>
            </a:r>
            <a:r>
              <a:rPr lang="en-US" sz="3600" dirty="0">
                <a:solidFill>
                  <a:prstClr val="black"/>
                </a:solidFill>
              </a:rPr>
              <a:t>spontaneous </a:t>
            </a:r>
            <a:r>
              <a:rPr lang="en-US" sz="3600" dirty="0" smtClean="0">
                <a:solidFill>
                  <a:prstClr val="black"/>
                </a:solidFill>
              </a:rPr>
              <a:t>overflow </a:t>
            </a:r>
            <a:r>
              <a:rPr lang="en-US" sz="3600" dirty="0">
                <a:solidFill>
                  <a:prstClr val="black"/>
                </a:solidFill>
              </a:rPr>
              <a:t>of powerful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feelings” </a:t>
            </a:r>
            <a:r>
              <a:rPr lang="en-US" sz="3600" b="1" dirty="0" smtClean="0">
                <a:solidFill>
                  <a:schemeClr val="bg1"/>
                </a:solidFill>
              </a:rPr>
              <a:t>(Wordsworth 263).</a:t>
            </a:r>
          </a:p>
          <a:p>
            <a:pPr marL="0" lvl="0" indent="0">
              <a:buNone/>
            </a:pPr>
            <a:endParaRPr lang="en-US" sz="3600" b="1" dirty="0" smtClean="0">
              <a:solidFill>
                <a:schemeClr val="bg1"/>
              </a:solidFill>
            </a:endParaRPr>
          </a:p>
          <a:p>
            <a:r>
              <a:rPr lang="en-US" sz="2800" b="1" dirty="0" smtClean="0"/>
              <a:t>In parenthesis, I put the author’s last name and the page number. </a:t>
            </a:r>
          </a:p>
          <a:p>
            <a:r>
              <a:rPr lang="en-US" sz="2800" b="1" dirty="0" smtClean="0"/>
              <a:t>Notice: no comma, no “page,”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420007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a:bodyPr>
          <a:lstStyle/>
          <a:p>
            <a:r>
              <a:rPr lang="en-US" sz="2800" b="1" dirty="0" smtClean="0"/>
              <a:t>Example: I am writing a research paper on the poet William Wordsworth. </a:t>
            </a:r>
          </a:p>
          <a:p>
            <a:r>
              <a:rPr lang="en-US" sz="2800" b="1" dirty="0" smtClean="0"/>
              <a:t>I found a great source: a book titled </a:t>
            </a:r>
            <a:r>
              <a:rPr lang="en-US" sz="2800" b="1" i="1" dirty="0" smtClean="0"/>
              <a:t>Lyrical Ballads </a:t>
            </a:r>
            <a:r>
              <a:rPr lang="en-US" sz="2800" b="1" dirty="0" smtClean="0"/>
              <a:t>written by Wordsworth himself.</a:t>
            </a:r>
          </a:p>
          <a:p>
            <a:r>
              <a:rPr lang="en-US" sz="2800" b="1" dirty="0" smtClean="0"/>
              <a:t>My teacher says I must CITE the book in my writing.</a:t>
            </a:r>
          </a:p>
          <a:p>
            <a:r>
              <a:rPr lang="en-US" sz="2800" b="1" dirty="0" smtClean="0"/>
              <a:t>In my writing, I include the following statement from page 263:</a:t>
            </a:r>
          </a:p>
          <a:p>
            <a:pPr marL="0" indent="0">
              <a:buNone/>
            </a:pPr>
            <a:r>
              <a:rPr lang="en-US" sz="2800" b="1" dirty="0" smtClean="0"/>
              <a:t>    </a:t>
            </a:r>
            <a:r>
              <a:rPr lang="en-US" sz="2800" dirty="0"/>
              <a:t>Wordsworth stated that Romantic poetry was </a:t>
            </a:r>
            <a:endParaRPr lang="en-US" sz="2800" dirty="0" smtClean="0"/>
          </a:p>
          <a:p>
            <a:pPr marL="0" indent="0">
              <a:buNone/>
            </a:pPr>
            <a:r>
              <a:rPr lang="en-US" sz="2800" dirty="0"/>
              <a:t> </a:t>
            </a:r>
            <a:r>
              <a:rPr lang="en-US" sz="2800" dirty="0" smtClean="0"/>
              <a:t>   marked </a:t>
            </a:r>
            <a:r>
              <a:rPr lang="en-US" sz="2800" dirty="0"/>
              <a:t>by a “spontaneous overflow of powerful </a:t>
            </a:r>
            <a:endParaRPr lang="en-US" sz="2800" dirty="0" smtClean="0"/>
          </a:p>
          <a:p>
            <a:pPr marL="0" indent="0">
              <a:buNone/>
            </a:pPr>
            <a:r>
              <a:rPr lang="en-US" sz="2800" dirty="0"/>
              <a:t> </a:t>
            </a:r>
            <a:r>
              <a:rPr lang="en-US" sz="2800" dirty="0" smtClean="0"/>
              <a:t>   feelings”</a:t>
            </a:r>
          </a:p>
          <a:p>
            <a:pPr marL="0" indent="0">
              <a:buNone/>
            </a:pP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324414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lnSpcReduction="10000"/>
          </a:bodyPr>
          <a:lstStyle/>
          <a:p>
            <a:r>
              <a:rPr lang="en-US" sz="2800" b="1" dirty="0" smtClean="0"/>
              <a:t>Here’s what that citation would look like:</a:t>
            </a:r>
          </a:p>
          <a:p>
            <a:pPr marL="0" indent="0">
              <a:buNone/>
            </a:pPr>
            <a:endParaRPr lang="en-US" sz="800" b="1" dirty="0" smtClean="0"/>
          </a:p>
          <a:p>
            <a:pPr marL="0" lvl="0" indent="0">
              <a:buNone/>
            </a:pPr>
            <a:r>
              <a:rPr lang="en-US" sz="2800" b="1" dirty="0" smtClean="0"/>
              <a:t>    </a:t>
            </a:r>
            <a:r>
              <a:rPr lang="en-US" sz="2800" dirty="0">
                <a:solidFill>
                  <a:prstClr val="black"/>
                </a:solidFill>
              </a:rPr>
              <a:t>Wordsworth stated that Romantic poetry was </a:t>
            </a:r>
          </a:p>
          <a:p>
            <a:pPr marL="0" lvl="0" indent="0">
              <a:buNone/>
            </a:pPr>
            <a:r>
              <a:rPr lang="en-US" sz="2800" dirty="0">
                <a:solidFill>
                  <a:prstClr val="black"/>
                </a:solidFill>
              </a:rPr>
              <a:t>    marked by a “spontaneous overflow of powerful </a:t>
            </a:r>
          </a:p>
          <a:p>
            <a:pPr marL="0" lvl="0" indent="0">
              <a:buNone/>
            </a:pPr>
            <a:r>
              <a:rPr lang="en-US" sz="2800" dirty="0">
                <a:solidFill>
                  <a:prstClr val="black"/>
                </a:solidFill>
              </a:rPr>
              <a:t>    feelings</a:t>
            </a:r>
            <a:r>
              <a:rPr lang="en-US" sz="2800" dirty="0" smtClean="0">
                <a:solidFill>
                  <a:prstClr val="black"/>
                </a:solidFill>
              </a:rPr>
              <a:t>” </a:t>
            </a:r>
            <a:r>
              <a:rPr lang="en-US" sz="2800" b="1" dirty="0" smtClean="0">
                <a:solidFill>
                  <a:schemeClr val="bg1"/>
                </a:solidFill>
              </a:rPr>
              <a:t>(263).</a:t>
            </a:r>
          </a:p>
          <a:p>
            <a:r>
              <a:rPr lang="en-US" sz="2800" b="1" dirty="0" smtClean="0"/>
              <a:t>What’s different about this citation?</a:t>
            </a:r>
            <a:endParaRPr lang="en-US" sz="2800" b="1" dirty="0"/>
          </a:p>
          <a:p>
            <a:r>
              <a:rPr lang="en-US" sz="2800" b="1" dirty="0" smtClean="0"/>
              <a:t>In parenthesis, I put the page number ONLY. I already mentioned the author’s name in my statement, so I do not need to put it in my parenthesis. </a:t>
            </a:r>
          </a:p>
          <a:p>
            <a:r>
              <a:rPr lang="en-US" sz="2800" b="1" dirty="0" smtClean="0"/>
              <a:t>Notice: no comma, no “page,”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04097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fontScale="92500"/>
          </a:bodyPr>
          <a:lstStyle/>
          <a:p>
            <a:r>
              <a:rPr lang="en-US" sz="2800" b="1" dirty="0" smtClean="0"/>
              <a:t>Example: I am writing a research paper on the poet William Wordsworth. </a:t>
            </a:r>
          </a:p>
          <a:p>
            <a:r>
              <a:rPr lang="en-US" sz="2800" b="1" dirty="0" smtClean="0"/>
              <a:t>I found a great source in the library database: an encyclopedia article titled “Wordsworth’s Words” BUT there is NO AUTHOR LISTED and NO PAGE NUMBERS.</a:t>
            </a:r>
          </a:p>
          <a:p>
            <a:r>
              <a:rPr lang="en-US" sz="2800" b="1" dirty="0" smtClean="0"/>
              <a:t>My teacher says I must CITE the article in my writing.</a:t>
            </a:r>
          </a:p>
          <a:p>
            <a:r>
              <a:rPr lang="en-US" sz="2800" b="1" dirty="0" smtClean="0"/>
              <a:t>In my writing, I include the following statement based on information found in paragraph one of the article:</a:t>
            </a:r>
          </a:p>
          <a:p>
            <a:pPr marL="0" indent="0">
              <a:buNone/>
            </a:pPr>
            <a:endParaRPr lang="en-US" sz="1100" b="1" dirty="0" smtClean="0"/>
          </a:p>
          <a:p>
            <a:pPr marL="0" indent="0">
              <a:buNone/>
            </a:pPr>
            <a:r>
              <a:rPr lang="en-US" sz="2800" b="1" dirty="0" smtClean="0"/>
              <a:t>    </a:t>
            </a:r>
            <a:r>
              <a:rPr lang="en-US" sz="2800" dirty="0" smtClean="0"/>
              <a:t>Wordsworth was a great English poet and a leader</a:t>
            </a:r>
          </a:p>
          <a:p>
            <a:pPr marL="0" indent="0">
              <a:buNone/>
            </a:pPr>
            <a:r>
              <a:rPr lang="en-US" sz="2800" dirty="0"/>
              <a:t> </a:t>
            </a:r>
            <a:r>
              <a:rPr lang="en-US" sz="2800" dirty="0" smtClean="0"/>
              <a:t>   of the romantic movement in English literature.</a:t>
            </a:r>
            <a:endParaRPr lang="en-US" sz="2800" b="1" dirty="0" smtClean="0"/>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1281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791786132"/>
      </p:ext>
    </p:extLst>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lvl="0" indent="0">
              <a:buNone/>
            </a:pPr>
            <a:r>
              <a:rPr lang="en-US" sz="3600" dirty="0">
                <a:solidFill>
                  <a:prstClr val="black"/>
                </a:solidFill>
              </a:rPr>
              <a:t>    Wordsworth was a great English poet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and </a:t>
            </a:r>
            <a:r>
              <a:rPr lang="en-US" sz="3600" dirty="0">
                <a:solidFill>
                  <a:prstClr val="black"/>
                </a:solidFill>
              </a:rPr>
              <a:t>a </a:t>
            </a:r>
            <a:r>
              <a:rPr lang="en-US" sz="3600" dirty="0" smtClean="0">
                <a:solidFill>
                  <a:prstClr val="black"/>
                </a:solidFill>
              </a:rPr>
              <a:t>leader of </a:t>
            </a:r>
            <a:r>
              <a:rPr lang="en-US" sz="3600" dirty="0">
                <a:solidFill>
                  <a:prstClr val="black"/>
                </a:solidFill>
              </a:rPr>
              <a:t>the romantic </a:t>
            </a:r>
            <a:r>
              <a:rPr lang="en-US" sz="3600" dirty="0" smtClean="0">
                <a:solidFill>
                  <a:prstClr val="black"/>
                </a:solidFill>
              </a:rPr>
              <a:t>movement</a:t>
            </a:r>
          </a:p>
          <a:p>
            <a:pPr marL="0" lvl="0" indent="0">
              <a:buNone/>
            </a:pPr>
            <a:r>
              <a:rPr lang="en-US" sz="3600" dirty="0" smtClean="0">
                <a:solidFill>
                  <a:prstClr val="black"/>
                </a:solidFill>
              </a:rPr>
              <a:t>    in </a:t>
            </a:r>
            <a:r>
              <a:rPr lang="en-US" sz="3600" dirty="0">
                <a:solidFill>
                  <a:prstClr val="black"/>
                </a:solidFill>
              </a:rPr>
              <a:t>English </a:t>
            </a:r>
            <a:r>
              <a:rPr lang="en-US" sz="3600" dirty="0" smtClean="0">
                <a:solidFill>
                  <a:prstClr val="black"/>
                </a:solidFill>
              </a:rPr>
              <a:t>literature </a:t>
            </a:r>
            <a:r>
              <a:rPr lang="en-US" sz="3600" b="1" dirty="0" smtClean="0">
                <a:solidFill>
                  <a:schemeClr val="bg1"/>
                </a:solidFill>
              </a:rPr>
              <a:t>(Wordsworth’s</a:t>
            </a:r>
          </a:p>
          <a:p>
            <a:pPr marL="0" lvl="0" indent="0">
              <a:buNone/>
            </a:pPr>
            <a:r>
              <a:rPr lang="en-US" sz="3600" b="1" dirty="0">
                <a:solidFill>
                  <a:schemeClr val="bg1"/>
                </a:solidFill>
              </a:rPr>
              <a:t> </a:t>
            </a:r>
            <a:r>
              <a:rPr lang="en-US" sz="3600" b="1" dirty="0" smtClean="0">
                <a:solidFill>
                  <a:schemeClr val="bg1"/>
                </a:solidFill>
              </a:rPr>
              <a:t>   para 1).</a:t>
            </a:r>
          </a:p>
          <a:p>
            <a:r>
              <a:rPr lang="en-US" sz="2800" b="1" dirty="0" smtClean="0"/>
              <a:t>In parenthesis, I put the first word in the title and the paragraph number. </a:t>
            </a:r>
          </a:p>
          <a:p>
            <a:r>
              <a:rPr lang="en-US" sz="2800" b="1" dirty="0" smtClean="0"/>
              <a:t>Notice: no comma,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170715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889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838200"/>
            <a:ext cx="8229600" cy="5410200"/>
          </a:xfrm>
        </p:spPr>
        <p:txBody>
          <a:bodyPr>
            <a:normAutofit lnSpcReduction="10000"/>
          </a:bodyPr>
          <a:lstStyle/>
          <a:p>
            <a:r>
              <a:rPr lang="en-US" sz="2800" b="1" dirty="0" smtClean="0"/>
              <a:t>Example: I am writing a research paper on the poet William Wordsworth. </a:t>
            </a:r>
          </a:p>
          <a:p>
            <a:r>
              <a:rPr lang="en-US" sz="2800" b="1" dirty="0" smtClean="0"/>
              <a:t>I found a great source on the internet: an article from the website www.poets.org  titled “William Wordsworth,” BUT there is NO AUTHOR LISTED and NO PAGE NUMBERS.</a:t>
            </a:r>
          </a:p>
          <a:p>
            <a:r>
              <a:rPr lang="en-US" sz="2800" b="1" dirty="0" smtClean="0"/>
              <a:t>My teacher says I must CITE the article in my writing.</a:t>
            </a:r>
          </a:p>
          <a:p>
            <a:r>
              <a:rPr lang="en-US" sz="2800" b="1" dirty="0" smtClean="0"/>
              <a:t>In my writing, I include the following quote from paragraph one of the article:</a:t>
            </a:r>
          </a:p>
          <a:p>
            <a:pPr marL="0" indent="0">
              <a:buNone/>
            </a:pPr>
            <a:r>
              <a:rPr lang="en-US" sz="2800" b="1" dirty="0" smtClean="0"/>
              <a:t>    “</a:t>
            </a:r>
            <a:r>
              <a:rPr lang="en-US" sz="2800" dirty="0" smtClean="0"/>
              <a:t>Wordsworth’s </a:t>
            </a:r>
            <a:r>
              <a:rPr lang="en-US" sz="2800" dirty="0"/>
              <a:t>mother died when he was eight—this </a:t>
            </a:r>
            <a:endParaRPr lang="en-US" sz="2800" dirty="0" smtClean="0"/>
          </a:p>
          <a:p>
            <a:pPr marL="0" indent="0">
              <a:buNone/>
            </a:pPr>
            <a:r>
              <a:rPr lang="en-US" sz="2800" dirty="0"/>
              <a:t> </a:t>
            </a:r>
            <a:r>
              <a:rPr lang="en-US" sz="2800" dirty="0" smtClean="0"/>
              <a:t>   experience </a:t>
            </a:r>
            <a:r>
              <a:rPr lang="en-US" sz="2800" dirty="0"/>
              <a:t>shapes much of his later </a:t>
            </a:r>
            <a:r>
              <a:rPr lang="en-US" sz="2800" dirty="0" smtClean="0"/>
              <a:t>work”</a:t>
            </a:r>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76139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410200"/>
          </a:xfrm>
        </p:spPr>
        <p:txBody>
          <a:bodyPr>
            <a:normAutofit/>
          </a:bodyPr>
          <a:lstStyle/>
          <a:p>
            <a:r>
              <a:rPr lang="en-US" sz="2800" b="1" dirty="0" smtClean="0"/>
              <a:t>Here’s what that citation would look like:</a:t>
            </a:r>
          </a:p>
          <a:p>
            <a:pPr marL="0" indent="0">
              <a:buNone/>
            </a:pPr>
            <a:endParaRPr lang="en-US" sz="800" b="1" dirty="0" smtClean="0"/>
          </a:p>
          <a:p>
            <a:pPr marL="0" lvl="0" indent="0">
              <a:buNone/>
            </a:pPr>
            <a:r>
              <a:rPr lang="en-US" sz="3600" dirty="0">
                <a:solidFill>
                  <a:prstClr val="black"/>
                </a:solidFill>
              </a:rPr>
              <a:t>    “Wordsworth’s mother died when he </a:t>
            </a:r>
            <a:endParaRPr lang="en-US" sz="3600" dirty="0" smtClean="0">
              <a:solidFill>
                <a:prstClr val="black"/>
              </a:solidFill>
            </a:endParaRPr>
          </a:p>
          <a:p>
            <a:pPr marL="0" lvl="0" indent="0">
              <a:buNone/>
            </a:pPr>
            <a:r>
              <a:rPr lang="en-US" sz="3600" dirty="0">
                <a:solidFill>
                  <a:prstClr val="black"/>
                </a:solidFill>
              </a:rPr>
              <a:t> </a:t>
            </a:r>
            <a:r>
              <a:rPr lang="en-US" sz="3600" dirty="0" smtClean="0">
                <a:solidFill>
                  <a:prstClr val="black"/>
                </a:solidFill>
              </a:rPr>
              <a:t>   was </a:t>
            </a:r>
            <a:r>
              <a:rPr lang="en-US" sz="3600" dirty="0">
                <a:solidFill>
                  <a:prstClr val="black"/>
                </a:solidFill>
              </a:rPr>
              <a:t>eight—this </a:t>
            </a:r>
            <a:r>
              <a:rPr lang="en-US" sz="3600" dirty="0" smtClean="0">
                <a:solidFill>
                  <a:prstClr val="black"/>
                </a:solidFill>
              </a:rPr>
              <a:t>experience </a:t>
            </a:r>
            <a:r>
              <a:rPr lang="en-US" sz="3600" dirty="0">
                <a:solidFill>
                  <a:prstClr val="black"/>
                </a:solidFill>
              </a:rPr>
              <a:t>shapes </a:t>
            </a:r>
            <a:r>
              <a:rPr lang="en-US" sz="3600" dirty="0" smtClean="0">
                <a:solidFill>
                  <a:prstClr val="black"/>
                </a:solidFill>
              </a:rPr>
              <a:t>much</a:t>
            </a:r>
          </a:p>
          <a:p>
            <a:pPr marL="0" lvl="0" indent="0">
              <a:buNone/>
            </a:pPr>
            <a:r>
              <a:rPr lang="en-US" sz="3600" dirty="0">
                <a:solidFill>
                  <a:prstClr val="black"/>
                </a:solidFill>
              </a:rPr>
              <a:t> </a:t>
            </a:r>
            <a:r>
              <a:rPr lang="en-US" sz="3600" dirty="0" smtClean="0">
                <a:solidFill>
                  <a:prstClr val="black"/>
                </a:solidFill>
              </a:rPr>
              <a:t>   </a:t>
            </a:r>
            <a:r>
              <a:rPr lang="en-US" sz="3600" dirty="0">
                <a:solidFill>
                  <a:prstClr val="black"/>
                </a:solidFill>
              </a:rPr>
              <a:t>of his later work” </a:t>
            </a:r>
            <a:r>
              <a:rPr lang="en-US" sz="3600" b="1" dirty="0" smtClean="0">
                <a:solidFill>
                  <a:schemeClr val="bg1"/>
                </a:solidFill>
              </a:rPr>
              <a:t>(William para 1).</a:t>
            </a:r>
          </a:p>
          <a:p>
            <a:r>
              <a:rPr lang="en-US" sz="2800" b="1" dirty="0" smtClean="0"/>
              <a:t>In parenthesis, I put the first word in the title and the paragraph number. </a:t>
            </a:r>
          </a:p>
          <a:p>
            <a:r>
              <a:rPr lang="en-US" sz="2800" b="1" dirty="0" smtClean="0"/>
              <a:t>Notice: no comma, punctuation comes AFTER the parenthesis</a:t>
            </a:r>
          </a:p>
          <a:p>
            <a:endParaRPr lang="en-US" sz="2800" b="1" dirty="0" smtClean="0"/>
          </a:p>
          <a:p>
            <a:pPr lvl="1"/>
            <a:endParaRPr lang="en-US" sz="2000" b="1" dirty="0" smtClean="0"/>
          </a:p>
          <a:p>
            <a:pPr marL="0" indent="0">
              <a:buNone/>
            </a:pPr>
            <a:endParaRPr lang="en-US" sz="2800" b="1" dirty="0" smtClean="0"/>
          </a:p>
        </p:txBody>
      </p:sp>
    </p:spTree>
    <p:extLst>
      <p:ext uri="{BB962C8B-B14F-4D97-AF65-F5344CB8AC3E}">
        <p14:creationId xmlns:p14="http://schemas.microsoft.com/office/powerpoint/2010/main" val="28916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latin typeface="Arial Black" panose="020B0A04020102020204" pitchFamily="34" charset="0"/>
              </a:rPr>
              <a:t>Examples </a:t>
            </a:r>
            <a:endParaRPr lang="en-US" dirty="0">
              <a:latin typeface="Arial Black" panose="020B0A04020102020204" pitchFamily="34" charset="0"/>
            </a:endParaRPr>
          </a:p>
        </p:txBody>
      </p:sp>
      <p:sp>
        <p:nvSpPr>
          <p:cNvPr id="3" name="Content Placeholder 2"/>
          <p:cNvSpPr>
            <a:spLocks noGrp="1"/>
          </p:cNvSpPr>
          <p:nvPr>
            <p:ph idx="1"/>
          </p:nvPr>
        </p:nvSpPr>
        <p:spPr>
          <a:xfrm>
            <a:off x="457200" y="914400"/>
            <a:ext cx="8229600" cy="5638800"/>
          </a:xfrm>
        </p:spPr>
        <p:txBody>
          <a:bodyPr>
            <a:normAutofit fontScale="92500" lnSpcReduction="20000"/>
          </a:bodyPr>
          <a:lstStyle/>
          <a:p>
            <a:r>
              <a:rPr lang="en-US" b="1" dirty="0"/>
              <a:t>I am reading a story by Edgar Allan Poe. In an answer to a question, I decide to use a quote from page </a:t>
            </a:r>
            <a:r>
              <a:rPr lang="en-US" b="1" dirty="0" smtClean="0"/>
              <a:t>5:</a:t>
            </a:r>
          </a:p>
          <a:p>
            <a:r>
              <a:rPr lang="en-US" b="1" dirty="0" smtClean="0"/>
              <a:t> </a:t>
            </a:r>
            <a:r>
              <a:rPr lang="en-US" b="1" dirty="0"/>
              <a:t>“</a:t>
            </a:r>
            <a:r>
              <a:rPr lang="en-US" b="1" dirty="0" err="1"/>
              <a:t>Quoth</a:t>
            </a:r>
            <a:r>
              <a:rPr lang="en-US" b="1" dirty="0"/>
              <a:t> the raven, nevermore.”</a:t>
            </a:r>
            <a:endParaRPr lang="en-US" dirty="0"/>
          </a:p>
          <a:p>
            <a:pPr marL="0" indent="0">
              <a:buNone/>
            </a:pPr>
            <a:endParaRPr lang="en-US" dirty="0" smtClean="0"/>
          </a:p>
          <a:p>
            <a:pPr marL="0" indent="0">
              <a:buNone/>
            </a:pPr>
            <a:r>
              <a:rPr lang="en-US" dirty="0" smtClean="0">
                <a:latin typeface="Arial Black" panose="020B0A04020102020204" pitchFamily="34" charset="0"/>
              </a:rPr>
              <a:t>My sentence with Citation:</a:t>
            </a:r>
          </a:p>
          <a:p>
            <a:pPr marL="0" indent="0">
              <a:buNone/>
            </a:pPr>
            <a:r>
              <a:rPr lang="en-US" sz="2800" dirty="0" smtClean="0">
                <a:solidFill>
                  <a:schemeClr val="bg1"/>
                </a:solidFill>
                <a:latin typeface="Arial Black" panose="020B0A04020102020204" pitchFamily="34" charset="0"/>
              </a:rPr>
              <a:t>“</a:t>
            </a:r>
            <a:r>
              <a:rPr lang="en-US" sz="2800" dirty="0" err="1" smtClean="0">
                <a:solidFill>
                  <a:schemeClr val="bg1"/>
                </a:solidFill>
                <a:latin typeface="Arial Black" panose="020B0A04020102020204" pitchFamily="34" charset="0"/>
              </a:rPr>
              <a:t>Quoth</a:t>
            </a:r>
            <a:r>
              <a:rPr lang="en-US" sz="2800" dirty="0" smtClean="0">
                <a:solidFill>
                  <a:schemeClr val="bg1"/>
                </a:solidFill>
                <a:latin typeface="Arial Black" panose="020B0A04020102020204" pitchFamily="34" charset="0"/>
              </a:rPr>
              <a:t> the raven, nevermore” (Poe 5).</a:t>
            </a:r>
          </a:p>
          <a:p>
            <a:pPr marL="0" indent="0" algn="ctr">
              <a:buNone/>
            </a:pPr>
            <a:r>
              <a:rPr lang="en-US" sz="2800" dirty="0" smtClean="0">
                <a:solidFill>
                  <a:srgbClr val="FF0000"/>
                </a:solidFill>
                <a:latin typeface="Arial Black" panose="020B0A04020102020204" pitchFamily="34" charset="0"/>
              </a:rPr>
              <a:t>(Author’s Last Name   Number).</a:t>
            </a:r>
          </a:p>
          <a:p>
            <a:pPr marL="0" indent="0" algn="ctr">
              <a:buNone/>
            </a:pPr>
            <a:endParaRPr lang="en-US" sz="2800" dirty="0">
              <a:solidFill>
                <a:srgbClr val="FF0000"/>
              </a:solidFill>
              <a:latin typeface="Arial Black" panose="020B0A04020102020204" pitchFamily="34" charset="0"/>
            </a:endParaRPr>
          </a:p>
          <a:p>
            <a:pPr marL="0" indent="0" algn="ctr">
              <a:buNone/>
            </a:pPr>
            <a:r>
              <a:rPr lang="en-US" sz="2800" dirty="0" smtClean="0">
                <a:solidFill>
                  <a:srgbClr val="FF0000"/>
                </a:solidFill>
                <a:latin typeface="Arial Black" panose="020B0A04020102020204" pitchFamily="34" charset="0"/>
              </a:rPr>
              <a:t>NO COMMAS</a:t>
            </a:r>
          </a:p>
          <a:p>
            <a:pPr marL="0" indent="0" algn="ctr">
              <a:buNone/>
            </a:pPr>
            <a:r>
              <a:rPr lang="en-US" sz="2800" dirty="0" smtClean="0">
                <a:solidFill>
                  <a:srgbClr val="FF0000"/>
                </a:solidFill>
                <a:latin typeface="Arial Black" panose="020B0A04020102020204" pitchFamily="34" charset="0"/>
              </a:rPr>
              <a:t>NO PG OR PAGE</a:t>
            </a:r>
          </a:p>
          <a:p>
            <a:pPr marL="0" indent="0" algn="ctr">
              <a:buNone/>
            </a:pPr>
            <a:r>
              <a:rPr lang="en-US" sz="2800" dirty="0" smtClean="0">
                <a:solidFill>
                  <a:srgbClr val="FF0000"/>
                </a:solidFill>
                <a:latin typeface="Arial Black" panose="020B0A04020102020204" pitchFamily="34" charset="0"/>
              </a:rPr>
              <a:t>PERIOD GOES AT THE END OF THE PARENTHETICAL!</a:t>
            </a:r>
            <a:r>
              <a:rPr lang="en-US" dirty="0"/>
              <a:t/>
            </a:r>
            <a:br>
              <a:rPr lang="en-US" dirty="0"/>
            </a:br>
            <a:endParaRPr lang="en-US" dirty="0"/>
          </a:p>
        </p:txBody>
      </p:sp>
    </p:spTree>
    <p:extLst>
      <p:ext uri="{BB962C8B-B14F-4D97-AF65-F5344CB8AC3E}">
        <p14:creationId xmlns:p14="http://schemas.microsoft.com/office/powerpoint/2010/main" val="182876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latin typeface="Arial Black" panose="020B0A04020102020204" pitchFamily="34" charset="0"/>
              </a:rPr>
              <a:t>Examples </a:t>
            </a:r>
            <a:endParaRPr lang="en-US" dirty="0">
              <a:latin typeface="Arial Black" panose="020B0A04020102020204" pitchFamily="34" charset="0"/>
            </a:endParaRPr>
          </a:p>
        </p:txBody>
      </p:sp>
      <p:sp>
        <p:nvSpPr>
          <p:cNvPr id="3" name="Content Placeholder 2"/>
          <p:cNvSpPr>
            <a:spLocks noGrp="1"/>
          </p:cNvSpPr>
          <p:nvPr>
            <p:ph idx="1"/>
          </p:nvPr>
        </p:nvSpPr>
        <p:spPr>
          <a:xfrm>
            <a:off x="457200" y="883298"/>
            <a:ext cx="8229600" cy="5715000"/>
          </a:xfrm>
        </p:spPr>
        <p:txBody>
          <a:bodyPr>
            <a:normAutofit fontScale="77500" lnSpcReduction="20000"/>
          </a:bodyPr>
          <a:lstStyle/>
          <a:p>
            <a:r>
              <a:rPr lang="en-US" b="1" dirty="0"/>
              <a:t>I am reading an online article about video games written by John Stine. I decide to paraphrase this quote from paragraph 3: </a:t>
            </a:r>
            <a:endParaRPr lang="en-US" b="1" dirty="0" smtClean="0"/>
          </a:p>
          <a:p>
            <a:r>
              <a:rPr lang="en-US" b="1" dirty="0" smtClean="0"/>
              <a:t>“</a:t>
            </a:r>
            <a:r>
              <a:rPr lang="en-US" b="1" dirty="0"/>
              <a:t>Teens today are spending about 20% more time on social media than on video games.”</a:t>
            </a:r>
            <a:endParaRPr lang="en-US" dirty="0"/>
          </a:p>
          <a:p>
            <a:pPr marL="0" indent="0">
              <a:buNone/>
            </a:pPr>
            <a:endParaRPr lang="en-US" dirty="0" smtClean="0"/>
          </a:p>
          <a:p>
            <a:pPr marL="0" indent="0">
              <a:buNone/>
            </a:pPr>
            <a:r>
              <a:rPr lang="en-US" dirty="0" smtClean="0">
                <a:latin typeface="Arial Black" panose="020B0A04020102020204" pitchFamily="34" charset="0"/>
              </a:rPr>
              <a:t>My sentence with Citation:</a:t>
            </a:r>
          </a:p>
          <a:p>
            <a:pPr marL="0" indent="0">
              <a:buNone/>
            </a:pPr>
            <a:r>
              <a:rPr lang="en-US" sz="2800" dirty="0" smtClean="0">
                <a:solidFill>
                  <a:schemeClr val="bg1"/>
                </a:solidFill>
                <a:latin typeface="Arial Black" panose="020B0A04020102020204" pitchFamily="34" charset="0"/>
              </a:rPr>
              <a:t>Video games are not played as much by teens today; they spend more time on social media (Stine para 3).</a:t>
            </a:r>
          </a:p>
          <a:p>
            <a:pPr marL="0" indent="0" algn="ctr">
              <a:buNone/>
            </a:pPr>
            <a:r>
              <a:rPr lang="en-US" dirty="0">
                <a:solidFill>
                  <a:srgbClr val="FF0000"/>
                </a:solidFill>
                <a:latin typeface="Arial Black" panose="020B0A04020102020204" pitchFamily="34" charset="0"/>
              </a:rPr>
              <a:t>(Author’s Last Name   </a:t>
            </a:r>
            <a:r>
              <a:rPr lang="en-US" dirty="0" smtClean="0">
                <a:solidFill>
                  <a:srgbClr val="FF0000"/>
                </a:solidFill>
                <a:latin typeface="Arial Black" panose="020B0A04020102020204" pitchFamily="34" charset="0"/>
              </a:rPr>
              <a:t>para Number</a:t>
            </a:r>
            <a:r>
              <a:rPr lang="en-US" dirty="0">
                <a:solidFill>
                  <a:srgbClr val="FF0000"/>
                </a:solidFill>
                <a:latin typeface="Arial Black" panose="020B0A04020102020204" pitchFamily="34" charset="0"/>
              </a:rPr>
              <a:t>).</a:t>
            </a:r>
          </a:p>
          <a:p>
            <a:pPr marL="0" indent="0" algn="ctr">
              <a:buNone/>
            </a:pPr>
            <a:endParaRPr lang="en-US" dirty="0">
              <a:solidFill>
                <a:srgbClr val="FF0000"/>
              </a:solidFill>
              <a:latin typeface="Arial Black" panose="020B0A04020102020204" pitchFamily="34" charset="0"/>
            </a:endParaRPr>
          </a:p>
          <a:p>
            <a:pPr marL="0" indent="0" algn="ctr">
              <a:buNone/>
            </a:pPr>
            <a:r>
              <a:rPr lang="en-US" dirty="0">
                <a:solidFill>
                  <a:srgbClr val="FF0000"/>
                </a:solidFill>
                <a:latin typeface="Arial Black" panose="020B0A04020102020204" pitchFamily="34" charset="0"/>
              </a:rPr>
              <a:t>NO COMMAS</a:t>
            </a:r>
          </a:p>
          <a:p>
            <a:pPr marL="0" indent="0" algn="ctr">
              <a:buNone/>
            </a:pPr>
            <a:r>
              <a:rPr lang="en-US" dirty="0">
                <a:solidFill>
                  <a:srgbClr val="FF0000"/>
                </a:solidFill>
                <a:latin typeface="Arial Black" panose="020B0A04020102020204" pitchFamily="34" charset="0"/>
              </a:rPr>
              <a:t>NO PG OR </a:t>
            </a:r>
            <a:r>
              <a:rPr lang="en-US" dirty="0" smtClean="0">
                <a:solidFill>
                  <a:srgbClr val="FF0000"/>
                </a:solidFill>
                <a:latin typeface="Arial Black" panose="020B0A04020102020204" pitchFamily="34" charset="0"/>
              </a:rPr>
              <a:t>PAGE…USE PARA FOR PARAGRAPH</a:t>
            </a:r>
            <a:endParaRPr lang="en-US" dirty="0">
              <a:solidFill>
                <a:srgbClr val="FF0000"/>
              </a:solidFill>
              <a:latin typeface="Arial Black" panose="020B0A04020102020204" pitchFamily="34" charset="0"/>
            </a:endParaRPr>
          </a:p>
          <a:p>
            <a:pPr marL="0" indent="0" algn="ctr">
              <a:buNone/>
            </a:pPr>
            <a:r>
              <a:rPr lang="en-US" dirty="0">
                <a:solidFill>
                  <a:srgbClr val="FF0000"/>
                </a:solidFill>
                <a:latin typeface="Arial Black" panose="020B0A04020102020204" pitchFamily="34" charset="0"/>
              </a:rPr>
              <a:t>PERIOD GOES AT THE END OF THE PARENTHETICAL!</a:t>
            </a:r>
            <a:endParaRPr lang="en-US" dirty="0"/>
          </a:p>
        </p:txBody>
      </p:sp>
    </p:spTree>
    <p:extLst>
      <p:ext uri="{BB962C8B-B14F-4D97-AF65-F5344CB8AC3E}">
        <p14:creationId xmlns:p14="http://schemas.microsoft.com/office/powerpoint/2010/main" val="104600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Arial Black" panose="020B0A04020102020204" pitchFamily="34" charset="0"/>
              </a:rPr>
              <a:t>Examples </a:t>
            </a:r>
            <a:endParaRPr lang="en-US" dirty="0">
              <a:latin typeface="Arial Black" panose="020B0A04020102020204" pitchFamily="34" charset="0"/>
            </a:endParaRPr>
          </a:p>
        </p:txBody>
      </p:sp>
      <p:sp>
        <p:nvSpPr>
          <p:cNvPr id="3" name="Content Placeholder 2"/>
          <p:cNvSpPr>
            <a:spLocks noGrp="1"/>
          </p:cNvSpPr>
          <p:nvPr>
            <p:ph idx="1"/>
          </p:nvPr>
        </p:nvSpPr>
        <p:spPr>
          <a:xfrm>
            <a:off x="457200" y="838200"/>
            <a:ext cx="8229600" cy="5791200"/>
          </a:xfrm>
        </p:spPr>
        <p:txBody>
          <a:bodyPr>
            <a:normAutofit fontScale="77500" lnSpcReduction="20000"/>
          </a:bodyPr>
          <a:lstStyle/>
          <a:p>
            <a:r>
              <a:rPr lang="en-US" b="1" dirty="0"/>
              <a:t>I am reading a textbook article, on page 273, by Sandra Cisneros on growing up in a poor neighborhood</a:t>
            </a:r>
            <a:r>
              <a:rPr lang="en-US" b="1" dirty="0" smtClean="0"/>
              <a:t>. I </a:t>
            </a:r>
            <a:r>
              <a:rPr lang="en-US" b="1" dirty="0"/>
              <a:t>quote the article as follows: </a:t>
            </a:r>
            <a:endParaRPr lang="en-US" b="1" dirty="0" smtClean="0"/>
          </a:p>
          <a:p>
            <a:r>
              <a:rPr lang="en-US" b="1" dirty="0" smtClean="0"/>
              <a:t>Cisneros </a:t>
            </a:r>
            <a:r>
              <a:rPr lang="en-US" b="1" dirty="0"/>
              <a:t>believes that her upbringing, “made her stronger and smarter.”</a:t>
            </a:r>
            <a:endParaRPr lang="en-US" dirty="0"/>
          </a:p>
          <a:p>
            <a:pPr marL="0" indent="0">
              <a:buNone/>
            </a:pPr>
            <a:r>
              <a:rPr lang="en-US" dirty="0" smtClean="0">
                <a:latin typeface="Arial Black" panose="020B0A04020102020204" pitchFamily="34" charset="0"/>
              </a:rPr>
              <a:t>My sentence with citation:</a:t>
            </a:r>
          </a:p>
          <a:p>
            <a:pPr marL="0" indent="0">
              <a:buNone/>
            </a:pPr>
            <a:r>
              <a:rPr lang="en-US" dirty="0" smtClean="0">
                <a:solidFill>
                  <a:schemeClr val="bg1"/>
                </a:solidFill>
                <a:latin typeface="Arial Black" panose="020B0A04020102020204" pitchFamily="34" charset="0"/>
              </a:rPr>
              <a:t>Cisneros believes that her upbringing, “made her stronger and smarter” (273).</a:t>
            </a:r>
          </a:p>
          <a:p>
            <a:pPr marL="0" indent="0" algn="ctr">
              <a:buNone/>
            </a:pPr>
            <a:r>
              <a:rPr lang="en-US" dirty="0" smtClean="0">
                <a:solidFill>
                  <a:srgbClr val="FF0000"/>
                </a:solidFill>
                <a:latin typeface="Arial Black" panose="020B0A04020102020204" pitchFamily="34" charset="0"/>
              </a:rPr>
              <a:t>(Number</a:t>
            </a:r>
            <a:r>
              <a:rPr lang="en-US" dirty="0">
                <a:solidFill>
                  <a:srgbClr val="FF0000"/>
                </a:solidFill>
                <a:latin typeface="Arial Black" panose="020B0A04020102020204" pitchFamily="34" charset="0"/>
              </a:rPr>
              <a:t>).</a:t>
            </a:r>
          </a:p>
          <a:p>
            <a:pPr marL="0" indent="0" algn="ctr">
              <a:buNone/>
            </a:pPr>
            <a:endParaRPr lang="en-US" dirty="0">
              <a:solidFill>
                <a:srgbClr val="FF0000"/>
              </a:solidFill>
              <a:latin typeface="Arial Black" panose="020B0A04020102020204" pitchFamily="34" charset="0"/>
            </a:endParaRPr>
          </a:p>
          <a:p>
            <a:pPr marL="0" indent="0" algn="ctr">
              <a:buNone/>
            </a:pPr>
            <a:r>
              <a:rPr lang="en-US" dirty="0">
                <a:solidFill>
                  <a:srgbClr val="FF0000"/>
                </a:solidFill>
                <a:latin typeface="Arial Black" panose="020B0A04020102020204" pitchFamily="34" charset="0"/>
              </a:rPr>
              <a:t>NO </a:t>
            </a:r>
            <a:r>
              <a:rPr lang="en-US" dirty="0" smtClean="0">
                <a:solidFill>
                  <a:srgbClr val="FF0000"/>
                </a:solidFill>
                <a:latin typeface="Arial Black" panose="020B0A04020102020204" pitchFamily="34" charset="0"/>
              </a:rPr>
              <a:t>AUTHOR’S NAME NEEDED – IT IS IN THE TEXT OF YOUR SENTENCE.</a:t>
            </a:r>
          </a:p>
          <a:p>
            <a:pPr marL="0" indent="0" algn="ctr">
              <a:buNone/>
            </a:pPr>
            <a:r>
              <a:rPr lang="en-US" dirty="0" smtClean="0">
                <a:solidFill>
                  <a:srgbClr val="FF0000"/>
                </a:solidFill>
                <a:latin typeface="Arial Black" panose="020B0A04020102020204" pitchFamily="34" charset="0"/>
              </a:rPr>
              <a:t>NO COMMAS</a:t>
            </a:r>
            <a:endParaRPr lang="en-US" dirty="0">
              <a:solidFill>
                <a:srgbClr val="FF0000"/>
              </a:solidFill>
              <a:latin typeface="Arial Black" panose="020B0A04020102020204" pitchFamily="34" charset="0"/>
            </a:endParaRPr>
          </a:p>
          <a:p>
            <a:pPr marL="0" indent="0" algn="ctr">
              <a:buNone/>
            </a:pPr>
            <a:r>
              <a:rPr lang="en-US" dirty="0">
                <a:solidFill>
                  <a:srgbClr val="FF0000"/>
                </a:solidFill>
                <a:latin typeface="Arial Black" panose="020B0A04020102020204" pitchFamily="34" charset="0"/>
              </a:rPr>
              <a:t>NO PG OR PAGE</a:t>
            </a:r>
          </a:p>
          <a:p>
            <a:pPr marL="0" indent="0" algn="ctr">
              <a:buNone/>
            </a:pPr>
            <a:r>
              <a:rPr lang="en-US" dirty="0">
                <a:solidFill>
                  <a:srgbClr val="FF0000"/>
                </a:solidFill>
                <a:latin typeface="Arial Black" panose="020B0A04020102020204" pitchFamily="34" charset="0"/>
              </a:rPr>
              <a:t>PERIOD GOES AT THE END OF THE PARENTHETICAL</a:t>
            </a:r>
            <a:r>
              <a:rPr lang="en-US" dirty="0" smtClean="0">
                <a:solidFill>
                  <a:srgbClr val="FF0000"/>
                </a:solidFill>
                <a:latin typeface="Arial Black" panose="020B0A04020102020204" pitchFamily="34" charset="0"/>
              </a:rPr>
              <a:t>!</a:t>
            </a:r>
            <a:endParaRPr lang="en-US" dirty="0"/>
          </a:p>
        </p:txBody>
      </p:sp>
    </p:spTree>
    <p:extLst>
      <p:ext uri="{BB962C8B-B14F-4D97-AF65-F5344CB8AC3E}">
        <p14:creationId xmlns:p14="http://schemas.microsoft.com/office/powerpoint/2010/main" val="101553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Arial Black" panose="020B0A04020102020204" pitchFamily="34" charset="0"/>
              </a:rPr>
              <a:t>Examples </a:t>
            </a:r>
            <a:endParaRPr lang="en-US" dirty="0">
              <a:latin typeface="Arial Black" panose="020B0A04020102020204" pitchFamily="34" charset="0"/>
            </a:endParaRPr>
          </a:p>
        </p:txBody>
      </p:sp>
      <p:sp>
        <p:nvSpPr>
          <p:cNvPr id="3" name="Content Placeholder 2"/>
          <p:cNvSpPr>
            <a:spLocks noGrp="1"/>
          </p:cNvSpPr>
          <p:nvPr>
            <p:ph idx="1"/>
          </p:nvPr>
        </p:nvSpPr>
        <p:spPr>
          <a:xfrm>
            <a:off x="457200" y="1071465"/>
            <a:ext cx="8229600" cy="5481735"/>
          </a:xfrm>
        </p:spPr>
        <p:txBody>
          <a:bodyPr>
            <a:normAutofit fontScale="70000" lnSpcReduction="20000"/>
          </a:bodyPr>
          <a:lstStyle/>
          <a:p>
            <a:r>
              <a:rPr lang="en-US" dirty="0">
                <a:latin typeface="Arial Black" panose="020B0A04020102020204" pitchFamily="34" charset="0"/>
              </a:rPr>
              <a:t>I am reading an online article titled, “Scientific Breakthroughs.” The article has NO AUTHOR LISTED. I summarize </a:t>
            </a:r>
            <a:r>
              <a:rPr lang="en-US" dirty="0" smtClean="0">
                <a:latin typeface="Arial Black" panose="020B0A04020102020204" pitchFamily="34" charset="0"/>
              </a:rPr>
              <a:t>paragraph 6 of </a:t>
            </a:r>
            <a:r>
              <a:rPr lang="en-US" dirty="0">
                <a:latin typeface="Arial Black" panose="020B0A04020102020204" pitchFamily="34" charset="0"/>
              </a:rPr>
              <a:t>the article into the following </a:t>
            </a:r>
            <a:r>
              <a:rPr lang="en-US" dirty="0" smtClean="0">
                <a:latin typeface="Arial Black" panose="020B0A04020102020204" pitchFamily="34" charset="0"/>
              </a:rPr>
              <a:t>sentence: </a:t>
            </a:r>
          </a:p>
          <a:p>
            <a:r>
              <a:rPr lang="en-US" dirty="0" smtClean="0">
                <a:latin typeface="Arial Black" panose="020B0A04020102020204" pitchFamily="34" charset="0"/>
              </a:rPr>
              <a:t>The </a:t>
            </a:r>
            <a:r>
              <a:rPr lang="en-US" dirty="0">
                <a:latin typeface="Arial Black" panose="020B0A04020102020204" pitchFamily="34" charset="0"/>
              </a:rPr>
              <a:t>advances that have been made, just in the last 20 years, have completely revolutionized both industry and medicine</a:t>
            </a:r>
            <a:r>
              <a:rPr lang="en-US" dirty="0" smtClean="0">
                <a:latin typeface="Arial Black" panose="020B0A04020102020204" pitchFamily="34" charset="0"/>
              </a:rPr>
              <a:t>.</a:t>
            </a:r>
          </a:p>
          <a:p>
            <a:pPr marL="0" indent="0">
              <a:buNone/>
            </a:pPr>
            <a:r>
              <a:rPr lang="en-US" dirty="0" smtClean="0">
                <a:latin typeface="Arial Black" panose="020B0A04020102020204" pitchFamily="34" charset="0"/>
              </a:rPr>
              <a:t>My sentence with citation:</a:t>
            </a:r>
          </a:p>
          <a:p>
            <a:pPr marL="0" indent="0">
              <a:buNone/>
            </a:pPr>
            <a:r>
              <a:rPr lang="en-US" dirty="0">
                <a:solidFill>
                  <a:schemeClr val="bg1"/>
                </a:solidFill>
                <a:latin typeface="Arial Black" panose="020B0A04020102020204" pitchFamily="34" charset="0"/>
              </a:rPr>
              <a:t>The advances that have been made, just in the last 20 years, have completely revolutionized both industry and </a:t>
            </a:r>
            <a:r>
              <a:rPr lang="en-US" dirty="0" smtClean="0">
                <a:solidFill>
                  <a:schemeClr val="bg1"/>
                </a:solidFill>
                <a:latin typeface="Arial Black" panose="020B0A04020102020204" pitchFamily="34" charset="0"/>
              </a:rPr>
              <a:t>medicine (Scientific para 6).</a:t>
            </a:r>
          </a:p>
          <a:p>
            <a:pPr marL="0" indent="0" algn="ctr">
              <a:buNone/>
            </a:pPr>
            <a:r>
              <a:rPr lang="en-US" dirty="0" smtClean="0">
                <a:solidFill>
                  <a:srgbClr val="FF0000"/>
                </a:solidFill>
                <a:latin typeface="Arial Black" panose="020B0A04020102020204" pitchFamily="34" charset="0"/>
              </a:rPr>
              <a:t>(FIRST WORD OF ARTICLE TITLE  para  </a:t>
            </a:r>
            <a:r>
              <a:rPr lang="en-US" dirty="0">
                <a:solidFill>
                  <a:srgbClr val="FF0000"/>
                </a:solidFill>
                <a:latin typeface="Arial Black" panose="020B0A04020102020204" pitchFamily="34" charset="0"/>
              </a:rPr>
              <a:t>Number).</a:t>
            </a:r>
          </a:p>
          <a:p>
            <a:pPr marL="0" indent="0" algn="ctr">
              <a:buNone/>
            </a:pPr>
            <a:endParaRPr lang="en-US" dirty="0">
              <a:solidFill>
                <a:srgbClr val="FF0000"/>
              </a:solidFill>
              <a:latin typeface="Arial Black" panose="020B0A04020102020204" pitchFamily="34" charset="0"/>
            </a:endParaRPr>
          </a:p>
          <a:p>
            <a:pPr marL="0" indent="0" algn="ctr">
              <a:buNone/>
            </a:pPr>
            <a:r>
              <a:rPr lang="en-US" dirty="0">
                <a:solidFill>
                  <a:srgbClr val="FF0000"/>
                </a:solidFill>
                <a:latin typeface="Arial Black" panose="020B0A04020102020204" pitchFamily="34" charset="0"/>
              </a:rPr>
              <a:t>NO COMMAS</a:t>
            </a:r>
          </a:p>
          <a:p>
            <a:pPr marL="0" indent="0" algn="ctr">
              <a:buNone/>
            </a:pPr>
            <a:r>
              <a:rPr lang="en-US" dirty="0">
                <a:solidFill>
                  <a:srgbClr val="FF0000"/>
                </a:solidFill>
                <a:latin typeface="Arial Black" panose="020B0A04020102020204" pitchFamily="34" charset="0"/>
              </a:rPr>
              <a:t>NO PG OR PAGE</a:t>
            </a:r>
          </a:p>
          <a:p>
            <a:pPr marL="0" indent="0" algn="ctr">
              <a:buNone/>
            </a:pPr>
            <a:r>
              <a:rPr lang="en-US" dirty="0">
                <a:solidFill>
                  <a:srgbClr val="FF0000"/>
                </a:solidFill>
                <a:latin typeface="Arial Black" panose="020B0A04020102020204" pitchFamily="34" charset="0"/>
              </a:rPr>
              <a:t>PERIOD GOES AT THE END OF THE PARENTHETICAL</a:t>
            </a:r>
            <a:r>
              <a:rPr lang="en-US" dirty="0" smtClean="0">
                <a:solidFill>
                  <a:srgbClr val="FF0000"/>
                </a:solidFill>
                <a:latin typeface="Arial Black" panose="020B0A04020102020204" pitchFamily="34" charset="0"/>
              </a:rPr>
              <a:t>!</a:t>
            </a:r>
            <a:endParaRPr lang="en-US" dirty="0"/>
          </a:p>
        </p:txBody>
      </p:sp>
    </p:spTree>
    <p:extLst>
      <p:ext uri="{BB962C8B-B14F-4D97-AF65-F5344CB8AC3E}">
        <p14:creationId xmlns:p14="http://schemas.microsoft.com/office/powerpoint/2010/main" val="222288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normAutofit/>
          </a:bodyPr>
          <a:lstStyle/>
          <a:p>
            <a:r>
              <a:rPr lang="en-US" b="1" dirty="0" smtClean="0"/>
              <a:t>MLA Citation – The How</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It’s time for you to practice!</a:t>
            </a:r>
          </a:p>
          <a:p>
            <a:r>
              <a:rPr lang="en-US" sz="2800" b="1" dirty="0" smtClean="0"/>
              <a:t>In the document provided, you will find 1 question to be answered and 5 examples for you to explore.</a:t>
            </a:r>
          </a:p>
          <a:p>
            <a:r>
              <a:rPr lang="en-US" sz="2800" b="1" dirty="0" smtClean="0"/>
              <a:t>The question MUST be answered in COMPLETE SENTENCES! </a:t>
            </a:r>
          </a:p>
          <a:p>
            <a:r>
              <a:rPr lang="en-US" sz="2800" b="1" dirty="0" smtClean="0"/>
              <a:t>You have the time remaining in class to work on this assignment. If you do not finish it, it is………..</a:t>
            </a:r>
            <a:endParaRPr lang="en-US" sz="2800" b="1" dirty="0"/>
          </a:p>
        </p:txBody>
      </p:sp>
    </p:spTree>
    <p:extLst>
      <p:ext uri="{BB962C8B-B14F-4D97-AF65-F5344CB8AC3E}">
        <p14:creationId xmlns:p14="http://schemas.microsoft.com/office/powerpoint/2010/main" val="102355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800" b="1" dirty="0" smtClean="0"/>
              <a:t>Complete the “MLA Citation – The How” question and scenarios.</a:t>
            </a:r>
          </a:p>
          <a:p>
            <a:pPr marL="0" indent="0" algn="ctr">
              <a:buNone/>
            </a:pPr>
            <a:endParaRPr lang="en-US" sz="1400" b="1" dirty="0"/>
          </a:p>
          <a:p>
            <a:pPr marL="0" indent="0" algn="ctr">
              <a:buNone/>
            </a:pPr>
            <a:r>
              <a:rPr lang="en-US" sz="4800" b="1" dirty="0" smtClean="0"/>
              <a:t>This is DUE TOMORROW!!</a:t>
            </a:r>
            <a:endParaRPr lang="en-US" sz="4800" b="1" dirty="0"/>
          </a:p>
        </p:txBody>
      </p:sp>
    </p:spTree>
    <p:extLst>
      <p:ext uri="{BB962C8B-B14F-4D97-AF65-F5344CB8AC3E}">
        <p14:creationId xmlns:p14="http://schemas.microsoft.com/office/powerpoint/2010/main" val="340454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Write about the following:</a:t>
            </a:r>
          </a:p>
          <a:p>
            <a:pPr marL="0" indent="0" algn="ctr">
              <a:buNone/>
            </a:pPr>
            <a:endParaRPr lang="en-US" sz="1200" b="1" dirty="0"/>
          </a:p>
          <a:p>
            <a:pPr marL="0" indent="0" algn="ctr">
              <a:buNone/>
            </a:pPr>
            <a:r>
              <a:rPr lang="en-US" sz="4000" b="1" dirty="0" smtClean="0"/>
              <a:t>In your own words, what are the reasons for using a parenthetical in-text citation?  </a:t>
            </a:r>
          </a:p>
        </p:txBody>
      </p:sp>
      <p:sp>
        <p:nvSpPr>
          <p:cNvPr id="5" name="TextBox 4"/>
          <p:cNvSpPr txBox="1"/>
          <p:nvPr/>
        </p:nvSpPr>
        <p:spPr>
          <a:xfrm>
            <a:off x="7338291" y="669636"/>
            <a:ext cx="1371600" cy="461665"/>
          </a:xfrm>
          <a:prstGeom prst="rect">
            <a:avLst/>
          </a:prstGeom>
          <a:noFill/>
        </p:spPr>
        <p:txBody>
          <a:bodyPr wrap="square" rtlCol="0">
            <a:spAutoFit/>
          </a:bodyPr>
          <a:lstStyle/>
          <a:p>
            <a:r>
              <a:rPr lang="en-US" sz="2400" b="1" dirty="0"/>
              <a:t>8/21/19</a:t>
            </a:r>
          </a:p>
        </p:txBody>
      </p:sp>
    </p:spTree>
    <p:extLst>
      <p:ext uri="{BB962C8B-B14F-4D97-AF65-F5344CB8AC3E}">
        <p14:creationId xmlns:p14="http://schemas.microsoft.com/office/powerpoint/2010/main" val="1743651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b="1" dirty="0" smtClean="0"/>
              <a:t>Define terms related to proper citation of sources, identify instances where a citation is necessary, and create properly formatted MLA citations in writing.</a:t>
            </a:r>
          </a:p>
          <a:p>
            <a:pPr marL="0" indent="0" algn="ctr">
              <a:buNone/>
            </a:pPr>
            <a:endParaRPr lang="en-US" b="1" dirty="0" smtClean="0"/>
          </a:p>
          <a:p>
            <a:pPr marL="0" indent="0" algn="ctr">
              <a:buNone/>
            </a:pPr>
            <a:r>
              <a:rPr lang="en-US" sz="2400" b="1" dirty="0"/>
              <a:t>CCSS.ELA-LITERACY.W.9-10.8</a:t>
            </a:r>
          </a:p>
        </p:txBody>
      </p:sp>
    </p:spTree>
    <p:extLst>
      <p:ext uri="{BB962C8B-B14F-4D97-AF65-F5344CB8AC3E}">
        <p14:creationId xmlns:p14="http://schemas.microsoft.com/office/powerpoint/2010/main" val="36702525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a:bodyPr>
          <a:lstStyle/>
          <a:p>
            <a:pPr marL="0" indent="0" algn="ctr">
              <a:buNone/>
            </a:pPr>
            <a:r>
              <a:rPr lang="en-US" sz="2800" b="1" dirty="0" smtClean="0"/>
              <a:t>In your triads, discuss the following:</a:t>
            </a:r>
          </a:p>
          <a:p>
            <a:pPr marL="0" indent="0" algn="ctr">
              <a:buNone/>
            </a:pPr>
            <a:endParaRPr lang="en-US" sz="2800" b="1" dirty="0"/>
          </a:p>
          <a:p>
            <a:pPr marL="0" indent="0" algn="ctr">
              <a:buNone/>
            </a:pPr>
            <a:r>
              <a:rPr lang="en-US" sz="3600" b="1" dirty="0" smtClean="0"/>
              <a:t>What are some reasons we have discussed as to why citing sources is important? Which reason do you think is the most important? Why?</a:t>
            </a:r>
          </a:p>
          <a:p>
            <a:pPr marL="0" indent="0" algn="ctr">
              <a:buNone/>
            </a:pPr>
            <a:endParaRPr lang="en-US" sz="3600" b="1" dirty="0"/>
          </a:p>
          <a:p>
            <a:pPr marL="0" indent="0" algn="ctr">
              <a:buNone/>
            </a:pPr>
            <a:r>
              <a:rPr lang="en-US" sz="2800" b="1" dirty="0" smtClean="0"/>
              <a:t>BE PREPARED TO SHARE!</a:t>
            </a: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8/22/19</a:t>
            </a:r>
            <a:endParaRPr lang="en-US" sz="2400" b="1" dirty="0"/>
          </a:p>
        </p:txBody>
      </p:sp>
    </p:spTree>
    <p:extLst>
      <p:ext uri="{BB962C8B-B14F-4D97-AF65-F5344CB8AC3E}">
        <p14:creationId xmlns:p14="http://schemas.microsoft.com/office/powerpoint/2010/main" val="376168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56663"/>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80291" y="1219200"/>
            <a:ext cx="8229600" cy="4525963"/>
          </a:xfrm>
        </p:spPr>
        <p:txBody>
          <a:bodyPr>
            <a:normAutofit/>
          </a:bodyPr>
          <a:lstStyle/>
          <a:p>
            <a:pPr marL="0" indent="0" algn="ctr">
              <a:buNone/>
            </a:pPr>
            <a:r>
              <a:rPr lang="en-US" sz="2800" b="1" dirty="0" smtClean="0"/>
              <a:t>Now write about the following:</a:t>
            </a:r>
          </a:p>
          <a:p>
            <a:pPr marL="0" indent="0" algn="ctr">
              <a:buNone/>
            </a:pPr>
            <a:r>
              <a:rPr lang="en-US" sz="4000" b="1" dirty="0"/>
              <a:t>What are some reasons we have discussed as to why citing sources is important? Which reason </a:t>
            </a:r>
            <a:r>
              <a:rPr lang="en-US" sz="4000" b="1" dirty="0" smtClean="0"/>
              <a:t>did YOUR PARTNER </a:t>
            </a:r>
            <a:r>
              <a:rPr lang="en-US" sz="4000" b="1" dirty="0"/>
              <a:t>think is the most </a:t>
            </a:r>
            <a:r>
              <a:rPr lang="en-US" sz="4000" b="1" dirty="0" smtClean="0"/>
              <a:t>important</a:t>
            </a:r>
            <a:r>
              <a:rPr lang="en-US" sz="4000" b="1" dirty="0"/>
              <a:t> </a:t>
            </a:r>
            <a:r>
              <a:rPr lang="en-US" sz="4000" b="1" dirty="0" smtClean="0"/>
              <a:t>and why? Do you agree? Why or why not?</a:t>
            </a:r>
            <a:endParaRPr lang="en-US" sz="4000" b="1" dirty="0"/>
          </a:p>
          <a:p>
            <a:pPr marL="0" indent="0" algn="ctr">
              <a:buNone/>
            </a:pPr>
            <a:endParaRPr lang="en-US" sz="2800" b="1" dirty="0"/>
          </a:p>
        </p:txBody>
      </p:sp>
      <p:sp>
        <p:nvSpPr>
          <p:cNvPr id="7" name="TextBox 6"/>
          <p:cNvSpPr txBox="1"/>
          <p:nvPr/>
        </p:nvSpPr>
        <p:spPr>
          <a:xfrm>
            <a:off x="7338291" y="669636"/>
            <a:ext cx="1371600" cy="461665"/>
          </a:xfrm>
          <a:prstGeom prst="rect">
            <a:avLst/>
          </a:prstGeom>
          <a:noFill/>
        </p:spPr>
        <p:txBody>
          <a:bodyPr wrap="square" rtlCol="0">
            <a:spAutoFit/>
          </a:bodyPr>
          <a:lstStyle/>
          <a:p>
            <a:r>
              <a:rPr lang="en-US" sz="2400" b="1" dirty="0"/>
              <a:t>8/22/19</a:t>
            </a:r>
          </a:p>
        </p:txBody>
      </p:sp>
    </p:spTree>
    <p:extLst>
      <p:ext uri="{BB962C8B-B14F-4D97-AF65-F5344CB8AC3E}">
        <p14:creationId xmlns:p14="http://schemas.microsoft.com/office/powerpoint/2010/main" val="312215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024469977"/>
      </p:ext>
    </p:extLst>
  </p:cSld>
  <p:clrMapOvr>
    <a:masterClrMapping/>
  </p:clrMapOvr>
  <p:transition spd="slow">
    <p:cu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931096179"/>
      </p:ext>
    </p:extLst>
  </p:cSld>
  <p:clrMapOvr>
    <a:masterClrMapping/>
  </p:clrMapOvr>
  <p:transition spd="slow">
    <p:cu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2577040453"/>
      </p:ext>
    </p:extLst>
  </p:cSld>
  <p:clrMapOvr>
    <a:masterClrMapping/>
  </p:clrMapOvr>
  <p:transition spd="slow">
    <p:cu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b="1" dirty="0"/>
              <a:t>Define terms related to proper citation of sources, identify instances where a citation is necessary, and create properly formatted MLA citations in writing.</a:t>
            </a:r>
          </a:p>
          <a:p>
            <a:pPr marL="0" indent="0" algn="ctr">
              <a:buNone/>
            </a:pPr>
            <a:endParaRPr lang="en-US" b="1" dirty="0" smtClean="0"/>
          </a:p>
          <a:p>
            <a:pPr marL="0" indent="0" algn="ctr">
              <a:buNone/>
            </a:pPr>
            <a:r>
              <a:rPr lang="en-US" sz="2400" b="1" dirty="0"/>
              <a:t>CCSS.ELA-LITERACY.W.9-10.8</a:t>
            </a:r>
          </a:p>
        </p:txBody>
      </p:sp>
    </p:spTree>
    <p:extLst>
      <p:ext uri="{BB962C8B-B14F-4D97-AF65-F5344CB8AC3E}">
        <p14:creationId xmlns:p14="http://schemas.microsoft.com/office/powerpoint/2010/main" val="18961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TUSD Digital Citizenship</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r>
              <a:rPr lang="en-US" sz="2400" dirty="0">
                <a:latin typeface="Arial Black" panose="020B0A04020102020204" pitchFamily="34" charset="0"/>
              </a:rPr>
              <a:t>Today, we will be reviewing some information from the district on:</a:t>
            </a:r>
          </a:p>
          <a:p>
            <a:pPr lvl="1"/>
            <a:r>
              <a:rPr lang="en-US" dirty="0" smtClean="0">
                <a:latin typeface="Arial Black" panose="020B0A04020102020204" pitchFamily="34" charset="0"/>
              </a:rPr>
              <a:t>Digital Citizenship</a:t>
            </a:r>
          </a:p>
          <a:p>
            <a:pPr lvl="1"/>
            <a:r>
              <a:rPr lang="en-US" dirty="0" smtClean="0">
                <a:latin typeface="Arial Black" panose="020B0A04020102020204" pitchFamily="34" charset="0"/>
              </a:rPr>
              <a:t>Internet Safety</a:t>
            </a:r>
          </a:p>
          <a:p>
            <a:pPr lvl="1"/>
            <a:r>
              <a:rPr lang="en-US" dirty="0" smtClean="0">
                <a:latin typeface="Arial Black" panose="020B0A04020102020204" pitchFamily="34" charset="0"/>
              </a:rPr>
              <a:t>Cyberbullying</a:t>
            </a:r>
          </a:p>
          <a:p>
            <a:r>
              <a:rPr lang="en-US" dirty="0" smtClean="0">
                <a:latin typeface="Arial Black" panose="020B0A04020102020204" pitchFamily="34" charset="0"/>
              </a:rPr>
              <a:t>At the end of the lesson, there is a quiz that you MUST PASS WITH AT LEAST AN 8O% in order to be permitted to have and use a </a:t>
            </a:r>
            <a:r>
              <a:rPr lang="en-US" dirty="0" err="1" smtClean="0">
                <a:latin typeface="Arial Black" panose="020B0A04020102020204" pitchFamily="34" charset="0"/>
              </a:rPr>
              <a:t>chromebook</a:t>
            </a:r>
            <a:r>
              <a:rPr lang="en-US" dirty="0" smtClean="0">
                <a:latin typeface="Arial Black" panose="020B0A04020102020204" pitchFamily="34" charset="0"/>
              </a:rPr>
              <a:t> at school.</a:t>
            </a:r>
            <a:endParaRPr lang="en-US" dirty="0">
              <a:latin typeface="Arial Black" panose="020B0A04020102020204" pitchFamily="34" charset="0"/>
            </a:endParaRPr>
          </a:p>
        </p:txBody>
      </p:sp>
    </p:spTree>
    <p:extLst>
      <p:ext uri="{BB962C8B-B14F-4D97-AF65-F5344CB8AC3E}">
        <p14:creationId xmlns:p14="http://schemas.microsoft.com/office/powerpoint/2010/main" val="159505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TUSD Digital Citizenship</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400" dirty="0">
                <a:latin typeface="Arial Black" panose="020B0A04020102020204" pitchFamily="34" charset="0"/>
              </a:rPr>
              <a:t>Open up your </a:t>
            </a:r>
            <a:r>
              <a:rPr lang="en-US" sz="2400" dirty="0" err="1">
                <a:latin typeface="Arial Black" panose="020B0A04020102020204" pitchFamily="34" charset="0"/>
              </a:rPr>
              <a:t>chromebooks</a:t>
            </a:r>
            <a:r>
              <a:rPr lang="en-US" sz="2400" dirty="0">
                <a:latin typeface="Arial Black" panose="020B0A04020102020204" pitchFamily="34" charset="0"/>
              </a:rPr>
              <a:t> and go to Google Classroom.</a:t>
            </a:r>
          </a:p>
          <a:p>
            <a:r>
              <a:rPr lang="en-US" sz="2400" dirty="0">
                <a:latin typeface="Arial Black" panose="020B0A04020102020204" pitchFamily="34" charset="0"/>
              </a:rPr>
              <a:t>You will find a link there for Digital Citizenship. </a:t>
            </a:r>
          </a:p>
          <a:p>
            <a:r>
              <a:rPr lang="en-US" sz="2400" dirty="0">
                <a:latin typeface="Arial Black" panose="020B0A04020102020204" pitchFamily="34" charset="0"/>
              </a:rPr>
              <a:t>Follow along on your </a:t>
            </a:r>
            <a:r>
              <a:rPr lang="en-US" sz="2400" dirty="0" err="1">
                <a:latin typeface="Arial Black" panose="020B0A04020102020204" pitchFamily="34" charset="0"/>
              </a:rPr>
              <a:t>chromebook</a:t>
            </a:r>
            <a:r>
              <a:rPr lang="en-US" sz="2400" dirty="0">
                <a:latin typeface="Arial Black" panose="020B0A04020102020204" pitchFamily="34" charset="0"/>
              </a:rPr>
              <a:t> for the notes.</a:t>
            </a:r>
          </a:p>
          <a:p>
            <a:r>
              <a:rPr lang="en-US" sz="2400" dirty="0">
                <a:latin typeface="Arial Black" panose="020B0A04020102020204" pitchFamily="34" charset="0"/>
              </a:rPr>
              <a:t>We will watch the videos on the big screen.</a:t>
            </a:r>
          </a:p>
          <a:p>
            <a:r>
              <a:rPr lang="en-US" sz="2400" dirty="0">
                <a:latin typeface="Arial Black" panose="020B0A04020102020204" pitchFamily="34" charset="0"/>
              </a:rPr>
              <a:t>DO NOT START THE QUIZ UNTIL I GIVE INSTRUCTIONS TO DO SO.</a:t>
            </a:r>
            <a:endParaRPr lang="en-US" dirty="0">
              <a:latin typeface="Arial Black" panose="020B0A04020102020204" pitchFamily="34" charset="0"/>
            </a:endParaRPr>
          </a:p>
        </p:txBody>
      </p:sp>
    </p:spTree>
    <p:extLst>
      <p:ext uri="{BB962C8B-B14F-4D97-AF65-F5344CB8AC3E}">
        <p14:creationId xmlns:p14="http://schemas.microsoft.com/office/powerpoint/2010/main" val="81204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TUSD Digital Citizenship</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3000" dirty="0">
                <a:latin typeface="Arial Black" panose="020B0A04020102020204" pitchFamily="34" charset="0"/>
              </a:rPr>
              <a:t>Now, let’s ALL take a look at the quiz!</a:t>
            </a:r>
          </a:p>
          <a:p>
            <a:endParaRPr lang="en-US" sz="3000" dirty="0">
              <a:solidFill>
                <a:schemeClr val="bg1"/>
              </a:solidFill>
              <a:latin typeface="Arial Black" panose="020B0A04020102020204" pitchFamily="34" charset="0"/>
            </a:endParaRPr>
          </a:p>
          <a:p>
            <a:endParaRPr lang="en-US" sz="30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2538179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9" y="274638"/>
            <a:ext cx="8229600" cy="792162"/>
          </a:xfrm>
        </p:spPr>
        <p:txBody>
          <a:bodyPr>
            <a:normAutofit fontScale="90000"/>
          </a:bodyPr>
          <a:lstStyle/>
          <a:p>
            <a:r>
              <a:rPr lang="en-US" dirty="0" smtClean="0">
                <a:latin typeface="Arial Black" panose="020B0A04020102020204" pitchFamily="34" charset="0"/>
              </a:rPr>
              <a:t>Summary and Citation Practice</a:t>
            </a:r>
            <a:endParaRPr lang="en-US" dirty="0">
              <a:latin typeface="Arial Black" panose="020B0A04020102020204" pitchFamily="34" charset="0"/>
            </a:endParaRPr>
          </a:p>
        </p:txBody>
      </p:sp>
      <p:sp>
        <p:nvSpPr>
          <p:cNvPr id="3" name="Content Placeholder 2"/>
          <p:cNvSpPr>
            <a:spLocks noGrp="1"/>
          </p:cNvSpPr>
          <p:nvPr>
            <p:ph idx="1"/>
          </p:nvPr>
        </p:nvSpPr>
        <p:spPr>
          <a:xfrm>
            <a:off x="457200" y="1295400"/>
            <a:ext cx="8229600" cy="4830763"/>
          </a:xfrm>
        </p:spPr>
        <p:txBody>
          <a:bodyPr/>
          <a:lstStyle/>
          <a:p>
            <a:r>
              <a:rPr lang="en-US" dirty="0" smtClean="0">
                <a:latin typeface="Arial Black" panose="020B0A04020102020204" pitchFamily="34" charset="0"/>
              </a:rPr>
              <a:t>Go to Google Classroom</a:t>
            </a:r>
          </a:p>
          <a:p>
            <a:r>
              <a:rPr lang="en-US" dirty="0" smtClean="0">
                <a:latin typeface="Arial Black" panose="020B0A04020102020204" pitchFamily="34" charset="0"/>
              </a:rPr>
              <a:t>Open the document “Ever Feel Like An Outsider?”</a:t>
            </a:r>
          </a:p>
          <a:p>
            <a:r>
              <a:rPr lang="en-US" dirty="0" smtClean="0">
                <a:latin typeface="Arial Black" panose="020B0A04020102020204" pitchFamily="34" charset="0"/>
              </a:rPr>
              <a:t>You have TWO jobs to do with this article AFTER you have read it completely </a:t>
            </a:r>
            <a:endParaRPr lang="en-US" dirty="0">
              <a:latin typeface="Arial Black" panose="020B0A04020102020204" pitchFamily="34" charset="0"/>
            </a:endParaRPr>
          </a:p>
        </p:txBody>
      </p:sp>
    </p:spTree>
    <p:extLst>
      <p:ext uri="{BB962C8B-B14F-4D97-AF65-F5344CB8AC3E}">
        <p14:creationId xmlns:p14="http://schemas.microsoft.com/office/powerpoint/2010/main" val="170088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Pre-Quiz</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latin typeface="Arial Black" panose="020B0A04020102020204" pitchFamily="34" charset="0"/>
              </a:rPr>
              <a:t>Go to Google Classroom and click the link for the Plagiarism and Citation Pre-Quiz.</a:t>
            </a:r>
          </a:p>
          <a:p>
            <a:r>
              <a:rPr lang="en-US" dirty="0" smtClean="0">
                <a:latin typeface="Arial Black" panose="020B0A04020102020204" pitchFamily="34" charset="0"/>
              </a:rPr>
              <a:t>Take the quiz.</a:t>
            </a:r>
            <a:endParaRPr lang="en-US" dirty="0">
              <a:latin typeface="Arial Black" panose="020B0A04020102020204" pitchFamily="34" charset="0"/>
            </a:endParaRPr>
          </a:p>
        </p:txBody>
      </p:sp>
    </p:spTree>
    <p:extLst>
      <p:ext uri="{BB962C8B-B14F-4D97-AF65-F5344CB8AC3E}">
        <p14:creationId xmlns:p14="http://schemas.microsoft.com/office/powerpoint/2010/main" val="182673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869" y="274638"/>
            <a:ext cx="8229600" cy="792162"/>
          </a:xfrm>
        </p:spPr>
        <p:txBody>
          <a:bodyPr>
            <a:normAutofit fontScale="90000"/>
          </a:bodyPr>
          <a:lstStyle/>
          <a:p>
            <a:r>
              <a:rPr lang="en-US" dirty="0" smtClean="0">
                <a:latin typeface="Arial Black" panose="020B0A04020102020204" pitchFamily="34" charset="0"/>
              </a:rPr>
              <a:t>Summary and Citation Practice</a:t>
            </a:r>
            <a:endParaRPr lang="en-US" dirty="0">
              <a:latin typeface="Arial Black" panose="020B0A04020102020204" pitchFamily="34" charset="0"/>
            </a:endParaRPr>
          </a:p>
        </p:txBody>
      </p:sp>
      <p:sp>
        <p:nvSpPr>
          <p:cNvPr id="3" name="Content Placeholder 2"/>
          <p:cNvSpPr>
            <a:spLocks noGrp="1"/>
          </p:cNvSpPr>
          <p:nvPr>
            <p:ph idx="1"/>
          </p:nvPr>
        </p:nvSpPr>
        <p:spPr>
          <a:xfrm>
            <a:off x="457200" y="1295400"/>
            <a:ext cx="8229600" cy="5257800"/>
          </a:xfrm>
        </p:spPr>
        <p:txBody>
          <a:bodyPr>
            <a:normAutofit fontScale="77500" lnSpcReduction="20000"/>
          </a:bodyPr>
          <a:lstStyle/>
          <a:p>
            <a:r>
              <a:rPr lang="en-US" dirty="0" smtClean="0">
                <a:latin typeface="Arial Black" panose="020B0A04020102020204" pitchFamily="34" charset="0"/>
              </a:rPr>
              <a:t>Summary</a:t>
            </a:r>
          </a:p>
          <a:p>
            <a:pPr lvl="1"/>
            <a:r>
              <a:rPr lang="en-US" dirty="0" smtClean="0">
                <a:latin typeface="Arial Black" panose="020B0A04020102020204" pitchFamily="34" charset="0"/>
              </a:rPr>
              <a:t>A summary is short but thorough.</a:t>
            </a:r>
          </a:p>
          <a:p>
            <a:pPr lvl="1"/>
            <a:r>
              <a:rPr lang="en-US" dirty="0" smtClean="0">
                <a:latin typeface="Arial Black" panose="020B0A04020102020204" pitchFamily="34" charset="0"/>
              </a:rPr>
              <a:t>It contains the MAIN IDEAS of its source in an abbreviated form.</a:t>
            </a:r>
          </a:p>
          <a:p>
            <a:pPr lvl="1"/>
            <a:r>
              <a:rPr lang="en-US" dirty="0" smtClean="0">
                <a:latin typeface="Arial Black" panose="020B0A04020102020204" pitchFamily="34" charset="0"/>
              </a:rPr>
              <a:t>Your summary should be no more than 2-3 sentences.</a:t>
            </a:r>
          </a:p>
          <a:p>
            <a:r>
              <a:rPr lang="en-US" dirty="0" smtClean="0">
                <a:latin typeface="Arial Black" panose="020B0A04020102020204" pitchFamily="34" charset="0"/>
              </a:rPr>
              <a:t>Citation</a:t>
            </a:r>
          </a:p>
          <a:p>
            <a:pPr lvl="1"/>
            <a:r>
              <a:rPr lang="en-US" dirty="0" smtClean="0">
                <a:latin typeface="Arial Black" panose="020B0A04020102020204" pitchFamily="34" charset="0"/>
              </a:rPr>
              <a:t>Read the </a:t>
            </a:r>
            <a:r>
              <a:rPr lang="en-US" dirty="0" err="1" smtClean="0">
                <a:latin typeface="Arial Black" panose="020B0A04020102020204" pitchFamily="34" charset="0"/>
              </a:rPr>
              <a:t>question</a:t>
            </a:r>
            <a:r>
              <a:rPr lang="en-US" sz="4100" dirty="0" err="1" smtClean="0">
                <a:latin typeface="Arial Black" panose="020B0A04020102020204" pitchFamily="34" charset="0"/>
              </a:rPr>
              <a:t>S</a:t>
            </a:r>
            <a:r>
              <a:rPr lang="en-US" dirty="0" smtClean="0">
                <a:latin typeface="Arial Black" panose="020B0A04020102020204" pitchFamily="34" charset="0"/>
              </a:rPr>
              <a:t> thoroughly.</a:t>
            </a:r>
          </a:p>
          <a:p>
            <a:pPr lvl="1"/>
            <a:r>
              <a:rPr lang="en-US" dirty="0" smtClean="0">
                <a:latin typeface="Arial Black" panose="020B0A04020102020204" pitchFamily="34" charset="0"/>
              </a:rPr>
              <a:t>Answer them in a PARAGRAPH (6 sentences minimum).</a:t>
            </a:r>
          </a:p>
          <a:p>
            <a:pPr lvl="1"/>
            <a:r>
              <a:rPr lang="en-US" dirty="0" smtClean="0">
                <a:latin typeface="Arial Black" panose="020B0A04020102020204" pitchFamily="34" charset="0"/>
              </a:rPr>
              <a:t>You MUST include at least two quotes/paraphrases/summary statements from the article WITH PROPERLY FORMATTED AND PUNCTUATED CITATIONS!</a:t>
            </a:r>
          </a:p>
          <a:p>
            <a:r>
              <a:rPr lang="en-US" dirty="0" smtClean="0">
                <a:latin typeface="Arial Black" panose="020B0A04020102020204" pitchFamily="34" charset="0"/>
              </a:rPr>
              <a:t>This is HOMEWORK if not done in class, but it will not be DUE until Monday!</a:t>
            </a:r>
            <a:endParaRPr lang="en-US" dirty="0">
              <a:latin typeface="Arial Black" panose="020B0A04020102020204" pitchFamily="34" charset="0"/>
            </a:endParaRPr>
          </a:p>
        </p:txBody>
      </p:sp>
    </p:spTree>
    <p:extLst>
      <p:ext uri="{BB962C8B-B14F-4D97-AF65-F5344CB8AC3E}">
        <p14:creationId xmlns:p14="http://schemas.microsoft.com/office/powerpoint/2010/main" val="338177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HOMEWORK</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0" indent="0" algn="ctr">
              <a:buNone/>
            </a:pPr>
            <a:r>
              <a:rPr lang="en-US" dirty="0" smtClean="0">
                <a:latin typeface="Arial Black" panose="020B0A04020102020204" pitchFamily="34" charset="0"/>
              </a:rPr>
              <a:t>“Ever Feel Like an Outsider”</a:t>
            </a:r>
          </a:p>
          <a:p>
            <a:pPr marL="0" indent="0" algn="ctr">
              <a:buNone/>
            </a:pPr>
            <a:r>
              <a:rPr lang="en-US" dirty="0" smtClean="0">
                <a:latin typeface="Arial Black" panose="020B0A04020102020204" pitchFamily="34" charset="0"/>
              </a:rPr>
              <a:t>Summary and Citation Practice</a:t>
            </a:r>
          </a:p>
          <a:p>
            <a:pPr marL="0" indent="0" algn="ctr">
              <a:buNone/>
            </a:pPr>
            <a:endParaRPr lang="en-US" dirty="0">
              <a:latin typeface="Arial Black" panose="020B0A04020102020204" pitchFamily="34" charset="0"/>
            </a:endParaRPr>
          </a:p>
          <a:p>
            <a:pPr marL="0" indent="0" algn="ctr">
              <a:buNone/>
            </a:pPr>
            <a:r>
              <a:rPr lang="en-US" dirty="0" smtClean="0">
                <a:latin typeface="Arial Black" panose="020B0A04020102020204" pitchFamily="34" charset="0"/>
              </a:rPr>
              <a:t>DUE MONDAY 8/26 BY 7:00 a.m.</a:t>
            </a:r>
            <a:endParaRPr lang="en-US" dirty="0">
              <a:latin typeface="Arial Black" panose="020B0A04020102020204" pitchFamily="34" charset="0"/>
            </a:endParaRPr>
          </a:p>
        </p:txBody>
      </p:sp>
    </p:spTree>
    <p:extLst>
      <p:ext uri="{BB962C8B-B14F-4D97-AF65-F5344CB8AC3E}">
        <p14:creationId xmlns:p14="http://schemas.microsoft.com/office/powerpoint/2010/main" val="8923742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r>
              <a:rPr lang="en-US" b="1" dirty="0" smtClean="0"/>
              <a:t>Write about the following:</a:t>
            </a:r>
          </a:p>
          <a:p>
            <a:pPr marL="0" indent="0" algn="ctr">
              <a:buNone/>
            </a:pPr>
            <a:endParaRPr lang="en-US" sz="1200" b="1" dirty="0"/>
          </a:p>
          <a:p>
            <a:pPr marL="0" indent="0" algn="ctr">
              <a:buNone/>
            </a:pPr>
            <a:r>
              <a:rPr lang="en-US" sz="4000" b="1" dirty="0" smtClean="0"/>
              <a:t>What is one valuable thing you have learned from the last 2 days of lessons that you did not already know? Why would you say it is valuable? How will you use it in the future?</a:t>
            </a:r>
            <a:endParaRPr lang="en-US" sz="4000" b="1" dirty="0"/>
          </a:p>
        </p:txBody>
      </p:sp>
      <p:sp>
        <p:nvSpPr>
          <p:cNvPr id="5" name="TextBox 4"/>
          <p:cNvSpPr txBox="1"/>
          <p:nvPr/>
        </p:nvSpPr>
        <p:spPr>
          <a:xfrm>
            <a:off x="7338291" y="669636"/>
            <a:ext cx="1371600" cy="461665"/>
          </a:xfrm>
          <a:prstGeom prst="rect">
            <a:avLst/>
          </a:prstGeom>
          <a:noFill/>
        </p:spPr>
        <p:txBody>
          <a:bodyPr wrap="square" rtlCol="0">
            <a:spAutoFit/>
          </a:bodyPr>
          <a:lstStyle/>
          <a:p>
            <a:r>
              <a:rPr lang="en-US" sz="2400" b="1" dirty="0"/>
              <a:t>8/22/19</a:t>
            </a:r>
          </a:p>
        </p:txBody>
      </p:sp>
    </p:spTree>
    <p:extLst>
      <p:ext uri="{BB962C8B-B14F-4D97-AF65-F5344CB8AC3E}">
        <p14:creationId xmlns:p14="http://schemas.microsoft.com/office/powerpoint/2010/main" val="256698044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Start-Up - Discussion</a:t>
            </a:r>
            <a:endParaRPr lang="en-US" b="1" dirty="0"/>
          </a:p>
        </p:txBody>
      </p:sp>
      <p:sp>
        <p:nvSpPr>
          <p:cNvPr id="5" name="Content Placeholder 4"/>
          <p:cNvSpPr>
            <a:spLocks noGrp="1"/>
          </p:cNvSpPr>
          <p:nvPr>
            <p:ph idx="1"/>
          </p:nvPr>
        </p:nvSpPr>
        <p:spPr/>
        <p:txBody>
          <a:bodyPr>
            <a:normAutofit fontScale="85000" lnSpcReduction="10000"/>
          </a:bodyPr>
          <a:lstStyle/>
          <a:p>
            <a:pPr marL="0" indent="0" algn="ctr">
              <a:buNone/>
            </a:pPr>
            <a:r>
              <a:rPr lang="en-US" sz="2800" b="1" dirty="0" smtClean="0"/>
              <a:t>In your triads, discuss the following:</a:t>
            </a:r>
          </a:p>
          <a:p>
            <a:pPr marL="0" indent="0" algn="ctr">
              <a:buNone/>
            </a:pPr>
            <a:endParaRPr lang="en-US" sz="2800" b="1" dirty="0"/>
          </a:p>
          <a:p>
            <a:pPr marL="0" indent="0" algn="ctr">
              <a:buNone/>
            </a:pPr>
            <a:r>
              <a:rPr lang="en-US" sz="3600" b="1" dirty="0" smtClean="0"/>
              <a:t>If you found yourself in a situation where you were considering cheating/plagiarism, what are some things you might consider trying/doing before making a choice that could wreck your grade</a:t>
            </a:r>
            <a:r>
              <a:rPr lang="en-US" sz="3600" b="1" dirty="0" smtClean="0"/>
              <a:t>?</a:t>
            </a:r>
          </a:p>
          <a:p>
            <a:pPr marL="0" indent="0" algn="ctr">
              <a:buNone/>
            </a:pPr>
            <a:r>
              <a:rPr lang="en-US" sz="3600" b="1" dirty="0" smtClean="0"/>
              <a:t>How could that choice work out better for you?</a:t>
            </a:r>
            <a:endParaRPr lang="en-US" sz="3600" b="1" dirty="0" smtClean="0"/>
          </a:p>
          <a:p>
            <a:pPr marL="0" indent="0" algn="ctr">
              <a:buNone/>
            </a:pPr>
            <a:endParaRPr lang="en-US" sz="3600" b="1" dirty="0"/>
          </a:p>
          <a:p>
            <a:pPr marL="0" indent="0" algn="ctr">
              <a:buNone/>
            </a:pPr>
            <a:r>
              <a:rPr lang="en-US" sz="2800" b="1" dirty="0" smtClean="0"/>
              <a:t>BE PREPARED TO SHARE!</a:t>
            </a:r>
            <a:endParaRPr lang="en-US" sz="2800" b="1" dirty="0"/>
          </a:p>
        </p:txBody>
      </p:sp>
      <p:sp>
        <p:nvSpPr>
          <p:cNvPr id="6" name="TextBox 5"/>
          <p:cNvSpPr txBox="1"/>
          <p:nvPr/>
        </p:nvSpPr>
        <p:spPr>
          <a:xfrm>
            <a:off x="7338291" y="669636"/>
            <a:ext cx="1371600" cy="461665"/>
          </a:xfrm>
          <a:prstGeom prst="rect">
            <a:avLst/>
          </a:prstGeom>
          <a:noFill/>
        </p:spPr>
        <p:txBody>
          <a:bodyPr wrap="square" rtlCol="0">
            <a:spAutoFit/>
          </a:bodyPr>
          <a:lstStyle/>
          <a:p>
            <a:r>
              <a:rPr lang="en-US" sz="2400" b="1" dirty="0" smtClean="0"/>
              <a:t>8/23/19</a:t>
            </a:r>
            <a:endParaRPr lang="en-US" sz="2400" b="1" dirty="0"/>
          </a:p>
        </p:txBody>
      </p:sp>
    </p:spTree>
    <p:extLst>
      <p:ext uri="{BB962C8B-B14F-4D97-AF65-F5344CB8AC3E}">
        <p14:creationId xmlns:p14="http://schemas.microsoft.com/office/powerpoint/2010/main" val="89464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56663"/>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80291" y="1219200"/>
            <a:ext cx="8229600" cy="4525963"/>
          </a:xfrm>
        </p:spPr>
        <p:txBody>
          <a:bodyPr>
            <a:normAutofit fontScale="92500" lnSpcReduction="20000"/>
          </a:bodyPr>
          <a:lstStyle/>
          <a:p>
            <a:pPr marL="0" indent="0" algn="ctr">
              <a:buNone/>
            </a:pPr>
            <a:r>
              <a:rPr lang="en-US" sz="2800" b="1" dirty="0" smtClean="0"/>
              <a:t>Now write about the following:</a:t>
            </a:r>
          </a:p>
          <a:p>
            <a:pPr marL="0" indent="0" algn="ctr">
              <a:buNone/>
            </a:pPr>
            <a:r>
              <a:rPr lang="en-US" sz="4000" b="1" dirty="0"/>
              <a:t>If you found yourself in a situation where you were considering cheating/plagiarism, what are some things you might consider trying/doing before making a choice that could wreck your grade</a:t>
            </a:r>
            <a:r>
              <a:rPr lang="en-US" sz="4000" b="1" dirty="0" smtClean="0"/>
              <a:t>?</a:t>
            </a:r>
          </a:p>
          <a:p>
            <a:pPr marL="0" indent="0" algn="ctr">
              <a:buNone/>
            </a:pPr>
            <a:r>
              <a:rPr lang="en-US" sz="4000" b="1"/>
              <a:t>How could that choice work out better for you?</a:t>
            </a:r>
          </a:p>
          <a:p>
            <a:pPr marL="0" indent="0" algn="ctr">
              <a:buNone/>
            </a:pPr>
            <a:endParaRPr lang="en-US" sz="4000" b="1" dirty="0"/>
          </a:p>
          <a:p>
            <a:pPr marL="0" indent="0" algn="ctr">
              <a:buNone/>
            </a:pPr>
            <a:endParaRPr lang="en-US" sz="2800" b="1" dirty="0"/>
          </a:p>
        </p:txBody>
      </p:sp>
      <p:sp>
        <p:nvSpPr>
          <p:cNvPr id="7" name="TextBox 6"/>
          <p:cNvSpPr txBox="1"/>
          <p:nvPr/>
        </p:nvSpPr>
        <p:spPr>
          <a:xfrm>
            <a:off x="7338291" y="669636"/>
            <a:ext cx="1371600" cy="461665"/>
          </a:xfrm>
          <a:prstGeom prst="rect">
            <a:avLst/>
          </a:prstGeom>
          <a:noFill/>
        </p:spPr>
        <p:txBody>
          <a:bodyPr wrap="square" rtlCol="0">
            <a:spAutoFit/>
          </a:bodyPr>
          <a:lstStyle/>
          <a:p>
            <a:r>
              <a:rPr lang="en-US" sz="2400" b="1" dirty="0"/>
              <a:t>8/22/19</a:t>
            </a:r>
          </a:p>
        </p:txBody>
      </p:sp>
    </p:spTree>
    <p:extLst>
      <p:ext uri="{BB962C8B-B14F-4D97-AF65-F5344CB8AC3E}">
        <p14:creationId xmlns:p14="http://schemas.microsoft.com/office/powerpoint/2010/main" val="106148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5240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i="0" u="none" strike="noStrike" cap="none" baseline="0" dirty="0" smtClean="0">
                <a:solidFill>
                  <a:schemeClr val="tx1"/>
                </a:solidFill>
                <a:latin typeface="Calibri"/>
                <a:ea typeface="Calibri"/>
                <a:cs typeface="Calibri"/>
                <a:sym typeface="Calibri"/>
              </a:rPr>
              <a:t>1- By the end of the unit</a:t>
            </a:r>
            <a:r>
              <a:rPr lang="en-US" sz="3600" b="1" dirty="0">
                <a:solidFill>
                  <a:schemeClr val="tx1"/>
                </a:solidFill>
                <a:latin typeface="Calibri"/>
                <a:ea typeface="Calibri"/>
                <a:cs typeface="Calibri"/>
                <a:sym typeface="Calibri"/>
              </a:rPr>
              <a:t>, </a:t>
            </a:r>
            <a:r>
              <a:rPr lang="en-US" sz="3600" b="1" dirty="0" smtClean="0">
                <a:solidFill>
                  <a:schemeClr val="tx1"/>
                </a:solidFill>
                <a:latin typeface="Calibri"/>
                <a:ea typeface="Calibri"/>
                <a:cs typeface="Calibri"/>
                <a:sym typeface="Calibri"/>
              </a:rPr>
              <a:t>students will be able to cite </a:t>
            </a:r>
            <a:r>
              <a:rPr lang="en-US" sz="3600" b="1" dirty="0">
                <a:solidFill>
                  <a:schemeClr val="tx1"/>
                </a:solidFill>
                <a:latin typeface="Calibri"/>
                <a:ea typeface="Calibri"/>
                <a:cs typeface="Calibri"/>
                <a:sym typeface="Calibri"/>
              </a:rPr>
              <a:t>strong and thorough textual evidence to support analysis of what the text says explicitly as well as inferences drawn from the text.</a:t>
            </a:r>
            <a:endParaRPr lang="en-US" sz="3600" b="1" i="0" u="none" strike="noStrike" cap="none" dirty="0" smtClean="0">
              <a:solidFill>
                <a:srgbClr val="4F6128"/>
              </a:solidFill>
              <a:latin typeface="Calibri"/>
              <a:ea typeface="Calibri"/>
              <a:cs typeface="Calibri"/>
              <a:sym typeface="Calibri"/>
            </a:endParaRPr>
          </a:p>
          <a:p>
            <a:pPr marL="631825" lvl="0" indent="-9525" algn="ctr">
              <a:buSzPct val="25000"/>
            </a:pPr>
            <a:r>
              <a:rPr lang="en-US" sz="2000" b="1" u="sng" cap="all" dirty="0">
                <a:solidFill>
                  <a:schemeClr val="tx1"/>
                </a:solidFill>
              </a:rPr>
              <a:t>CCSS.ELA-LITERACY.RI.9-10.1</a:t>
            </a:r>
          </a:p>
          <a:p>
            <a:pPr marL="631825" lvl="0" indent="-9525" algn="ctr">
              <a:buSzPct val="25000"/>
            </a:pPr>
            <a:endParaRPr lang="en-US" sz="2000" b="1" i="0" u="sng" strike="noStrike" cap="all" baseline="0" dirty="0">
              <a:solidFill>
                <a:schemeClr val="tx1"/>
              </a:solidFill>
              <a:latin typeface="Calibri"/>
              <a:ea typeface="Calibri"/>
              <a:cs typeface="Calibri"/>
              <a:sym typeface="Calibri"/>
            </a:endParaRPr>
          </a:p>
          <a:p>
            <a:pPr marL="631825" lvl="0" indent="-9525" algn="ctr">
              <a:buSzPct val="25000"/>
            </a:pP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3123848973"/>
      </p:ext>
    </p:extLst>
  </p:cSld>
  <p:clrMapOvr>
    <a:masterClrMapping/>
  </p:clrMapOvr>
  <p:transition spd="slow">
    <p:cut/>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2- By the end of the unit, students will be able </a:t>
            </a:r>
            <a:r>
              <a:rPr lang="en-US" sz="3600" b="1" dirty="0" smtClean="0">
                <a:solidFill>
                  <a:schemeClr val="tx1"/>
                </a:solidFill>
                <a:latin typeface="Calibri"/>
                <a:ea typeface="Calibri"/>
                <a:cs typeface="Calibri"/>
                <a:sym typeface="Calibri"/>
              </a:rPr>
              <a:t>to write </a:t>
            </a:r>
            <a:r>
              <a:rPr lang="en-US" sz="3600" b="1" dirty="0">
                <a:solidFill>
                  <a:schemeClr val="tx1"/>
                </a:solidFill>
                <a:latin typeface="Calibri"/>
                <a:ea typeface="Calibri"/>
                <a:cs typeface="Calibri"/>
                <a:sym typeface="Calibri"/>
              </a:rPr>
              <a:t>arguments to support claims in an analysis of substantive topics or texts, using valid reasoning and relevant and sufficient evidence. </a:t>
            </a:r>
            <a:endParaRPr lang="en-US" sz="3600" b="1" dirty="0" smtClean="0">
              <a:solidFill>
                <a:schemeClr val="tx1"/>
              </a:solidFill>
              <a:latin typeface="Calibri"/>
              <a:ea typeface="Calibri"/>
              <a:cs typeface="Calibri"/>
              <a:sym typeface="Calibri"/>
            </a:endParaRPr>
          </a:p>
          <a:p>
            <a:pPr marL="631825" lvl="0" indent="-9525" algn="ctr">
              <a:buSzPct val="25000"/>
            </a:pPr>
            <a:r>
              <a:rPr lang="en-US" sz="2000" b="1" dirty="0">
                <a:solidFill>
                  <a:schemeClr val="tx1"/>
                </a:solidFill>
                <a:latin typeface="Calibri"/>
                <a:ea typeface="Calibri"/>
                <a:cs typeface="Calibri"/>
                <a:sym typeface="Calibri"/>
              </a:rPr>
              <a:t>CCSS.ELA-LITERACY.W.9-10.1</a:t>
            </a:r>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1837889729"/>
      </p:ext>
    </p:extLst>
  </p:cSld>
  <p:clrMapOvr>
    <a:masterClrMapping/>
  </p:clrMapOvr>
  <p:transition spd="slow">
    <p:cut/>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8" name="Shape 98"/>
          <p:cNvSpPr txBox="1"/>
          <p:nvPr/>
        </p:nvSpPr>
        <p:spPr>
          <a:xfrm>
            <a:off x="287078" y="200759"/>
            <a:ext cx="8552122" cy="646331"/>
          </a:xfrm>
          <a:prstGeom prst="rect">
            <a:avLst/>
          </a:prstGeom>
          <a:noFill/>
          <a:ln>
            <a:noFill/>
          </a:ln>
        </p:spPr>
        <p:txBody>
          <a:bodyPr lIns="91425" tIns="45700" rIns="91425" bIns="45700" anchor="t" anchorCtr="0">
            <a:noAutofit/>
          </a:bodyPr>
          <a:lstStyle/>
          <a:p>
            <a:pPr lvl="0" algn="ctr">
              <a:buSzPct val="25000"/>
            </a:pPr>
            <a:r>
              <a:rPr lang="en-US" sz="3600" b="1" dirty="0" smtClean="0">
                <a:solidFill>
                  <a:schemeClr val="dk1"/>
                </a:solidFill>
              </a:rPr>
              <a:t>Unit Objectives</a:t>
            </a:r>
            <a:endParaRPr lang="en-US" sz="3600" b="1" dirty="0">
              <a:solidFill>
                <a:schemeClr val="dk1"/>
              </a:solidFill>
            </a:endParaRPr>
          </a:p>
        </p:txBody>
      </p:sp>
      <p:sp>
        <p:nvSpPr>
          <p:cNvPr id="99" name="Shape 99"/>
          <p:cNvSpPr txBox="1"/>
          <p:nvPr/>
        </p:nvSpPr>
        <p:spPr>
          <a:xfrm>
            <a:off x="439478" y="1447800"/>
            <a:ext cx="8247322" cy="4962472"/>
          </a:xfrm>
          <a:prstGeom prst="rect">
            <a:avLst/>
          </a:prstGeom>
          <a:noFill/>
          <a:ln>
            <a:noFill/>
          </a:ln>
        </p:spPr>
        <p:txBody>
          <a:bodyPr lIns="91425" tIns="45700" rIns="91425" bIns="45700" anchor="t" anchorCtr="0">
            <a:noAutofit/>
          </a:bodyPr>
          <a:lstStyle/>
          <a:p>
            <a:pPr marL="631825" lvl="0" indent="-9525" algn="ctr">
              <a:buSzPct val="25000"/>
            </a:pPr>
            <a:r>
              <a:rPr lang="en-US" sz="3600" b="1" dirty="0">
                <a:solidFill>
                  <a:schemeClr val="tx1"/>
                </a:solidFill>
                <a:latin typeface="Calibri"/>
                <a:ea typeface="Calibri"/>
                <a:cs typeface="Calibri"/>
                <a:sym typeface="Calibri"/>
              </a:rPr>
              <a:t>3- By the end of the unit, students will be able </a:t>
            </a:r>
            <a:r>
              <a:rPr lang="en-US" sz="3600" b="1" dirty="0" smtClean="0">
                <a:solidFill>
                  <a:schemeClr val="tx1"/>
                </a:solidFill>
                <a:latin typeface="Calibri"/>
                <a:ea typeface="Calibri"/>
                <a:cs typeface="Calibri"/>
                <a:sym typeface="Calibri"/>
              </a:rPr>
              <a:t>to delineate </a:t>
            </a:r>
            <a:r>
              <a:rPr lang="en-US" sz="3600" b="1" dirty="0">
                <a:solidFill>
                  <a:schemeClr val="tx1"/>
                </a:solidFill>
                <a:latin typeface="Calibri"/>
                <a:ea typeface="Calibri"/>
                <a:cs typeface="Calibri"/>
                <a:sym typeface="Calibri"/>
              </a:rPr>
              <a:t>and evaluate the argument and specific claims in a text, assessing whether the reasoning is valid and the evidence is relevant and sufficient; identify false statements and fallacious reasoning</a:t>
            </a:r>
            <a:r>
              <a:rPr lang="en-US" sz="3600" b="1" dirty="0" smtClean="0">
                <a:solidFill>
                  <a:schemeClr val="tx1"/>
                </a:solidFill>
                <a:latin typeface="Calibri"/>
                <a:ea typeface="Calibri"/>
                <a:cs typeface="Calibri"/>
                <a:sym typeface="Calibri"/>
              </a:rPr>
              <a:t>.</a:t>
            </a:r>
          </a:p>
          <a:p>
            <a:pPr marL="631825" lvl="0" indent="-9525" algn="ctr">
              <a:buSzPct val="25000"/>
            </a:pPr>
            <a:r>
              <a:rPr lang="en-US" sz="2000" b="1" dirty="0">
                <a:solidFill>
                  <a:schemeClr val="tx1"/>
                </a:solidFill>
                <a:latin typeface="Calibri"/>
                <a:ea typeface="Calibri"/>
                <a:cs typeface="Calibri"/>
                <a:sym typeface="Calibri"/>
              </a:rPr>
              <a:t>CCSS.ELA-LITERACY.RI.9-10.8</a:t>
            </a:r>
            <a:endParaRPr lang="en-US" sz="3600" b="1" i="0" u="none" strike="noStrike" cap="none" baseline="0" dirty="0">
              <a:solidFill>
                <a:schemeClr val="tx1"/>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a:p>
            <a:endParaRPr lang="en-US" sz="2800" b="1" i="0" u="none" strike="noStrike" cap="none" baseline="0" dirty="0">
              <a:solidFill>
                <a:srgbClr val="4F6128"/>
              </a:solidFill>
              <a:latin typeface="Calibri"/>
              <a:ea typeface="Calibri"/>
              <a:cs typeface="Calibri"/>
              <a:sym typeface="Calibri"/>
            </a:endParaRPr>
          </a:p>
        </p:txBody>
      </p:sp>
    </p:spTree>
    <p:extLst>
      <p:ext uri="{BB962C8B-B14F-4D97-AF65-F5344CB8AC3E}">
        <p14:creationId xmlns:p14="http://schemas.microsoft.com/office/powerpoint/2010/main" val="2578329050"/>
      </p:ext>
    </p:extLst>
  </p:cSld>
  <p:clrMapOvr>
    <a:masterClrMapping/>
  </p:clrMapOvr>
  <p:transition spd="slow">
    <p:cu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dirty="0" smtClean="0"/>
              <a:t>By the end of the lesson, students will be able to:</a:t>
            </a:r>
          </a:p>
          <a:p>
            <a:pPr marL="0" indent="0" algn="ctr">
              <a:buNone/>
            </a:pPr>
            <a:endParaRPr lang="en-US" sz="2800" b="1" dirty="0"/>
          </a:p>
          <a:p>
            <a:pPr marL="0" indent="0" algn="ctr">
              <a:buNone/>
            </a:pPr>
            <a:r>
              <a:rPr lang="en-US" b="1" dirty="0"/>
              <a:t>Define terms related to proper citation of sources, identify instances where a citation is necessary, and create properly formatted MLA citations in writing.</a:t>
            </a:r>
          </a:p>
          <a:p>
            <a:pPr marL="0" indent="0" algn="ctr">
              <a:buNone/>
            </a:pPr>
            <a:endParaRPr lang="en-US" b="1" dirty="0" smtClean="0"/>
          </a:p>
          <a:p>
            <a:pPr marL="0" indent="0" algn="ctr">
              <a:buNone/>
            </a:pPr>
            <a:r>
              <a:rPr lang="en-US" sz="2400" b="1" dirty="0"/>
              <a:t>CCSS.ELA-LITERACY.W.9-10.8</a:t>
            </a:r>
          </a:p>
        </p:txBody>
      </p:sp>
    </p:spTree>
    <p:extLst>
      <p:ext uri="{BB962C8B-B14F-4D97-AF65-F5344CB8AC3E}">
        <p14:creationId xmlns:p14="http://schemas.microsoft.com/office/powerpoint/2010/main" val="146136777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Post-Quiz</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latin typeface="Arial Black" panose="020B0A04020102020204" pitchFamily="34" charset="0"/>
              </a:rPr>
              <a:t>Go to Google Classroom and click the link for the Plagiarism and Citation Post-Quiz.</a:t>
            </a:r>
          </a:p>
          <a:p>
            <a:r>
              <a:rPr lang="en-US" dirty="0" smtClean="0">
                <a:latin typeface="Arial Black" panose="020B0A04020102020204" pitchFamily="34" charset="0"/>
              </a:rPr>
              <a:t>Take the quiz.</a:t>
            </a:r>
          </a:p>
          <a:p>
            <a:endParaRPr lang="en-US" dirty="0">
              <a:latin typeface="Arial Black" panose="020B0A04020102020204" pitchFamily="34" charset="0"/>
            </a:endParaRPr>
          </a:p>
          <a:p>
            <a:r>
              <a:rPr lang="en-US" dirty="0" smtClean="0">
                <a:latin typeface="Arial Black" panose="020B0A04020102020204" pitchFamily="34" charset="0"/>
              </a:rPr>
              <a:t>Now let’s discuss the correct answers!</a:t>
            </a:r>
            <a:endParaRPr lang="en-US" dirty="0">
              <a:latin typeface="Arial Black" panose="020B0A04020102020204" pitchFamily="34" charset="0"/>
            </a:endParaRPr>
          </a:p>
        </p:txBody>
      </p:sp>
    </p:spTree>
    <p:extLst>
      <p:ext uri="{BB962C8B-B14F-4D97-AF65-F5344CB8AC3E}">
        <p14:creationId xmlns:p14="http://schemas.microsoft.com/office/powerpoint/2010/main" val="424414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223"/>
            <a:ext cx="8229600" cy="639762"/>
          </a:xfrm>
        </p:spPr>
        <p:txBody>
          <a:bodyPr>
            <a:normAutofit fontScale="90000"/>
          </a:bodyPr>
          <a:lstStyle/>
          <a:p>
            <a:r>
              <a:rPr lang="en-US" dirty="0" smtClean="0">
                <a:latin typeface="Arial Black" panose="020B0A04020102020204" pitchFamily="34" charset="0"/>
              </a:rPr>
              <a:t>PLAGIARISM is…</a:t>
            </a:r>
            <a:endParaRPr lang="en-US" dirty="0">
              <a:latin typeface="Arial Black" panose="020B0A04020102020204" pitchFamily="34" charset="0"/>
            </a:endParaRPr>
          </a:p>
        </p:txBody>
      </p:sp>
      <p:sp>
        <p:nvSpPr>
          <p:cNvPr id="4" name="TextBox 3"/>
          <p:cNvSpPr txBox="1"/>
          <p:nvPr/>
        </p:nvSpPr>
        <p:spPr>
          <a:xfrm rot="20083781">
            <a:off x="-159637" y="1135007"/>
            <a:ext cx="3378317" cy="2062103"/>
          </a:xfrm>
          <a:prstGeom prst="rect">
            <a:avLst/>
          </a:prstGeom>
          <a:noFill/>
        </p:spPr>
        <p:txBody>
          <a:bodyPr wrap="square" rtlCol="0">
            <a:spAutoFit/>
          </a:bodyPr>
          <a:lstStyle/>
          <a:p>
            <a:pPr algn="ctr"/>
            <a:r>
              <a:rPr lang="en-US" sz="3200" b="1" dirty="0" smtClean="0"/>
              <a:t>TURNING IN SOMEONE ELSE’S WORKS AS YOUR OWN!</a:t>
            </a:r>
            <a:endParaRPr lang="en-US" sz="3200" b="1" dirty="0"/>
          </a:p>
        </p:txBody>
      </p:sp>
      <p:sp>
        <p:nvSpPr>
          <p:cNvPr id="5" name="TextBox 4"/>
          <p:cNvSpPr txBox="1"/>
          <p:nvPr/>
        </p:nvSpPr>
        <p:spPr>
          <a:xfrm rot="20987892">
            <a:off x="391583" y="3983620"/>
            <a:ext cx="2133600" cy="1938992"/>
          </a:xfrm>
          <a:prstGeom prst="rect">
            <a:avLst/>
          </a:prstGeom>
          <a:noFill/>
        </p:spPr>
        <p:txBody>
          <a:bodyPr wrap="square" rtlCol="0">
            <a:spAutoFit/>
          </a:bodyPr>
          <a:lstStyle/>
          <a:p>
            <a:pPr algn="ctr" fontAlgn="base"/>
            <a:r>
              <a:rPr lang="en-US" sz="2400" b="1" dirty="0"/>
              <a:t>copying words or ideas from someone else without giving credit</a:t>
            </a:r>
          </a:p>
        </p:txBody>
      </p:sp>
      <p:sp>
        <p:nvSpPr>
          <p:cNvPr id="6" name="TextBox 5"/>
          <p:cNvSpPr txBox="1"/>
          <p:nvPr/>
        </p:nvSpPr>
        <p:spPr>
          <a:xfrm rot="799879">
            <a:off x="6541354" y="1324200"/>
            <a:ext cx="2667000" cy="1384995"/>
          </a:xfrm>
          <a:prstGeom prst="rect">
            <a:avLst/>
          </a:prstGeom>
          <a:noFill/>
        </p:spPr>
        <p:txBody>
          <a:bodyPr wrap="square" rtlCol="0">
            <a:spAutoFit/>
          </a:bodyPr>
          <a:lstStyle/>
          <a:p>
            <a:pPr algn="ctr"/>
            <a:r>
              <a:rPr lang="en-US" sz="2800" b="1" dirty="0"/>
              <a:t>failing to put a quotation in quotation marks</a:t>
            </a:r>
          </a:p>
        </p:txBody>
      </p:sp>
      <p:sp>
        <p:nvSpPr>
          <p:cNvPr id="7" name="TextBox 6"/>
          <p:cNvSpPr txBox="1"/>
          <p:nvPr/>
        </p:nvSpPr>
        <p:spPr>
          <a:xfrm rot="1209995">
            <a:off x="3920993" y="3463118"/>
            <a:ext cx="5373139" cy="954107"/>
          </a:xfrm>
          <a:prstGeom prst="rect">
            <a:avLst/>
          </a:prstGeom>
          <a:noFill/>
        </p:spPr>
        <p:txBody>
          <a:bodyPr wrap="none" rtlCol="0">
            <a:spAutoFit/>
          </a:bodyPr>
          <a:lstStyle/>
          <a:p>
            <a:pPr algn="ctr"/>
            <a:r>
              <a:rPr lang="en-US" sz="2800" b="1" dirty="0"/>
              <a:t>giving incorrect information about </a:t>
            </a:r>
            <a:endParaRPr lang="en-US" sz="2800" b="1" dirty="0" smtClean="0"/>
          </a:p>
          <a:p>
            <a:pPr algn="ctr"/>
            <a:r>
              <a:rPr lang="en-US" sz="2800" b="1" dirty="0" smtClean="0"/>
              <a:t>the </a:t>
            </a:r>
            <a:r>
              <a:rPr lang="en-US" sz="2800" b="1" dirty="0"/>
              <a:t>source of a quotation</a:t>
            </a:r>
          </a:p>
        </p:txBody>
      </p:sp>
      <p:sp>
        <p:nvSpPr>
          <p:cNvPr id="8" name="TextBox 7"/>
          <p:cNvSpPr txBox="1"/>
          <p:nvPr/>
        </p:nvSpPr>
        <p:spPr>
          <a:xfrm rot="21021798">
            <a:off x="2660136" y="4575512"/>
            <a:ext cx="4310925" cy="1477328"/>
          </a:xfrm>
          <a:prstGeom prst="rect">
            <a:avLst/>
          </a:prstGeom>
          <a:noFill/>
        </p:spPr>
        <p:txBody>
          <a:bodyPr wrap="none" rtlCol="0">
            <a:spAutoFit/>
          </a:bodyPr>
          <a:lstStyle/>
          <a:p>
            <a:pPr algn="ctr"/>
            <a:r>
              <a:rPr lang="en-US" sz="2400" b="1" dirty="0"/>
              <a:t>changing words but copying the </a:t>
            </a:r>
            <a:endParaRPr lang="en-US" sz="2400" b="1" dirty="0" smtClean="0"/>
          </a:p>
          <a:p>
            <a:pPr algn="ctr"/>
            <a:r>
              <a:rPr lang="en-US" sz="2400" b="1" dirty="0" smtClean="0"/>
              <a:t>sentence </a:t>
            </a:r>
            <a:r>
              <a:rPr lang="en-US" sz="2400" b="1" dirty="0"/>
              <a:t>structure of a source </a:t>
            </a:r>
            <a:endParaRPr lang="en-US" sz="2400" b="1" dirty="0" smtClean="0"/>
          </a:p>
          <a:p>
            <a:pPr algn="ctr"/>
            <a:r>
              <a:rPr lang="en-US" sz="2400" b="1" dirty="0" smtClean="0"/>
              <a:t>without </a:t>
            </a:r>
            <a:r>
              <a:rPr lang="en-US" sz="2400" b="1" dirty="0"/>
              <a:t>giving credit</a:t>
            </a:r>
          </a:p>
          <a:p>
            <a:endParaRPr lang="en-US" dirty="0"/>
          </a:p>
        </p:txBody>
      </p:sp>
      <p:sp>
        <p:nvSpPr>
          <p:cNvPr id="9" name="TextBox 8"/>
          <p:cNvSpPr txBox="1"/>
          <p:nvPr/>
        </p:nvSpPr>
        <p:spPr>
          <a:xfrm>
            <a:off x="3293610" y="1035380"/>
            <a:ext cx="2731069" cy="1754326"/>
          </a:xfrm>
          <a:prstGeom prst="rect">
            <a:avLst/>
          </a:prstGeom>
          <a:noFill/>
        </p:spPr>
        <p:txBody>
          <a:bodyPr wrap="none" rtlCol="0">
            <a:spAutoFit/>
          </a:bodyPr>
          <a:lstStyle/>
          <a:p>
            <a:pPr algn="ctr"/>
            <a:r>
              <a:rPr lang="en-US" b="1" dirty="0"/>
              <a:t>copying so many words or </a:t>
            </a:r>
            <a:endParaRPr lang="en-US" b="1" dirty="0" smtClean="0"/>
          </a:p>
          <a:p>
            <a:pPr algn="ctr"/>
            <a:r>
              <a:rPr lang="en-US" b="1" dirty="0" smtClean="0"/>
              <a:t>ideas </a:t>
            </a:r>
            <a:r>
              <a:rPr lang="en-US" b="1" dirty="0"/>
              <a:t>from a source </a:t>
            </a:r>
            <a:endParaRPr lang="en-US" b="1" dirty="0" smtClean="0"/>
          </a:p>
          <a:p>
            <a:pPr algn="ctr"/>
            <a:r>
              <a:rPr lang="en-US" b="1" dirty="0" smtClean="0"/>
              <a:t>that </a:t>
            </a:r>
            <a:r>
              <a:rPr lang="en-US" b="1" dirty="0"/>
              <a:t>it makes up the </a:t>
            </a:r>
            <a:endParaRPr lang="en-US" b="1" dirty="0" smtClean="0"/>
          </a:p>
          <a:p>
            <a:pPr algn="ctr"/>
            <a:r>
              <a:rPr lang="en-US" b="1" dirty="0" smtClean="0"/>
              <a:t>majority </a:t>
            </a:r>
            <a:r>
              <a:rPr lang="en-US" b="1" dirty="0"/>
              <a:t>of your work, </a:t>
            </a:r>
            <a:endParaRPr lang="en-US" b="1" dirty="0" smtClean="0"/>
          </a:p>
          <a:p>
            <a:pPr algn="ctr"/>
            <a:r>
              <a:rPr lang="en-US" b="1" dirty="0" smtClean="0"/>
              <a:t>whether </a:t>
            </a:r>
          </a:p>
          <a:p>
            <a:pPr algn="ctr"/>
            <a:r>
              <a:rPr lang="en-US" b="1" dirty="0" smtClean="0"/>
              <a:t>you </a:t>
            </a:r>
            <a:r>
              <a:rPr lang="en-US" b="1" dirty="0"/>
              <a:t>give credit or </a:t>
            </a:r>
            <a:r>
              <a:rPr lang="en-US" b="1" dirty="0" smtClean="0"/>
              <a:t>not.</a:t>
            </a:r>
            <a:endParaRPr lang="en-US" b="1" dirty="0"/>
          </a:p>
        </p:txBody>
      </p:sp>
      <p:sp>
        <p:nvSpPr>
          <p:cNvPr id="10" name="TextBox 9"/>
          <p:cNvSpPr txBox="1"/>
          <p:nvPr/>
        </p:nvSpPr>
        <p:spPr>
          <a:xfrm>
            <a:off x="1501645" y="6031818"/>
            <a:ext cx="6627905" cy="861774"/>
          </a:xfrm>
          <a:prstGeom prst="rect">
            <a:avLst/>
          </a:prstGeom>
          <a:noFill/>
        </p:spPr>
        <p:txBody>
          <a:bodyPr wrap="none" rtlCol="0">
            <a:spAutoFit/>
          </a:bodyPr>
          <a:lstStyle/>
          <a:p>
            <a:r>
              <a:rPr lang="en-US" sz="3200" b="1" dirty="0"/>
              <a:t>Allowing someone to copy your work.</a:t>
            </a:r>
          </a:p>
          <a:p>
            <a:endParaRPr lang="en-US" dirty="0"/>
          </a:p>
        </p:txBody>
      </p:sp>
    </p:spTree>
    <p:extLst>
      <p:ext uri="{BB962C8B-B14F-4D97-AF65-F5344CB8AC3E}">
        <p14:creationId xmlns:p14="http://schemas.microsoft.com/office/powerpoint/2010/main" val="240116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arn(inVertical)">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down)">
                                      <p:cBhvr>
                                        <p:cTn id="3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Your Job Now…</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latin typeface="Arial Black" panose="020B0A04020102020204" pitchFamily="34" charset="0"/>
              </a:rPr>
              <a:t>Go back to your assignment from yesterday and get back to work!</a:t>
            </a:r>
          </a:p>
          <a:p>
            <a:pPr marL="0" indent="0" algn="ctr">
              <a:buNone/>
            </a:pPr>
            <a:endParaRPr lang="en-US" dirty="0">
              <a:latin typeface="Arial Black" panose="020B0A04020102020204" pitchFamily="34" charset="0"/>
            </a:endParaRPr>
          </a:p>
          <a:p>
            <a:pPr marL="0" indent="0" algn="ctr">
              <a:buNone/>
            </a:pPr>
            <a:r>
              <a:rPr lang="en-US" dirty="0" smtClean="0">
                <a:latin typeface="Arial Black" panose="020B0A04020102020204" pitchFamily="34" charset="0"/>
              </a:rPr>
              <a:t>Remember: The CITATIONS are the point! Get them right!</a:t>
            </a:r>
          </a:p>
          <a:p>
            <a:pPr marL="0" indent="0" algn="ctr">
              <a:buNone/>
            </a:pPr>
            <a:endParaRPr lang="en-US" dirty="0">
              <a:latin typeface="Arial Black" panose="020B0A04020102020204" pitchFamily="34" charset="0"/>
            </a:endParaRPr>
          </a:p>
          <a:p>
            <a:pPr marL="0" indent="0" algn="ctr">
              <a:buNone/>
            </a:pPr>
            <a:r>
              <a:rPr lang="en-US" dirty="0" smtClean="0">
                <a:latin typeface="Arial Black" panose="020B0A04020102020204" pitchFamily="34" charset="0"/>
              </a:rPr>
              <a:t>If you’re still confused, let me know!</a:t>
            </a:r>
            <a:endParaRPr lang="en-US" dirty="0">
              <a:latin typeface="Arial Black" panose="020B0A04020102020204" pitchFamily="34" charset="0"/>
            </a:endParaRPr>
          </a:p>
        </p:txBody>
      </p:sp>
    </p:spTree>
    <p:extLst>
      <p:ext uri="{BB962C8B-B14F-4D97-AF65-F5344CB8AC3E}">
        <p14:creationId xmlns:p14="http://schemas.microsoft.com/office/powerpoint/2010/main" val="39152825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HOMEWORK</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0" indent="0" algn="ctr">
              <a:buNone/>
            </a:pPr>
            <a:r>
              <a:rPr lang="en-US" dirty="0" smtClean="0">
                <a:latin typeface="Arial Black" panose="020B0A04020102020204" pitchFamily="34" charset="0"/>
              </a:rPr>
              <a:t>“Ever Feel Like an Outsider”</a:t>
            </a:r>
          </a:p>
          <a:p>
            <a:pPr marL="0" indent="0" algn="ctr">
              <a:buNone/>
            </a:pPr>
            <a:r>
              <a:rPr lang="en-US" dirty="0" smtClean="0">
                <a:latin typeface="Arial Black" panose="020B0A04020102020204" pitchFamily="34" charset="0"/>
              </a:rPr>
              <a:t>Summary and Citation Practice</a:t>
            </a:r>
          </a:p>
          <a:p>
            <a:pPr marL="0" indent="0" algn="ctr">
              <a:buNone/>
            </a:pPr>
            <a:endParaRPr lang="en-US" dirty="0">
              <a:latin typeface="Arial Black" panose="020B0A04020102020204" pitchFamily="34" charset="0"/>
            </a:endParaRPr>
          </a:p>
          <a:p>
            <a:pPr marL="0" indent="0" algn="ctr">
              <a:buNone/>
            </a:pPr>
            <a:r>
              <a:rPr lang="en-US" dirty="0" smtClean="0">
                <a:latin typeface="Arial Black" panose="020B0A04020102020204" pitchFamily="34" charset="0"/>
              </a:rPr>
              <a:t>DUE MONDAY 8/26 BY 7:00 a.m.</a:t>
            </a:r>
            <a:endParaRPr lang="en-US" dirty="0">
              <a:latin typeface="Arial Black" panose="020B0A04020102020204" pitchFamily="34" charset="0"/>
            </a:endParaRPr>
          </a:p>
        </p:txBody>
      </p:sp>
    </p:spTree>
    <p:extLst>
      <p:ext uri="{BB962C8B-B14F-4D97-AF65-F5344CB8AC3E}">
        <p14:creationId xmlns:p14="http://schemas.microsoft.com/office/powerpoint/2010/main" val="43517476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b="1" dirty="0" smtClean="0"/>
              <a:t>Write about the following:</a:t>
            </a:r>
          </a:p>
          <a:p>
            <a:pPr marL="0" indent="0" algn="ctr">
              <a:buNone/>
            </a:pPr>
            <a:endParaRPr lang="en-US" b="1" dirty="0"/>
          </a:p>
          <a:p>
            <a:pPr marL="0" indent="0" algn="ctr">
              <a:buNone/>
            </a:pPr>
            <a:r>
              <a:rPr lang="en-US" b="1" dirty="0" smtClean="0"/>
              <a:t>Think about a time when you felt like an outsider or like you didn’t fit in?</a:t>
            </a:r>
          </a:p>
          <a:p>
            <a:pPr marL="0" indent="0" algn="ctr">
              <a:buNone/>
            </a:pPr>
            <a:r>
              <a:rPr lang="en-US" b="1" dirty="0" smtClean="0"/>
              <a:t>How did that make you feel?</a:t>
            </a:r>
          </a:p>
          <a:p>
            <a:pPr marL="0" indent="0" algn="ctr">
              <a:buNone/>
            </a:pPr>
            <a:r>
              <a:rPr lang="en-US" b="1" dirty="0" smtClean="0"/>
              <a:t>What made that feeling change or go away?</a:t>
            </a:r>
          </a:p>
          <a:p>
            <a:pPr marL="0" indent="0" algn="ctr">
              <a:buNone/>
            </a:pPr>
            <a:endParaRPr lang="en-US" sz="1200" b="1" dirty="0"/>
          </a:p>
        </p:txBody>
      </p:sp>
      <p:sp>
        <p:nvSpPr>
          <p:cNvPr id="5" name="TextBox 4"/>
          <p:cNvSpPr txBox="1"/>
          <p:nvPr/>
        </p:nvSpPr>
        <p:spPr>
          <a:xfrm>
            <a:off x="7338291" y="669636"/>
            <a:ext cx="1371600" cy="461665"/>
          </a:xfrm>
          <a:prstGeom prst="rect">
            <a:avLst/>
          </a:prstGeom>
          <a:noFill/>
        </p:spPr>
        <p:txBody>
          <a:bodyPr wrap="square" rtlCol="0">
            <a:spAutoFit/>
          </a:bodyPr>
          <a:lstStyle/>
          <a:p>
            <a:r>
              <a:rPr lang="en-US" sz="2400" b="1" dirty="0" smtClean="0"/>
              <a:t>8/23/19</a:t>
            </a:r>
            <a:endParaRPr lang="en-US" sz="2400" b="1" dirty="0"/>
          </a:p>
        </p:txBody>
      </p:sp>
    </p:spTree>
    <p:extLst>
      <p:ext uri="{BB962C8B-B14F-4D97-AF65-F5344CB8AC3E}">
        <p14:creationId xmlns:p14="http://schemas.microsoft.com/office/powerpoint/2010/main" val="2458311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Arial Black" panose="020B0A04020102020204" pitchFamily="34" charset="0"/>
              </a:rPr>
              <a:t>Why Is Plagiarism Wrong?</a:t>
            </a:r>
            <a:endParaRPr lang="en-US" dirty="0">
              <a:latin typeface="Arial Black" panose="020B0A04020102020204" pitchFamily="34" charset="0"/>
            </a:endParaRPr>
          </a:p>
        </p:txBody>
      </p:sp>
      <p:sp>
        <p:nvSpPr>
          <p:cNvPr id="3" name="Content Placeholder 2"/>
          <p:cNvSpPr>
            <a:spLocks noGrp="1"/>
          </p:cNvSpPr>
          <p:nvPr>
            <p:ph idx="1"/>
          </p:nvPr>
        </p:nvSpPr>
        <p:spPr>
          <a:xfrm>
            <a:off x="228600" y="1066800"/>
            <a:ext cx="8763000" cy="5638800"/>
          </a:xfrm>
        </p:spPr>
        <p:txBody>
          <a:bodyPr>
            <a:normAutofit/>
          </a:bodyPr>
          <a:lstStyle/>
          <a:p>
            <a:r>
              <a:rPr lang="en-US" dirty="0" smtClean="0">
                <a:latin typeface="Arial Black" panose="020B0A04020102020204" pitchFamily="34" charset="0"/>
              </a:rPr>
              <a:t>On the paper provided to your group, you will be discussing and answering the questions on the sheet in front of you.</a:t>
            </a:r>
          </a:p>
          <a:p>
            <a:pPr marL="0" indent="0">
              <a:buNone/>
            </a:pPr>
            <a:endParaRPr lang="en-US" dirty="0" smtClean="0">
              <a:latin typeface="Arial Black" panose="020B0A04020102020204" pitchFamily="34" charset="0"/>
            </a:endParaRPr>
          </a:p>
          <a:p>
            <a:r>
              <a:rPr lang="en-US" dirty="0" smtClean="0">
                <a:latin typeface="Arial Black" panose="020B0A04020102020204" pitchFamily="34" charset="0"/>
              </a:rPr>
              <a:t>As a group, you will discuss and answer the questions, but each member must write answers on their own sheet.</a:t>
            </a:r>
          </a:p>
        </p:txBody>
      </p:sp>
    </p:spTree>
    <p:extLst>
      <p:ext uri="{BB962C8B-B14F-4D97-AF65-F5344CB8AC3E}">
        <p14:creationId xmlns:p14="http://schemas.microsoft.com/office/powerpoint/2010/main" val="3462482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10886</TotalTime>
  <Words>4663</Words>
  <Application>Microsoft Office PowerPoint</Application>
  <PresentationFormat>On-screen Show (4:3)</PresentationFormat>
  <Paragraphs>508</Paragraphs>
  <Slides>82</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82</vt:i4>
      </vt:variant>
    </vt:vector>
  </HeadingPairs>
  <TitlesOfParts>
    <vt:vector size="86" baseType="lpstr">
      <vt:lpstr>Arial</vt:lpstr>
      <vt:lpstr>Arial Black</vt:lpstr>
      <vt:lpstr>Calibri</vt:lpstr>
      <vt:lpstr>Office Theme</vt:lpstr>
      <vt:lpstr>Start-Up - Discussion</vt:lpstr>
      <vt:lpstr>Start-Up - Writing</vt:lpstr>
      <vt:lpstr>PowerPoint Presentation</vt:lpstr>
      <vt:lpstr>PowerPoint Presentation</vt:lpstr>
      <vt:lpstr>PowerPoint Presentation</vt:lpstr>
      <vt:lpstr>Today’s Objective</vt:lpstr>
      <vt:lpstr>Pre-Quiz</vt:lpstr>
      <vt:lpstr>PLAGIARISM is…</vt:lpstr>
      <vt:lpstr>Why Is Plagiarism Wrong?</vt:lpstr>
      <vt:lpstr>GROUP QUESTIONS</vt:lpstr>
      <vt:lpstr>SCENARIOS</vt:lpstr>
      <vt:lpstr>SCENARIOS</vt:lpstr>
      <vt:lpstr>Homework</vt:lpstr>
      <vt:lpstr>Exit Ticket</vt:lpstr>
      <vt:lpstr>Start-Up - Discussion</vt:lpstr>
      <vt:lpstr>Start-Up - Writing</vt:lpstr>
      <vt:lpstr>PowerPoint Presentation</vt:lpstr>
      <vt:lpstr>PowerPoint Presentation</vt:lpstr>
      <vt:lpstr>PowerPoint Presentation</vt:lpstr>
      <vt:lpstr>Today’s Objective</vt:lpstr>
      <vt:lpstr>MLA Citation – The Why</vt:lpstr>
      <vt:lpstr>MLA Citation – The Why</vt:lpstr>
      <vt:lpstr>MLA Citation – The Why</vt:lpstr>
      <vt:lpstr>MLA Citation – The Why</vt:lpstr>
      <vt:lpstr>MLA Citation – The When</vt:lpstr>
      <vt:lpstr>MLA Citation – The When</vt:lpstr>
      <vt:lpstr>MLA Citation – The When</vt:lpstr>
      <vt:lpstr>MLA Citation – The When</vt:lpstr>
      <vt:lpstr>MLA Citation – The When</vt:lpstr>
      <vt:lpstr>MLA Citation – The When</vt:lpstr>
      <vt:lpstr>MLA Citation – The When</vt:lpstr>
      <vt:lpstr>MLA Citation – The When</vt:lpstr>
      <vt:lpstr>MLA Citation – The Why and When</vt:lpstr>
      <vt:lpstr>Homework</vt:lpstr>
      <vt:lpstr>Exit Ticket</vt:lpstr>
      <vt:lpstr>Start-Up - Discussion</vt:lpstr>
      <vt:lpstr>Start-Up - Writing</vt:lpstr>
      <vt:lpstr>PowerPoint Presentation</vt:lpstr>
      <vt:lpstr>PowerPoint Presentation</vt:lpstr>
      <vt:lpstr>PowerPoint Presentation</vt:lpstr>
      <vt:lpstr>Objective</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MLA Citation – The How</vt:lpstr>
      <vt:lpstr>Examples </vt:lpstr>
      <vt:lpstr>Examples </vt:lpstr>
      <vt:lpstr>Examples </vt:lpstr>
      <vt:lpstr>Examples </vt:lpstr>
      <vt:lpstr>MLA Citation – The How</vt:lpstr>
      <vt:lpstr>Homework</vt:lpstr>
      <vt:lpstr>Exit Ticket</vt:lpstr>
      <vt:lpstr>Start-Up - Discussion</vt:lpstr>
      <vt:lpstr>Start-Up - Writing</vt:lpstr>
      <vt:lpstr>PowerPoint Presentation</vt:lpstr>
      <vt:lpstr>PowerPoint Presentation</vt:lpstr>
      <vt:lpstr>PowerPoint Presentation</vt:lpstr>
      <vt:lpstr>Objective</vt:lpstr>
      <vt:lpstr>TUSD Digital Citizenship</vt:lpstr>
      <vt:lpstr>TUSD Digital Citizenship</vt:lpstr>
      <vt:lpstr>TUSD Digital Citizenship</vt:lpstr>
      <vt:lpstr>Summary and Citation Practice</vt:lpstr>
      <vt:lpstr>Summary and Citation Practice</vt:lpstr>
      <vt:lpstr>HOMEWORK</vt:lpstr>
      <vt:lpstr>Exit Ticket</vt:lpstr>
      <vt:lpstr>Start-Up - Discussion</vt:lpstr>
      <vt:lpstr>Start-Up - Writing</vt:lpstr>
      <vt:lpstr>PowerPoint Presentation</vt:lpstr>
      <vt:lpstr>PowerPoint Presentation</vt:lpstr>
      <vt:lpstr>PowerPoint Presentation</vt:lpstr>
      <vt:lpstr>Objective</vt:lpstr>
      <vt:lpstr>Post-Quiz</vt:lpstr>
      <vt:lpstr>Your Job Now…</vt:lpstr>
      <vt:lpstr>HOMEWORK</vt:lpstr>
      <vt:lpstr>Exit Ticket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113</cp:revision>
  <cp:lastPrinted>2016-08-29T14:09:44Z</cp:lastPrinted>
  <dcterms:created xsi:type="dcterms:W3CDTF">2016-08-26T15:51:07Z</dcterms:created>
  <dcterms:modified xsi:type="dcterms:W3CDTF">2019-08-23T20:51:19Z</dcterms:modified>
</cp:coreProperties>
</file>